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3"/>
  </p:notesMasterIdLst>
  <p:sldIdLst>
    <p:sldId id="256" r:id="rId2"/>
    <p:sldId id="257" r:id="rId3"/>
    <p:sldId id="263" r:id="rId4"/>
    <p:sldId id="367" r:id="rId5"/>
    <p:sldId id="352" r:id="rId6"/>
    <p:sldId id="368" r:id="rId7"/>
    <p:sldId id="369" r:id="rId8"/>
    <p:sldId id="370" r:id="rId9"/>
    <p:sldId id="371" r:id="rId10"/>
    <p:sldId id="372" r:id="rId11"/>
    <p:sldId id="785" r:id="rId12"/>
    <p:sldId id="373" r:id="rId13"/>
    <p:sldId id="374" r:id="rId14"/>
    <p:sldId id="338" r:id="rId15"/>
    <p:sldId id="888" r:id="rId16"/>
    <p:sldId id="889" r:id="rId17"/>
    <p:sldId id="891" r:id="rId18"/>
    <p:sldId id="890" r:id="rId19"/>
    <p:sldId id="893" r:id="rId20"/>
    <p:sldId id="387" r:id="rId21"/>
    <p:sldId id="388" r:id="rId22"/>
    <p:sldId id="892" r:id="rId23"/>
    <p:sldId id="389" r:id="rId24"/>
    <p:sldId id="391" r:id="rId25"/>
    <p:sldId id="739" r:id="rId26"/>
    <p:sldId id="392" r:id="rId27"/>
    <p:sldId id="394" r:id="rId28"/>
    <p:sldId id="395" r:id="rId29"/>
    <p:sldId id="452" r:id="rId30"/>
    <p:sldId id="887" r:id="rId31"/>
    <p:sldId id="894" r:id="rId32"/>
    <p:sldId id="895" r:id="rId33"/>
    <p:sldId id="896" r:id="rId34"/>
    <p:sldId id="897" r:id="rId35"/>
    <p:sldId id="899" r:id="rId36"/>
    <p:sldId id="913" r:id="rId37"/>
    <p:sldId id="898" r:id="rId38"/>
    <p:sldId id="902" r:id="rId39"/>
    <p:sldId id="904" r:id="rId40"/>
    <p:sldId id="903" r:id="rId41"/>
    <p:sldId id="900" r:id="rId42"/>
    <p:sldId id="922" r:id="rId43"/>
    <p:sldId id="901" r:id="rId44"/>
    <p:sldId id="921" r:id="rId45"/>
    <p:sldId id="905" r:id="rId46"/>
    <p:sldId id="906" r:id="rId47"/>
    <p:sldId id="907" r:id="rId48"/>
    <p:sldId id="908" r:id="rId49"/>
    <p:sldId id="909" r:id="rId50"/>
    <p:sldId id="910" r:id="rId51"/>
    <p:sldId id="396" r:id="rId52"/>
    <p:sldId id="397" r:id="rId53"/>
    <p:sldId id="875" r:id="rId54"/>
    <p:sldId id="876" r:id="rId55"/>
    <p:sldId id="877" r:id="rId56"/>
    <p:sldId id="878" r:id="rId57"/>
    <p:sldId id="879" r:id="rId58"/>
    <p:sldId id="880" r:id="rId59"/>
    <p:sldId id="881" r:id="rId60"/>
    <p:sldId id="882" r:id="rId61"/>
    <p:sldId id="883" r:id="rId62"/>
    <p:sldId id="884" r:id="rId63"/>
    <p:sldId id="885" r:id="rId64"/>
    <p:sldId id="886" r:id="rId65"/>
    <p:sldId id="911" r:id="rId66"/>
    <p:sldId id="912" r:id="rId67"/>
    <p:sldId id="399" r:id="rId68"/>
    <p:sldId id="744" r:id="rId69"/>
    <p:sldId id="924" r:id="rId70"/>
    <p:sldId id="454" r:id="rId71"/>
    <p:sldId id="400" r:id="rId72"/>
    <p:sldId id="742" r:id="rId73"/>
    <p:sldId id="455" r:id="rId74"/>
    <p:sldId id="401" r:id="rId75"/>
    <p:sldId id="915" r:id="rId76"/>
    <p:sldId id="404" r:id="rId77"/>
    <p:sldId id="743" r:id="rId78"/>
    <p:sldId id="405" r:id="rId79"/>
    <p:sldId id="456" r:id="rId80"/>
    <p:sldId id="406" r:id="rId81"/>
    <p:sldId id="407" r:id="rId82"/>
    <p:sldId id="745" r:id="rId83"/>
    <p:sldId id="408" r:id="rId84"/>
    <p:sldId id="923" r:id="rId85"/>
    <p:sldId id="410" r:id="rId86"/>
    <p:sldId id="411" r:id="rId87"/>
    <p:sldId id="458" r:id="rId88"/>
    <p:sldId id="457" r:id="rId89"/>
    <p:sldId id="459" r:id="rId90"/>
    <p:sldId id="413" r:id="rId91"/>
    <p:sldId id="746" r:id="rId92"/>
    <p:sldId id="460" r:id="rId93"/>
    <p:sldId id="747" r:id="rId94"/>
    <p:sldId id="748" r:id="rId95"/>
    <p:sldId id="749" r:id="rId96"/>
    <p:sldId id="414" r:id="rId97"/>
    <p:sldId id="750" r:id="rId98"/>
    <p:sldId id="461" r:id="rId99"/>
    <p:sldId id="752" r:id="rId100"/>
    <p:sldId id="751" r:id="rId101"/>
    <p:sldId id="415" r:id="rId102"/>
    <p:sldId id="416" r:id="rId103"/>
    <p:sldId id="451" r:id="rId104"/>
    <p:sldId id="418" r:id="rId105"/>
    <p:sldId id="753" r:id="rId106"/>
    <p:sldId id="420" r:id="rId107"/>
    <p:sldId id="419" r:id="rId108"/>
    <p:sldId id="421" r:id="rId109"/>
    <p:sldId id="422" r:id="rId110"/>
    <p:sldId id="423" r:id="rId111"/>
    <p:sldId id="424" r:id="rId112"/>
    <p:sldId id="755" r:id="rId113"/>
    <p:sldId id="425" r:id="rId114"/>
    <p:sldId id="426" r:id="rId115"/>
    <p:sldId id="427" r:id="rId116"/>
    <p:sldId id="428" r:id="rId117"/>
    <p:sldId id="429" r:id="rId118"/>
    <p:sldId id="430" r:id="rId119"/>
    <p:sldId id="431" r:id="rId120"/>
    <p:sldId id="432" r:id="rId121"/>
    <p:sldId id="754" r:id="rId122"/>
    <p:sldId id="434" r:id="rId123"/>
    <p:sldId id="756" r:id="rId124"/>
    <p:sldId id="435" r:id="rId125"/>
    <p:sldId id="757" r:id="rId126"/>
    <p:sldId id="437" r:id="rId127"/>
    <p:sldId id="438" r:id="rId128"/>
    <p:sldId id="439" r:id="rId129"/>
    <p:sldId id="440" r:id="rId130"/>
    <p:sldId id="464" r:id="rId131"/>
    <p:sldId id="442" r:id="rId132"/>
    <p:sldId id="465" r:id="rId133"/>
    <p:sldId id="758" r:id="rId134"/>
    <p:sldId id="759" r:id="rId135"/>
    <p:sldId id="786" r:id="rId136"/>
    <p:sldId id="805" r:id="rId137"/>
    <p:sldId id="806" r:id="rId138"/>
    <p:sldId id="808" r:id="rId139"/>
    <p:sldId id="809" r:id="rId140"/>
    <p:sldId id="807" r:id="rId141"/>
    <p:sldId id="810" r:id="rId142"/>
    <p:sldId id="811" r:id="rId143"/>
    <p:sldId id="812" r:id="rId144"/>
    <p:sldId id="814" r:id="rId145"/>
    <p:sldId id="815" r:id="rId146"/>
    <p:sldId id="816" r:id="rId147"/>
    <p:sldId id="818" r:id="rId148"/>
    <p:sldId id="820" r:id="rId149"/>
    <p:sldId id="817" r:id="rId150"/>
    <p:sldId id="819" r:id="rId151"/>
    <p:sldId id="821" r:id="rId152"/>
    <p:sldId id="822" r:id="rId153"/>
    <p:sldId id="824" r:id="rId154"/>
    <p:sldId id="825" r:id="rId155"/>
    <p:sldId id="826" r:id="rId156"/>
    <p:sldId id="827" r:id="rId157"/>
    <p:sldId id="828" r:id="rId158"/>
    <p:sldId id="829" r:id="rId159"/>
    <p:sldId id="830" r:id="rId160"/>
    <p:sldId id="831" r:id="rId161"/>
    <p:sldId id="835" r:id="rId162"/>
    <p:sldId id="832" r:id="rId163"/>
    <p:sldId id="838" r:id="rId164"/>
    <p:sldId id="837" r:id="rId165"/>
    <p:sldId id="842" r:id="rId166"/>
    <p:sldId id="841" r:id="rId167"/>
    <p:sldId id="840" r:id="rId168"/>
    <p:sldId id="843" r:id="rId169"/>
    <p:sldId id="845" r:id="rId170"/>
    <p:sldId id="844" r:id="rId171"/>
    <p:sldId id="846" r:id="rId172"/>
    <p:sldId id="847" r:id="rId173"/>
    <p:sldId id="848" r:id="rId174"/>
    <p:sldId id="849" r:id="rId175"/>
    <p:sldId id="916" r:id="rId176"/>
    <p:sldId id="917" r:id="rId177"/>
    <p:sldId id="918" r:id="rId178"/>
    <p:sldId id="920" r:id="rId179"/>
    <p:sldId id="919" r:id="rId180"/>
    <p:sldId id="852" r:id="rId181"/>
    <p:sldId id="853" r:id="rId182"/>
    <p:sldId id="850" r:id="rId183"/>
    <p:sldId id="851" r:id="rId184"/>
    <p:sldId id="854" r:id="rId185"/>
    <p:sldId id="855" r:id="rId186"/>
    <p:sldId id="857" r:id="rId187"/>
    <p:sldId id="858" r:id="rId188"/>
    <p:sldId id="475" r:id="rId189"/>
    <p:sldId id="390" r:id="rId190"/>
    <p:sldId id="477" r:id="rId191"/>
    <p:sldId id="478" r:id="rId192"/>
    <p:sldId id="479" r:id="rId193"/>
    <p:sldId id="764" r:id="rId194"/>
    <p:sldId id="480" r:id="rId195"/>
    <p:sldId id="481" r:id="rId196"/>
    <p:sldId id="765" r:id="rId197"/>
    <p:sldId id="482" r:id="rId198"/>
    <p:sldId id="766" r:id="rId199"/>
    <p:sldId id="483" r:id="rId200"/>
    <p:sldId id="767" r:id="rId201"/>
    <p:sldId id="484" r:id="rId202"/>
    <p:sldId id="768" r:id="rId203"/>
    <p:sldId id="485" r:id="rId204"/>
    <p:sldId id="769" r:id="rId205"/>
    <p:sldId id="486" r:id="rId206"/>
    <p:sldId id="487" r:id="rId207"/>
    <p:sldId id="488" r:id="rId208"/>
    <p:sldId id="770" r:id="rId209"/>
    <p:sldId id="489" r:id="rId210"/>
    <p:sldId id="491" r:id="rId211"/>
    <p:sldId id="492" r:id="rId212"/>
    <p:sldId id="493" r:id="rId213"/>
    <p:sldId id="771" r:id="rId214"/>
    <p:sldId id="772" r:id="rId215"/>
    <p:sldId id="773" r:id="rId216"/>
    <p:sldId id="774" r:id="rId217"/>
    <p:sldId id="775" r:id="rId218"/>
    <p:sldId id="776" r:id="rId219"/>
    <p:sldId id="778" r:id="rId220"/>
    <p:sldId id="780" r:id="rId221"/>
    <p:sldId id="779" r:id="rId222"/>
    <p:sldId id="777" r:id="rId223"/>
    <p:sldId id="494" r:id="rId224"/>
    <p:sldId id="495" r:id="rId225"/>
    <p:sldId id="496" r:id="rId226"/>
    <p:sldId id="781" r:id="rId227"/>
    <p:sldId id="497" r:id="rId228"/>
    <p:sldId id="498" r:id="rId229"/>
    <p:sldId id="476" r:id="rId230"/>
    <p:sldId id="500" r:id="rId231"/>
    <p:sldId id="782" r:id="rId232"/>
    <p:sldId id="501" r:id="rId233"/>
    <p:sldId id="502" r:id="rId234"/>
    <p:sldId id="503" r:id="rId235"/>
    <p:sldId id="504" r:id="rId236"/>
    <p:sldId id="505" r:id="rId237"/>
    <p:sldId id="863" r:id="rId238"/>
    <p:sldId id="506" r:id="rId239"/>
    <p:sldId id="507" r:id="rId240"/>
    <p:sldId id="508" r:id="rId241"/>
    <p:sldId id="864" r:id="rId242"/>
    <p:sldId id="862" r:id="rId243"/>
    <p:sldId id="868" r:id="rId244"/>
    <p:sldId id="870" r:id="rId245"/>
    <p:sldId id="867" r:id="rId246"/>
    <p:sldId id="869" r:id="rId247"/>
    <p:sldId id="871" r:id="rId248"/>
    <p:sldId id="872" r:id="rId249"/>
    <p:sldId id="873" r:id="rId250"/>
    <p:sldId id="865" r:id="rId251"/>
    <p:sldId id="510" r:id="rId252"/>
    <p:sldId id="511" r:id="rId253"/>
    <p:sldId id="513" r:id="rId254"/>
    <p:sldId id="514" r:id="rId255"/>
    <p:sldId id="516" r:id="rId256"/>
    <p:sldId id="925" r:id="rId257"/>
    <p:sldId id="929" r:id="rId258"/>
    <p:sldId id="927" r:id="rId259"/>
    <p:sldId id="931" r:id="rId260"/>
    <p:sldId id="930" r:id="rId261"/>
    <p:sldId id="932" r:id="rId262"/>
    <p:sldId id="928" r:id="rId263"/>
    <p:sldId id="522" r:id="rId264"/>
    <p:sldId id="523" r:id="rId265"/>
    <p:sldId id="524" r:id="rId266"/>
    <p:sldId id="525"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39" r:id="rId281"/>
    <p:sldId id="540" r:id="rId282"/>
    <p:sldId id="499" r:id="rId283"/>
    <p:sldId id="542" r:id="rId284"/>
    <p:sldId id="543" r:id="rId285"/>
    <p:sldId id="544" r:id="rId286"/>
    <p:sldId id="545" r:id="rId287"/>
    <p:sldId id="546" r:id="rId288"/>
    <p:sldId id="547" r:id="rId289"/>
    <p:sldId id="548" r:id="rId290"/>
    <p:sldId id="549" r:id="rId291"/>
    <p:sldId id="550" r:id="rId292"/>
    <p:sldId id="551" r:id="rId293"/>
    <p:sldId id="552" r:id="rId294"/>
    <p:sldId id="553" r:id="rId295"/>
    <p:sldId id="554" r:id="rId296"/>
    <p:sldId id="555" r:id="rId297"/>
    <p:sldId id="556" r:id="rId298"/>
    <p:sldId id="557" r:id="rId299"/>
    <p:sldId id="558" r:id="rId300"/>
    <p:sldId id="560" r:id="rId301"/>
    <p:sldId id="561" r:id="rId302"/>
    <p:sldId id="562" r:id="rId303"/>
    <p:sldId id="563" r:id="rId304"/>
    <p:sldId id="564" r:id="rId305"/>
    <p:sldId id="565" r:id="rId306"/>
    <p:sldId id="566" r:id="rId307"/>
    <p:sldId id="567" r:id="rId308"/>
    <p:sldId id="571" r:id="rId309"/>
    <p:sldId id="570" r:id="rId310"/>
    <p:sldId id="568" r:id="rId311"/>
    <p:sldId id="572" r:id="rId312"/>
    <p:sldId id="573" r:id="rId313"/>
    <p:sldId id="574" r:id="rId314"/>
    <p:sldId id="575" r:id="rId315"/>
    <p:sldId id="577" r:id="rId316"/>
    <p:sldId id="578" r:id="rId317"/>
    <p:sldId id="579" r:id="rId318"/>
    <p:sldId id="580" r:id="rId319"/>
    <p:sldId id="581" r:id="rId320"/>
    <p:sldId id="582" r:id="rId321"/>
    <p:sldId id="583" r:id="rId322"/>
    <p:sldId id="584" r:id="rId323"/>
    <p:sldId id="585" r:id="rId324"/>
    <p:sldId id="586" r:id="rId325"/>
    <p:sldId id="587" r:id="rId326"/>
    <p:sldId id="588" r:id="rId327"/>
    <p:sldId id="589" r:id="rId328"/>
    <p:sldId id="590" r:id="rId329"/>
    <p:sldId id="591" r:id="rId330"/>
    <p:sldId id="592" r:id="rId331"/>
    <p:sldId id="593" r:id="rId332"/>
    <p:sldId id="594" r:id="rId333"/>
    <p:sldId id="595" r:id="rId334"/>
    <p:sldId id="787" r:id="rId335"/>
    <p:sldId id="788" r:id="rId336"/>
    <p:sldId id="789" r:id="rId337"/>
    <p:sldId id="790" r:id="rId338"/>
    <p:sldId id="791" r:id="rId339"/>
    <p:sldId id="792" r:id="rId340"/>
    <p:sldId id="793" r:id="rId341"/>
    <p:sldId id="794" r:id="rId342"/>
    <p:sldId id="795" r:id="rId343"/>
    <p:sldId id="796" r:id="rId344"/>
    <p:sldId id="797" r:id="rId345"/>
    <p:sldId id="798" r:id="rId346"/>
    <p:sldId id="799" r:id="rId347"/>
    <p:sldId id="800" r:id="rId348"/>
    <p:sldId id="801" r:id="rId349"/>
    <p:sldId id="802" r:id="rId350"/>
    <p:sldId id="803" r:id="rId351"/>
    <p:sldId id="804" r:id="rId352"/>
    <p:sldId id="716" r:id="rId353"/>
    <p:sldId id="717" r:id="rId354"/>
    <p:sldId id="735" r:id="rId355"/>
    <p:sldId id="719" r:id="rId356"/>
    <p:sldId id="720" r:id="rId357"/>
    <p:sldId id="732" r:id="rId358"/>
    <p:sldId id="733" r:id="rId359"/>
    <p:sldId id="734" r:id="rId360"/>
    <p:sldId id="736" r:id="rId361"/>
    <p:sldId id="722" r:id="rId362"/>
    <p:sldId id="725" r:id="rId363"/>
    <p:sldId id="724" r:id="rId364"/>
    <p:sldId id="726" r:id="rId365"/>
    <p:sldId id="727" r:id="rId366"/>
    <p:sldId id="728" r:id="rId367"/>
    <p:sldId id="729" r:id="rId368"/>
    <p:sldId id="730" r:id="rId369"/>
    <p:sldId id="731" r:id="rId370"/>
    <p:sldId id="695" r:id="rId371"/>
    <p:sldId id="696" r:id="rId372"/>
    <p:sldId id="698" r:id="rId373"/>
    <p:sldId id="697" r:id="rId374"/>
    <p:sldId id="699" r:id="rId375"/>
    <p:sldId id="700" r:id="rId376"/>
    <p:sldId id="701" r:id="rId377"/>
    <p:sldId id="702" r:id="rId378"/>
    <p:sldId id="703" r:id="rId379"/>
    <p:sldId id="704" r:id="rId380"/>
    <p:sldId id="705" r:id="rId381"/>
    <p:sldId id="706" r:id="rId382"/>
    <p:sldId id="707" r:id="rId383"/>
    <p:sldId id="708" r:id="rId384"/>
    <p:sldId id="709" r:id="rId385"/>
    <p:sldId id="710" r:id="rId386"/>
    <p:sldId id="711" r:id="rId387"/>
    <p:sldId id="712" r:id="rId388"/>
    <p:sldId id="713" r:id="rId389"/>
    <p:sldId id="714" r:id="rId390"/>
    <p:sldId id="715" r:id="rId391"/>
    <p:sldId id="541" r:id="rId392"/>
  </p:sldIdLst>
  <p:sldSz cx="24384000" cy="13716000"/>
  <p:notesSz cx="6858000" cy="9144000"/>
  <p:defaultTextStyle>
    <a:lvl1pPr algn="ctr" defTabSz="825500">
      <a:defRPr sz="5000">
        <a:solidFill>
          <a:srgbClr val="535353"/>
        </a:solidFill>
        <a:latin typeface="+mn-lt"/>
        <a:ea typeface="+mn-ea"/>
        <a:cs typeface="+mn-cs"/>
        <a:sym typeface="Gill Sans Light"/>
      </a:defRPr>
    </a:lvl1pPr>
    <a:lvl2pPr indent="228600" algn="ctr" defTabSz="825500">
      <a:defRPr sz="5000">
        <a:solidFill>
          <a:srgbClr val="535353"/>
        </a:solidFill>
        <a:latin typeface="+mn-lt"/>
        <a:ea typeface="+mn-ea"/>
        <a:cs typeface="+mn-cs"/>
        <a:sym typeface="Gill Sans Light"/>
      </a:defRPr>
    </a:lvl2pPr>
    <a:lvl3pPr indent="457200" algn="ctr" defTabSz="825500">
      <a:defRPr sz="5000">
        <a:solidFill>
          <a:srgbClr val="535353"/>
        </a:solidFill>
        <a:latin typeface="+mn-lt"/>
        <a:ea typeface="+mn-ea"/>
        <a:cs typeface="+mn-cs"/>
        <a:sym typeface="Gill Sans Light"/>
      </a:defRPr>
    </a:lvl3pPr>
    <a:lvl4pPr indent="685800" algn="ctr" defTabSz="825500">
      <a:defRPr sz="5000">
        <a:solidFill>
          <a:srgbClr val="535353"/>
        </a:solidFill>
        <a:latin typeface="+mn-lt"/>
        <a:ea typeface="+mn-ea"/>
        <a:cs typeface="+mn-cs"/>
        <a:sym typeface="Gill Sans Light"/>
      </a:defRPr>
    </a:lvl4pPr>
    <a:lvl5pPr indent="914400" algn="ctr" defTabSz="825500">
      <a:defRPr sz="5000">
        <a:solidFill>
          <a:srgbClr val="535353"/>
        </a:solidFill>
        <a:latin typeface="+mn-lt"/>
        <a:ea typeface="+mn-ea"/>
        <a:cs typeface="+mn-cs"/>
        <a:sym typeface="Gill Sans Light"/>
      </a:defRPr>
    </a:lvl5pPr>
    <a:lvl6pPr indent="1143000" algn="ctr" defTabSz="825500">
      <a:defRPr sz="5000">
        <a:solidFill>
          <a:srgbClr val="535353"/>
        </a:solidFill>
        <a:latin typeface="+mn-lt"/>
        <a:ea typeface="+mn-ea"/>
        <a:cs typeface="+mn-cs"/>
        <a:sym typeface="Gill Sans Light"/>
      </a:defRPr>
    </a:lvl6pPr>
    <a:lvl7pPr indent="1371600" algn="ctr" defTabSz="825500">
      <a:defRPr sz="5000">
        <a:solidFill>
          <a:srgbClr val="535353"/>
        </a:solidFill>
        <a:latin typeface="+mn-lt"/>
        <a:ea typeface="+mn-ea"/>
        <a:cs typeface="+mn-cs"/>
        <a:sym typeface="Gill Sans Light"/>
      </a:defRPr>
    </a:lvl7pPr>
    <a:lvl8pPr indent="1600200" algn="ctr" defTabSz="825500">
      <a:defRPr sz="5000">
        <a:solidFill>
          <a:srgbClr val="535353"/>
        </a:solidFill>
        <a:latin typeface="+mn-lt"/>
        <a:ea typeface="+mn-ea"/>
        <a:cs typeface="+mn-cs"/>
        <a:sym typeface="Gill Sans Light"/>
      </a:defRPr>
    </a:lvl8pPr>
    <a:lvl9pPr indent="1828800" algn="ctr" defTabSz="825500">
      <a:defRPr sz="5000">
        <a:solidFill>
          <a:srgbClr val="535353"/>
        </a:solidFill>
        <a:latin typeface="+mn-lt"/>
        <a:ea typeface="+mn-ea"/>
        <a:cs typeface="+mn-cs"/>
        <a:sym typeface="Gill Sans Light"/>
      </a:defRPr>
    </a:lvl9pPr>
  </p:defaultTextStyle>
  <p:modifyVerifier cryptProviderType="rsaFull" cryptAlgorithmClass="hash" cryptAlgorithmType="typeAny" cryptAlgorithmSid="4" spinCount="100000" saltData="qyQQnvOyUwYtD9zxsR9kgg==" hashData="u8jGTCmGMiNeD5iPV9HuSaXGcmI="/>
  <p:extLst>
    <p:ext uri="{EFAFB233-063F-42B5-8137-9DF3F51BA10A}">
      <p15:sldGuideLst xmlns="" xmlns:p15="http://schemas.microsoft.com/office/powerpoint/2012/main">
        <p15:guide id="1" orient="horz" pos="4320" userDrawn="1">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9F29"/>
    <a:srgbClr val="4CB2D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D4553"/>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firstRow>
  </a:tblStyle>
  <a:tblStyle styleId="{CF821DB8-F4EB-4A41-A1BA-3FCAFE7338EE}" styleName="">
    <a:tblBg/>
    <a:wholeTbl>
      <a:tcTxStyle b="off" i="off">
        <a:fontRef idx="minor">
          <a:srgbClr val="5A5F5E"/>
        </a:fontRef>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5" autoAdjust="0"/>
    <p:restoredTop sz="99534" autoAdjust="0"/>
  </p:normalViewPr>
  <p:slideViewPr>
    <p:cSldViewPr snapToGrid="0" snapToObjects="1">
      <p:cViewPr>
        <p:scale>
          <a:sx n="40" d="100"/>
          <a:sy n="40" d="100"/>
        </p:scale>
        <p:origin x="-80" y="-840"/>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notesMaster" Target="notesMasters/notesMaster1.xml"/><Relationship Id="rId394" Type="http://schemas.openxmlformats.org/officeDocument/2006/relationships/printerSettings" Target="printerSettings/printerSettings1.bin"/><Relationship Id="rId395" Type="http://schemas.openxmlformats.org/officeDocument/2006/relationships/presProps" Target="presProps.xml"/><Relationship Id="rId396" Type="http://schemas.openxmlformats.org/officeDocument/2006/relationships/viewProps" Target="viewProps.xml"/><Relationship Id="rId397" Type="http://schemas.openxmlformats.org/officeDocument/2006/relationships/theme" Target="theme/theme1.xml"/><Relationship Id="rId3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B8442B-8FA7-5543-8A17-42238E69FEEB}" type="doc">
      <dgm:prSet loTypeId="urn:microsoft.com/office/officeart/2005/8/layout/orgChart1" loCatId="" qsTypeId="urn:microsoft.com/office/officeart/2005/8/quickstyle/simple3" qsCatId="simple" csTypeId="urn:microsoft.com/office/officeart/2005/8/colors/accent1_2" csCatId="accent1" phldr="1"/>
      <dgm:spPr/>
      <dgm:t>
        <a:bodyPr/>
        <a:lstStyle/>
        <a:p>
          <a:endParaRPr lang="en-US"/>
        </a:p>
      </dgm:t>
    </dgm:pt>
    <dgm:pt modelId="{BADDBCD8-FC0F-9F46-B63A-9D4F9EF1C16F}">
      <dgm:prSet phldrT="[Text]"/>
      <dgm:spPr/>
      <dgm:t>
        <a:bodyPr/>
        <a:lstStyle/>
        <a:p>
          <a:r>
            <a:rPr lang="en-US" dirty="0" smtClean="0">
              <a:latin typeface="Consolas"/>
              <a:cs typeface="Consolas"/>
            </a:rPr>
            <a:t>&lt;html&gt;</a:t>
          </a:r>
          <a:endParaRPr lang="en-US" dirty="0">
            <a:latin typeface="Consolas"/>
            <a:cs typeface="Consolas"/>
          </a:endParaRPr>
        </a:p>
      </dgm:t>
    </dgm:pt>
    <dgm:pt modelId="{1EAB99C3-95E9-3246-A40F-A457EAC4E547}" type="parTrans" cxnId="{4EFB4245-45FD-7048-84D9-441E63B0BC1A}">
      <dgm:prSet/>
      <dgm:spPr/>
      <dgm:t>
        <a:bodyPr/>
        <a:lstStyle/>
        <a:p>
          <a:endParaRPr lang="en-US"/>
        </a:p>
      </dgm:t>
    </dgm:pt>
    <dgm:pt modelId="{3EA6A19B-A12E-CD40-A37D-064B44800971}" type="sibTrans" cxnId="{4EFB4245-45FD-7048-84D9-441E63B0BC1A}">
      <dgm:prSet/>
      <dgm:spPr/>
      <dgm:t>
        <a:bodyPr/>
        <a:lstStyle/>
        <a:p>
          <a:endParaRPr lang="en-US"/>
        </a:p>
      </dgm:t>
    </dgm:pt>
    <dgm:pt modelId="{D39DAA69-0A4C-DB45-B4D2-DD019DF5BB4A}" type="asst">
      <dgm:prSet phldrT="[Text]"/>
      <dgm:spPr>
        <a:solidFill>
          <a:schemeClr val="accent1">
            <a:lumMod val="60000"/>
            <a:lumOff val="40000"/>
          </a:schemeClr>
        </a:solidFill>
      </dgm:spPr>
      <dgm:t>
        <a:bodyPr/>
        <a:lstStyle/>
        <a:p>
          <a:r>
            <a:rPr lang="en-US" dirty="0" smtClean="0">
              <a:latin typeface="Consolas"/>
              <a:cs typeface="Consolas"/>
            </a:rPr>
            <a:t>&lt;head&gt;</a:t>
          </a:r>
          <a:endParaRPr lang="en-US" dirty="0">
            <a:latin typeface="Consolas"/>
            <a:cs typeface="Consolas"/>
          </a:endParaRPr>
        </a:p>
      </dgm:t>
    </dgm:pt>
    <dgm:pt modelId="{ED8159C2-D1D3-8A48-9A04-A7A4F7096B44}" type="parTrans" cxnId="{D96AA6F0-E30D-2D47-BA36-4A3AD0321883}">
      <dgm:prSet/>
      <dgm:spPr/>
      <dgm:t>
        <a:bodyPr/>
        <a:lstStyle/>
        <a:p>
          <a:endParaRPr lang="en-US"/>
        </a:p>
      </dgm:t>
    </dgm:pt>
    <dgm:pt modelId="{9A3EB831-337F-9740-93D0-C5D5F5009A7E}" type="sibTrans" cxnId="{D96AA6F0-E30D-2D47-BA36-4A3AD0321883}">
      <dgm:prSet/>
      <dgm:spPr/>
      <dgm:t>
        <a:bodyPr/>
        <a:lstStyle/>
        <a:p>
          <a:endParaRPr lang="en-US"/>
        </a:p>
      </dgm:t>
    </dgm:pt>
    <dgm:pt modelId="{5C016BC7-1FC3-EC46-A2FE-AE9FCA35AA62}" type="asst">
      <dgm:prSet phldrT="[Text]"/>
      <dgm:spPr>
        <a:solidFill>
          <a:srgbClr val="AECCD1"/>
        </a:solidFill>
      </dgm:spPr>
      <dgm:t>
        <a:bodyPr/>
        <a:lstStyle/>
        <a:p>
          <a:r>
            <a:rPr lang="en-US" dirty="0" smtClean="0">
              <a:latin typeface="Consolas"/>
              <a:cs typeface="Consolas"/>
            </a:rPr>
            <a:t>&lt;body&gt;</a:t>
          </a:r>
          <a:endParaRPr lang="en-US" dirty="0">
            <a:latin typeface="Consolas"/>
            <a:cs typeface="Consolas"/>
          </a:endParaRPr>
        </a:p>
      </dgm:t>
    </dgm:pt>
    <dgm:pt modelId="{8EE55E32-5C96-5042-ADA2-30582005DE7F}" type="parTrans" cxnId="{5B95ABFF-A780-FB4A-BC44-ADBECE191DDC}">
      <dgm:prSet/>
      <dgm:spPr/>
      <dgm:t>
        <a:bodyPr/>
        <a:lstStyle/>
        <a:p>
          <a:endParaRPr lang="en-US"/>
        </a:p>
      </dgm:t>
    </dgm:pt>
    <dgm:pt modelId="{542A5092-CAFC-414C-B249-F3E5FB124B55}" type="sibTrans" cxnId="{5B95ABFF-A780-FB4A-BC44-ADBECE191DDC}">
      <dgm:prSet/>
      <dgm:spPr/>
      <dgm:t>
        <a:bodyPr/>
        <a:lstStyle/>
        <a:p>
          <a:endParaRPr lang="en-US"/>
        </a:p>
      </dgm:t>
    </dgm:pt>
    <dgm:pt modelId="{EED6B2C7-96EF-DF4F-ACDD-8240E341EEE2}" type="asst">
      <dgm:prSet phldrT="[Text]"/>
      <dgm:spPr>
        <a:solidFill>
          <a:schemeClr val="accent4">
            <a:lumMod val="60000"/>
            <a:lumOff val="40000"/>
          </a:schemeClr>
        </a:solidFill>
      </dgm:spPr>
      <dgm:t>
        <a:bodyPr/>
        <a:lstStyle/>
        <a:p>
          <a:r>
            <a:rPr lang="en-US" dirty="0" smtClean="0">
              <a:latin typeface="Consolas"/>
              <a:cs typeface="Consolas"/>
            </a:rPr>
            <a:t>&lt;title&gt;</a:t>
          </a:r>
          <a:endParaRPr lang="en-US" dirty="0">
            <a:latin typeface="Consolas"/>
            <a:cs typeface="Consolas"/>
          </a:endParaRPr>
        </a:p>
      </dgm:t>
    </dgm:pt>
    <dgm:pt modelId="{F0ED4BA2-D1EC-E34A-B295-9EA0803689A8}" type="parTrans" cxnId="{9B006A1D-6213-3748-9E4F-2D3169533335}">
      <dgm:prSet/>
      <dgm:spPr/>
      <dgm:t>
        <a:bodyPr/>
        <a:lstStyle/>
        <a:p>
          <a:endParaRPr lang="en-US"/>
        </a:p>
      </dgm:t>
    </dgm:pt>
    <dgm:pt modelId="{B2C3DC5C-5C8A-2C48-A15F-76A7A067005F}" type="sibTrans" cxnId="{9B006A1D-6213-3748-9E4F-2D3169533335}">
      <dgm:prSet/>
      <dgm:spPr/>
      <dgm:t>
        <a:bodyPr/>
        <a:lstStyle/>
        <a:p>
          <a:endParaRPr lang="en-US"/>
        </a:p>
      </dgm:t>
    </dgm:pt>
    <dgm:pt modelId="{963C22F9-AABB-AB48-A419-F06C573677D5}" type="asst">
      <dgm:prSet phldrT="[Text]"/>
      <dgm:spPr>
        <a:solidFill>
          <a:srgbClr val="F59F61"/>
        </a:solidFill>
      </dgm:spPr>
      <dgm:t>
        <a:bodyPr/>
        <a:lstStyle/>
        <a:p>
          <a:r>
            <a:rPr lang="en-US" dirty="0" smtClean="0">
              <a:latin typeface="Consolas"/>
              <a:cs typeface="Consolas"/>
            </a:rPr>
            <a:t>&lt;meta&gt;</a:t>
          </a:r>
          <a:endParaRPr lang="en-US" dirty="0">
            <a:latin typeface="Consolas"/>
            <a:cs typeface="Consolas"/>
          </a:endParaRPr>
        </a:p>
      </dgm:t>
    </dgm:pt>
    <dgm:pt modelId="{654C07D1-7C7A-6049-9512-8C292CF1262C}" type="parTrans" cxnId="{498A580B-358E-6E4F-859A-2607CD331A6B}">
      <dgm:prSet/>
      <dgm:spPr/>
      <dgm:t>
        <a:bodyPr/>
        <a:lstStyle/>
        <a:p>
          <a:endParaRPr lang="en-US"/>
        </a:p>
      </dgm:t>
    </dgm:pt>
    <dgm:pt modelId="{8F241ED9-37A4-6F41-AC54-54950FA752DD}" type="sibTrans" cxnId="{498A580B-358E-6E4F-859A-2607CD331A6B}">
      <dgm:prSet/>
      <dgm:spPr/>
      <dgm:t>
        <a:bodyPr/>
        <a:lstStyle/>
        <a:p>
          <a:endParaRPr lang="en-US"/>
        </a:p>
      </dgm:t>
    </dgm:pt>
    <dgm:pt modelId="{4E00D5CA-FCA6-6C4B-A4FA-FC64841620DF}" type="asst">
      <dgm:prSet phldrT="[Text]"/>
      <dgm:spPr>
        <a:solidFill>
          <a:srgbClr val="EEC270"/>
        </a:solidFill>
      </dgm:spPr>
      <dgm:t>
        <a:bodyPr/>
        <a:lstStyle/>
        <a:p>
          <a:r>
            <a:rPr lang="en-US" dirty="0" smtClean="0"/>
            <a:t>Title text</a:t>
          </a:r>
          <a:endParaRPr lang="en-US" dirty="0"/>
        </a:p>
      </dgm:t>
    </dgm:pt>
    <dgm:pt modelId="{9B1E9B41-080B-DC48-B6C4-20FF8BDC19B0}" type="parTrans" cxnId="{D7E7FD7F-D1A6-FA48-B774-1EB33CD81281}">
      <dgm:prSet/>
      <dgm:spPr/>
      <dgm:t>
        <a:bodyPr/>
        <a:lstStyle/>
        <a:p>
          <a:endParaRPr lang="en-US"/>
        </a:p>
      </dgm:t>
    </dgm:pt>
    <dgm:pt modelId="{6241D95E-9940-E34D-8C38-38A2FC97A3C1}" type="sibTrans" cxnId="{D7E7FD7F-D1A6-FA48-B774-1EB33CD81281}">
      <dgm:prSet/>
      <dgm:spPr/>
      <dgm:t>
        <a:bodyPr/>
        <a:lstStyle/>
        <a:p>
          <a:endParaRPr lang="en-US"/>
        </a:p>
      </dgm:t>
    </dgm:pt>
    <dgm:pt modelId="{861446C4-0A18-7849-B3A3-E2944D1E763D}" type="asst">
      <dgm:prSet phldrT="[Text]"/>
      <dgm:spPr>
        <a:solidFill>
          <a:srgbClr val="F59F61"/>
        </a:solidFill>
      </dgm:spPr>
      <dgm:t>
        <a:bodyPr/>
        <a:lstStyle/>
        <a:p>
          <a:r>
            <a:rPr lang="en-US" dirty="0" smtClean="0">
              <a:latin typeface="Consolas"/>
              <a:cs typeface="Consolas"/>
            </a:rPr>
            <a:t>&lt;h1</a:t>
          </a:r>
          <a:r>
            <a:rPr lang="en-US" dirty="0" smtClean="0"/>
            <a:t>&gt;</a:t>
          </a:r>
          <a:endParaRPr lang="en-US" dirty="0"/>
        </a:p>
      </dgm:t>
    </dgm:pt>
    <dgm:pt modelId="{7274F91F-304C-6A44-B1D2-F8BDAFE1E601}" type="parTrans" cxnId="{29AA950C-2A61-944B-BF62-9A5D24CC95D3}">
      <dgm:prSet/>
      <dgm:spPr/>
      <dgm:t>
        <a:bodyPr/>
        <a:lstStyle/>
        <a:p>
          <a:endParaRPr lang="en-US"/>
        </a:p>
      </dgm:t>
    </dgm:pt>
    <dgm:pt modelId="{61E5AE9F-FF1A-B244-8D88-17BB8FBF7AF0}" type="sibTrans" cxnId="{29AA950C-2A61-944B-BF62-9A5D24CC95D3}">
      <dgm:prSet/>
      <dgm:spPr/>
      <dgm:t>
        <a:bodyPr/>
        <a:lstStyle/>
        <a:p>
          <a:endParaRPr lang="en-US"/>
        </a:p>
      </dgm:t>
    </dgm:pt>
    <dgm:pt modelId="{5070DF88-0092-2949-A57F-C2FB222A4B66}" type="asst">
      <dgm:prSet phldrT="[Text]"/>
      <dgm:spPr>
        <a:solidFill>
          <a:srgbClr val="F59F61"/>
        </a:solidFill>
      </dgm:spPr>
      <dgm:t>
        <a:bodyPr/>
        <a:lstStyle/>
        <a:p>
          <a:r>
            <a:rPr lang="en-US" dirty="0" smtClean="0">
              <a:latin typeface="Consolas"/>
              <a:cs typeface="Consolas"/>
            </a:rPr>
            <a:t>&lt;</a:t>
          </a:r>
          <a:r>
            <a:rPr lang="en-US" dirty="0" err="1" smtClean="0">
              <a:latin typeface="Consolas"/>
              <a:cs typeface="Consolas"/>
            </a:rPr>
            <a:t>img</a:t>
          </a:r>
          <a:r>
            <a:rPr lang="en-US" dirty="0" smtClean="0">
              <a:latin typeface="Consolas"/>
              <a:cs typeface="Consolas"/>
            </a:rPr>
            <a:t>&gt;</a:t>
          </a:r>
          <a:endParaRPr lang="en-US" dirty="0">
            <a:latin typeface="Consolas"/>
            <a:cs typeface="Consolas"/>
          </a:endParaRPr>
        </a:p>
      </dgm:t>
    </dgm:pt>
    <dgm:pt modelId="{9DB098BF-C8E4-E24A-B0A4-415668E12EC2}" type="parTrans" cxnId="{FF571133-994C-1440-96DC-55F2F3AD3B8E}">
      <dgm:prSet/>
      <dgm:spPr/>
      <dgm:t>
        <a:bodyPr/>
        <a:lstStyle/>
        <a:p>
          <a:endParaRPr lang="en-US"/>
        </a:p>
      </dgm:t>
    </dgm:pt>
    <dgm:pt modelId="{0A7117A1-5E1E-254A-8E1A-921C997D6174}" type="sibTrans" cxnId="{FF571133-994C-1440-96DC-55F2F3AD3B8E}">
      <dgm:prSet/>
      <dgm:spPr/>
      <dgm:t>
        <a:bodyPr/>
        <a:lstStyle/>
        <a:p>
          <a:endParaRPr lang="en-US"/>
        </a:p>
      </dgm:t>
    </dgm:pt>
    <dgm:pt modelId="{AE7B0A4B-6428-4441-A572-FA1A5962F35C}" type="asst">
      <dgm:prSet phldrT="[Text]"/>
      <dgm:spPr>
        <a:solidFill>
          <a:srgbClr val="F59F61"/>
        </a:solidFill>
      </dgm:spPr>
      <dgm:t>
        <a:bodyPr/>
        <a:lstStyle/>
        <a:p>
          <a:r>
            <a:rPr lang="en-US" dirty="0" smtClean="0">
              <a:latin typeface="Consolas"/>
              <a:cs typeface="Consolas"/>
            </a:rPr>
            <a:t>&lt;p&gt;</a:t>
          </a:r>
          <a:endParaRPr lang="en-US" dirty="0">
            <a:latin typeface="Consolas"/>
            <a:cs typeface="Consolas"/>
          </a:endParaRPr>
        </a:p>
      </dgm:t>
    </dgm:pt>
    <dgm:pt modelId="{72A1DBED-DB18-4F44-812C-223C7A000E00}" type="parTrans" cxnId="{CF629153-D0E3-574D-BDA1-E86374113F6C}">
      <dgm:prSet/>
      <dgm:spPr/>
      <dgm:t>
        <a:bodyPr/>
        <a:lstStyle/>
        <a:p>
          <a:endParaRPr lang="en-US"/>
        </a:p>
      </dgm:t>
    </dgm:pt>
    <dgm:pt modelId="{62286B24-EA5C-6248-84AF-C318BF097C23}" type="sibTrans" cxnId="{CF629153-D0E3-574D-BDA1-E86374113F6C}">
      <dgm:prSet/>
      <dgm:spPr/>
      <dgm:t>
        <a:bodyPr/>
        <a:lstStyle/>
        <a:p>
          <a:endParaRPr lang="en-US"/>
        </a:p>
      </dgm:t>
    </dgm:pt>
    <dgm:pt modelId="{FD306912-954D-974F-A419-9D391D58FD95}" type="asst">
      <dgm:prSet phldrT="[Text]"/>
      <dgm:spPr>
        <a:solidFill>
          <a:schemeClr val="accent3">
            <a:lumMod val="60000"/>
            <a:lumOff val="40000"/>
          </a:schemeClr>
        </a:solidFill>
      </dgm:spPr>
      <dgm:t>
        <a:bodyPr/>
        <a:lstStyle/>
        <a:p>
          <a:r>
            <a:rPr lang="en-US" dirty="0" smtClean="0"/>
            <a:t>Header One text</a:t>
          </a:r>
          <a:endParaRPr lang="en-US" dirty="0"/>
        </a:p>
      </dgm:t>
    </dgm:pt>
    <dgm:pt modelId="{B21357D4-2968-824D-BD8A-9AC9146A5D3D}" type="parTrans" cxnId="{32059E8D-EFA0-6740-AE99-7415599BECBA}">
      <dgm:prSet/>
      <dgm:spPr/>
      <dgm:t>
        <a:bodyPr/>
        <a:lstStyle/>
        <a:p>
          <a:endParaRPr lang="en-US"/>
        </a:p>
      </dgm:t>
    </dgm:pt>
    <dgm:pt modelId="{E412FBD0-8B00-3843-95D0-0FFF79A2B452}" type="sibTrans" cxnId="{32059E8D-EFA0-6740-AE99-7415599BECBA}">
      <dgm:prSet/>
      <dgm:spPr/>
      <dgm:t>
        <a:bodyPr/>
        <a:lstStyle/>
        <a:p>
          <a:endParaRPr lang="en-US"/>
        </a:p>
      </dgm:t>
    </dgm:pt>
    <dgm:pt modelId="{8861F87A-C67E-C64E-9587-1507573C2AD8}" type="asst">
      <dgm:prSet phldrT="[Text]"/>
      <dgm:spPr>
        <a:solidFill>
          <a:srgbClr val="F59F61"/>
        </a:solidFill>
      </dgm:spPr>
      <dgm:t>
        <a:bodyPr/>
        <a:lstStyle/>
        <a:p>
          <a:r>
            <a:rPr lang="en-US" dirty="0" smtClean="0">
              <a:latin typeface="Consolas"/>
              <a:cs typeface="Consolas"/>
            </a:rPr>
            <a:t>&lt;</a:t>
          </a:r>
          <a:r>
            <a:rPr lang="en-US" dirty="0" err="1" smtClean="0">
              <a:latin typeface="Consolas"/>
              <a:cs typeface="Consolas"/>
            </a:rPr>
            <a:t>em</a:t>
          </a:r>
          <a:r>
            <a:rPr lang="en-US" dirty="0" smtClean="0">
              <a:latin typeface="Consolas"/>
              <a:cs typeface="Consolas"/>
            </a:rPr>
            <a:t>&gt;</a:t>
          </a:r>
          <a:endParaRPr lang="en-US" dirty="0">
            <a:latin typeface="Consolas"/>
            <a:cs typeface="Consolas"/>
          </a:endParaRPr>
        </a:p>
      </dgm:t>
    </dgm:pt>
    <dgm:pt modelId="{C80987D8-85C0-8040-BF40-C4ACE29D7CD6}" type="parTrans" cxnId="{A0B39E7A-F8BC-844B-98F7-9B56DF74A3E0}">
      <dgm:prSet/>
      <dgm:spPr/>
      <dgm:t>
        <a:bodyPr/>
        <a:lstStyle/>
        <a:p>
          <a:endParaRPr lang="en-US"/>
        </a:p>
      </dgm:t>
    </dgm:pt>
    <dgm:pt modelId="{581D90F8-7D88-4245-AE0D-6252517244A2}" type="sibTrans" cxnId="{A0B39E7A-F8BC-844B-98F7-9B56DF74A3E0}">
      <dgm:prSet/>
      <dgm:spPr/>
      <dgm:t>
        <a:bodyPr/>
        <a:lstStyle/>
        <a:p>
          <a:endParaRPr lang="en-US"/>
        </a:p>
      </dgm:t>
    </dgm:pt>
    <dgm:pt modelId="{5CB5C738-2C79-D54A-8753-59FBF612158D}" type="asst">
      <dgm:prSet phldrT="[Text]"/>
      <dgm:spPr>
        <a:solidFill>
          <a:srgbClr val="EEC270"/>
        </a:solidFill>
      </dgm:spPr>
      <dgm:t>
        <a:bodyPr/>
        <a:lstStyle/>
        <a:p>
          <a:r>
            <a:rPr lang="en-US" dirty="0" smtClean="0"/>
            <a:t>Paragraph text</a:t>
          </a:r>
          <a:endParaRPr lang="en-US" dirty="0"/>
        </a:p>
      </dgm:t>
    </dgm:pt>
    <dgm:pt modelId="{B8EF009F-400D-FF4C-B0AE-8EF2AF41B361}" type="parTrans" cxnId="{88DE637E-F03F-BF4C-9188-9C913B9CD039}">
      <dgm:prSet/>
      <dgm:spPr/>
      <dgm:t>
        <a:bodyPr/>
        <a:lstStyle/>
        <a:p>
          <a:endParaRPr lang="en-US"/>
        </a:p>
      </dgm:t>
    </dgm:pt>
    <dgm:pt modelId="{BD825C69-5055-5F4A-BB4C-C86672E6EA92}" type="sibTrans" cxnId="{88DE637E-F03F-BF4C-9188-9C913B9CD039}">
      <dgm:prSet/>
      <dgm:spPr/>
      <dgm:t>
        <a:bodyPr/>
        <a:lstStyle/>
        <a:p>
          <a:endParaRPr lang="en-US"/>
        </a:p>
      </dgm:t>
    </dgm:pt>
    <dgm:pt modelId="{A69A611C-7F8E-FE49-899C-D19C0B28D93C}" type="asst">
      <dgm:prSet phldrT="[Text]"/>
      <dgm:spPr>
        <a:solidFill>
          <a:srgbClr val="EEC270"/>
        </a:solidFill>
      </dgm:spPr>
      <dgm:t>
        <a:bodyPr/>
        <a:lstStyle/>
        <a:p>
          <a:r>
            <a:rPr lang="en-US" dirty="0" smtClean="0"/>
            <a:t>Emphasized text</a:t>
          </a:r>
          <a:endParaRPr lang="en-US" dirty="0"/>
        </a:p>
      </dgm:t>
    </dgm:pt>
    <dgm:pt modelId="{3B68110C-F125-7A4D-8125-51F251F1E54F}" type="parTrans" cxnId="{29692374-7D43-084B-8F3B-32CC894D7FB4}">
      <dgm:prSet/>
      <dgm:spPr/>
      <dgm:t>
        <a:bodyPr/>
        <a:lstStyle/>
        <a:p>
          <a:endParaRPr lang="en-US"/>
        </a:p>
      </dgm:t>
    </dgm:pt>
    <dgm:pt modelId="{D5473FD2-9D29-CB4E-B470-D8549861D265}" type="sibTrans" cxnId="{29692374-7D43-084B-8F3B-32CC894D7FB4}">
      <dgm:prSet/>
      <dgm:spPr/>
      <dgm:t>
        <a:bodyPr/>
        <a:lstStyle/>
        <a:p>
          <a:endParaRPr lang="en-US"/>
        </a:p>
      </dgm:t>
    </dgm:pt>
    <dgm:pt modelId="{DB78FC9D-65B8-D049-99A7-BA7A1FF717BB}" type="pres">
      <dgm:prSet presAssocID="{3AB8442B-8FA7-5543-8A17-42238E69FEEB}" presName="hierChild1" presStyleCnt="0">
        <dgm:presLayoutVars>
          <dgm:orgChart val="1"/>
          <dgm:chPref val="1"/>
          <dgm:dir/>
          <dgm:animOne val="branch"/>
          <dgm:animLvl val="lvl"/>
          <dgm:resizeHandles/>
        </dgm:presLayoutVars>
      </dgm:prSet>
      <dgm:spPr/>
      <dgm:t>
        <a:bodyPr/>
        <a:lstStyle/>
        <a:p>
          <a:endParaRPr lang="en-US"/>
        </a:p>
      </dgm:t>
    </dgm:pt>
    <dgm:pt modelId="{52ABABC2-FC5D-154C-93AC-D7FD33B41207}" type="pres">
      <dgm:prSet presAssocID="{BADDBCD8-FC0F-9F46-B63A-9D4F9EF1C16F}" presName="hierRoot1" presStyleCnt="0">
        <dgm:presLayoutVars>
          <dgm:hierBranch val="init"/>
        </dgm:presLayoutVars>
      </dgm:prSet>
      <dgm:spPr/>
    </dgm:pt>
    <dgm:pt modelId="{8B992493-F685-8847-9FEA-4CAE1B198A20}" type="pres">
      <dgm:prSet presAssocID="{BADDBCD8-FC0F-9F46-B63A-9D4F9EF1C16F}" presName="rootComposite1" presStyleCnt="0"/>
      <dgm:spPr/>
    </dgm:pt>
    <dgm:pt modelId="{2F198738-25A3-2349-8035-52343593F0F7}" type="pres">
      <dgm:prSet presAssocID="{BADDBCD8-FC0F-9F46-B63A-9D4F9EF1C16F}" presName="rootText1" presStyleLbl="node0" presStyleIdx="0" presStyleCnt="1">
        <dgm:presLayoutVars>
          <dgm:chPref val="3"/>
        </dgm:presLayoutVars>
      </dgm:prSet>
      <dgm:spPr/>
      <dgm:t>
        <a:bodyPr/>
        <a:lstStyle/>
        <a:p>
          <a:endParaRPr lang="en-US"/>
        </a:p>
      </dgm:t>
    </dgm:pt>
    <dgm:pt modelId="{517DF1CB-5D5E-1C4C-9CB7-9945CF0A0504}" type="pres">
      <dgm:prSet presAssocID="{BADDBCD8-FC0F-9F46-B63A-9D4F9EF1C16F}" presName="rootConnector1" presStyleLbl="node1" presStyleIdx="0" presStyleCnt="0"/>
      <dgm:spPr/>
      <dgm:t>
        <a:bodyPr/>
        <a:lstStyle/>
        <a:p>
          <a:endParaRPr lang="en-US"/>
        </a:p>
      </dgm:t>
    </dgm:pt>
    <dgm:pt modelId="{82830B00-9706-C946-9AFC-1EE8A6EEBB38}" type="pres">
      <dgm:prSet presAssocID="{BADDBCD8-FC0F-9F46-B63A-9D4F9EF1C16F}" presName="hierChild2" presStyleCnt="0"/>
      <dgm:spPr/>
    </dgm:pt>
    <dgm:pt modelId="{F2495523-542B-6B43-8162-3D138CD36EEF}" type="pres">
      <dgm:prSet presAssocID="{BADDBCD8-FC0F-9F46-B63A-9D4F9EF1C16F}" presName="hierChild3" presStyleCnt="0"/>
      <dgm:spPr/>
    </dgm:pt>
    <dgm:pt modelId="{9A49CC61-352A-4A4B-A5C1-6FF2B2E521D8}" type="pres">
      <dgm:prSet presAssocID="{ED8159C2-D1D3-8A48-9A04-A7A4F7096B44}" presName="Name111" presStyleLbl="parChTrans1D2" presStyleIdx="0" presStyleCnt="2"/>
      <dgm:spPr/>
      <dgm:t>
        <a:bodyPr/>
        <a:lstStyle/>
        <a:p>
          <a:endParaRPr lang="en-US"/>
        </a:p>
      </dgm:t>
    </dgm:pt>
    <dgm:pt modelId="{19771278-816E-9441-9671-DD58A242AEC7}" type="pres">
      <dgm:prSet presAssocID="{D39DAA69-0A4C-DB45-B4D2-DD019DF5BB4A}" presName="hierRoot3" presStyleCnt="0">
        <dgm:presLayoutVars>
          <dgm:hierBranch val="init"/>
        </dgm:presLayoutVars>
      </dgm:prSet>
      <dgm:spPr/>
    </dgm:pt>
    <dgm:pt modelId="{82452150-0FE2-714E-A5F7-7E9D541BE469}" type="pres">
      <dgm:prSet presAssocID="{D39DAA69-0A4C-DB45-B4D2-DD019DF5BB4A}" presName="rootComposite3" presStyleCnt="0"/>
      <dgm:spPr/>
    </dgm:pt>
    <dgm:pt modelId="{2FE56A44-78E2-9248-AE4E-5421CB60FB3E}" type="pres">
      <dgm:prSet presAssocID="{D39DAA69-0A4C-DB45-B4D2-DD019DF5BB4A}" presName="rootText3" presStyleLbl="asst1" presStyleIdx="0" presStyleCnt="12">
        <dgm:presLayoutVars>
          <dgm:chPref val="3"/>
        </dgm:presLayoutVars>
      </dgm:prSet>
      <dgm:spPr/>
      <dgm:t>
        <a:bodyPr/>
        <a:lstStyle/>
        <a:p>
          <a:endParaRPr lang="en-US"/>
        </a:p>
      </dgm:t>
    </dgm:pt>
    <dgm:pt modelId="{298A47C4-248B-054A-B93B-28D7B3636F8F}" type="pres">
      <dgm:prSet presAssocID="{D39DAA69-0A4C-DB45-B4D2-DD019DF5BB4A}" presName="rootConnector3" presStyleLbl="asst1" presStyleIdx="0" presStyleCnt="12"/>
      <dgm:spPr/>
      <dgm:t>
        <a:bodyPr/>
        <a:lstStyle/>
        <a:p>
          <a:endParaRPr lang="en-US"/>
        </a:p>
      </dgm:t>
    </dgm:pt>
    <dgm:pt modelId="{E613B668-C8C1-784C-ABD1-27C723B28C2C}" type="pres">
      <dgm:prSet presAssocID="{D39DAA69-0A4C-DB45-B4D2-DD019DF5BB4A}" presName="hierChild6" presStyleCnt="0"/>
      <dgm:spPr/>
    </dgm:pt>
    <dgm:pt modelId="{BDFE81B4-3348-AB46-9664-EBB1472B30EB}" type="pres">
      <dgm:prSet presAssocID="{D39DAA69-0A4C-DB45-B4D2-DD019DF5BB4A}" presName="hierChild7" presStyleCnt="0"/>
      <dgm:spPr/>
    </dgm:pt>
    <dgm:pt modelId="{6F1D14BA-0B5F-4347-8426-35660133C380}" type="pres">
      <dgm:prSet presAssocID="{F0ED4BA2-D1EC-E34A-B295-9EA0803689A8}" presName="Name111" presStyleLbl="parChTrans1D3" presStyleIdx="0" presStyleCnt="5"/>
      <dgm:spPr/>
      <dgm:t>
        <a:bodyPr/>
        <a:lstStyle/>
        <a:p>
          <a:endParaRPr lang="en-US"/>
        </a:p>
      </dgm:t>
    </dgm:pt>
    <dgm:pt modelId="{462284F2-8BE8-BA47-891D-8F10496BA6AF}" type="pres">
      <dgm:prSet presAssocID="{EED6B2C7-96EF-DF4F-ACDD-8240E341EEE2}" presName="hierRoot3" presStyleCnt="0">
        <dgm:presLayoutVars>
          <dgm:hierBranch val="init"/>
        </dgm:presLayoutVars>
      </dgm:prSet>
      <dgm:spPr/>
    </dgm:pt>
    <dgm:pt modelId="{50B5D762-5C05-0F43-94AE-6F56BBE1F156}" type="pres">
      <dgm:prSet presAssocID="{EED6B2C7-96EF-DF4F-ACDD-8240E341EEE2}" presName="rootComposite3" presStyleCnt="0"/>
      <dgm:spPr/>
    </dgm:pt>
    <dgm:pt modelId="{A3F5BE28-D4A9-0241-BDAA-44CD720EFA14}" type="pres">
      <dgm:prSet presAssocID="{EED6B2C7-96EF-DF4F-ACDD-8240E341EEE2}" presName="rootText3" presStyleLbl="asst1" presStyleIdx="1" presStyleCnt="12">
        <dgm:presLayoutVars>
          <dgm:chPref val="3"/>
        </dgm:presLayoutVars>
      </dgm:prSet>
      <dgm:spPr/>
      <dgm:t>
        <a:bodyPr/>
        <a:lstStyle/>
        <a:p>
          <a:endParaRPr lang="en-US"/>
        </a:p>
      </dgm:t>
    </dgm:pt>
    <dgm:pt modelId="{197DDBF4-4303-AD43-ACB4-833A4B06573D}" type="pres">
      <dgm:prSet presAssocID="{EED6B2C7-96EF-DF4F-ACDD-8240E341EEE2}" presName="rootConnector3" presStyleLbl="asst1" presStyleIdx="1" presStyleCnt="12"/>
      <dgm:spPr/>
      <dgm:t>
        <a:bodyPr/>
        <a:lstStyle/>
        <a:p>
          <a:endParaRPr lang="en-US"/>
        </a:p>
      </dgm:t>
    </dgm:pt>
    <dgm:pt modelId="{A8400D6C-7DF7-F947-9869-2D9126D9CF95}" type="pres">
      <dgm:prSet presAssocID="{EED6B2C7-96EF-DF4F-ACDD-8240E341EEE2}" presName="hierChild6" presStyleCnt="0"/>
      <dgm:spPr/>
    </dgm:pt>
    <dgm:pt modelId="{C703D206-3241-AF4C-BA1A-9C0D1B22B909}" type="pres">
      <dgm:prSet presAssocID="{EED6B2C7-96EF-DF4F-ACDD-8240E341EEE2}" presName="hierChild7" presStyleCnt="0"/>
      <dgm:spPr/>
    </dgm:pt>
    <dgm:pt modelId="{C2E13148-3AB9-5841-81C3-A67EDF67B7C6}" type="pres">
      <dgm:prSet presAssocID="{9B1E9B41-080B-DC48-B6C4-20FF8BDC19B0}" presName="Name111" presStyleLbl="parChTrans1D4" presStyleIdx="0" presStyleCnt="5"/>
      <dgm:spPr/>
      <dgm:t>
        <a:bodyPr/>
        <a:lstStyle/>
        <a:p>
          <a:endParaRPr lang="en-US"/>
        </a:p>
      </dgm:t>
    </dgm:pt>
    <dgm:pt modelId="{5136AD78-7CA9-A243-B15C-91D59BEEDC0C}" type="pres">
      <dgm:prSet presAssocID="{4E00D5CA-FCA6-6C4B-A4FA-FC64841620DF}" presName="hierRoot3" presStyleCnt="0">
        <dgm:presLayoutVars>
          <dgm:hierBranch val="init"/>
        </dgm:presLayoutVars>
      </dgm:prSet>
      <dgm:spPr/>
    </dgm:pt>
    <dgm:pt modelId="{308DBD72-D473-8149-993C-A488E81201B1}" type="pres">
      <dgm:prSet presAssocID="{4E00D5CA-FCA6-6C4B-A4FA-FC64841620DF}" presName="rootComposite3" presStyleCnt="0"/>
      <dgm:spPr/>
    </dgm:pt>
    <dgm:pt modelId="{4C7EA362-85D9-9F4A-A2C5-77F598AE90AB}" type="pres">
      <dgm:prSet presAssocID="{4E00D5CA-FCA6-6C4B-A4FA-FC64841620DF}" presName="rootText3" presStyleLbl="asst1" presStyleIdx="2" presStyleCnt="12">
        <dgm:presLayoutVars>
          <dgm:chPref val="3"/>
        </dgm:presLayoutVars>
      </dgm:prSet>
      <dgm:spPr/>
      <dgm:t>
        <a:bodyPr/>
        <a:lstStyle/>
        <a:p>
          <a:endParaRPr lang="en-US"/>
        </a:p>
      </dgm:t>
    </dgm:pt>
    <dgm:pt modelId="{B778782D-14EE-914D-9AEF-68D15C12B874}" type="pres">
      <dgm:prSet presAssocID="{4E00D5CA-FCA6-6C4B-A4FA-FC64841620DF}" presName="rootConnector3" presStyleLbl="asst1" presStyleIdx="2" presStyleCnt="12"/>
      <dgm:spPr/>
      <dgm:t>
        <a:bodyPr/>
        <a:lstStyle/>
        <a:p>
          <a:endParaRPr lang="en-US"/>
        </a:p>
      </dgm:t>
    </dgm:pt>
    <dgm:pt modelId="{75C4A3E8-7654-9C47-A4A8-83D97DD4270F}" type="pres">
      <dgm:prSet presAssocID="{4E00D5CA-FCA6-6C4B-A4FA-FC64841620DF}" presName="hierChild6" presStyleCnt="0"/>
      <dgm:spPr/>
    </dgm:pt>
    <dgm:pt modelId="{F5123C76-573F-F740-AB06-44C989559792}" type="pres">
      <dgm:prSet presAssocID="{4E00D5CA-FCA6-6C4B-A4FA-FC64841620DF}" presName="hierChild7" presStyleCnt="0"/>
      <dgm:spPr/>
    </dgm:pt>
    <dgm:pt modelId="{CF2C060C-F356-2C48-8B78-D55EA2B36649}" type="pres">
      <dgm:prSet presAssocID="{654C07D1-7C7A-6049-9512-8C292CF1262C}" presName="Name111" presStyleLbl="parChTrans1D3" presStyleIdx="1" presStyleCnt="5"/>
      <dgm:spPr/>
      <dgm:t>
        <a:bodyPr/>
        <a:lstStyle/>
        <a:p>
          <a:endParaRPr lang="en-US"/>
        </a:p>
      </dgm:t>
    </dgm:pt>
    <dgm:pt modelId="{009C0A30-ED5D-C94A-A2E0-C8C657A081B7}" type="pres">
      <dgm:prSet presAssocID="{963C22F9-AABB-AB48-A419-F06C573677D5}" presName="hierRoot3" presStyleCnt="0">
        <dgm:presLayoutVars>
          <dgm:hierBranch val="init"/>
        </dgm:presLayoutVars>
      </dgm:prSet>
      <dgm:spPr/>
    </dgm:pt>
    <dgm:pt modelId="{76B29168-544C-B349-A1EC-A23903781DFA}" type="pres">
      <dgm:prSet presAssocID="{963C22F9-AABB-AB48-A419-F06C573677D5}" presName="rootComposite3" presStyleCnt="0"/>
      <dgm:spPr/>
    </dgm:pt>
    <dgm:pt modelId="{3BA4BDC3-B200-2B44-ADF9-B597DB69C52C}" type="pres">
      <dgm:prSet presAssocID="{963C22F9-AABB-AB48-A419-F06C573677D5}" presName="rootText3" presStyleLbl="asst1" presStyleIdx="3" presStyleCnt="12">
        <dgm:presLayoutVars>
          <dgm:chPref val="3"/>
        </dgm:presLayoutVars>
      </dgm:prSet>
      <dgm:spPr/>
      <dgm:t>
        <a:bodyPr/>
        <a:lstStyle/>
        <a:p>
          <a:endParaRPr lang="en-US"/>
        </a:p>
      </dgm:t>
    </dgm:pt>
    <dgm:pt modelId="{5CD7031E-11C5-8940-8217-50207CB67BF7}" type="pres">
      <dgm:prSet presAssocID="{963C22F9-AABB-AB48-A419-F06C573677D5}" presName="rootConnector3" presStyleLbl="asst1" presStyleIdx="3" presStyleCnt="12"/>
      <dgm:spPr/>
      <dgm:t>
        <a:bodyPr/>
        <a:lstStyle/>
        <a:p>
          <a:endParaRPr lang="en-US"/>
        </a:p>
      </dgm:t>
    </dgm:pt>
    <dgm:pt modelId="{DE746E53-B605-9742-A303-EFE54ABD27EF}" type="pres">
      <dgm:prSet presAssocID="{963C22F9-AABB-AB48-A419-F06C573677D5}" presName="hierChild6" presStyleCnt="0"/>
      <dgm:spPr/>
    </dgm:pt>
    <dgm:pt modelId="{14CD0266-E954-4E40-9A1E-D2E7BEAEE4A6}" type="pres">
      <dgm:prSet presAssocID="{963C22F9-AABB-AB48-A419-F06C573677D5}" presName="hierChild7" presStyleCnt="0"/>
      <dgm:spPr/>
    </dgm:pt>
    <dgm:pt modelId="{79F0959D-1AF0-664E-8B35-8FC3BDB73B74}" type="pres">
      <dgm:prSet presAssocID="{8EE55E32-5C96-5042-ADA2-30582005DE7F}" presName="Name111" presStyleLbl="parChTrans1D2" presStyleIdx="1" presStyleCnt="2"/>
      <dgm:spPr/>
      <dgm:t>
        <a:bodyPr/>
        <a:lstStyle/>
        <a:p>
          <a:endParaRPr lang="en-US"/>
        </a:p>
      </dgm:t>
    </dgm:pt>
    <dgm:pt modelId="{147BF525-2210-934D-92EB-31D4217DD7E4}" type="pres">
      <dgm:prSet presAssocID="{5C016BC7-1FC3-EC46-A2FE-AE9FCA35AA62}" presName="hierRoot3" presStyleCnt="0">
        <dgm:presLayoutVars>
          <dgm:hierBranch val="init"/>
        </dgm:presLayoutVars>
      </dgm:prSet>
      <dgm:spPr/>
    </dgm:pt>
    <dgm:pt modelId="{90B23094-47DC-C843-8377-643061F12B58}" type="pres">
      <dgm:prSet presAssocID="{5C016BC7-1FC3-EC46-A2FE-AE9FCA35AA62}" presName="rootComposite3" presStyleCnt="0"/>
      <dgm:spPr/>
    </dgm:pt>
    <dgm:pt modelId="{EE8F5479-9243-FC47-AA17-6015F486B07B}" type="pres">
      <dgm:prSet presAssocID="{5C016BC7-1FC3-EC46-A2FE-AE9FCA35AA62}" presName="rootText3" presStyleLbl="asst1" presStyleIdx="4" presStyleCnt="12">
        <dgm:presLayoutVars>
          <dgm:chPref val="3"/>
        </dgm:presLayoutVars>
      </dgm:prSet>
      <dgm:spPr/>
      <dgm:t>
        <a:bodyPr/>
        <a:lstStyle/>
        <a:p>
          <a:endParaRPr lang="en-US"/>
        </a:p>
      </dgm:t>
    </dgm:pt>
    <dgm:pt modelId="{2E0AEF35-E79F-8748-85C6-E3710A702FEB}" type="pres">
      <dgm:prSet presAssocID="{5C016BC7-1FC3-EC46-A2FE-AE9FCA35AA62}" presName="rootConnector3" presStyleLbl="asst1" presStyleIdx="4" presStyleCnt="12"/>
      <dgm:spPr/>
      <dgm:t>
        <a:bodyPr/>
        <a:lstStyle/>
        <a:p>
          <a:endParaRPr lang="en-US"/>
        </a:p>
      </dgm:t>
    </dgm:pt>
    <dgm:pt modelId="{DBD4E69E-742B-3A4C-8AB9-7CB1B3D702BB}" type="pres">
      <dgm:prSet presAssocID="{5C016BC7-1FC3-EC46-A2FE-AE9FCA35AA62}" presName="hierChild6" presStyleCnt="0"/>
      <dgm:spPr/>
    </dgm:pt>
    <dgm:pt modelId="{D885CAEC-8C30-C24A-B25C-F5909337EC44}" type="pres">
      <dgm:prSet presAssocID="{5C016BC7-1FC3-EC46-A2FE-AE9FCA35AA62}" presName="hierChild7" presStyleCnt="0"/>
      <dgm:spPr/>
    </dgm:pt>
    <dgm:pt modelId="{07A4B68F-9D72-6E46-B87E-13BA653EE057}" type="pres">
      <dgm:prSet presAssocID="{7274F91F-304C-6A44-B1D2-F8BDAFE1E601}" presName="Name111" presStyleLbl="parChTrans1D3" presStyleIdx="2" presStyleCnt="5"/>
      <dgm:spPr/>
      <dgm:t>
        <a:bodyPr/>
        <a:lstStyle/>
        <a:p>
          <a:endParaRPr lang="en-US"/>
        </a:p>
      </dgm:t>
    </dgm:pt>
    <dgm:pt modelId="{A5D62875-14C6-CF4E-BD40-6DDE758DD202}" type="pres">
      <dgm:prSet presAssocID="{861446C4-0A18-7849-B3A3-E2944D1E763D}" presName="hierRoot3" presStyleCnt="0">
        <dgm:presLayoutVars>
          <dgm:hierBranch val="init"/>
        </dgm:presLayoutVars>
      </dgm:prSet>
      <dgm:spPr/>
    </dgm:pt>
    <dgm:pt modelId="{BC43A21B-5C31-B145-9942-F9DCC44832C5}" type="pres">
      <dgm:prSet presAssocID="{861446C4-0A18-7849-B3A3-E2944D1E763D}" presName="rootComposite3" presStyleCnt="0"/>
      <dgm:spPr/>
    </dgm:pt>
    <dgm:pt modelId="{F3FE64B4-E57F-8F44-9A38-8BF0DCBC0C42}" type="pres">
      <dgm:prSet presAssocID="{861446C4-0A18-7849-B3A3-E2944D1E763D}" presName="rootText3" presStyleLbl="asst1" presStyleIdx="5" presStyleCnt="12">
        <dgm:presLayoutVars>
          <dgm:chPref val="3"/>
        </dgm:presLayoutVars>
      </dgm:prSet>
      <dgm:spPr/>
      <dgm:t>
        <a:bodyPr/>
        <a:lstStyle/>
        <a:p>
          <a:endParaRPr lang="en-US"/>
        </a:p>
      </dgm:t>
    </dgm:pt>
    <dgm:pt modelId="{0F4346D4-729F-CA4E-B6CA-D3687782AE69}" type="pres">
      <dgm:prSet presAssocID="{861446C4-0A18-7849-B3A3-E2944D1E763D}" presName="rootConnector3" presStyleLbl="asst1" presStyleIdx="5" presStyleCnt="12"/>
      <dgm:spPr/>
      <dgm:t>
        <a:bodyPr/>
        <a:lstStyle/>
        <a:p>
          <a:endParaRPr lang="en-US"/>
        </a:p>
      </dgm:t>
    </dgm:pt>
    <dgm:pt modelId="{AA2CA2D9-70DD-3644-BCCD-91392A850701}" type="pres">
      <dgm:prSet presAssocID="{861446C4-0A18-7849-B3A3-E2944D1E763D}" presName="hierChild6" presStyleCnt="0"/>
      <dgm:spPr/>
    </dgm:pt>
    <dgm:pt modelId="{CE1F4F3D-1064-0245-91F0-270CB8AD26A5}" type="pres">
      <dgm:prSet presAssocID="{861446C4-0A18-7849-B3A3-E2944D1E763D}" presName="hierChild7" presStyleCnt="0"/>
      <dgm:spPr/>
    </dgm:pt>
    <dgm:pt modelId="{82BD1A99-A193-584C-8F5F-8457E8496050}" type="pres">
      <dgm:prSet presAssocID="{B21357D4-2968-824D-BD8A-9AC9146A5D3D}" presName="Name111" presStyleLbl="parChTrans1D4" presStyleIdx="1" presStyleCnt="5"/>
      <dgm:spPr/>
      <dgm:t>
        <a:bodyPr/>
        <a:lstStyle/>
        <a:p>
          <a:endParaRPr lang="en-US"/>
        </a:p>
      </dgm:t>
    </dgm:pt>
    <dgm:pt modelId="{4E3363A1-7F19-684B-9994-20795E0CE816}" type="pres">
      <dgm:prSet presAssocID="{FD306912-954D-974F-A419-9D391D58FD95}" presName="hierRoot3" presStyleCnt="0">
        <dgm:presLayoutVars>
          <dgm:hierBranch val="init"/>
        </dgm:presLayoutVars>
      </dgm:prSet>
      <dgm:spPr/>
    </dgm:pt>
    <dgm:pt modelId="{E9D03D83-1FD8-2247-8943-D8F7CA7D16E1}" type="pres">
      <dgm:prSet presAssocID="{FD306912-954D-974F-A419-9D391D58FD95}" presName="rootComposite3" presStyleCnt="0"/>
      <dgm:spPr/>
    </dgm:pt>
    <dgm:pt modelId="{9B6CEFEA-7D37-8C49-8AA3-3F8EA7DEF251}" type="pres">
      <dgm:prSet presAssocID="{FD306912-954D-974F-A419-9D391D58FD95}" presName="rootText3" presStyleLbl="asst1" presStyleIdx="6" presStyleCnt="12">
        <dgm:presLayoutVars>
          <dgm:chPref val="3"/>
        </dgm:presLayoutVars>
      </dgm:prSet>
      <dgm:spPr/>
      <dgm:t>
        <a:bodyPr/>
        <a:lstStyle/>
        <a:p>
          <a:endParaRPr lang="en-US"/>
        </a:p>
      </dgm:t>
    </dgm:pt>
    <dgm:pt modelId="{054A9F97-0556-494C-8F67-86F7E80EF021}" type="pres">
      <dgm:prSet presAssocID="{FD306912-954D-974F-A419-9D391D58FD95}" presName="rootConnector3" presStyleLbl="asst1" presStyleIdx="6" presStyleCnt="12"/>
      <dgm:spPr/>
      <dgm:t>
        <a:bodyPr/>
        <a:lstStyle/>
        <a:p>
          <a:endParaRPr lang="en-US"/>
        </a:p>
      </dgm:t>
    </dgm:pt>
    <dgm:pt modelId="{05E3E11F-6C14-8C40-834B-4999B9583B7A}" type="pres">
      <dgm:prSet presAssocID="{FD306912-954D-974F-A419-9D391D58FD95}" presName="hierChild6" presStyleCnt="0"/>
      <dgm:spPr/>
    </dgm:pt>
    <dgm:pt modelId="{681C5C68-2DEE-8949-BBD0-BD8A467A1773}" type="pres">
      <dgm:prSet presAssocID="{FD306912-954D-974F-A419-9D391D58FD95}" presName="hierChild7" presStyleCnt="0"/>
      <dgm:spPr/>
    </dgm:pt>
    <dgm:pt modelId="{3EE5E257-9DCB-D543-8D53-354AA8D90AE2}" type="pres">
      <dgm:prSet presAssocID="{9DB098BF-C8E4-E24A-B0A4-415668E12EC2}" presName="Name111" presStyleLbl="parChTrans1D3" presStyleIdx="3" presStyleCnt="5"/>
      <dgm:spPr/>
      <dgm:t>
        <a:bodyPr/>
        <a:lstStyle/>
        <a:p>
          <a:endParaRPr lang="en-US"/>
        </a:p>
      </dgm:t>
    </dgm:pt>
    <dgm:pt modelId="{18146836-00AE-DF4F-B350-0B1F18A418A5}" type="pres">
      <dgm:prSet presAssocID="{5070DF88-0092-2949-A57F-C2FB222A4B66}" presName="hierRoot3" presStyleCnt="0">
        <dgm:presLayoutVars>
          <dgm:hierBranch val="init"/>
        </dgm:presLayoutVars>
      </dgm:prSet>
      <dgm:spPr/>
    </dgm:pt>
    <dgm:pt modelId="{E2AEE46B-49EA-E64E-AC4A-97C44CAED124}" type="pres">
      <dgm:prSet presAssocID="{5070DF88-0092-2949-A57F-C2FB222A4B66}" presName="rootComposite3" presStyleCnt="0"/>
      <dgm:spPr/>
    </dgm:pt>
    <dgm:pt modelId="{D86F3C2D-7105-A842-AE4B-6B1D265E5B2F}" type="pres">
      <dgm:prSet presAssocID="{5070DF88-0092-2949-A57F-C2FB222A4B66}" presName="rootText3" presStyleLbl="asst1" presStyleIdx="7" presStyleCnt="12">
        <dgm:presLayoutVars>
          <dgm:chPref val="3"/>
        </dgm:presLayoutVars>
      </dgm:prSet>
      <dgm:spPr/>
      <dgm:t>
        <a:bodyPr/>
        <a:lstStyle/>
        <a:p>
          <a:endParaRPr lang="en-US"/>
        </a:p>
      </dgm:t>
    </dgm:pt>
    <dgm:pt modelId="{3241DCA0-41D8-2F44-B903-494C4AAA86EE}" type="pres">
      <dgm:prSet presAssocID="{5070DF88-0092-2949-A57F-C2FB222A4B66}" presName="rootConnector3" presStyleLbl="asst1" presStyleIdx="7" presStyleCnt="12"/>
      <dgm:spPr/>
      <dgm:t>
        <a:bodyPr/>
        <a:lstStyle/>
        <a:p>
          <a:endParaRPr lang="en-US"/>
        </a:p>
      </dgm:t>
    </dgm:pt>
    <dgm:pt modelId="{00AB74B4-DCB3-A84C-9E03-084321796F0B}" type="pres">
      <dgm:prSet presAssocID="{5070DF88-0092-2949-A57F-C2FB222A4B66}" presName="hierChild6" presStyleCnt="0"/>
      <dgm:spPr/>
    </dgm:pt>
    <dgm:pt modelId="{D0262955-7872-C246-9C2D-E674112C9A90}" type="pres">
      <dgm:prSet presAssocID="{5070DF88-0092-2949-A57F-C2FB222A4B66}" presName="hierChild7" presStyleCnt="0"/>
      <dgm:spPr/>
    </dgm:pt>
    <dgm:pt modelId="{19FDCB8F-4A57-BB41-9C20-6EF07B18AD40}" type="pres">
      <dgm:prSet presAssocID="{72A1DBED-DB18-4F44-812C-223C7A000E00}" presName="Name111" presStyleLbl="parChTrans1D3" presStyleIdx="4" presStyleCnt="5"/>
      <dgm:spPr/>
      <dgm:t>
        <a:bodyPr/>
        <a:lstStyle/>
        <a:p>
          <a:endParaRPr lang="en-US"/>
        </a:p>
      </dgm:t>
    </dgm:pt>
    <dgm:pt modelId="{5815FB93-9B82-FA4B-963A-5B78B9389C41}" type="pres">
      <dgm:prSet presAssocID="{AE7B0A4B-6428-4441-A572-FA1A5962F35C}" presName="hierRoot3" presStyleCnt="0">
        <dgm:presLayoutVars>
          <dgm:hierBranch val="init"/>
        </dgm:presLayoutVars>
      </dgm:prSet>
      <dgm:spPr/>
    </dgm:pt>
    <dgm:pt modelId="{DD09723C-70E8-DE49-9D57-9FB974AEFC51}" type="pres">
      <dgm:prSet presAssocID="{AE7B0A4B-6428-4441-A572-FA1A5962F35C}" presName="rootComposite3" presStyleCnt="0"/>
      <dgm:spPr/>
    </dgm:pt>
    <dgm:pt modelId="{4DFEBD6F-2FA0-D641-AB6E-5870644536DA}" type="pres">
      <dgm:prSet presAssocID="{AE7B0A4B-6428-4441-A572-FA1A5962F35C}" presName="rootText3" presStyleLbl="asst1" presStyleIdx="8" presStyleCnt="12">
        <dgm:presLayoutVars>
          <dgm:chPref val="3"/>
        </dgm:presLayoutVars>
      </dgm:prSet>
      <dgm:spPr/>
      <dgm:t>
        <a:bodyPr/>
        <a:lstStyle/>
        <a:p>
          <a:endParaRPr lang="en-US"/>
        </a:p>
      </dgm:t>
    </dgm:pt>
    <dgm:pt modelId="{FAF9C6DC-FA51-1F47-87BA-CFF6546A3CD8}" type="pres">
      <dgm:prSet presAssocID="{AE7B0A4B-6428-4441-A572-FA1A5962F35C}" presName="rootConnector3" presStyleLbl="asst1" presStyleIdx="8" presStyleCnt="12"/>
      <dgm:spPr/>
      <dgm:t>
        <a:bodyPr/>
        <a:lstStyle/>
        <a:p>
          <a:endParaRPr lang="en-US"/>
        </a:p>
      </dgm:t>
    </dgm:pt>
    <dgm:pt modelId="{823BFF9C-F3BD-994D-AC4E-75D4A2529C24}" type="pres">
      <dgm:prSet presAssocID="{AE7B0A4B-6428-4441-A572-FA1A5962F35C}" presName="hierChild6" presStyleCnt="0"/>
      <dgm:spPr/>
    </dgm:pt>
    <dgm:pt modelId="{46B3B709-05CC-BC44-AE7D-56C8E3788479}" type="pres">
      <dgm:prSet presAssocID="{AE7B0A4B-6428-4441-A572-FA1A5962F35C}" presName="hierChild7" presStyleCnt="0"/>
      <dgm:spPr/>
    </dgm:pt>
    <dgm:pt modelId="{29ACC645-65FB-EF43-BA86-B3B58DFE246D}" type="pres">
      <dgm:prSet presAssocID="{C80987D8-85C0-8040-BF40-C4ACE29D7CD6}" presName="Name111" presStyleLbl="parChTrans1D4" presStyleIdx="2" presStyleCnt="5"/>
      <dgm:spPr/>
      <dgm:t>
        <a:bodyPr/>
        <a:lstStyle/>
        <a:p>
          <a:endParaRPr lang="en-US"/>
        </a:p>
      </dgm:t>
    </dgm:pt>
    <dgm:pt modelId="{D8F67309-F1D2-B241-939F-3D2CF6EE37B7}" type="pres">
      <dgm:prSet presAssocID="{8861F87A-C67E-C64E-9587-1507573C2AD8}" presName="hierRoot3" presStyleCnt="0">
        <dgm:presLayoutVars>
          <dgm:hierBranch val="init"/>
        </dgm:presLayoutVars>
      </dgm:prSet>
      <dgm:spPr/>
    </dgm:pt>
    <dgm:pt modelId="{080D394B-D8EA-B840-97C3-F216A76EFE43}" type="pres">
      <dgm:prSet presAssocID="{8861F87A-C67E-C64E-9587-1507573C2AD8}" presName="rootComposite3" presStyleCnt="0"/>
      <dgm:spPr/>
    </dgm:pt>
    <dgm:pt modelId="{B2140B5D-1886-3F40-9687-837BCAA62108}" type="pres">
      <dgm:prSet presAssocID="{8861F87A-C67E-C64E-9587-1507573C2AD8}" presName="rootText3" presStyleLbl="asst1" presStyleIdx="9" presStyleCnt="12">
        <dgm:presLayoutVars>
          <dgm:chPref val="3"/>
        </dgm:presLayoutVars>
      </dgm:prSet>
      <dgm:spPr/>
      <dgm:t>
        <a:bodyPr/>
        <a:lstStyle/>
        <a:p>
          <a:endParaRPr lang="en-US"/>
        </a:p>
      </dgm:t>
    </dgm:pt>
    <dgm:pt modelId="{E506317E-4AFD-E447-A401-6DDE42A798AA}" type="pres">
      <dgm:prSet presAssocID="{8861F87A-C67E-C64E-9587-1507573C2AD8}" presName="rootConnector3" presStyleLbl="asst1" presStyleIdx="9" presStyleCnt="12"/>
      <dgm:spPr/>
      <dgm:t>
        <a:bodyPr/>
        <a:lstStyle/>
        <a:p>
          <a:endParaRPr lang="en-US"/>
        </a:p>
      </dgm:t>
    </dgm:pt>
    <dgm:pt modelId="{0533AC5F-CF4D-6843-BEA1-4AFAE377F9DC}" type="pres">
      <dgm:prSet presAssocID="{8861F87A-C67E-C64E-9587-1507573C2AD8}" presName="hierChild6" presStyleCnt="0"/>
      <dgm:spPr/>
    </dgm:pt>
    <dgm:pt modelId="{71CCD49B-FA27-EC49-9006-C47BE8DB25FD}" type="pres">
      <dgm:prSet presAssocID="{8861F87A-C67E-C64E-9587-1507573C2AD8}" presName="hierChild7" presStyleCnt="0"/>
      <dgm:spPr/>
    </dgm:pt>
    <dgm:pt modelId="{D2A23E68-2F4F-2E42-BFF5-48D777424D2A}" type="pres">
      <dgm:prSet presAssocID="{3B68110C-F125-7A4D-8125-51F251F1E54F}" presName="Name111" presStyleLbl="parChTrans1D4" presStyleIdx="3" presStyleCnt="5"/>
      <dgm:spPr/>
      <dgm:t>
        <a:bodyPr/>
        <a:lstStyle/>
        <a:p>
          <a:endParaRPr lang="en-US"/>
        </a:p>
      </dgm:t>
    </dgm:pt>
    <dgm:pt modelId="{F00BB6EE-5520-2A4B-8CEF-50663F3B1BBB}" type="pres">
      <dgm:prSet presAssocID="{A69A611C-7F8E-FE49-899C-D19C0B28D93C}" presName="hierRoot3" presStyleCnt="0">
        <dgm:presLayoutVars>
          <dgm:hierBranch val="init"/>
        </dgm:presLayoutVars>
      </dgm:prSet>
      <dgm:spPr/>
    </dgm:pt>
    <dgm:pt modelId="{6B673079-F8A9-2D48-92D3-8735DD5EAADD}" type="pres">
      <dgm:prSet presAssocID="{A69A611C-7F8E-FE49-899C-D19C0B28D93C}" presName="rootComposite3" presStyleCnt="0"/>
      <dgm:spPr/>
    </dgm:pt>
    <dgm:pt modelId="{81B9E3A4-5C91-2D4F-BB7C-C125BA0EF529}" type="pres">
      <dgm:prSet presAssocID="{A69A611C-7F8E-FE49-899C-D19C0B28D93C}" presName="rootText3" presStyleLbl="asst1" presStyleIdx="10" presStyleCnt="12">
        <dgm:presLayoutVars>
          <dgm:chPref val="3"/>
        </dgm:presLayoutVars>
      </dgm:prSet>
      <dgm:spPr/>
      <dgm:t>
        <a:bodyPr/>
        <a:lstStyle/>
        <a:p>
          <a:endParaRPr lang="en-US"/>
        </a:p>
      </dgm:t>
    </dgm:pt>
    <dgm:pt modelId="{B4528D27-BF33-6C4D-8199-52E12E3AAF83}" type="pres">
      <dgm:prSet presAssocID="{A69A611C-7F8E-FE49-899C-D19C0B28D93C}" presName="rootConnector3" presStyleLbl="asst1" presStyleIdx="10" presStyleCnt="12"/>
      <dgm:spPr/>
      <dgm:t>
        <a:bodyPr/>
        <a:lstStyle/>
        <a:p>
          <a:endParaRPr lang="en-US"/>
        </a:p>
      </dgm:t>
    </dgm:pt>
    <dgm:pt modelId="{B5F4BE4B-6FE7-E445-948B-A55F0CD2BEFE}" type="pres">
      <dgm:prSet presAssocID="{A69A611C-7F8E-FE49-899C-D19C0B28D93C}" presName="hierChild6" presStyleCnt="0"/>
      <dgm:spPr/>
    </dgm:pt>
    <dgm:pt modelId="{4D256985-1202-BE4B-8675-1B3D3678FA1F}" type="pres">
      <dgm:prSet presAssocID="{A69A611C-7F8E-FE49-899C-D19C0B28D93C}" presName="hierChild7" presStyleCnt="0"/>
      <dgm:spPr/>
    </dgm:pt>
    <dgm:pt modelId="{31FFDE7C-0F9F-DA4D-AB9E-29475D086B8C}" type="pres">
      <dgm:prSet presAssocID="{B8EF009F-400D-FF4C-B0AE-8EF2AF41B361}" presName="Name111" presStyleLbl="parChTrans1D4" presStyleIdx="4" presStyleCnt="5"/>
      <dgm:spPr/>
      <dgm:t>
        <a:bodyPr/>
        <a:lstStyle/>
        <a:p>
          <a:endParaRPr lang="en-US"/>
        </a:p>
      </dgm:t>
    </dgm:pt>
    <dgm:pt modelId="{4F7020E5-D913-3042-863D-199908D27709}" type="pres">
      <dgm:prSet presAssocID="{5CB5C738-2C79-D54A-8753-59FBF612158D}" presName="hierRoot3" presStyleCnt="0">
        <dgm:presLayoutVars>
          <dgm:hierBranch val="init"/>
        </dgm:presLayoutVars>
      </dgm:prSet>
      <dgm:spPr/>
    </dgm:pt>
    <dgm:pt modelId="{D18C5863-AAB4-3740-8646-9326C9F4322F}" type="pres">
      <dgm:prSet presAssocID="{5CB5C738-2C79-D54A-8753-59FBF612158D}" presName="rootComposite3" presStyleCnt="0"/>
      <dgm:spPr/>
    </dgm:pt>
    <dgm:pt modelId="{8C1073F1-E654-ED4C-A876-0BA457835F6D}" type="pres">
      <dgm:prSet presAssocID="{5CB5C738-2C79-D54A-8753-59FBF612158D}" presName="rootText3" presStyleLbl="asst1" presStyleIdx="11" presStyleCnt="12">
        <dgm:presLayoutVars>
          <dgm:chPref val="3"/>
        </dgm:presLayoutVars>
      </dgm:prSet>
      <dgm:spPr/>
      <dgm:t>
        <a:bodyPr/>
        <a:lstStyle/>
        <a:p>
          <a:endParaRPr lang="en-US"/>
        </a:p>
      </dgm:t>
    </dgm:pt>
    <dgm:pt modelId="{05F24ABF-25AD-1A49-8DBE-39880029BA56}" type="pres">
      <dgm:prSet presAssocID="{5CB5C738-2C79-D54A-8753-59FBF612158D}" presName="rootConnector3" presStyleLbl="asst1" presStyleIdx="11" presStyleCnt="12"/>
      <dgm:spPr/>
      <dgm:t>
        <a:bodyPr/>
        <a:lstStyle/>
        <a:p>
          <a:endParaRPr lang="en-US"/>
        </a:p>
      </dgm:t>
    </dgm:pt>
    <dgm:pt modelId="{CF353DA7-62DB-3D41-9DC5-04B142DE7448}" type="pres">
      <dgm:prSet presAssocID="{5CB5C738-2C79-D54A-8753-59FBF612158D}" presName="hierChild6" presStyleCnt="0"/>
      <dgm:spPr/>
    </dgm:pt>
    <dgm:pt modelId="{C330A619-47AE-304C-8AB5-3774B366389C}" type="pres">
      <dgm:prSet presAssocID="{5CB5C738-2C79-D54A-8753-59FBF612158D}" presName="hierChild7" presStyleCnt="0"/>
      <dgm:spPr/>
    </dgm:pt>
  </dgm:ptLst>
  <dgm:cxnLst>
    <dgm:cxn modelId="{48A4134C-FEBA-3E40-8435-DC0FA05B071C}" type="presOf" srcId="{8861F87A-C67E-C64E-9587-1507573C2AD8}" destId="{B2140B5D-1886-3F40-9687-837BCAA62108}" srcOrd="0" destOrd="0" presId="urn:microsoft.com/office/officeart/2005/8/layout/orgChart1"/>
    <dgm:cxn modelId="{9F03A05F-F841-E94D-BA64-7D6814D71F0D}" type="presOf" srcId="{963C22F9-AABB-AB48-A419-F06C573677D5}" destId="{3BA4BDC3-B200-2B44-ADF9-B597DB69C52C}" srcOrd="0" destOrd="0" presId="urn:microsoft.com/office/officeart/2005/8/layout/orgChart1"/>
    <dgm:cxn modelId="{70558D14-38B6-E644-8C08-C97C1504C18C}" type="presOf" srcId="{9B1E9B41-080B-DC48-B6C4-20FF8BDC19B0}" destId="{C2E13148-3AB9-5841-81C3-A67EDF67B7C6}" srcOrd="0" destOrd="0" presId="urn:microsoft.com/office/officeart/2005/8/layout/orgChart1"/>
    <dgm:cxn modelId="{725F9ED7-1993-E54A-9222-62B1DCE6F9AA}" type="presOf" srcId="{BADDBCD8-FC0F-9F46-B63A-9D4F9EF1C16F}" destId="{517DF1CB-5D5E-1C4C-9CB7-9945CF0A0504}" srcOrd="1" destOrd="0" presId="urn:microsoft.com/office/officeart/2005/8/layout/orgChart1"/>
    <dgm:cxn modelId="{641C3BFA-A7BA-794A-861D-A90A99B5A2CB}" type="presOf" srcId="{861446C4-0A18-7849-B3A3-E2944D1E763D}" destId="{F3FE64B4-E57F-8F44-9A38-8BF0DCBC0C42}" srcOrd="0" destOrd="0" presId="urn:microsoft.com/office/officeart/2005/8/layout/orgChart1"/>
    <dgm:cxn modelId="{5B95ABFF-A780-FB4A-BC44-ADBECE191DDC}" srcId="{BADDBCD8-FC0F-9F46-B63A-9D4F9EF1C16F}" destId="{5C016BC7-1FC3-EC46-A2FE-AE9FCA35AA62}" srcOrd="1" destOrd="0" parTransId="{8EE55E32-5C96-5042-ADA2-30582005DE7F}" sibTransId="{542A5092-CAFC-414C-B249-F3E5FB124B55}"/>
    <dgm:cxn modelId="{FE82CB02-AA91-F349-8A70-6C5D11C2BBD5}" type="presOf" srcId="{B8EF009F-400D-FF4C-B0AE-8EF2AF41B361}" destId="{31FFDE7C-0F9F-DA4D-AB9E-29475D086B8C}" srcOrd="0" destOrd="0" presId="urn:microsoft.com/office/officeart/2005/8/layout/orgChart1"/>
    <dgm:cxn modelId="{56880BA6-74EE-3643-BDB5-ED21CBFE090F}" type="presOf" srcId="{72A1DBED-DB18-4F44-812C-223C7A000E00}" destId="{19FDCB8F-4A57-BB41-9C20-6EF07B18AD40}" srcOrd="0" destOrd="0" presId="urn:microsoft.com/office/officeart/2005/8/layout/orgChart1"/>
    <dgm:cxn modelId="{53655658-D7B2-6546-BE02-572D8FD090BB}" type="presOf" srcId="{9DB098BF-C8E4-E24A-B0A4-415668E12EC2}" destId="{3EE5E257-9DCB-D543-8D53-354AA8D90AE2}" srcOrd="0" destOrd="0" presId="urn:microsoft.com/office/officeart/2005/8/layout/orgChart1"/>
    <dgm:cxn modelId="{4EFB4245-45FD-7048-84D9-441E63B0BC1A}" srcId="{3AB8442B-8FA7-5543-8A17-42238E69FEEB}" destId="{BADDBCD8-FC0F-9F46-B63A-9D4F9EF1C16F}" srcOrd="0" destOrd="0" parTransId="{1EAB99C3-95E9-3246-A40F-A457EAC4E547}" sibTransId="{3EA6A19B-A12E-CD40-A37D-064B44800971}"/>
    <dgm:cxn modelId="{CCDA51BD-CF94-5E47-8C76-93B70597DC4F}" type="presOf" srcId="{BADDBCD8-FC0F-9F46-B63A-9D4F9EF1C16F}" destId="{2F198738-25A3-2349-8035-52343593F0F7}" srcOrd="0" destOrd="0" presId="urn:microsoft.com/office/officeart/2005/8/layout/orgChart1"/>
    <dgm:cxn modelId="{6287DF9B-F319-B043-A52C-CBF6E1AA7341}" type="presOf" srcId="{EED6B2C7-96EF-DF4F-ACDD-8240E341EEE2}" destId="{A3F5BE28-D4A9-0241-BDAA-44CD720EFA14}" srcOrd="0" destOrd="0" presId="urn:microsoft.com/office/officeart/2005/8/layout/orgChart1"/>
    <dgm:cxn modelId="{0418AFF3-0CFA-4B44-9E87-5782CFC57E27}" type="presOf" srcId="{A69A611C-7F8E-FE49-899C-D19C0B28D93C}" destId="{81B9E3A4-5C91-2D4F-BB7C-C125BA0EF529}" srcOrd="0" destOrd="0" presId="urn:microsoft.com/office/officeart/2005/8/layout/orgChart1"/>
    <dgm:cxn modelId="{14C8E4B3-4474-8D44-8DB8-6B5A5B29AD91}" type="presOf" srcId="{5CB5C738-2C79-D54A-8753-59FBF612158D}" destId="{8C1073F1-E654-ED4C-A876-0BA457835F6D}" srcOrd="0" destOrd="0" presId="urn:microsoft.com/office/officeart/2005/8/layout/orgChart1"/>
    <dgm:cxn modelId="{D96AA6F0-E30D-2D47-BA36-4A3AD0321883}" srcId="{BADDBCD8-FC0F-9F46-B63A-9D4F9EF1C16F}" destId="{D39DAA69-0A4C-DB45-B4D2-DD019DF5BB4A}" srcOrd="0" destOrd="0" parTransId="{ED8159C2-D1D3-8A48-9A04-A7A4F7096B44}" sibTransId="{9A3EB831-337F-9740-93D0-C5D5F5009A7E}"/>
    <dgm:cxn modelId="{CF812B6D-C703-3A4A-BF1D-EA02D098A65A}" type="presOf" srcId="{C80987D8-85C0-8040-BF40-C4ACE29D7CD6}" destId="{29ACC645-65FB-EF43-BA86-B3B58DFE246D}" srcOrd="0" destOrd="0" presId="urn:microsoft.com/office/officeart/2005/8/layout/orgChart1"/>
    <dgm:cxn modelId="{AB0EE2A0-34B5-C64B-9D0A-9EDE290BD0B9}" type="presOf" srcId="{963C22F9-AABB-AB48-A419-F06C573677D5}" destId="{5CD7031E-11C5-8940-8217-50207CB67BF7}" srcOrd="1" destOrd="0" presId="urn:microsoft.com/office/officeart/2005/8/layout/orgChart1"/>
    <dgm:cxn modelId="{C4118626-0FCE-C54E-B40E-03FF498375CC}" type="presOf" srcId="{3B68110C-F125-7A4D-8125-51F251F1E54F}" destId="{D2A23E68-2F4F-2E42-BFF5-48D777424D2A}" srcOrd="0" destOrd="0" presId="urn:microsoft.com/office/officeart/2005/8/layout/orgChart1"/>
    <dgm:cxn modelId="{D764C6BC-F779-274B-BE2A-9263646DEB60}" type="presOf" srcId="{FD306912-954D-974F-A419-9D391D58FD95}" destId="{9B6CEFEA-7D37-8C49-8AA3-3F8EA7DEF251}" srcOrd="0" destOrd="0" presId="urn:microsoft.com/office/officeart/2005/8/layout/orgChart1"/>
    <dgm:cxn modelId="{FEF7EC61-658B-4549-ADB9-749DB25F3184}" type="presOf" srcId="{AE7B0A4B-6428-4441-A572-FA1A5962F35C}" destId="{4DFEBD6F-2FA0-D641-AB6E-5870644536DA}" srcOrd="0" destOrd="0" presId="urn:microsoft.com/office/officeart/2005/8/layout/orgChart1"/>
    <dgm:cxn modelId="{C6A529B6-1690-394B-A098-6A920F27AF11}" type="presOf" srcId="{8861F87A-C67E-C64E-9587-1507573C2AD8}" destId="{E506317E-4AFD-E447-A401-6DDE42A798AA}" srcOrd="1" destOrd="0" presId="urn:microsoft.com/office/officeart/2005/8/layout/orgChart1"/>
    <dgm:cxn modelId="{C7DC6CE3-D9B7-1D40-B288-ED920DB3BB26}" type="presOf" srcId="{D39DAA69-0A4C-DB45-B4D2-DD019DF5BB4A}" destId="{298A47C4-248B-054A-B93B-28D7B3636F8F}" srcOrd="1" destOrd="0" presId="urn:microsoft.com/office/officeart/2005/8/layout/orgChart1"/>
    <dgm:cxn modelId="{D607541B-0C57-694F-895C-85580B8693F5}" type="presOf" srcId="{A69A611C-7F8E-FE49-899C-D19C0B28D93C}" destId="{B4528D27-BF33-6C4D-8199-52E12E3AAF83}" srcOrd="1" destOrd="0" presId="urn:microsoft.com/office/officeart/2005/8/layout/orgChart1"/>
    <dgm:cxn modelId="{A552C868-EFEA-064C-B771-3AD38E7791AE}" type="presOf" srcId="{7274F91F-304C-6A44-B1D2-F8BDAFE1E601}" destId="{07A4B68F-9D72-6E46-B87E-13BA653EE057}" srcOrd="0" destOrd="0" presId="urn:microsoft.com/office/officeart/2005/8/layout/orgChart1"/>
    <dgm:cxn modelId="{42291CE8-962B-E44B-8B22-8B662702B6CF}" type="presOf" srcId="{654C07D1-7C7A-6049-9512-8C292CF1262C}" destId="{CF2C060C-F356-2C48-8B78-D55EA2B36649}" srcOrd="0" destOrd="0" presId="urn:microsoft.com/office/officeart/2005/8/layout/orgChart1"/>
    <dgm:cxn modelId="{AD4020FB-01C4-E04B-95C6-644BD5A320E4}" type="presOf" srcId="{4E00D5CA-FCA6-6C4B-A4FA-FC64841620DF}" destId="{B778782D-14EE-914D-9AEF-68D15C12B874}" srcOrd="1" destOrd="0" presId="urn:microsoft.com/office/officeart/2005/8/layout/orgChart1"/>
    <dgm:cxn modelId="{A2325D71-FC2C-1144-94E7-161880091872}" type="presOf" srcId="{EED6B2C7-96EF-DF4F-ACDD-8240E341EEE2}" destId="{197DDBF4-4303-AD43-ACB4-833A4B06573D}" srcOrd="1" destOrd="0" presId="urn:microsoft.com/office/officeart/2005/8/layout/orgChart1"/>
    <dgm:cxn modelId="{05751B11-DCCE-434D-AEB9-AB32539BB53B}" type="presOf" srcId="{D39DAA69-0A4C-DB45-B4D2-DD019DF5BB4A}" destId="{2FE56A44-78E2-9248-AE4E-5421CB60FB3E}" srcOrd="0" destOrd="0" presId="urn:microsoft.com/office/officeart/2005/8/layout/orgChart1"/>
    <dgm:cxn modelId="{32059E8D-EFA0-6740-AE99-7415599BECBA}" srcId="{861446C4-0A18-7849-B3A3-E2944D1E763D}" destId="{FD306912-954D-974F-A419-9D391D58FD95}" srcOrd="0" destOrd="0" parTransId="{B21357D4-2968-824D-BD8A-9AC9146A5D3D}" sibTransId="{E412FBD0-8B00-3843-95D0-0FFF79A2B452}"/>
    <dgm:cxn modelId="{1FBF609A-8DF0-9C49-B02A-835885DD4420}" type="presOf" srcId="{AE7B0A4B-6428-4441-A572-FA1A5962F35C}" destId="{FAF9C6DC-FA51-1F47-87BA-CFF6546A3CD8}" srcOrd="1" destOrd="0" presId="urn:microsoft.com/office/officeart/2005/8/layout/orgChart1"/>
    <dgm:cxn modelId="{065C895B-5258-6C4A-AAA2-7665E9E0A4DC}" type="presOf" srcId="{ED8159C2-D1D3-8A48-9A04-A7A4F7096B44}" destId="{9A49CC61-352A-4A4B-A5C1-6FF2B2E521D8}" srcOrd="0" destOrd="0" presId="urn:microsoft.com/office/officeart/2005/8/layout/orgChart1"/>
    <dgm:cxn modelId="{860B1EA2-4305-A947-81E4-CDA5468BA29A}" type="presOf" srcId="{8EE55E32-5C96-5042-ADA2-30582005DE7F}" destId="{79F0959D-1AF0-664E-8B35-8FC3BDB73B74}" srcOrd="0" destOrd="0" presId="urn:microsoft.com/office/officeart/2005/8/layout/orgChart1"/>
    <dgm:cxn modelId="{9B006A1D-6213-3748-9E4F-2D3169533335}" srcId="{D39DAA69-0A4C-DB45-B4D2-DD019DF5BB4A}" destId="{EED6B2C7-96EF-DF4F-ACDD-8240E341EEE2}" srcOrd="0" destOrd="0" parTransId="{F0ED4BA2-D1EC-E34A-B295-9EA0803689A8}" sibTransId="{B2C3DC5C-5C8A-2C48-A15F-76A7A067005F}"/>
    <dgm:cxn modelId="{7DE05C6E-44ED-C14E-92B1-E2B024101615}" type="presOf" srcId="{5C016BC7-1FC3-EC46-A2FE-AE9FCA35AA62}" destId="{2E0AEF35-E79F-8748-85C6-E3710A702FEB}" srcOrd="1" destOrd="0" presId="urn:microsoft.com/office/officeart/2005/8/layout/orgChart1"/>
    <dgm:cxn modelId="{29692374-7D43-084B-8F3B-32CC894D7FB4}" srcId="{8861F87A-C67E-C64E-9587-1507573C2AD8}" destId="{A69A611C-7F8E-FE49-899C-D19C0B28D93C}" srcOrd="0" destOrd="0" parTransId="{3B68110C-F125-7A4D-8125-51F251F1E54F}" sibTransId="{D5473FD2-9D29-CB4E-B470-D8549861D265}"/>
    <dgm:cxn modelId="{9D700BA0-65CC-874A-840D-250BDC513FD4}" type="presOf" srcId="{5C016BC7-1FC3-EC46-A2FE-AE9FCA35AA62}" destId="{EE8F5479-9243-FC47-AA17-6015F486B07B}" srcOrd="0" destOrd="0" presId="urn:microsoft.com/office/officeart/2005/8/layout/orgChart1"/>
    <dgm:cxn modelId="{CF629153-D0E3-574D-BDA1-E86374113F6C}" srcId="{5C016BC7-1FC3-EC46-A2FE-AE9FCA35AA62}" destId="{AE7B0A4B-6428-4441-A572-FA1A5962F35C}" srcOrd="2" destOrd="0" parTransId="{72A1DBED-DB18-4F44-812C-223C7A000E00}" sibTransId="{62286B24-EA5C-6248-84AF-C318BF097C23}"/>
    <dgm:cxn modelId="{A0B39E7A-F8BC-844B-98F7-9B56DF74A3E0}" srcId="{AE7B0A4B-6428-4441-A572-FA1A5962F35C}" destId="{8861F87A-C67E-C64E-9587-1507573C2AD8}" srcOrd="0" destOrd="0" parTransId="{C80987D8-85C0-8040-BF40-C4ACE29D7CD6}" sibTransId="{581D90F8-7D88-4245-AE0D-6252517244A2}"/>
    <dgm:cxn modelId="{FCA7AFBA-3304-6D40-B927-ADE92030E306}" type="presOf" srcId="{4E00D5CA-FCA6-6C4B-A4FA-FC64841620DF}" destId="{4C7EA362-85D9-9F4A-A2C5-77F598AE90AB}" srcOrd="0" destOrd="0" presId="urn:microsoft.com/office/officeart/2005/8/layout/orgChart1"/>
    <dgm:cxn modelId="{498A580B-358E-6E4F-859A-2607CD331A6B}" srcId="{D39DAA69-0A4C-DB45-B4D2-DD019DF5BB4A}" destId="{963C22F9-AABB-AB48-A419-F06C573677D5}" srcOrd="1" destOrd="0" parTransId="{654C07D1-7C7A-6049-9512-8C292CF1262C}" sibTransId="{8F241ED9-37A4-6F41-AC54-54950FA752DD}"/>
    <dgm:cxn modelId="{289FD3B7-A395-F84C-9A3D-AEA5B6480443}" type="presOf" srcId="{B21357D4-2968-824D-BD8A-9AC9146A5D3D}" destId="{82BD1A99-A193-584C-8F5F-8457E8496050}" srcOrd="0" destOrd="0" presId="urn:microsoft.com/office/officeart/2005/8/layout/orgChart1"/>
    <dgm:cxn modelId="{4F0A485B-3B33-3949-BC66-7A1529C3F9F9}" type="presOf" srcId="{5070DF88-0092-2949-A57F-C2FB222A4B66}" destId="{D86F3C2D-7105-A842-AE4B-6B1D265E5B2F}" srcOrd="0" destOrd="0" presId="urn:microsoft.com/office/officeart/2005/8/layout/orgChart1"/>
    <dgm:cxn modelId="{452AB403-9BFA-5942-81E2-B2DA50CC3622}" type="presOf" srcId="{5070DF88-0092-2949-A57F-C2FB222A4B66}" destId="{3241DCA0-41D8-2F44-B903-494C4AAA86EE}" srcOrd="1" destOrd="0" presId="urn:microsoft.com/office/officeart/2005/8/layout/orgChart1"/>
    <dgm:cxn modelId="{5FED66EA-0B1C-4F4E-8A8F-B689FF215E7B}" type="presOf" srcId="{F0ED4BA2-D1EC-E34A-B295-9EA0803689A8}" destId="{6F1D14BA-0B5F-4347-8426-35660133C380}" srcOrd="0" destOrd="0" presId="urn:microsoft.com/office/officeart/2005/8/layout/orgChart1"/>
    <dgm:cxn modelId="{3AB5229F-D1DF-6349-AE7F-B93F564F04B4}" type="presOf" srcId="{FD306912-954D-974F-A419-9D391D58FD95}" destId="{054A9F97-0556-494C-8F67-86F7E80EF021}" srcOrd="1" destOrd="0" presId="urn:microsoft.com/office/officeart/2005/8/layout/orgChart1"/>
    <dgm:cxn modelId="{88DE637E-F03F-BF4C-9188-9C913B9CD039}" srcId="{AE7B0A4B-6428-4441-A572-FA1A5962F35C}" destId="{5CB5C738-2C79-D54A-8753-59FBF612158D}" srcOrd="1" destOrd="0" parTransId="{B8EF009F-400D-FF4C-B0AE-8EF2AF41B361}" sibTransId="{BD825C69-5055-5F4A-BB4C-C86672E6EA92}"/>
    <dgm:cxn modelId="{4DB5BD86-E918-FA4C-877E-9137C7439FDF}" type="presOf" srcId="{5CB5C738-2C79-D54A-8753-59FBF612158D}" destId="{05F24ABF-25AD-1A49-8DBE-39880029BA56}" srcOrd="1" destOrd="0" presId="urn:microsoft.com/office/officeart/2005/8/layout/orgChart1"/>
    <dgm:cxn modelId="{ED906473-A1CE-2146-8A3C-5D564612E7C9}" type="presOf" srcId="{861446C4-0A18-7849-B3A3-E2944D1E763D}" destId="{0F4346D4-729F-CA4E-B6CA-D3687782AE69}" srcOrd="1" destOrd="0" presId="urn:microsoft.com/office/officeart/2005/8/layout/orgChart1"/>
    <dgm:cxn modelId="{D7E7FD7F-D1A6-FA48-B774-1EB33CD81281}" srcId="{EED6B2C7-96EF-DF4F-ACDD-8240E341EEE2}" destId="{4E00D5CA-FCA6-6C4B-A4FA-FC64841620DF}" srcOrd="0" destOrd="0" parTransId="{9B1E9B41-080B-DC48-B6C4-20FF8BDC19B0}" sibTransId="{6241D95E-9940-E34D-8C38-38A2FC97A3C1}"/>
    <dgm:cxn modelId="{046D18B1-2979-194B-B32B-1F8570C6FFAF}" type="presOf" srcId="{3AB8442B-8FA7-5543-8A17-42238E69FEEB}" destId="{DB78FC9D-65B8-D049-99A7-BA7A1FF717BB}" srcOrd="0" destOrd="0" presId="urn:microsoft.com/office/officeart/2005/8/layout/orgChart1"/>
    <dgm:cxn modelId="{FF571133-994C-1440-96DC-55F2F3AD3B8E}" srcId="{5C016BC7-1FC3-EC46-A2FE-AE9FCA35AA62}" destId="{5070DF88-0092-2949-A57F-C2FB222A4B66}" srcOrd="1" destOrd="0" parTransId="{9DB098BF-C8E4-E24A-B0A4-415668E12EC2}" sibTransId="{0A7117A1-5E1E-254A-8E1A-921C997D6174}"/>
    <dgm:cxn modelId="{29AA950C-2A61-944B-BF62-9A5D24CC95D3}" srcId="{5C016BC7-1FC3-EC46-A2FE-AE9FCA35AA62}" destId="{861446C4-0A18-7849-B3A3-E2944D1E763D}" srcOrd="0" destOrd="0" parTransId="{7274F91F-304C-6A44-B1D2-F8BDAFE1E601}" sibTransId="{61E5AE9F-FF1A-B244-8D88-17BB8FBF7AF0}"/>
    <dgm:cxn modelId="{84553CF9-2E70-414F-9977-2E383721450C}" type="presParOf" srcId="{DB78FC9D-65B8-D049-99A7-BA7A1FF717BB}" destId="{52ABABC2-FC5D-154C-93AC-D7FD33B41207}" srcOrd="0" destOrd="0" presId="urn:microsoft.com/office/officeart/2005/8/layout/orgChart1"/>
    <dgm:cxn modelId="{831913A2-75F4-F344-AEEB-FD98AE1DAE6B}" type="presParOf" srcId="{52ABABC2-FC5D-154C-93AC-D7FD33B41207}" destId="{8B992493-F685-8847-9FEA-4CAE1B198A20}" srcOrd="0" destOrd="0" presId="urn:microsoft.com/office/officeart/2005/8/layout/orgChart1"/>
    <dgm:cxn modelId="{1B4AC22A-25BA-F847-BE60-504D1D8B0F37}" type="presParOf" srcId="{8B992493-F685-8847-9FEA-4CAE1B198A20}" destId="{2F198738-25A3-2349-8035-52343593F0F7}" srcOrd="0" destOrd="0" presId="urn:microsoft.com/office/officeart/2005/8/layout/orgChart1"/>
    <dgm:cxn modelId="{D0BBCDC9-7EEF-C844-8905-F4BF4EB59F0B}" type="presParOf" srcId="{8B992493-F685-8847-9FEA-4CAE1B198A20}" destId="{517DF1CB-5D5E-1C4C-9CB7-9945CF0A0504}" srcOrd="1" destOrd="0" presId="urn:microsoft.com/office/officeart/2005/8/layout/orgChart1"/>
    <dgm:cxn modelId="{5DF5E5F8-26EF-8C46-B1AD-56E4DCFD5514}" type="presParOf" srcId="{52ABABC2-FC5D-154C-93AC-D7FD33B41207}" destId="{82830B00-9706-C946-9AFC-1EE8A6EEBB38}" srcOrd="1" destOrd="0" presId="urn:microsoft.com/office/officeart/2005/8/layout/orgChart1"/>
    <dgm:cxn modelId="{D5ADC2E8-2C51-EC44-A398-CABF186F6690}" type="presParOf" srcId="{52ABABC2-FC5D-154C-93AC-D7FD33B41207}" destId="{F2495523-542B-6B43-8162-3D138CD36EEF}" srcOrd="2" destOrd="0" presId="urn:microsoft.com/office/officeart/2005/8/layout/orgChart1"/>
    <dgm:cxn modelId="{B3FAAE78-F0B4-2742-BC35-FA38B2F68A74}" type="presParOf" srcId="{F2495523-542B-6B43-8162-3D138CD36EEF}" destId="{9A49CC61-352A-4A4B-A5C1-6FF2B2E521D8}" srcOrd="0" destOrd="0" presId="urn:microsoft.com/office/officeart/2005/8/layout/orgChart1"/>
    <dgm:cxn modelId="{FF056392-95A2-EE49-86C5-81991D39EC8B}" type="presParOf" srcId="{F2495523-542B-6B43-8162-3D138CD36EEF}" destId="{19771278-816E-9441-9671-DD58A242AEC7}" srcOrd="1" destOrd="0" presId="urn:microsoft.com/office/officeart/2005/8/layout/orgChart1"/>
    <dgm:cxn modelId="{4F8D877F-4A0E-5442-9FD6-6DACE9C0CA4C}" type="presParOf" srcId="{19771278-816E-9441-9671-DD58A242AEC7}" destId="{82452150-0FE2-714E-A5F7-7E9D541BE469}" srcOrd="0" destOrd="0" presId="urn:microsoft.com/office/officeart/2005/8/layout/orgChart1"/>
    <dgm:cxn modelId="{45CE6255-1D94-B949-975B-B12A61358EF1}" type="presParOf" srcId="{82452150-0FE2-714E-A5F7-7E9D541BE469}" destId="{2FE56A44-78E2-9248-AE4E-5421CB60FB3E}" srcOrd="0" destOrd="0" presId="urn:microsoft.com/office/officeart/2005/8/layout/orgChart1"/>
    <dgm:cxn modelId="{FA5908B7-E0C9-9B45-A868-9E4E8E367A65}" type="presParOf" srcId="{82452150-0FE2-714E-A5F7-7E9D541BE469}" destId="{298A47C4-248B-054A-B93B-28D7B3636F8F}" srcOrd="1" destOrd="0" presId="urn:microsoft.com/office/officeart/2005/8/layout/orgChart1"/>
    <dgm:cxn modelId="{951982AC-0D19-6E49-8688-3F003A2834B3}" type="presParOf" srcId="{19771278-816E-9441-9671-DD58A242AEC7}" destId="{E613B668-C8C1-784C-ABD1-27C723B28C2C}" srcOrd="1" destOrd="0" presId="urn:microsoft.com/office/officeart/2005/8/layout/orgChart1"/>
    <dgm:cxn modelId="{8D0BC195-A9B7-7A44-8158-1C969D960418}" type="presParOf" srcId="{19771278-816E-9441-9671-DD58A242AEC7}" destId="{BDFE81B4-3348-AB46-9664-EBB1472B30EB}" srcOrd="2" destOrd="0" presId="urn:microsoft.com/office/officeart/2005/8/layout/orgChart1"/>
    <dgm:cxn modelId="{047481E9-3A4C-F941-B35D-36FCCF2A362F}" type="presParOf" srcId="{BDFE81B4-3348-AB46-9664-EBB1472B30EB}" destId="{6F1D14BA-0B5F-4347-8426-35660133C380}" srcOrd="0" destOrd="0" presId="urn:microsoft.com/office/officeart/2005/8/layout/orgChart1"/>
    <dgm:cxn modelId="{FE0D55F0-82DA-444F-8AF9-BF5D3775660A}" type="presParOf" srcId="{BDFE81B4-3348-AB46-9664-EBB1472B30EB}" destId="{462284F2-8BE8-BA47-891D-8F10496BA6AF}" srcOrd="1" destOrd="0" presId="urn:microsoft.com/office/officeart/2005/8/layout/orgChart1"/>
    <dgm:cxn modelId="{8DA0278B-154C-6149-98C0-3F8F2F43E5B8}" type="presParOf" srcId="{462284F2-8BE8-BA47-891D-8F10496BA6AF}" destId="{50B5D762-5C05-0F43-94AE-6F56BBE1F156}" srcOrd="0" destOrd="0" presId="urn:microsoft.com/office/officeart/2005/8/layout/orgChart1"/>
    <dgm:cxn modelId="{E1596106-D170-9F4D-B36D-5DBBD1DF82FD}" type="presParOf" srcId="{50B5D762-5C05-0F43-94AE-6F56BBE1F156}" destId="{A3F5BE28-D4A9-0241-BDAA-44CD720EFA14}" srcOrd="0" destOrd="0" presId="urn:microsoft.com/office/officeart/2005/8/layout/orgChart1"/>
    <dgm:cxn modelId="{25BEC10D-B818-CD41-AA40-808D62358AB8}" type="presParOf" srcId="{50B5D762-5C05-0F43-94AE-6F56BBE1F156}" destId="{197DDBF4-4303-AD43-ACB4-833A4B06573D}" srcOrd="1" destOrd="0" presId="urn:microsoft.com/office/officeart/2005/8/layout/orgChart1"/>
    <dgm:cxn modelId="{FDBEE13E-03F2-464A-9B8B-99827EDC6620}" type="presParOf" srcId="{462284F2-8BE8-BA47-891D-8F10496BA6AF}" destId="{A8400D6C-7DF7-F947-9869-2D9126D9CF95}" srcOrd="1" destOrd="0" presId="urn:microsoft.com/office/officeart/2005/8/layout/orgChart1"/>
    <dgm:cxn modelId="{AA8ED93A-DF5F-1644-A73C-DFB75CEE5BE6}" type="presParOf" srcId="{462284F2-8BE8-BA47-891D-8F10496BA6AF}" destId="{C703D206-3241-AF4C-BA1A-9C0D1B22B909}" srcOrd="2" destOrd="0" presId="urn:microsoft.com/office/officeart/2005/8/layout/orgChart1"/>
    <dgm:cxn modelId="{DC14EFB0-CC98-884E-A6CE-326A4DAB46DE}" type="presParOf" srcId="{C703D206-3241-AF4C-BA1A-9C0D1B22B909}" destId="{C2E13148-3AB9-5841-81C3-A67EDF67B7C6}" srcOrd="0" destOrd="0" presId="urn:microsoft.com/office/officeart/2005/8/layout/orgChart1"/>
    <dgm:cxn modelId="{4C66D4F6-3E9A-5247-8428-2A41A7F518D2}" type="presParOf" srcId="{C703D206-3241-AF4C-BA1A-9C0D1B22B909}" destId="{5136AD78-7CA9-A243-B15C-91D59BEEDC0C}" srcOrd="1" destOrd="0" presId="urn:microsoft.com/office/officeart/2005/8/layout/orgChart1"/>
    <dgm:cxn modelId="{FB8E680E-1743-2242-BD0C-C941FAF949D0}" type="presParOf" srcId="{5136AD78-7CA9-A243-B15C-91D59BEEDC0C}" destId="{308DBD72-D473-8149-993C-A488E81201B1}" srcOrd="0" destOrd="0" presId="urn:microsoft.com/office/officeart/2005/8/layout/orgChart1"/>
    <dgm:cxn modelId="{C8ECBF67-72D4-7747-86C5-98B59A4CD960}" type="presParOf" srcId="{308DBD72-D473-8149-993C-A488E81201B1}" destId="{4C7EA362-85D9-9F4A-A2C5-77F598AE90AB}" srcOrd="0" destOrd="0" presId="urn:microsoft.com/office/officeart/2005/8/layout/orgChart1"/>
    <dgm:cxn modelId="{4FA3A780-BC85-8E41-B0E6-2FB823AF0BAE}" type="presParOf" srcId="{308DBD72-D473-8149-993C-A488E81201B1}" destId="{B778782D-14EE-914D-9AEF-68D15C12B874}" srcOrd="1" destOrd="0" presId="urn:microsoft.com/office/officeart/2005/8/layout/orgChart1"/>
    <dgm:cxn modelId="{238353CF-A06C-DC45-974C-4CD3E3B8A6E2}" type="presParOf" srcId="{5136AD78-7CA9-A243-B15C-91D59BEEDC0C}" destId="{75C4A3E8-7654-9C47-A4A8-83D97DD4270F}" srcOrd="1" destOrd="0" presId="urn:microsoft.com/office/officeart/2005/8/layout/orgChart1"/>
    <dgm:cxn modelId="{27DA9D07-BA19-E947-AF5B-5CCF796B3B2D}" type="presParOf" srcId="{5136AD78-7CA9-A243-B15C-91D59BEEDC0C}" destId="{F5123C76-573F-F740-AB06-44C989559792}" srcOrd="2" destOrd="0" presId="urn:microsoft.com/office/officeart/2005/8/layout/orgChart1"/>
    <dgm:cxn modelId="{C0E2B6B1-5E3B-264E-944C-A74550B9E21E}" type="presParOf" srcId="{BDFE81B4-3348-AB46-9664-EBB1472B30EB}" destId="{CF2C060C-F356-2C48-8B78-D55EA2B36649}" srcOrd="2" destOrd="0" presId="urn:microsoft.com/office/officeart/2005/8/layout/orgChart1"/>
    <dgm:cxn modelId="{C05FD8F4-D688-2649-9CCC-99C3FEBE9760}" type="presParOf" srcId="{BDFE81B4-3348-AB46-9664-EBB1472B30EB}" destId="{009C0A30-ED5D-C94A-A2E0-C8C657A081B7}" srcOrd="3" destOrd="0" presId="urn:microsoft.com/office/officeart/2005/8/layout/orgChart1"/>
    <dgm:cxn modelId="{A65CDA14-EDC6-664D-8766-D46A7CC944AB}" type="presParOf" srcId="{009C0A30-ED5D-C94A-A2E0-C8C657A081B7}" destId="{76B29168-544C-B349-A1EC-A23903781DFA}" srcOrd="0" destOrd="0" presId="urn:microsoft.com/office/officeart/2005/8/layout/orgChart1"/>
    <dgm:cxn modelId="{D3B44D6F-25DB-3645-9E4A-34CB04046158}" type="presParOf" srcId="{76B29168-544C-B349-A1EC-A23903781DFA}" destId="{3BA4BDC3-B200-2B44-ADF9-B597DB69C52C}" srcOrd="0" destOrd="0" presId="urn:microsoft.com/office/officeart/2005/8/layout/orgChart1"/>
    <dgm:cxn modelId="{C78DB6E9-B192-E44F-9500-304BA619230A}" type="presParOf" srcId="{76B29168-544C-B349-A1EC-A23903781DFA}" destId="{5CD7031E-11C5-8940-8217-50207CB67BF7}" srcOrd="1" destOrd="0" presId="urn:microsoft.com/office/officeart/2005/8/layout/orgChart1"/>
    <dgm:cxn modelId="{C579D82C-1F62-1146-94EB-957D6A181312}" type="presParOf" srcId="{009C0A30-ED5D-C94A-A2E0-C8C657A081B7}" destId="{DE746E53-B605-9742-A303-EFE54ABD27EF}" srcOrd="1" destOrd="0" presId="urn:microsoft.com/office/officeart/2005/8/layout/orgChart1"/>
    <dgm:cxn modelId="{A6B3E20A-E4B7-CA42-B9AF-685800143FC9}" type="presParOf" srcId="{009C0A30-ED5D-C94A-A2E0-C8C657A081B7}" destId="{14CD0266-E954-4E40-9A1E-D2E7BEAEE4A6}" srcOrd="2" destOrd="0" presId="urn:microsoft.com/office/officeart/2005/8/layout/orgChart1"/>
    <dgm:cxn modelId="{AABA403E-3256-E547-9A6E-AA170CBE689D}" type="presParOf" srcId="{F2495523-542B-6B43-8162-3D138CD36EEF}" destId="{79F0959D-1AF0-664E-8B35-8FC3BDB73B74}" srcOrd="2" destOrd="0" presId="urn:microsoft.com/office/officeart/2005/8/layout/orgChart1"/>
    <dgm:cxn modelId="{60DF587C-50D5-1A44-8696-C9564BA4AD74}" type="presParOf" srcId="{F2495523-542B-6B43-8162-3D138CD36EEF}" destId="{147BF525-2210-934D-92EB-31D4217DD7E4}" srcOrd="3" destOrd="0" presId="urn:microsoft.com/office/officeart/2005/8/layout/orgChart1"/>
    <dgm:cxn modelId="{7B60F192-CFDF-7E4C-A694-95C9DBCFF796}" type="presParOf" srcId="{147BF525-2210-934D-92EB-31D4217DD7E4}" destId="{90B23094-47DC-C843-8377-643061F12B58}" srcOrd="0" destOrd="0" presId="urn:microsoft.com/office/officeart/2005/8/layout/orgChart1"/>
    <dgm:cxn modelId="{62BBABE2-CE0F-7445-A37D-0D5AE6C693FC}" type="presParOf" srcId="{90B23094-47DC-C843-8377-643061F12B58}" destId="{EE8F5479-9243-FC47-AA17-6015F486B07B}" srcOrd="0" destOrd="0" presId="urn:microsoft.com/office/officeart/2005/8/layout/orgChart1"/>
    <dgm:cxn modelId="{743B9363-2AD5-FA44-B01F-CE8BD91CFBD2}" type="presParOf" srcId="{90B23094-47DC-C843-8377-643061F12B58}" destId="{2E0AEF35-E79F-8748-85C6-E3710A702FEB}" srcOrd="1" destOrd="0" presId="urn:microsoft.com/office/officeart/2005/8/layout/orgChart1"/>
    <dgm:cxn modelId="{8F50FB4D-66D9-FF4A-9893-FEF59C5278FC}" type="presParOf" srcId="{147BF525-2210-934D-92EB-31D4217DD7E4}" destId="{DBD4E69E-742B-3A4C-8AB9-7CB1B3D702BB}" srcOrd="1" destOrd="0" presId="urn:microsoft.com/office/officeart/2005/8/layout/orgChart1"/>
    <dgm:cxn modelId="{8E659240-5CDE-F243-BA8F-7763991A089F}" type="presParOf" srcId="{147BF525-2210-934D-92EB-31D4217DD7E4}" destId="{D885CAEC-8C30-C24A-B25C-F5909337EC44}" srcOrd="2" destOrd="0" presId="urn:microsoft.com/office/officeart/2005/8/layout/orgChart1"/>
    <dgm:cxn modelId="{3C0CD95E-39E4-BB42-956A-5C4E8D5F4BA7}" type="presParOf" srcId="{D885CAEC-8C30-C24A-B25C-F5909337EC44}" destId="{07A4B68F-9D72-6E46-B87E-13BA653EE057}" srcOrd="0" destOrd="0" presId="urn:microsoft.com/office/officeart/2005/8/layout/orgChart1"/>
    <dgm:cxn modelId="{59C7AE58-3F10-AB4A-BB36-F92F47DA4DC5}" type="presParOf" srcId="{D885CAEC-8C30-C24A-B25C-F5909337EC44}" destId="{A5D62875-14C6-CF4E-BD40-6DDE758DD202}" srcOrd="1" destOrd="0" presId="urn:microsoft.com/office/officeart/2005/8/layout/orgChart1"/>
    <dgm:cxn modelId="{7E63E30F-4261-744A-AA17-9F993573E394}" type="presParOf" srcId="{A5D62875-14C6-CF4E-BD40-6DDE758DD202}" destId="{BC43A21B-5C31-B145-9942-F9DCC44832C5}" srcOrd="0" destOrd="0" presId="urn:microsoft.com/office/officeart/2005/8/layout/orgChart1"/>
    <dgm:cxn modelId="{E87D91B4-0761-704A-B4C7-3785256EFB7B}" type="presParOf" srcId="{BC43A21B-5C31-B145-9942-F9DCC44832C5}" destId="{F3FE64B4-E57F-8F44-9A38-8BF0DCBC0C42}" srcOrd="0" destOrd="0" presId="urn:microsoft.com/office/officeart/2005/8/layout/orgChart1"/>
    <dgm:cxn modelId="{7BF4198F-5F94-8F4E-A8DB-C6E6AEC27197}" type="presParOf" srcId="{BC43A21B-5C31-B145-9942-F9DCC44832C5}" destId="{0F4346D4-729F-CA4E-B6CA-D3687782AE69}" srcOrd="1" destOrd="0" presId="urn:microsoft.com/office/officeart/2005/8/layout/orgChart1"/>
    <dgm:cxn modelId="{4A5FE79F-89E6-554D-AF93-04E82DD209BC}" type="presParOf" srcId="{A5D62875-14C6-CF4E-BD40-6DDE758DD202}" destId="{AA2CA2D9-70DD-3644-BCCD-91392A850701}" srcOrd="1" destOrd="0" presId="urn:microsoft.com/office/officeart/2005/8/layout/orgChart1"/>
    <dgm:cxn modelId="{CB50CC16-48EF-F34E-91C5-A43E68874174}" type="presParOf" srcId="{A5D62875-14C6-CF4E-BD40-6DDE758DD202}" destId="{CE1F4F3D-1064-0245-91F0-270CB8AD26A5}" srcOrd="2" destOrd="0" presId="urn:microsoft.com/office/officeart/2005/8/layout/orgChart1"/>
    <dgm:cxn modelId="{3E8AE7D3-9EA3-6549-8EA5-54D079429B8F}" type="presParOf" srcId="{CE1F4F3D-1064-0245-91F0-270CB8AD26A5}" destId="{82BD1A99-A193-584C-8F5F-8457E8496050}" srcOrd="0" destOrd="0" presId="urn:microsoft.com/office/officeart/2005/8/layout/orgChart1"/>
    <dgm:cxn modelId="{2E957427-83F5-934C-9EE4-D1D5A3235954}" type="presParOf" srcId="{CE1F4F3D-1064-0245-91F0-270CB8AD26A5}" destId="{4E3363A1-7F19-684B-9994-20795E0CE816}" srcOrd="1" destOrd="0" presId="urn:microsoft.com/office/officeart/2005/8/layout/orgChart1"/>
    <dgm:cxn modelId="{B0EC8ADD-1060-E041-9B8B-F8283660F610}" type="presParOf" srcId="{4E3363A1-7F19-684B-9994-20795E0CE816}" destId="{E9D03D83-1FD8-2247-8943-D8F7CA7D16E1}" srcOrd="0" destOrd="0" presId="urn:microsoft.com/office/officeart/2005/8/layout/orgChart1"/>
    <dgm:cxn modelId="{7DB854B5-BCA7-B14A-ACD3-704C2DDC555D}" type="presParOf" srcId="{E9D03D83-1FD8-2247-8943-D8F7CA7D16E1}" destId="{9B6CEFEA-7D37-8C49-8AA3-3F8EA7DEF251}" srcOrd="0" destOrd="0" presId="urn:microsoft.com/office/officeart/2005/8/layout/orgChart1"/>
    <dgm:cxn modelId="{347E4C52-F736-2941-8B98-3D0A3DBB8EE4}" type="presParOf" srcId="{E9D03D83-1FD8-2247-8943-D8F7CA7D16E1}" destId="{054A9F97-0556-494C-8F67-86F7E80EF021}" srcOrd="1" destOrd="0" presId="urn:microsoft.com/office/officeart/2005/8/layout/orgChart1"/>
    <dgm:cxn modelId="{D42696AB-EFA3-7A4D-86CC-575C352B2AF4}" type="presParOf" srcId="{4E3363A1-7F19-684B-9994-20795E0CE816}" destId="{05E3E11F-6C14-8C40-834B-4999B9583B7A}" srcOrd="1" destOrd="0" presId="urn:microsoft.com/office/officeart/2005/8/layout/orgChart1"/>
    <dgm:cxn modelId="{0AD058C7-883C-CD4E-A076-DCB60018F82C}" type="presParOf" srcId="{4E3363A1-7F19-684B-9994-20795E0CE816}" destId="{681C5C68-2DEE-8949-BBD0-BD8A467A1773}" srcOrd="2" destOrd="0" presId="urn:microsoft.com/office/officeart/2005/8/layout/orgChart1"/>
    <dgm:cxn modelId="{0AD6E9C8-4BBC-D146-AA2C-5EAB11A90EA9}" type="presParOf" srcId="{D885CAEC-8C30-C24A-B25C-F5909337EC44}" destId="{3EE5E257-9DCB-D543-8D53-354AA8D90AE2}" srcOrd="2" destOrd="0" presId="urn:microsoft.com/office/officeart/2005/8/layout/orgChart1"/>
    <dgm:cxn modelId="{B05CC6CB-9D7F-2F47-9792-C803018646B5}" type="presParOf" srcId="{D885CAEC-8C30-C24A-B25C-F5909337EC44}" destId="{18146836-00AE-DF4F-B350-0B1F18A418A5}" srcOrd="3" destOrd="0" presId="urn:microsoft.com/office/officeart/2005/8/layout/orgChart1"/>
    <dgm:cxn modelId="{6806E809-9F05-F442-8AC6-37B3F77B4D33}" type="presParOf" srcId="{18146836-00AE-DF4F-B350-0B1F18A418A5}" destId="{E2AEE46B-49EA-E64E-AC4A-97C44CAED124}" srcOrd="0" destOrd="0" presId="urn:microsoft.com/office/officeart/2005/8/layout/orgChart1"/>
    <dgm:cxn modelId="{06A49559-A30C-A345-8B29-8B7011CBBCBF}" type="presParOf" srcId="{E2AEE46B-49EA-E64E-AC4A-97C44CAED124}" destId="{D86F3C2D-7105-A842-AE4B-6B1D265E5B2F}" srcOrd="0" destOrd="0" presId="urn:microsoft.com/office/officeart/2005/8/layout/orgChart1"/>
    <dgm:cxn modelId="{D453CDA1-EFD8-6446-B733-5E8DB701AA69}" type="presParOf" srcId="{E2AEE46B-49EA-E64E-AC4A-97C44CAED124}" destId="{3241DCA0-41D8-2F44-B903-494C4AAA86EE}" srcOrd="1" destOrd="0" presId="urn:microsoft.com/office/officeart/2005/8/layout/orgChart1"/>
    <dgm:cxn modelId="{04493125-0C02-9640-B64C-CE36243E2B10}" type="presParOf" srcId="{18146836-00AE-DF4F-B350-0B1F18A418A5}" destId="{00AB74B4-DCB3-A84C-9E03-084321796F0B}" srcOrd="1" destOrd="0" presId="urn:microsoft.com/office/officeart/2005/8/layout/orgChart1"/>
    <dgm:cxn modelId="{5BAFBCD1-5486-174E-81F4-EBEBB21626C8}" type="presParOf" srcId="{18146836-00AE-DF4F-B350-0B1F18A418A5}" destId="{D0262955-7872-C246-9C2D-E674112C9A90}" srcOrd="2" destOrd="0" presId="urn:microsoft.com/office/officeart/2005/8/layout/orgChart1"/>
    <dgm:cxn modelId="{5B27AEC7-30F6-FD42-9FFF-9D2F06236780}" type="presParOf" srcId="{D885CAEC-8C30-C24A-B25C-F5909337EC44}" destId="{19FDCB8F-4A57-BB41-9C20-6EF07B18AD40}" srcOrd="4" destOrd="0" presId="urn:microsoft.com/office/officeart/2005/8/layout/orgChart1"/>
    <dgm:cxn modelId="{A57B6D04-EDEE-0A4C-903A-B9CB6DE65C21}" type="presParOf" srcId="{D885CAEC-8C30-C24A-B25C-F5909337EC44}" destId="{5815FB93-9B82-FA4B-963A-5B78B9389C41}" srcOrd="5" destOrd="0" presId="urn:microsoft.com/office/officeart/2005/8/layout/orgChart1"/>
    <dgm:cxn modelId="{F4DCEE49-6F4F-5E42-AC23-364E1E4F5D71}" type="presParOf" srcId="{5815FB93-9B82-FA4B-963A-5B78B9389C41}" destId="{DD09723C-70E8-DE49-9D57-9FB974AEFC51}" srcOrd="0" destOrd="0" presId="urn:microsoft.com/office/officeart/2005/8/layout/orgChart1"/>
    <dgm:cxn modelId="{8E77153A-0B8A-A24A-8079-D3CC54BD906F}" type="presParOf" srcId="{DD09723C-70E8-DE49-9D57-9FB974AEFC51}" destId="{4DFEBD6F-2FA0-D641-AB6E-5870644536DA}" srcOrd="0" destOrd="0" presId="urn:microsoft.com/office/officeart/2005/8/layout/orgChart1"/>
    <dgm:cxn modelId="{C3FD881F-A2AE-264D-B256-83E6648C764A}" type="presParOf" srcId="{DD09723C-70E8-DE49-9D57-9FB974AEFC51}" destId="{FAF9C6DC-FA51-1F47-87BA-CFF6546A3CD8}" srcOrd="1" destOrd="0" presId="urn:microsoft.com/office/officeart/2005/8/layout/orgChart1"/>
    <dgm:cxn modelId="{F83D1A41-200C-844B-9EC9-036E03A89330}" type="presParOf" srcId="{5815FB93-9B82-FA4B-963A-5B78B9389C41}" destId="{823BFF9C-F3BD-994D-AC4E-75D4A2529C24}" srcOrd="1" destOrd="0" presId="urn:microsoft.com/office/officeart/2005/8/layout/orgChart1"/>
    <dgm:cxn modelId="{E0EEE431-373F-DC46-B77A-C8A63A6475A3}" type="presParOf" srcId="{5815FB93-9B82-FA4B-963A-5B78B9389C41}" destId="{46B3B709-05CC-BC44-AE7D-56C8E3788479}" srcOrd="2" destOrd="0" presId="urn:microsoft.com/office/officeart/2005/8/layout/orgChart1"/>
    <dgm:cxn modelId="{025D3A76-76A4-1F49-B4AB-E7B40F1611AE}" type="presParOf" srcId="{46B3B709-05CC-BC44-AE7D-56C8E3788479}" destId="{29ACC645-65FB-EF43-BA86-B3B58DFE246D}" srcOrd="0" destOrd="0" presId="urn:microsoft.com/office/officeart/2005/8/layout/orgChart1"/>
    <dgm:cxn modelId="{48B9793F-AA6C-1248-AFC3-C9937C52659E}" type="presParOf" srcId="{46B3B709-05CC-BC44-AE7D-56C8E3788479}" destId="{D8F67309-F1D2-B241-939F-3D2CF6EE37B7}" srcOrd="1" destOrd="0" presId="urn:microsoft.com/office/officeart/2005/8/layout/orgChart1"/>
    <dgm:cxn modelId="{1B348881-FCC5-C945-9053-3E6D612FEEF5}" type="presParOf" srcId="{D8F67309-F1D2-B241-939F-3D2CF6EE37B7}" destId="{080D394B-D8EA-B840-97C3-F216A76EFE43}" srcOrd="0" destOrd="0" presId="urn:microsoft.com/office/officeart/2005/8/layout/orgChart1"/>
    <dgm:cxn modelId="{6FA52E4B-EAF0-1546-8B7B-2C7F3C25C239}" type="presParOf" srcId="{080D394B-D8EA-B840-97C3-F216A76EFE43}" destId="{B2140B5D-1886-3F40-9687-837BCAA62108}" srcOrd="0" destOrd="0" presId="urn:microsoft.com/office/officeart/2005/8/layout/orgChart1"/>
    <dgm:cxn modelId="{F20E295B-D86A-0142-B263-6A7297F50270}" type="presParOf" srcId="{080D394B-D8EA-B840-97C3-F216A76EFE43}" destId="{E506317E-4AFD-E447-A401-6DDE42A798AA}" srcOrd="1" destOrd="0" presId="urn:microsoft.com/office/officeart/2005/8/layout/orgChart1"/>
    <dgm:cxn modelId="{F4D1F40D-2B19-DF43-8CF7-B003985BFC5C}" type="presParOf" srcId="{D8F67309-F1D2-B241-939F-3D2CF6EE37B7}" destId="{0533AC5F-CF4D-6843-BEA1-4AFAE377F9DC}" srcOrd="1" destOrd="0" presId="urn:microsoft.com/office/officeart/2005/8/layout/orgChart1"/>
    <dgm:cxn modelId="{ECB1094F-428E-E747-A48D-A1376C287443}" type="presParOf" srcId="{D8F67309-F1D2-B241-939F-3D2CF6EE37B7}" destId="{71CCD49B-FA27-EC49-9006-C47BE8DB25FD}" srcOrd="2" destOrd="0" presId="urn:microsoft.com/office/officeart/2005/8/layout/orgChart1"/>
    <dgm:cxn modelId="{16352283-4065-674F-AB3E-4AE52610387A}" type="presParOf" srcId="{71CCD49B-FA27-EC49-9006-C47BE8DB25FD}" destId="{D2A23E68-2F4F-2E42-BFF5-48D777424D2A}" srcOrd="0" destOrd="0" presId="urn:microsoft.com/office/officeart/2005/8/layout/orgChart1"/>
    <dgm:cxn modelId="{AC88858B-1092-8545-B6EB-32E125FC3E6D}" type="presParOf" srcId="{71CCD49B-FA27-EC49-9006-C47BE8DB25FD}" destId="{F00BB6EE-5520-2A4B-8CEF-50663F3B1BBB}" srcOrd="1" destOrd="0" presId="urn:microsoft.com/office/officeart/2005/8/layout/orgChart1"/>
    <dgm:cxn modelId="{CE4F657D-1D59-0644-BD41-5898D8AF28ED}" type="presParOf" srcId="{F00BB6EE-5520-2A4B-8CEF-50663F3B1BBB}" destId="{6B673079-F8A9-2D48-92D3-8735DD5EAADD}" srcOrd="0" destOrd="0" presId="urn:microsoft.com/office/officeart/2005/8/layout/orgChart1"/>
    <dgm:cxn modelId="{6B8F8236-2ABC-294A-A1CA-69AC3B4D8ED4}" type="presParOf" srcId="{6B673079-F8A9-2D48-92D3-8735DD5EAADD}" destId="{81B9E3A4-5C91-2D4F-BB7C-C125BA0EF529}" srcOrd="0" destOrd="0" presId="urn:microsoft.com/office/officeart/2005/8/layout/orgChart1"/>
    <dgm:cxn modelId="{58AFFF49-3675-BF48-A76F-64180B587901}" type="presParOf" srcId="{6B673079-F8A9-2D48-92D3-8735DD5EAADD}" destId="{B4528D27-BF33-6C4D-8199-52E12E3AAF83}" srcOrd="1" destOrd="0" presId="urn:microsoft.com/office/officeart/2005/8/layout/orgChart1"/>
    <dgm:cxn modelId="{546B281F-E999-9342-8868-C6CA36429589}" type="presParOf" srcId="{F00BB6EE-5520-2A4B-8CEF-50663F3B1BBB}" destId="{B5F4BE4B-6FE7-E445-948B-A55F0CD2BEFE}" srcOrd="1" destOrd="0" presId="urn:microsoft.com/office/officeart/2005/8/layout/orgChart1"/>
    <dgm:cxn modelId="{3C9BD47F-FD70-6248-B852-A2E13D3E05D2}" type="presParOf" srcId="{F00BB6EE-5520-2A4B-8CEF-50663F3B1BBB}" destId="{4D256985-1202-BE4B-8675-1B3D3678FA1F}" srcOrd="2" destOrd="0" presId="urn:microsoft.com/office/officeart/2005/8/layout/orgChart1"/>
    <dgm:cxn modelId="{1C5F71E6-8CFF-2643-A8AD-81EBB18742CF}" type="presParOf" srcId="{46B3B709-05CC-BC44-AE7D-56C8E3788479}" destId="{31FFDE7C-0F9F-DA4D-AB9E-29475D086B8C}" srcOrd="2" destOrd="0" presId="urn:microsoft.com/office/officeart/2005/8/layout/orgChart1"/>
    <dgm:cxn modelId="{74EE2C72-277C-9D46-8538-69366E89CC4B}" type="presParOf" srcId="{46B3B709-05CC-BC44-AE7D-56C8E3788479}" destId="{4F7020E5-D913-3042-863D-199908D27709}" srcOrd="3" destOrd="0" presId="urn:microsoft.com/office/officeart/2005/8/layout/orgChart1"/>
    <dgm:cxn modelId="{DC65DCD2-7CC4-FE4D-8FE2-E5A68F564C01}" type="presParOf" srcId="{4F7020E5-D913-3042-863D-199908D27709}" destId="{D18C5863-AAB4-3740-8646-9326C9F4322F}" srcOrd="0" destOrd="0" presId="urn:microsoft.com/office/officeart/2005/8/layout/orgChart1"/>
    <dgm:cxn modelId="{057F91C9-33BB-4C41-BBDC-2C5C10FC82A4}" type="presParOf" srcId="{D18C5863-AAB4-3740-8646-9326C9F4322F}" destId="{8C1073F1-E654-ED4C-A876-0BA457835F6D}" srcOrd="0" destOrd="0" presId="urn:microsoft.com/office/officeart/2005/8/layout/orgChart1"/>
    <dgm:cxn modelId="{F6169C19-417C-C041-9E96-AA8BB5AB8CBA}" type="presParOf" srcId="{D18C5863-AAB4-3740-8646-9326C9F4322F}" destId="{05F24ABF-25AD-1A49-8DBE-39880029BA56}" srcOrd="1" destOrd="0" presId="urn:microsoft.com/office/officeart/2005/8/layout/orgChart1"/>
    <dgm:cxn modelId="{60C2F4B8-2B8F-2D4D-875C-DD1A586FA496}" type="presParOf" srcId="{4F7020E5-D913-3042-863D-199908D27709}" destId="{CF353DA7-62DB-3D41-9DC5-04B142DE7448}" srcOrd="1" destOrd="0" presId="urn:microsoft.com/office/officeart/2005/8/layout/orgChart1"/>
    <dgm:cxn modelId="{5BC48339-8919-7F4B-8242-85C6D8FE50E9}" type="presParOf" srcId="{4F7020E5-D913-3042-863D-199908D27709}" destId="{C330A619-47AE-304C-8AB5-3774B366389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FFFB9F-FA3A-8441-B7E5-667DB1004B84}"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9D7ACDC8-4A9A-A646-8DD0-B013C2B9B436}">
      <dgm:prSet phldrT="[Text]"/>
      <dgm:spPr/>
      <dgm:t>
        <a:bodyPr/>
        <a:lstStyle/>
        <a:p>
          <a:r>
            <a:rPr lang="en-US" dirty="0" smtClean="0">
              <a:solidFill>
                <a:schemeClr val="accent5">
                  <a:lumMod val="75000"/>
                </a:schemeClr>
              </a:solidFill>
              <a:cs typeface="Trade Gothic Next LT Pro Lt" pitchFamily="34" charset="0"/>
            </a:rPr>
            <a:t>All gradients are composed of </a:t>
          </a:r>
          <a:endParaRPr lang="en-US" dirty="0">
            <a:solidFill>
              <a:schemeClr val="accent5">
                <a:lumMod val="75000"/>
              </a:schemeClr>
            </a:solidFill>
          </a:endParaRPr>
        </a:p>
      </dgm:t>
    </dgm:pt>
    <dgm:pt modelId="{00DEA51E-10F3-9049-850F-CDA59DD0DCC5}" type="parTrans" cxnId="{88D9305F-C8EA-544D-9DEB-96DEEF62EA5E}">
      <dgm:prSet/>
      <dgm:spPr/>
      <dgm:t>
        <a:bodyPr/>
        <a:lstStyle/>
        <a:p>
          <a:endParaRPr lang="en-US"/>
        </a:p>
      </dgm:t>
    </dgm:pt>
    <dgm:pt modelId="{075FA418-5FFD-3B42-999E-A0AB54E0BF94}" type="sibTrans" cxnId="{88D9305F-C8EA-544D-9DEB-96DEEF62EA5E}">
      <dgm:prSet/>
      <dgm:spPr/>
      <dgm:t>
        <a:bodyPr/>
        <a:lstStyle/>
        <a:p>
          <a:endParaRPr lang="en-US"/>
        </a:p>
      </dgm:t>
    </dgm:pt>
    <dgm:pt modelId="{F75B13D9-1B63-804A-A1C2-556BE63EADC2}">
      <dgm:prSet phldrT="[Text]"/>
      <dgm:spPr/>
      <dgm:t>
        <a:bodyPr/>
        <a:lstStyle/>
        <a:p>
          <a:r>
            <a:rPr lang="en-US" dirty="0" smtClean="0">
              <a:cs typeface="Consolas"/>
            </a:rPr>
            <a:t>at least two colors </a:t>
          </a:r>
          <a:endParaRPr lang="en-US" dirty="0"/>
        </a:p>
      </dgm:t>
    </dgm:pt>
    <dgm:pt modelId="{3977424A-E130-2C43-B797-0A52A8019FE5}" type="parTrans" cxnId="{69825014-1175-A84C-846F-899C0DD2BC54}">
      <dgm:prSet/>
      <dgm:spPr/>
      <dgm:t>
        <a:bodyPr/>
        <a:lstStyle/>
        <a:p>
          <a:endParaRPr lang="en-US"/>
        </a:p>
      </dgm:t>
    </dgm:pt>
    <dgm:pt modelId="{6E8D1A11-4DF4-F647-A3F5-93A593A36346}" type="sibTrans" cxnId="{69825014-1175-A84C-846F-899C0DD2BC54}">
      <dgm:prSet/>
      <dgm:spPr/>
      <dgm:t>
        <a:bodyPr/>
        <a:lstStyle/>
        <a:p>
          <a:endParaRPr lang="en-US"/>
        </a:p>
      </dgm:t>
    </dgm:pt>
    <dgm:pt modelId="{2CCDEAF6-3D14-8C4F-93CF-16869F2FEC48}">
      <dgm:prSet phldrT="[Text]"/>
      <dgm:spPr/>
      <dgm:t>
        <a:bodyPr/>
        <a:lstStyle/>
        <a:p>
          <a:r>
            <a:rPr lang="en-US" smtClean="0">
              <a:cs typeface="Consolas"/>
            </a:rPr>
            <a:t>specified using hsb, hsba, rgb, rgba or hex notation </a:t>
          </a:r>
          <a:endParaRPr lang="en-US" dirty="0"/>
        </a:p>
      </dgm:t>
    </dgm:pt>
    <dgm:pt modelId="{EE5253ED-7F08-BF44-956A-ED75EF0A6BC3}" type="parTrans" cxnId="{8CED5817-5DDA-7E44-A99B-BE29FE711DB7}">
      <dgm:prSet/>
      <dgm:spPr/>
      <dgm:t>
        <a:bodyPr/>
        <a:lstStyle/>
        <a:p>
          <a:endParaRPr lang="en-US"/>
        </a:p>
      </dgm:t>
    </dgm:pt>
    <dgm:pt modelId="{5358BA62-7B24-1D49-A0AA-56014D3664B6}" type="sibTrans" cxnId="{8CED5817-5DDA-7E44-A99B-BE29FE711DB7}">
      <dgm:prSet/>
      <dgm:spPr/>
      <dgm:t>
        <a:bodyPr/>
        <a:lstStyle/>
        <a:p>
          <a:endParaRPr lang="en-US"/>
        </a:p>
      </dgm:t>
    </dgm:pt>
    <dgm:pt modelId="{9256B3EA-86DA-3A45-9400-5A68F34547CD}">
      <dgm:prSet phldrT="[Text]"/>
      <dgm:spPr/>
      <dgm:t>
        <a:bodyPr/>
        <a:lstStyle/>
        <a:p>
          <a:r>
            <a:rPr lang="en-US" dirty="0" smtClean="0">
              <a:cs typeface="Consolas"/>
            </a:rPr>
            <a:t>optional additional colors</a:t>
          </a:r>
          <a:endParaRPr lang="en-US" dirty="0"/>
        </a:p>
      </dgm:t>
    </dgm:pt>
    <dgm:pt modelId="{FA155788-BCCD-FE48-8883-07FE72836C79}" type="parTrans" cxnId="{24E0AD81-2433-A640-9898-2DDEF67F3020}">
      <dgm:prSet/>
      <dgm:spPr/>
      <dgm:t>
        <a:bodyPr/>
        <a:lstStyle/>
        <a:p>
          <a:endParaRPr lang="en-US"/>
        </a:p>
      </dgm:t>
    </dgm:pt>
    <dgm:pt modelId="{BEDFF7B5-5B53-C64F-89CA-182BE0EFBF0A}" type="sibTrans" cxnId="{24E0AD81-2433-A640-9898-2DDEF67F3020}">
      <dgm:prSet/>
      <dgm:spPr/>
      <dgm:t>
        <a:bodyPr/>
        <a:lstStyle/>
        <a:p>
          <a:endParaRPr lang="en-US"/>
        </a:p>
      </dgm:t>
    </dgm:pt>
    <dgm:pt modelId="{9BEAAAF6-439A-E44D-922A-F17CBC285D27}">
      <dgm:prSet phldrT="[Text]"/>
      <dgm:spPr/>
      <dgm:t>
        <a:bodyPr/>
        <a:lstStyle/>
        <a:p>
          <a:r>
            <a:rPr lang="en-US" smtClean="0">
              <a:cs typeface="Consolas"/>
            </a:rPr>
            <a:t>known as color stops</a:t>
          </a:r>
          <a:endParaRPr lang="en-US" dirty="0"/>
        </a:p>
      </dgm:t>
    </dgm:pt>
    <dgm:pt modelId="{6731ADDA-47D3-5A42-BBC7-7B391ED4E7CC}" type="parTrans" cxnId="{F23B2F98-A82E-EC43-8B56-93BB06018973}">
      <dgm:prSet/>
      <dgm:spPr/>
      <dgm:t>
        <a:bodyPr/>
        <a:lstStyle/>
        <a:p>
          <a:endParaRPr lang="en-US"/>
        </a:p>
      </dgm:t>
    </dgm:pt>
    <dgm:pt modelId="{C8BAE536-1890-B74E-9423-540E2CCBFF41}" type="sibTrans" cxnId="{F23B2F98-A82E-EC43-8B56-93BB06018973}">
      <dgm:prSet/>
      <dgm:spPr/>
      <dgm:t>
        <a:bodyPr/>
        <a:lstStyle/>
        <a:p>
          <a:endParaRPr lang="en-US"/>
        </a:p>
      </dgm:t>
    </dgm:pt>
    <dgm:pt modelId="{46302760-E711-0544-9611-415F82EE0E01}" type="pres">
      <dgm:prSet presAssocID="{5CFFFB9F-FA3A-8441-B7E5-667DB1004B84}" presName="diagram" presStyleCnt="0">
        <dgm:presLayoutVars>
          <dgm:chPref val="1"/>
          <dgm:dir/>
          <dgm:animOne val="branch"/>
          <dgm:animLvl val="lvl"/>
          <dgm:resizeHandles val="exact"/>
        </dgm:presLayoutVars>
      </dgm:prSet>
      <dgm:spPr/>
      <dgm:t>
        <a:bodyPr/>
        <a:lstStyle/>
        <a:p>
          <a:endParaRPr lang="en-US"/>
        </a:p>
      </dgm:t>
    </dgm:pt>
    <dgm:pt modelId="{6EE162CD-B404-AA46-82F9-5B5A50422C9A}" type="pres">
      <dgm:prSet presAssocID="{9D7ACDC8-4A9A-A646-8DD0-B013C2B9B436}" presName="root1" presStyleCnt="0"/>
      <dgm:spPr/>
    </dgm:pt>
    <dgm:pt modelId="{E14F51CB-8FD3-1A47-B899-2D8DBC6D1DF9}" type="pres">
      <dgm:prSet presAssocID="{9D7ACDC8-4A9A-A646-8DD0-B013C2B9B436}" presName="LevelOneTextNode" presStyleLbl="node0" presStyleIdx="0" presStyleCnt="1">
        <dgm:presLayoutVars>
          <dgm:chPref val="3"/>
        </dgm:presLayoutVars>
      </dgm:prSet>
      <dgm:spPr/>
      <dgm:t>
        <a:bodyPr/>
        <a:lstStyle/>
        <a:p>
          <a:endParaRPr lang="en-US"/>
        </a:p>
      </dgm:t>
    </dgm:pt>
    <dgm:pt modelId="{0710D615-2D0F-A040-A26D-12BD3FA3C85A}" type="pres">
      <dgm:prSet presAssocID="{9D7ACDC8-4A9A-A646-8DD0-B013C2B9B436}" presName="level2hierChild" presStyleCnt="0"/>
      <dgm:spPr/>
    </dgm:pt>
    <dgm:pt modelId="{33824600-6942-6542-8863-7D9CA7E940A1}" type="pres">
      <dgm:prSet presAssocID="{3977424A-E130-2C43-B797-0A52A8019FE5}" presName="conn2-1" presStyleLbl="parChTrans1D2" presStyleIdx="0" presStyleCnt="2"/>
      <dgm:spPr/>
      <dgm:t>
        <a:bodyPr/>
        <a:lstStyle/>
        <a:p>
          <a:endParaRPr lang="en-US"/>
        </a:p>
      </dgm:t>
    </dgm:pt>
    <dgm:pt modelId="{35C5A934-A256-EC48-8007-69A0CA92B9B3}" type="pres">
      <dgm:prSet presAssocID="{3977424A-E130-2C43-B797-0A52A8019FE5}" presName="connTx" presStyleLbl="parChTrans1D2" presStyleIdx="0" presStyleCnt="2"/>
      <dgm:spPr/>
      <dgm:t>
        <a:bodyPr/>
        <a:lstStyle/>
        <a:p>
          <a:endParaRPr lang="en-US"/>
        </a:p>
      </dgm:t>
    </dgm:pt>
    <dgm:pt modelId="{0A9764E8-F6CB-654B-B67C-B7D35CED9A5F}" type="pres">
      <dgm:prSet presAssocID="{F75B13D9-1B63-804A-A1C2-556BE63EADC2}" presName="root2" presStyleCnt="0"/>
      <dgm:spPr/>
    </dgm:pt>
    <dgm:pt modelId="{0F6063C2-005B-9945-B082-F7B713AB6B8B}" type="pres">
      <dgm:prSet presAssocID="{F75B13D9-1B63-804A-A1C2-556BE63EADC2}" presName="LevelTwoTextNode" presStyleLbl="node2" presStyleIdx="0" presStyleCnt="2">
        <dgm:presLayoutVars>
          <dgm:chPref val="3"/>
        </dgm:presLayoutVars>
      </dgm:prSet>
      <dgm:spPr/>
      <dgm:t>
        <a:bodyPr/>
        <a:lstStyle/>
        <a:p>
          <a:endParaRPr lang="en-US"/>
        </a:p>
      </dgm:t>
    </dgm:pt>
    <dgm:pt modelId="{7AD7D094-EA0A-D047-910F-03CEC96037A8}" type="pres">
      <dgm:prSet presAssocID="{F75B13D9-1B63-804A-A1C2-556BE63EADC2}" presName="level3hierChild" presStyleCnt="0"/>
      <dgm:spPr/>
    </dgm:pt>
    <dgm:pt modelId="{BFA0455C-EEF2-7248-8628-AA794861A0EA}" type="pres">
      <dgm:prSet presAssocID="{EE5253ED-7F08-BF44-956A-ED75EF0A6BC3}" presName="conn2-1" presStyleLbl="parChTrans1D3" presStyleIdx="0" presStyleCnt="2"/>
      <dgm:spPr/>
      <dgm:t>
        <a:bodyPr/>
        <a:lstStyle/>
        <a:p>
          <a:endParaRPr lang="en-US"/>
        </a:p>
      </dgm:t>
    </dgm:pt>
    <dgm:pt modelId="{7F98C406-A96D-904E-ABC7-7ED156711368}" type="pres">
      <dgm:prSet presAssocID="{EE5253ED-7F08-BF44-956A-ED75EF0A6BC3}" presName="connTx" presStyleLbl="parChTrans1D3" presStyleIdx="0" presStyleCnt="2"/>
      <dgm:spPr/>
      <dgm:t>
        <a:bodyPr/>
        <a:lstStyle/>
        <a:p>
          <a:endParaRPr lang="en-US"/>
        </a:p>
      </dgm:t>
    </dgm:pt>
    <dgm:pt modelId="{CD9E236F-BA12-E440-8B88-558A468E9939}" type="pres">
      <dgm:prSet presAssocID="{2CCDEAF6-3D14-8C4F-93CF-16869F2FEC48}" presName="root2" presStyleCnt="0"/>
      <dgm:spPr/>
    </dgm:pt>
    <dgm:pt modelId="{AE4FA0BB-3F32-6147-9364-210338BAE1DD}" type="pres">
      <dgm:prSet presAssocID="{2CCDEAF6-3D14-8C4F-93CF-16869F2FEC48}" presName="LevelTwoTextNode" presStyleLbl="node3" presStyleIdx="0" presStyleCnt="2">
        <dgm:presLayoutVars>
          <dgm:chPref val="3"/>
        </dgm:presLayoutVars>
      </dgm:prSet>
      <dgm:spPr/>
      <dgm:t>
        <a:bodyPr/>
        <a:lstStyle/>
        <a:p>
          <a:endParaRPr lang="en-US"/>
        </a:p>
      </dgm:t>
    </dgm:pt>
    <dgm:pt modelId="{D9E0EE80-9809-9C4B-86CF-1EB68270B405}" type="pres">
      <dgm:prSet presAssocID="{2CCDEAF6-3D14-8C4F-93CF-16869F2FEC48}" presName="level3hierChild" presStyleCnt="0"/>
      <dgm:spPr/>
    </dgm:pt>
    <dgm:pt modelId="{083FF836-4641-534D-A61C-DFC4D48C896B}" type="pres">
      <dgm:prSet presAssocID="{FA155788-BCCD-FE48-8883-07FE72836C79}" presName="conn2-1" presStyleLbl="parChTrans1D2" presStyleIdx="1" presStyleCnt="2"/>
      <dgm:spPr/>
      <dgm:t>
        <a:bodyPr/>
        <a:lstStyle/>
        <a:p>
          <a:endParaRPr lang="en-US"/>
        </a:p>
      </dgm:t>
    </dgm:pt>
    <dgm:pt modelId="{70E40AB3-756A-EE4D-9252-D49D5F647854}" type="pres">
      <dgm:prSet presAssocID="{FA155788-BCCD-FE48-8883-07FE72836C79}" presName="connTx" presStyleLbl="parChTrans1D2" presStyleIdx="1" presStyleCnt="2"/>
      <dgm:spPr/>
      <dgm:t>
        <a:bodyPr/>
        <a:lstStyle/>
        <a:p>
          <a:endParaRPr lang="en-US"/>
        </a:p>
      </dgm:t>
    </dgm:pt>
    <dgm:pt modelId="{C0B45F70-14EB-0046-92CB-814BE99DCACD}" type="pres">
      <dgm:prSet presAssocID="{9256B3EA-86DA-3A45-9400-5A68F34547CD}" presName="root2" presStyleCnt="0"/>
      <dgm:spPr/>
    </dgm:pt>
    <dgm:pt modelId="{65355571-50DE-B24D-8C35-41E1D802484C}" type="pres">
      <dgm:prSet presAssocID="{9256B3EA-86DA-3A45-9400-5A68F34547CD}" presName="LevelTwoTextNode" presStyleLbl="node2" presStyleIdx="1" presStyleCnt="2">
        <dgm:presLayoutVars>
          <dgm:chPref val="3"/>
        </dgm:presLayoutVars>
      </dgm:prSet>
      <dgm:spPr/>
      <dgm:t>
        <a:bodyPr/>
        <a:lstStyle/>
        <a:p>
          <a:endParaRPr lang="en-US"/>
        </a:p>
      </dgm:t>
    </dgm:pt>
    <dgm:pt modelId="{2B20E9F6-216C-2343-880A-FB1DF9D9E0DA}" type="pres">
      <dgm:prSet presAssocID="{9256B3EA-86DA-3A45-9400-5A68F34547CD}" presName="level3hierChild" presStyleCnt="0"/>
      <dgm:spPr/>
    </dgm:pt>
    <dgm:pt modelId="{2193020E-FE84-1C43-AD28-F8D3694CB504}" type="pres">
      <dgm:prSet presAssocID="{6731ADDA-47D3-5A42-BBC7-7B391ED4E7CC}" presName="conn2-1" presStyleLbl="parChTrans1D3" presStyleIdx="1" presStyleCnt="2"/>
      <dgm:spPr/>
      <dgm:t>
        <a:bodyPr/>
        <a:lstStyle/>
        <a:p>
          <a:endParaRPr lang="en-US"/>
        </a:p>
      </dgm:t>
    </dgm:pt>
    <dgm:pt modelId="{36677662-2645-C54B-8FEC-19B98235FAA2}" type="pres">
      <dgm:prSet presAssocID="{6731ADDA-47D3-5A42-BBC7-7B391ED4E7CC}" presName="connTx" presStyleLbl="parChTrans1D3" presStyleIdx="1" presStyleCnt="2"/>
      <dgm:spPr/>
      <dgm:t>
        <a:bodyPr/>
        <a:lstStyle/>
        <a:p>
          <a:endParaRPr lang="en-US"/>
        </a:p>
      </dgm:t>
    </dgm:pt>
    <dgm:pt modelId="{5793A83B-043A-434F-98CE-C5ED0E6DD369}" type="pres">
      <dgm:prSet presAssocID="{9BEAAAF6-439A-E44D-922A-F17CBC285D27}" presName="root2" presStyleCnt="0"/>
      <dgm:spPr/>
    </dgm:pt>
    <dgm:pt modelId="{7A470736-8FD4-E944-8FA6-4B06DA359F2E}" type="pres">
      <dgm:prSet presAssocID="{9BEAAAF6-439A-E44D-922A-F17CBC285D27}" presName="LevelTwoTextNode" presStyleLbl="node3" presStyleIdx="1" presStyleCnt="2">
        <dgm:presLayoutVars>
          <dgm:chPref val="3"/>
        </dgm:presLayoutVars>
      </dgm:prSet>
      <dgm:spPr/>
      <dgm:t>
        <a:bodyPr/>
        <a:lstStyle/>
        <a:p>
          <a:endParaRPr lang="en-US"/>
        </a:p>
      </dgm:t>
    </dgm:pt>
    <dgm:pt modelId="{B368C033-8CAF-1746-B327-4C2ACF7F9D2D}" type="pres">
      <dgm:prSet presAssocID="{9BEAAAF6-439A-E44D-922A-F17CBC285D27}" presName="level3hierChild" presStyleCnt="0"/>
      <dgm:spPr/>
    </dgm:pt>
  </dgm:ptLst>
  <dgm:cxnLst>
    <dgm:cxn modelId="{69825014-1175-A84C-846F-899C0DD2BC54}" srcId="{9D7ACDC8-4A9A-A646-8DD0-B013C2B9B436}" destId="{F75B13D9-1B63-804A-A1C2-556BE63EADC2}" srcOrd="0" destOrd="0" parTransId="{3977424A-E130-2C43-B797-0A52A8019FE5}" sibTransId="{6E8D1A11-4DF4-F647-A3F5-93A593A36346}"/>
    <dgm:cxn modelId="{8CED5817-5DDA-7E44-A99B-BE29FE711DB7}" srcId="{F75B13D9-1B63-804A-A1C2-556BE63EADC2}" destId="{2CCDEAF6-3D14-8C4F-93CF-16869F2FEC48}" srcOrd="0" destOrd="0" parTransId="{EE5253ED-7F08-BF44-956A-ED75EF0A6BC3}" sibTransId="{5358BA62-7B24-1D49-A0AA-56014D3664B6}"/>
    <dgm:cxn modelId="{669F7D12-41AD-1643-918F-DDA896D3C65A}" type="presOf" srcId="{9BEAAAF6-439A-E44D-922A-F17CBC285D27}" destId="{7A470736-8FD4-E944-8FA6-4B06DA359F2E}" srcOrd="0" destOrd="0" presId="urn:microsoft.com/office/officeart/2005/8/layout/hierarchy2"/>
    <dgm:cxn modelId="{E0DD5673-7B73-6D4F-8D2F-1DBA18C60549}" type="presOf" srcId="{5CFFFB9F-FA3A-8441-B7E5-667DB1004B84}" destId="{46302760-E711-0544-9611-415F82EE0E01}" srcOrd="0" destOrd="0" presId="urn:microsoft.com/office/officeart/2005/8/layout/hierarchy2"/>
    <dgm:cxn modelId="{362C3D98-E9E1-834A-8812-935D4AF11D24}" type="presOf" srcId="{2CCDEAF6-3D14-8C4F-93CF-16869F2FEC48}" destId="{AE4FA0BB-3F32-6147-9364-210338BAE1DD}" srcOrd="0" destOrd="0" presId="urn:microsoft.com/office/officeart/2005/8/layout/hierarchy2"/>
    <dgm:cxn modelId="{6DAA0612-E28B-754C-8926-84292E736E7A}" type="presOf" srcId="{FA155788-BCCD-FE48-8883-07FE72836C79}" destId="{70E40AB3-756A-EE4D-9252-D49D5F647854}" srcOrd="1" destOrd="0" presId="urn:microsoft.com/office/officeart/2005/8/layout/hierarchy2"/>
    <dgm:cxn modelId="{5413CAAA-DEFC-BD49-B5F8-AC6261CF57D9}" type="presOf" srcId="{9256B3EA-86DA-3A45-9400-5A68F34547CD}" destId="{65355571-50DE-B24D-8C35-41E1D802484C}" srcOrd="0" destOrd="0" presId="urn:microsoft.com/office/officeart/2005/8/layout/hierarchy2"/>
    <dgm:cxn modelId="{3681E4FB-F302-8447-AC7B-7135037C9DB0}" type="presOf" srcId="{3977424A-E130-2C43-B797-0A52A8019FE5}" destId="{33824600-6942-6542-8863-7D9CA7E940A1}" srcOrd="0" destOrd="0" presId="urn:microsoft.com/office/officeart/2005/8/layout/hierarchy2"/>
    <dgm:cxn modelId="{4B235548-B331-344E-87DA-258672A94568}" type="presOf" srcId="{6731ADDA-47D3-5A42-BBC7-7B391ED4E7CC}" destId="{36677662-2645-C54B-8FEC-19B98235FAA2}" srcOrd="1" destOrd="0" presId="urn:microsoft.com/office/officeart/2005/8/layout/hierarchy2"/>
    <dgm:cxn modelId="{0541C246-930F-D54D-AA48-D5FF802B60C0}" type="presOf" srcId="{EE5253ED-7F08-BF44-956A-ED75EF0A6BC3}" destId="{7F98C406-A96D-904E-ABC7-7ED156711368}" srcOrd="1" destOrd="0" presId="urn:microsoft.com/office/officeart/2005/8/layout/hierarchy2"/>
    <dgm:cxn modelId="{24E0AD81-2433-A640-9898-2DDEF67F3020}" srcId="{9D7ACDC8-4A9A-A646-8DD0-B013C2B9B436}" destId="{9256B3EA-86DA-3A45-9400-5A68F34547CD}" srcOrd="1" destOrd="0" parTransId="{FA155788-BCCD-FE48-8883-07FE72836C79}" sibTransId="{BEDFF7B5-5B53-C64F-89CA-182BE0EFBF0A}"/>
    <dgm:cxn modelId="{5FB160A6-7306-B842-AE97-C08D4176864B}" type="presOf" srcId="{EE5253ED-7F08-BF44-956A-ED75EF0A6BC3}" destId="{BFA0455C-EEF2-7248-8628-AA794861A0EA}" srcOrd="0" destOrd="0" presId="urn:microsoft.com/office/officeart/2005/8/layout/hierarchy2"/>
    <dgm:cxn modelId="{0BFEAA41-B8E0-6949-B16F-827D15CEAC7B}" type="presOf" srcId="{FA155788-BCCD-FE48-8883-07FE72836C79}" destId="{083FF836-4641-534D-A61C-DFC4D48C896B}" srcOrd="0" destOrd="0" presId="urn:microsoft.com/office/officeart/2005/8/layout/hierarchy2"/>
    <dgm:cxn modelId="{88D9305F-C8EA-544D-9DEB-96DEEF62EA5E}" srcId="{5CFFFB9F-FA3A-8441-B7E5-667DB1004B84}" destId="{9D7ACDC8-4A9A-A646-8DD0-B013C2B9B436}" srcOrd="0" destOrd="0" parTransId="{00DEA51E-10F3-9049-850F-CDA59DD0DCC5}" sibTransId="{075FA418-5FFD-3B42-999E-A0AB54E0BF94}"/>
    <dgm:cxn modelId="{019686F1-56BD-214C-9C65-DBFBBE2E1B15}" type="presOf" srcId="{3977424A-E130-2C43-B797-0A52A8019FE5}" destId="{35C5A934-A256-EC48-8007-69A0CA92B9B3}" srcOrd="1" destOrd="0" presId="urn:microsoft.com/office/officeart/2005/8/layout/hierarchy2"/>
    <dgm:cxn modelId="{83DAA21E-AC29-384C-AED5-0A1E25683F4F}" type="presOf" srcId="{F75B13D9-1B63-804A-A1C2-556BE63EADC2}" destId="{0F6063C2-005B-9945-B082-F7B713AB6B8B}" srcOrd="0" destOrd="0" presId="urn:microsoft.com/office/officeart/2005/8/layout/hierarchy2"/>
    <dgm:cxn modelId="{F23B2F98-A82E-EC43-8B56-93BB06018973}" srcId="{9256B3EA-86DA-3A45-9400-5A68F34547CD}" destId="{9BEAAAF6-439A-E44D-922A-F17CBC285D27}" srcOrd="0" destOrd="0" parTransId="{6731ADDA-47D3-5A42-BBC7-7B391ED4E7CC}" sibTransId="{C8BAE536-1890-B74E-9423-540E2CCBFF41}"/>
    <dgm:cxn modelId="{3966DE28-66C0-CB40-9BD3-049FC4471C35}" type="presOf" srcId="{6731ADDA-47D3-5A42-BBC7-7B391ED4E7CC}" destId="{2193020E-FE84-1C43-AD28-F8D3694CB504}" srcOrd="0" destOrd="0" presId="urn:microsoft.com/office/officeart/2005/8/layout/hierarchy2"/>
    <dgm:cxn modelId="{4A20179C-134D-8441-80E2-FF6FD808C75E}" type="presOf" srcId="{9D7ACDC8-4A9A-A646-8DD0-B013C2B9B436}" destId="{E14F51CB-8FD3-1A47-B899-2D8DBC6D1DF9}" srcOrd="0" destOrd="0" presId="urn:microsoft.com/office/officeart/2005/8/layout/hierarchy2"/>
    <dgm:cxn modelId="{A6A7605B-FBCF-D148-A9DA-A731B924AF26}" type="presParOf" srcId="{46302760-E711-0544-9611-415F82EE0E01}" destId="{6EE162CD-B404-AA46-82F9-5B5A50422C9A}" srcOrd="0" destOrd="0" presId="urn:microsoft.com/office/officeart/2005/8/layout/hierarchy2"/>
    <dgm:cxn modelId="{F33E1948-10D1-4145-B162-25EE68E0EE76}" type="presParOf" srcId="{6EE162CD-B404-AA46-82F9-5B5A50422C9A}" destId="{E14F51CB-8FD3-1A47-B899-2D8DBC6D1DF9}" srcOrd="0" destOrd="0" presId="urn:microsoft.com/office/officeart/2005/8/layout/hierarchy2"/>
    <dgm:cxn modelId="{21053157-B161-E749-989D-8143A1AB97BA}" type="presParOf" srcId="{6EE162CD-B404-AA46-82F9-5B5A50422C9A}" destId="{0710D615-2D0F-A040-A26D-12BD3FA3C85A}" srcOrd="1" destOrd="0" presId="urn:microsoft.com/office/officeart/2005/8/layout/hierarchy2"/>
    <dgm:cxn modelId="{4D0E3E9D-5E0A-6543-895E-383174E06AE6}" type="presParOf" srcId="{0710D615-2D0F-A040-A26D-12BD3FA3C85A}" destId="{33824600-6942-6542-8863-7D9CA7E940A1}" srcOrd="0" destOrd="0" presId="urn:microsoft.com/office/officeart/2005/8/layout/hierarchy2"/>
    <dgm:cxn modelId="{4579C34B-54C8-0F43-83A6-2DD44FDD2BC2}" type="presParOf" srcId="{33824600-6942-6542-8863-7D9CA7E940A1}" destId="{35C5A934-A256-EC48-8007-69A0CA92B9B3}" srcOrd="0" destOrd="0" presId="urn:microsoft.com/office/officeart/2005/8/layout/hierarchy2"/>
    <dgm:cxn modelId="{70EBD00E-2717-D443-9F02-E8308036FB63}" type="presParOf" srcId="{0710D615-2D0F-A040-A26D-12BD3FA3C85A}" destId="{0A9764E8-F6CB-654B-B67C-B7D35CED9A5F}" srcOrd="1" destOrd="0" presId="urn:microsoft.com/office/officeart/2005/8/layout/hierarchy2"/>
    <dgm:cxn modelId="{578E4A82-A9D0-F049-94C4-DAD88E594B86}" type="presParOf" srcId="{0A9764E8-F6CB-654B-B67C-B7D35CED9A5F}" destId="{0F6063C2-005B-9945-B082-F7B713AB6B8B}" srcOrd="0" destOrd="0" presId="urn:microsoft.com/office/officeart/2005/8/layout/hierarchy2"/>
    <dgm:cxn modelId="{05ACAEB4-51CE-D744-830B-58D3738C0D0A}" type="presParOf" srcId="{0A9764E8-F6CB-654B-B67C-B7D35CED9A5F}" destId="{7AD7D094-EA0A-D047-910F-03CEC96037A8}" srcOrd="1" destOrd="0" presId="urn:microsoft.com/office/officeart/2005/8/layout/hierarchy2"/>
    <dgm:cxn modelId="{C862BBFC-7A95-6D41-BDEA-BC747DCA9005}" type="presParOf" srcId="{7AD7D094-EA0A-D047-910F-03CEC96037A8}" destId="{BFA0455C-EEF2-7248-8628-AA794861A0EA}" srcOrd="0" destOrd="0" presId="urn:microsoft.com/office/officeart/2005/8/layout/hierarchy2"/>
    <dgm:cxn modelId="{BF9F78EB-A792-7345-9883-1B4B6DF182CA}" type="presParOf" srcId="{BFA0455C-EEF2-7248-8628-AA794861A0EA}" destId="{7F98C406-A96D-904E-ABC7-7ED156711368}" srcOrd="0" destOrd="0" presId="urn:microsoft.com/office/officeart/2005/8/layout/hierarchy2"/>
    <dgm:cxn modelId="{CC607735-2734-C64E-9D04-23C87929F0EA}" type="presParOf" srcId="{7AD7D094-EA0A-D047-910F-03CEC96037A8}" destId="{CD9E236F-BA12-E440-8B88-558A468E9939}" srcOrd="1" destOrd="0" presId="urn:microsoft.com/office/officeart/2005/8/layout/hierarchy2"/>
    <dgm:cxn modelId="{70F296FA-141E-2340-9604-3D2CB1ADFCDC}" type="presParOf" srcId="{CD9E236F-BA12-E440-8B88-558A468E9939}" destId="{AE4FA0BB-3F32-6147-9364-210338BAE1DD}" srcOrd="0" destOrd="0" presId="urn:microsoft.com/office/officeart/2005/8/layout/hierarchy2"/>
    <dgm:cxn modelId="{0DC6C5AA-592B-C141-B3C7-54EE11F20132}" type="presParOf" srcId="{CD9E236F-BA12-E440-8B88-558A468E9939}" destId="{D9E0EE80-9809-9C4B-86CF-1EB68270B405}" srcOrd="1" destOrd="0" presId="urn:microsoft.com/office/officeart/2005/8/layout/hierarchy2"/>
    <dgm:cxn modelId="{AC5BECC6-3F63-F240-A9BB-FC424A20ABCD}" type="presParOf" srcId="{0710D615-2D0F-A040-A26D-12BD3FA3C85A}" destId="{083FF836-4641-534D-A61C-DFC4D48C896B}" srcOrd="2" destOrd="0" presId="urn:microsoft.com/office/officeart/2005/8/layout/hierarchy2"/>
    <dgm:cxn modelId="{57289F52-FCA7-474E-A4EB-716558E43847}" type="presParOf" srcId="{083FF836-4641-534D-A61C-DFC4D48C896B}" destId="{70E40AB3-756A-EE4D-9252-D49D5F647854}" srcOrd="0" destOrd="0" presId="urn:microsoft.com/office/officeart/2005/8/layout/hierarchy2"/>
    <dgm:cxn modelId="{431E9929-D841-634C-AD08-5473994CAE65}" type="presParOf" srcId="{0710D615-2D0F-A040-A26D-12BD3FA3C85A}" destId="{C0B45F70-14EB-0046-92CB-814BE99DCACD}" srcOrd="3" destOrd="0" presId="urn:microsoft.com/office/officeart/2005/8/layout/hierarchy2"/>
    <dgm:cxn modelId="{BAF0BAA7-640D-584C-A806-13A7D954B080}" type="presParOf" srcId="{C0B45F70-14EB-0046-92CB-814BE99DCACD}" destId="{65355571-50DE-B24D-8C35-41E1D802484C}" srcOrd="0" destOrd="0" presId="urn:microsoft.com/office/officeart/2005/8/layout/hierarchy2"/>
    <dgm:cxn modelId="{E9BB75C7-9437-F54A-B9D6-38B1BDDF6E02}" type="presParOf" srcId="{C0B45F70-14EB-0046-92CB-814BE99DCACD}" destId="{2B20E9F6-216C-2343-880A-FB1DF9D9E0DA}" srcOrd="1" destOrd="0" presId="urn:microsoft.com/office/officeart/2005/8/layout/hierarchy2"/>
    <dgm:cxn modelId="{39452C4B-A71D-E348-A40D-7F24270AE34D}" type="presParOf" srcId="{2B20E9F6-216C-2343-880A-FB1DF9D9E0DA}" destId="{2193020E-FE84-1C43-AD28-F8D3694CB504}" srcOrd="0" destOrd="0" presId="urn:microsoft.com/office/officeart/2005/8/layout/hierarchy2"/>
    <dgm:cxn modelId="{D90668F0-74DD-A34A-A2FD-6322830D56A7}" type="presParOf" srcId="{2193020E-FE84-1C43-AD28-F8D3694CB504}" destId="{36677662-2645-C54B-8FEC-19B98235FAA2}" srcOrd="0" destOrd="0" presId="urn:microsoft.com/office/officeart/2005/8/layout/hierarchy2"/>
    <dgm:cxn modelId="{62D18F2C-B320-1442-848A-57026091131E}" type="presParOf" srcId="{2B20E9F6-216C-2343-880A-FB1DF9D9E0DA}" destId="{5793A83B-043A-434F-98CE-C5ED0E6DD369}" srcOrd="1" destOrd="0" presId="urn:microsoft.com/office/officeart/2005/8/layout/hierarchy2"/>
    <dgm:cxn modelId="{641D6070-324F-8846-8768-5F2831F60E9D}" type="presParOf" srcId="{5793A83B-043A-434F-98CE-C5ED0E6DD369}" destId="{7A470736-8FD4-E944-8FA6-4B06DA359F2E}" srcOrd="0" destOrd="0" presId="urn:microsoft.com/office/officeart/2005/8/layout/hierarchy2"/>
    <dgm:cxn modelId="{133E652C-364F-1F4A-8766-556D834BA94B}" type="presParOf" srcId="{5793A83B-043A-434F-98CE-C5ED0E6DD369}" destId="{B368C033-8CAF-1746-B327-4C2ACF7F9D2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FFFB9F-FA3A-8441-B7E5-667DB1004B84}"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9D7ACDC8-4A9A-A646-8DD0-B013C2B9B436}">
      <dgm:prSet phldrT="[Text]"/>
      <dgm:spPr/>
      <dgm:t>
        <a:bodyPr/>
        <a:lstStyle/>
        <a:p>
          <a:r>
            <a:rPr lang="en-US" dirty="0" smtClean="0">
              <a:solidFill>
                <a:schemeClr val="accent5">
                  <a:lumMod val="75000"/>
                </a:schemeClr>
              </a:solidFill>
              <a:cs typeface="Trade Gothic Next LT Pro Lt" pitchFamily="34" charset="0"/>
            </a:rPr>
            <a:t>Linear gradients </a:t>
          </a:r>
          <a:endParaRPr lang="en-US" dirty="0"/>
        </a:p>
      </dgm:t>
    </dgm:pt>
    <dgm:pt modelId="{00DEA51E-10F3-9049-850F-CDA59DD0DCC5}" type="parTrans" cxnId="{88D9305F-C8EA-544D-9DEB-96DEEF62EA5E}">
      <dgm:prSet/>
      <dgm:spPr/>
      <dgm:t>
        <a:bodyPr/>
        <a:lstStyle/>
        <a:p>
          <a:endParaRPr lang="en-US"/>
        </a:p>
      </dgm:t>
    </dgm:pt>
    <dgm:pt modelId="{075FA418-5FFD-3B42-999E-A0AB54E0BF94}" type="sibTrans" cxnId="{88D9305F-C8EA-544D-9DEB-96DEEF62EA5E}">
      <dgm:prSet/>
      <dgm:spPr/>
      <dgm:t>
        <a:bodyPr/>
        <a:lstStyle/>
        <a:p>
          <a:endParaRPr lang="en-US"/>
        </a:p>
      </dgm:t>
    </dgm:pt>
    <dgm:pt modelId="{F75B13D9-1B63-804A-A1C2-556BE63EADC2}">
      <dgm:prSet phldrT="[Text]"/>
      <dgm:spPr/>
      <dgm:t>
        <a:bodyPr/>
        <a:lstStyle/>
        <a:p>
          <a:r>
            <a:rPr lang="en-US" dirty="0" smtClean="0">
              <a:solidFill>
                <a:schemeClr val="tx2">
                  <a:lumMod val="75000"/>
                </a:schemeClr>
              </a:solidFill>
              <a:cs typeface="Consolas"/>
            </a:rPr>
            <a:t>an angled line running through the center of a gradient box </a:t>
          </a:r>
          <a:endParaRPr lang="en-US" dirty="0"/>
        </a:p>
      </dgm:t>
    </dgm:pt>
    <dgm:pt modelId="{3977424A-E130-2C43-B797-0A52A8019FE5}" type="parTrans" cxnId="{69825014-1175-A84C-846F-899C0DD2BC54}">
      <dgm:prSet/>
      <dgm:spPr/>
      <dgm:t>
        <a:bodyPr/>
        <a:lstStyle/>
        <a:p>
          <a:endParaRPr lang="en-US"/>
        </a:p>
      </dgm:t>
    </dgm:pt>
    <dgm:pt modelId="{6E8D1A11-4DF4-F647-A3F5-93A593A36346}" type="sibTrans" cxnId="{69825014-1175-A84C-846F-899C0DD2BC54}">
      <dgm:prSet/>
      <dgm:spPr/>
      <dgm:t>
        <a:bodyPr/>
        <a:lstStyle/>
        <a:p>
          <a:endParaRPr lang="en-US"/>
        </a:p>
      </dgm:t>
    </dgm:pt>
    <dgm:pt modelId="{2CCDEAF6-3D14-8C4F-93CF-16869F2FEC48}">
      <dgm:prSet phldrT="[Text]"/>
      <dgm:spPr/>
      <dgm:t>
        <a:bodyPr/>
        <a:lstStyle/>
        <a:p>
          <a:r>
            <a:rPr lang="en-US" dirty="0" smtClean="0">
              <a:solidFill>
                <a:schemeClr val="tx2">
                  <a:lumMod val="75000"/>
                </a:schemeClr>
              </a:solidFill>
              <a:cs typeface="Consolas"/>
            </a:rPr>
            <a:t>determines the direction in which color A flows into color B </a:t>
          </a:r>
          <a:endParaRPr lang="en-US" dirty="0"/>
        </a:p>
      </dgm:t>
    </dgm:pt>
    <dgm:pt modelId="{EE5253ED-7F08-BF44-956A-ED75EF0A6BC3}" type="parTrans" cxnId="{8CED5817-5DDA-7E44-A99B-BE29FE711DB7}">
      <dgm:prSet/>
      <dgm:spPr/>
      <dgm:t>
        <a:bodyPr/>
        <a:lstStyle/>
        <a:p>
          <a:endParaRPr lang="en-US"/>
        </a:p>
      </dgm:t>
    </dgm:pt>
    <dgm:pt modelId="{5358BA62-7B24-1D49-A0AA-56014D3664B6}" type="sibTrans" cxnId="{8CED5817-5DDA-7E44-A99B-BE29FE711DB7}">
      <dgm:prSet/>
      <dgm:spPr/>
      <dgm:t>
        <a:bodyPr/>
        <a:lstStyle/>
        <a:p>
          <a:endParaRPr lang="en-US"/>
        </a:p>
      </dgm:t>
    </dgm:pt>
    <dgm:pt modelId="{D1D4D28A-5020-A84A-B3C2-38B1FA30F2D7}">
      <dgm:prSet/>
      <dgm:spPr/>
      <dgm:t>
        <a:bodyPr/>
        <a:lstStyle/>
        <a:p>
          <a:r>
            <a:rPr lang="en-US" dirty="0" smtClean="0">
              <a:solidFill>
                <a:schemeClr val="tx2">
                  <a:lumMod val="75000"/>
                </a:schemeClr>
              </a:solidFill>
              <a:cs typeface="Consolas"/>
            </a:rPr>
            <a:t>direction can be specified using keywords or numbers (degrees)</a:t>
          </a:r>
          <a:endParaRPr lang="en-US" dirty="0">
            <a:solidFill>
              <a:schemeClr val="tx2">
                <a:lumMod val="75000"/>
              </a:schemeClr>
            </a:solidFill>
            <a:cs typeface="Consolas"/>
          </a:endParaRPr>
        </a:p>
      </dgm:t>
    </dgm:pt>
    <dgm:pt modelId="{2682ACCC-9E88-1241-B1AC-85629505E6C1}" type="parTrans" cxnId="{070CD535-69B5-864A-A15F-CFB2C2D00877}">
      <dgm:prSet/>
      <dgm:spPr/>
      <dgm:t>
        <a:bodyPr/>
        <a:lstStyle/>
        <a:p>
          <a:endParaRPr lang="en-US"/>
        </a:p>
      </dgm:t>
    </dgm:pt>
    <dgm:pt modelId="{FCC4A02E-6CD4-E04D-A8FE-11869B127F30}" type="sibTrans" cxnId="{070CD535-69B5-864A-A15F-CFB2C2D00877}">
      <dgm:prSet/>
      <dgm:spPr/>
      <dgm:t>
        <a:bodyPr/>
        <a:lstStyle/>
        <a:p>
          <a:endParaRPr lang="en-US"/>
        </a:p>
      </dgm:t>
    </dgm:pt>
    <dgm:pt modelId="{46302760-E711-0544-9611-415F82EE0E01}" type="pres">
      <dgm:prSet presAssocID="{5CFFFB9F-FA3A-8441-B7E5-667DB1004B84}" presName="diagram" presStyleCnt="0">
        <dgm:presLayoutVars>
          <dgm:chPref val="1"/>
          <dgm:dir/>
          <dgm:animOne val="branch"/>
          <dgm:animLvl val="lvl"/>
          <dgm:resizeHandles val="exact"/>
        </dgm:presLayoutVars>
      </dgm:prSet>
      <dgm:spPr/>
      <dgm:t>
        <a:bodyPr/>
        <a:lstStyle/>
        <a:p>
          <a:endParaRPr lang="en-US"/>
        </a:p>
      </dgm:t>
    </dgm:pt>
    <dgm:pt modelId="{6EE162CD-B404-AA46-82F9-5B5A50422C9A}" type="pres">
      <dgm:prSet presAssocID="{9D7ACDC8-4A9A-A646-8DD0-B013C2B9B436}" presName="root1" presStyleCnt="0"/>
      <dgm:spPr/>
    </dgm:pt>
    <dgm:pt modelId="{E14F51CB-8FD3-1A47-B899-2D8DBC6D1DF9}" type="pres">
      <dgm:prSet presAssocID="{9D7ACDC8-4A9A-A646-8DD0-B013C2B9B436}" presName="LevelOneTextNode" presStyleLbl="node0" presStyleIdx="0" presStyleCnt="1">
        <dgm:presLayoutVars>
          <dgm:chPref val="3"/>
        </dgm:presLayoutVars>
      </dgm:prSet>
      <dgm:spPr/>
      <dgm:t>
        <a:bodyPr/>
        <a:lstStyle/>
        <a:p>
          <a:endParaRPr lang="en-US"/>
        </a:p>
      </dgm:t>
    </dgm:pt>
    <dgm:pt modelId="{0710D615-2D0F-A040-A26D-12BD3FA3C85A}" type="pres">
      <dgm:prSet presAssocID="{9D7ACDC8-4A9A-A646-8DD0-B013C2B9B436}" presName="level2hierChild" presStyleCnt="0"/>
      <dgm:spPr/>
    </dgm:pt>
    <dgm:pt modelId="{33824600-6942-6542-8863-7D9CA7E940A1}" type="pres">
      <dgm:prSet presAssocID="{3977424A-E130-2C43-B797-0A52A8019FE5}" presName="conn2-1" presStyleLbl="parChTrans1D2" presStyleIdx="0" presStyleCnt="1"/>
      <dgm:spPr/>
      <dgm:t>
        <a:bodyPr/>
        <a:lstStyle/>
        <a:p>
          <a:endParaRPr lang="en-US"/>
        </a:p>
      </dgm:t>
    </dgm:pt>
    <dgm:pt modelId="{35C5A934-A256-EC48-8007-69A0CA92B9B3}" type="pres">
      <dgm:prSet presAssocID="{3977424A-E130-2C43-B797-0A52A8019FE5}" presName="connTx" presStyleLbl="parChTrans1D2" presStyleIdx="0" presStyleCnt="1"/>
      <dgm:spPr/>
      <dgm:t>
        <a:bodyPr/>
        <a:lstStyle/>
        <a:p>
          <a:endParaRPr lang="en-US"/>
        </a:p>
      </dgm:t>
    </dgm:pt>
    <dgm:pt modelId="{0A9764E8-F6CB-654B-B67C-B7D35CED9A5F}" type="pres">
      <dgm:prSet presAssocID="{F75B13D9-1B63-804A-A1C2-556BE63EADC2}" presName="root2" presStyleCnt="0"/>
      <dgm:spPr/>
    </dgm:pt>
    <dgm:pt modelId="{0F6063C2-005B-9945-B082-F7B713AB6B8B}" type="pres">
      <dgm:prSet presAssocID="{F75B13D9-1B63-804A-A1C2-556BE63EADC2}" presName="LevelTwoTextNode" presStyleLbl="node2" presStyleIdx="0" presStyleCnt="1">
        <dgm:presLayoutVars>
          <dgm:chPref val="3"/>
        </dgm:presLayoutVars>
      </dgm:prSet>
      <dgm:spPr/>
      <dgm:t>
        <a:bodyPr/>
        <a:lstStyle/>
        <a:p>
          <a:endParaRPr lang="en-US"/>
        </a:p>
      </dgm:t>
    </dgm:pt>
    <dgm:pt modelId="{7AD7D094-EA0A-D047-910F-03CEC96037A8}" type="pres">
      <dgm:prSet presAssocID="{F75B13D9-1B63-804A-A1C2-556BE63EADC2}" presName="level3hierChild" presStyleCnt="0"/>
      <dgm:spPr/>
    </dgm:pt>
    <dgm:pt modelId="{BFA0455C-EEF2-7248-8628-AA794861A0EA}" type="pres">
      <dgm:prSet presAssocID="{EE5253ED-7F08-BF44-956A-ED75EF0A6BC3}" presName="conn2-1" presStyleLbl="parChTrans1D3" presStyleIdx="0" presStyleCnt="2"/>
      <dgm:spPr/>
      <dgm:t>
        <a:bodyPr/>
        <a:lstStyle/>
        <a:p>
          <a:endParaRPr lang="en-US"/>
        </a:p>
      </dgm:t>
    </dgm:pt>
    <dgm:pt modelId="{7F98C406-A96D-904E-ABC7-7ED156711368}" type="pres">
      <dgm:prSet presAssocID="{EE5253ED-7F08-BF44-956A-ED75EF0A6BC3}" presName="connTx" presStyleLbl="parChTrans1D3" presStyleIdx="0" presStyleCnt="2"/>
      <dgm:spPr/>
      <dgm:t>
        <a:bodyPr/>
        <a:lstStyle/>
        <a:p>
          <a:endParaRPr lang="en-US"/>
        </a:p>
      </dgm:t>
    </dgm:pt>
    <dgm:pt modelId="{CD9E236F-BA12-E440-8B88-558A468E9939}" type="pres">
      <dgm:prSet presAssocID="{2CCDEAF6-3D14-8C4F-93CF-16869F2FEC48}" presName="root2" presStyleCnt="0"/>
      <dgm:spPr/>
    </dgm:pt>
    <dgm:pt modelId="{AE4FA0BB-3F32-6147-9364-210338BAE1DD}" type="pres">
      <dgm:prSet presAssocID="{2CCDEAF6-3D14-8C4F-93CF-16869F2FEC48}" presName="LevelTwoTextNode" presStyleLbl="node3" presStyleIdx="0" presStyleCnt="2">
        <dgm:presLayoutVars>
          <dgm:chPref val="3"/>
        </dgm:presLayoutVars>
      </dgm:prSet>
      <dgm:spPr/>
      <dgm:t>
        <a:bodyPr/>
        <a:lstStyle/>
        <a:p>
          <a:endParaRPr lang="en-US"/>
        </a:p>
      </dgm:t>
    </dgm:pt>
    <dgm:pt modelId="{D9E0EE80-9809-9C4B-86CF-1EB68270B405}" type="pres">
      <dgm:prSet presAssocID="{2CCDEAF6-3D14-8C4F-93CF-16869F2FEC48}" presName="level3hierChild" presStyleCnt="0"/>
      <dgm:spPr/>
    </dgm:pt>
    <dgm:pt modelId="{42608AA2-CCD6-F840-85D9-9EC1686191C3}" type="pres">
      <dgm:prSet presAssocID="{2682ACCC-9E88-1241-B1AC-85629505E6C1}" presName="conn2-1" presStyleLbl="parChTrans1D3" presStyleIdx="1" presStyleCnt="2"/>
      <dgm:spPr/>
      <dgm:t>
        <a:bodyPr/>
        <a:lstStyle/>
        <a:p>
          <a:endParaRPr lang="en-US"/>
        </a:p>
      </dgm:t>
    </dgm:pt>
    <dgm:pt modelId="{E2F101CF-3078-6443-B5BD-E7ED392F67CB}" type="pres">
      <dgm:prSet presAssocID="{2682ACCC-9E88-1241-B1AC-85629505E6C1}" presName="connTx" presStyleLbl="parChTrans1D3" presStyleIdx="1" presStyleCnt="2"/>
      <dgm:spPr/>
      <dgm:t>
        <a:bodyPr/>
        <a:lstStyle/>
        <a:p>
          <a:endParaRPr lang="en-US"/>
        </a:p>
      </dgm:t>
    </dgm:pt>
    <dgm:pt modelId="{B6AB1ABF-309C-D94F-9F06-9E95ACEABB54}" type="pres">
      <dgm:prSet presAssocID="{D1D4D28A-5020-A84A-B3C2-38B1FA30F2D7}" presName="root2" presStyleCnt="0"/>
      <dgm:spPr/>
    </dgm:pt>
    <dgm:pt modelId="{8D40DA58-6FD1-D04D-BDF0-7FB12977B18E}" type="pres">
      <dgm:prSet presAssocID="{D1D4D28A-5020-A84A-B3C2-38B1FA30F2D7}" presName="LevelTwoTextNode" presStyleLbl="node3" presStyleIdx="1" presStyleCnt="2">
        <dgm:presLayoutVars>
          <dgm:chPref val="3"/>
        </dgm:presLayoutVars>
      </dgm:prSet>
      <dgm:spPr/>
      <dgm:t>
        <a:bodyPr/>
        <a:lstStyle/>
        <a:p>
          <a:endParaRPr lang="en-US"/>
        </a:p>
      </dgm:t>
    </dgm:pt>
    <dgm:pt modelId="{8E35E05B-272E-3640-93F1-653C1059F61C}" type="pres">
      <dgm:prSet presAssocID="{D1D4D28A-5020-A84A-B3C2-38B1FA30F2D7}" presName="level3hierChild" presStyleCnt="0"/>
      <dgm:spPr/>
    </dgm:pt>
  </dgm:ptLst>
  <dgm:cxnLst>
    <dgm:cxn modelId="{070CD535-69B5-864A-A15F-CFB2C2D00877}" srcId="{F75B13D9-1B63-804A-A1C2-556BE63EADC2}" destId="{D1D4D28A-5020-A84A-B3C2-38B1FA30F2D7}" srcOrd="1" destOrd="0" parTransId="{2682ACCC-9E88-1241-B1AC-85629505E6C1}" sibTransId="{FCC4A02E-6CD4-E04D-A8FE-11869B127F30}"/>
    <dgm:cxn modelId="{E4682D57-99BC-8340-A6CA-BCA86CBD4B20}" type="presOf" srcId="{D1D4D28A-5020-A84A-B3C2-38B1FA30F2D7}" destId="{8D40DA58-6FD1-D04D-BDF0-7FB12977B18E}" srcOrd="0" destOrd="0" presId="urn:microsoft.com/office/officeart/2005/8/layout/hierarchy2"/>
    <dgm:cxn modelId="{CDD7B274-11F7-A14A-9503-CF22E5D546FA}" type="presOf" srcId="{EE5253ED-7F08-BF44-956A-ED75EF0A6BC3}" destId="{7F98C406-A96D-904E-ABC7-7ED156711368}" srcOrd="1" destOrd="0" presId="urn:microsoft.com/office/officeart/2005/8/layout/hierarchy2"/>
    <dgm:cxn modelId="{69825014-1175-A84C-846F-899C0DD2BC54}" srcId="{9D7ACDC8-4A9A-A646-8DD0-B013C2B9B436}" destId="{F75B13D9-1B63-804A-A1C2-556BE63EADC2}" srcOrd="0" destOrd="0" parTransId="{3977424A-E130-2C43-B797-0A52A8019FE5}" sibTransId="{6E8D1A11-4DF4-F647-A3F5-93A593A36346}"/>
    <dgm:cxn modelId="{8EB7D576-4E72-884A-AC01-4E163B0518A2}" type="presOf" srcId="{2682ACCC-9E88-1241-B1AC-85629505E6C1}" destId="{E2F101CF-3078-6443-B5BD-E7ED392F67CB}" srcOrd="1" destOrd="0" presId="urn:microsoft.com/office/officeart/2005/8/layout/hierarchy2"/>
    <dgm:cxn modelId="{8CED5817-5DDA-7E44-A99B-BE29FE711DB7}" srcId="{F75B13D9-1B63-804A-A1C2-556BE63EADC2}" destId="{2CCDEAF6-3D14-8C4F-93CF-16869F2FEC48}" srcOrd="0" destOrd="0" parTransId="{EE5253ED-7F08-BF44-956A-ED75EF0A6BC3}" sibTransId="{5358BA62-7B24-1D49-A0AA-56014D3664B6}"/>
    <dgm:cxn modelId="{3E8F681C-028B-FB4C-9DD2-BF7360804A7D}" type="presOf" srcId="{EE5253ED-7F08-BF44-956A-ED75EF0A6BC3}" destId="{BFA0455C-EEF2-7248-8628-AA794861A0EA}" srcOrd="0" destOrd="0" presId="urn:microsoft.com/office/officeart/2005/8/layout/hierarchy2"/>
    <dgm:cxn modelId="{660CFC88-B782-B243-91B7-1D6D33A5AE96}" type="presOf" srcId="{2682ACCC-9E88-1241-B1AC-85629505E6C1}" destId="{42608AA2-CCD6-F840-85D9-9EC1686191C3}" srcOrd="0" destOrd="0" presId="urn:microsoft.com/office/officeart/2005/8/layout/hierarchy2"/>
    <dgm:cxn modelId="{DA3C8D31-85D0-D840-9FDB-08D0F40F0281}" type="presOf" srcId="{2CCDEAF6-3D14-8C4F-93CF-16869F2FEC48}" destId="{AE4FA0BB-3F32-6147-9364-210338BAE1DD}" srcOrd="0" destOrd="0" presId="urn:microsoft.com/office/officeart/2005/8/layout/hierarchy2"/>
    <dgm:cxn modelId="{7942A9D1-0A61-2649-8BB9-FE335ABB298A}" type="presOf" srcId="{5CFFFB9F-FA3A-8441-B7E5-667DB1004B84}" destId="{46302760-E711-0544-9611-415F82EE0E01}" srcOrd="0" destOrd="0" presId="urn:microsoft.com/office/officeart/2005/8/layout/hierarchy2"/>
    <dgm:cxn modelId="{7A4DAA61-01E6-0D4B-AF2E-96E6A9A0F080}" type="presOf" srcId="{3977424A-E130-2C43-B797-0A52A8019FE5}" destId="{35C5A934-A256-EC48-8007-69A0CA92B9B3}" srcOrd="1" destOrd="0" presId="urn:microsoft.com/office/officeart/2005/8/layout/hierarchy2"/>
    <dgm:cxn modelId="{88D9305F-C8EA-544D-9DEB-96DEEF62EA5E}" srcId="{5CFFFB9F-FA3A-8441-B7E5-667DB1004B84}" destId="{9D7ACDC8-4A9A-A646-8DD0-B013C2B9B436}" srcOrd="0" destOrd="0" parTransId="{00DEA51E-10F3-9049-850F-CDA59DD0DCC5}" sibTransId="{075FA418-5FFD-3B42-999E-A0AB54E0BF94}"/>
    <dgm:cxn modelId="{216B97B0-2415-424D-AB5A-9E09078599C8}" type="presOf" srcId="{9D7ACDC8-4A9A-A646-8DD0-B013C2B9B436}" destId="{E14F51CB-8FD3-1A47-B899-2D8DBC6D1DF9}" srcOrd="0" destOrd="0" presId="urn:microsoft.com/office/officeart/2005/8/layout/hierarchy2"/>
    <dgm:cxn modelId="{4C765A0C-152B-B848-B012-EF1A38655A4C}" type="presOf" srcId="{F75B13D9-1B63-804A-A1C2-556BE63EADC2}" destId="{0F6063C2-005B-9945-B082-F7B713AB6B8B}" srcOrd="0" destOrd="0" presId="urn:microsoft.com/office/officeart/2005/8/layout/hierarchy2"/>
    <dgm:cxn modelId="{76274265-566A-314B-ADF6-7644C62C452D}" type="presOf" srcId="{3977424A-E130-2C43-B797-0A52A8019FE5}" destId="{33824600-6942-6542-8863-7D9CA7E940A1}" srcOrd="0" destOrd="0" presId="urn:microsoft.com/office/officeart/2005/8/layout/hierarchy2"/>
    <dgm:cxn modelId="{86A69696-A588-1844-B96B-20F468429C5B}" type="presParOf" srcId="{46302760-E711-0544-9611-415F82EE0E01}" destId="{6EE162CD-B404-AA46-82F9-5B5A50422C9A}" srcOrd="0" destOrd="0" presId="urn:microsoft.com/office/officeart/2005/8/layout/hierarchy2"/>
    <dgm:cxn modelId="{0451BC29-8593-D543-9EA5-DEBA892B86AE}" type="presParOf" srcId="{6EE162CD-B404-AA46-82F9-5B5A50422C9A}" destId="{E14F51CB-8FD3-1A47-B899-2D8DBC6D1DF9}" srcOrd="0" destOrd="0" presId="urn:microsoft.com/office/officeart/2005/8/layout/hierarchy2"/>
    <dgm:cxn modelId="{D7B86F2A-96F9-5A47-9E68-C06028B2D41B}" type="presParOf" srcId="{6EE162CD-B404-AA46-82F9-5B5A50422C9A}" destId="{0710D615-2D0F-A040-A26D-12BD3FA3C85A}" srcOrd="1" destOrd="0" presId="urn:microsoft.com/office/officeart/2005/8/layout/hierarchy2"/>
    <dgm:cxn modelId="{B896BDD8-38B8-A84A-B0AC-8C1855027884}" type="presParOf" srcId="{0710D615-2D0F-A040-A26D-12BD3FA3C85A}" destId="{33824600-6942-6542-8863-7D9CA7E940A1}" srcOrd="0" destOrd="0" presId="urn:microsoft.com/office/officeart/2005/8/layout/hierarchy2"/>
    <dgm:cxn modelId="{1A9E2062-5E36-C648-BD15-20E9C679951C}" type="presParOf" srcId="{33824600-6942-6542-8863-7D9CA7E940A1}" destId="{35C5A934-A256-EC48-8007-69A0CA92B9B3}" srcOrd="0" destOrd="0" presId="urn:microsoft.com/office/officeart/2005/8/layout/hierarchy2"/>
    <dgm:cxn modelId="{C807D9BE-69AA-BE4C-8180-F35880D1AA3A}" type="presParOf" srcId="{0710D615-2D0F-A040-A26D-12BD3FA3C85A}" destId="{0A9764E8-F6CB-654B-B67C-B7D35CED9A5F}" srcOrd="1" destOrd="0" presId="urn:microsoft.com/office/officeart/2005/8/layout/hierarchy2"/>
    <dgm:cxn modelId="{3CE427FE-E3C6-F44A-9F04-09CEE7E92C72}" type="presParOf" srcId="{0A9764E8-F6CB-654B-B67C-B7D35CED9A5F}" destId="{0F6063C2-005B-9945-B082-F7B713AB6B8B}" srcOrd="0" destOrd="0" presId="urn:microsoft.com/office/officeart/2005/8/layout/hierarchy2"/>
    <dgm:cxn modelId="{685E70F8-9D38-2545-9E3A-76A537C9F32B}" type="presParOf" srcId="{0A9764E8-F6CB-654B-B67C-B7D35CED9A5F}" destId="{7AD7D094-EA0A-D047-910F-03CEC96037A8}" srcOrd="1" destOrd="0" presId="urn:microsoft.com/office/officeart/2005/8/layout/hierarchy2"/>
    <dgm:cxn modelId="{7053F09F-BCA5-B44C-AC26-9CB4D8339654}" type="presParOf" srcId="{7AD7D094-EA0A-D047-910F-03CEC96037A8}" destId="{BFA0455C-EEF2-7248-8628-AA794861A0EA}" srcOrd="0" destOrd="0" presId="urn:microsoft.com/office/officeart/2005/8/layout/hierarchy2"/>
    <dgm:cxn modelId="{C99AEB5D-ED5D-E447-BA7E-59EA5FDF7F02}" type="presParOf" srcId="{BFA0455C-EEF2-7248-8628-AA794861A0EA}" destId="{7F98C406-A96D-904E-ABC7-7ED156711368}" srcOrd="0" destOrd="0" presId="urn:microsoft.com/office/officeart/2005/8/layout/hierarchy2"/>
    <dgm:cxn modelId="{572E1EAB-2269-CE40-94E9-E3662981D296}" type="presParOf" srcId="{7AD7D094-EA0A-D047-910F-03CEC96037A8}" destId="{CD9E236F-BA12-E440-8B88-558A468E9939}" srcOrd="1" destOrd="0" presId="urn:microsoft.com/office/officeart/2005/8/layout/hierarchy2"/>
    <dgm:cxn modelId="{C015F955-A819-B14F-ACB9-4E686D1E332D}" type="presParOf" srcId="{CD9E236F-BA12-E440-8B88-558A468E9939}" destId="{AE4FA0BB-3F32-6147-9364-210338BAE1DD}" srcOrd="0" destOrd="0" presId="urn:microsoft.com/office/officeart/2005/8/layout/hierarchy2"/>
    <dgm:cxn modelId="{8EFF3C82-3F94-9741-ACF6-37DAEFB3E645}" type="presParOf" srcId="{CD9E236F-BA12-E440-8B88-558A468E9939}" destId="{D9E0EE80-9809-9C4B-86CF-1EB68270B405}" srcOrd="1" destOrd="0" presId="urn:microsoft.com/office/officeart/2005/8/layout/hierarchy2"/>
    <dgm:cxn modelId="{3D1D1744-EF54-6241-ABB5-9D03B5D7B9A8}" type="presParOf" srcId="{7AD7D094-EA0A-D047-910F-03CEC96037A8}" destId="{42608AA2-CCD6-F840-85D9-9EC1686191C3}" srcOrd="2" destOrd="0" presId="urn:microsoft.com/office/officeart/2005/8/layout/hierarchy2"/>
    <dgm:cxn modelId="{49F4B9BF-37B0-9E46-9DE2-B7BA8330CD70}" type="presParOf" srcId="{42608AA2-CCD6-F840-85D9-9EC1686191C3}" destId="{E2F101CF-3078-6443-B5BD-E7ED392F67CB}" srcOrd="0" destOrd="0" presId="urn:microsoft.com/office/officeart/2005/8/layout/hierarchy2"/>
    <dgm:cxn modelId="{73E436ED-59DB-C04B-BBB0-AEC94F3E4E33}" type="presParOf" srcId="{7AD7D094-EA0A-D047-910F-03CEC96037A8}" destId="{B6AB1ABF-309C-D94F-9F06-9E95ACEABB54}" srcOrd="3" destOrd="0" presId="urn:microsoft.com/office/officeart/2005/8/layout/hierarchy2"/>
    <dgm:cxn modelId="{BBE5F231-FCEE-3547-A39B-8EE7E668C2F4}" type="presParOf" srcId="{B6AB1ABF-309C-D94F-9F06-9E95ACEABB54}" destId="{8D40DA58-6FD1-D04D-BDF0-7FB12977B18E}" srcOrd="0" destOrd="0" presId="urn:microsoft.com/office/officeart/2005/8/layout/hierarchy2"/>
    <dgm:cxn modelId="{AE293DC8-0886-F140-A27C-CA6C799EA912}" type="presParOf" srcId="{B6AB1ABF-309C-D94F-9F06-9E95ACEABB54}" destId="{8E35E05B-272E-3640-93F1-653C1059F61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FFFB9F-FA3A-8441-B7E5-667DB1004B84}"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9D7ACDC8-4A9A-A646-8DD0-B013C2B9B436}">
      <dgm:prSet phldrT="[Text]"/>
      <dgm:spPr/>
      <dgm:t>
        <a:bodyPr/>
        <a:lstStyle/>
        <a:p>
          <a:r>
            <a:rPr lang="en-US" dirty="0" smtClean="0">
              <a:solidFill>
                <a:srgbClr val="7D1102"/>
              </a:solidFill>
              <a:cs typeface="Trade Gothic Next LT Pro Lt" pitchFamily="34" charset="0"/>
            </a:rPr>
            <a:t>Radial Gradients</a:t>
          </a:r>
          <a:endParaRPr lang="en-US" dirty="0">
            <a:solidFill>
              <a:srgbClr val="7D1102"/>
            </a:solidFill>
          </a:endParaRPr>
        </a:p>
      </dgm:t>
    </dgm:pt>
    <dgm:pt modelId="{00DEA51E-10F3-9049-850F-CDA59DD0DCC5}" type="parTrans" cxnId="{88D9305F-C8EA-544D-9DEB-96DEEF62EA5E}">
      <dgm:prSet/>
      <dgm:spPr/>
      <dgm:t>
        <a:bodyPr/>
        <a:lstStyle/>
        <a:p>
          <a:endParaRPr lang="en-US"/>
        </a:p>
      </dgm:t>
    </dgm:pt>
    <dgm:pt modelId="{075FA418-5FFD-3B42-999E-A0AB54E0BF94}" type="sibTrans" cxnId="{88D9305F-C8EA-544D-9DEB-96DEEF62EA5E}">
      <dgm:prSet/>
      <dgm:spPr/>
      <dgm:t>
        <a:bodyPr/>
        <a:lstStyle/>
        <a:p>
          <a:endParaRPr lang="en-US"/>
        </a:p>
      </dgm:t>
    </dgm:pt>
    <dgm:pt modelId="{F75B13D9-1B63-804A-A1C2-556BE63EADC2}">
      <dgm:prSet phldrT="[Text]"/>
      <dgm:spPr/>
      <dgm:t>
        <a:bodyPr/>
        <a:lstStyle/>
        <a:p>
          <a:r>
            <a:rPr lang="en-US" dirty="0" smtClean="0">
              <a:cs typeface="Consolas"/>
            </a:rPr>
            <a:t>two concentric ellipses on different sizes</a:t>
          </a:r>
          <a:endParaRPr lang="en-US" dirty="0"/>
        </a:p>
      </dgm:t>
    </dgm:pt>
    <dgm:pt modelId="{3977424A-E130-2C43-B797-0A52A8019FE5}" type="parTrans" cxnId="{69825014-1175-A84C-846F-899C0DD2BC54}">
      <dgm:prSet/>
      <dgm:spPr/>
      <dgm:t>
        <a:bodyPr/>
        <a:lstStyle/>
        <a:p>
          <a:endParaRPr lang="en-US"/>
        </a:p>
      </dgm:t>
    </dgm:pt>
    <dgm:pt modelId="{6E8D1A11-4DF4-F647-A3F5-93A593A36346}" type="sibTrans" cxnId="{69825014-1175-A84C-846F-899C0DD2BC54}">
      <dgm:prSet/>
      <dgm:spPr/>
      <dgm:t>
        <a:bodyPr/>
        <a:lstStyle/>
        <a:p>
          <a:endParaRPr lang="en-US"/>
        </a:p>
      </dgm:t>
    </dgm:pt>
    <dgm:pt modelId="{2CCDEAF6-3D14-8C4F-93CF-16869F2FEC48}">
      <dgm:prSet phldrT="[Text]"/>
      <dgm:spPr/>
      <dgm:t>
        <a:bodyPr/>
        <a:lstStyle/>
        <a:p>
          <a:r>
            <a:rPr lang="en-US" dirty="0" smtClean="0">
              <a:cs typeface="Consolas"/>
            </a:rPr>
            <a:t>the center point of the </a:t>
          </a:r>
          <a:r>
            <a:rPr lang="en-US" dirty="0" err="1" smtClean="0">
              <a:cs typeface="Consolas"/>
            </a:rPr>
            <a:t>elipses</a:t>
          </a:r>
          <a:r>
            <a:rPr lang="en-US" dirty="0" smtClean="0">
              <a:cs typeface="Consolas"/>
            </a:rPr>
            <a:t> can be offset from the center of the box</a:t>
          </a:r>
          <a:endParaRPr lang="en-US" dirty="0"/>
        </a:p>
      </dgm:t>
    </dgm:pt>
    <dgm:pt modelId="{EE5253ED-7F08-BF44-956A-ED75EF0A6BC3}" type="parTrans" cxnId="{8CED5817-5DDA-7E44-A99B-BE29FE711DB7}">
      <dgm:prSet/>
      <dgm:spPr/>
      <dgm:t>
        <a:bodyPr/>
        <a:lstStyle/>
        <a:p>
          <a:endParaRPr lang="en-US"/>
        </a:p>
      </dgm:t>
    </dgm:pt>
    <dgm:pt modelId="{5358BA62-7B24-1D49-A0AA-56014D3664B6}" type="sibTrans" cxnId="{8CED5817-5DDA-7E44-A99B-BE29FE711DB7}">
      <dgm:prSet/>
      <dgm:spPr/>
      <dgm:t>
        <a:bodyPr/>
        <a:lstStyle/>
        <a:p>
          <a:endParaRPr lang="en-US"/>
        </a:p>
      </dgm:t>
    </dgm:pt>
    <dgm:pt modelId="{910FCA87-1E4E-034C-B39B-2598A5FDA45E}">
      <dgm:prSet phldrT="[Text]"/>
      <dgm:spPr/>
      <dgm:t>
        <a:bodyPr/>
        <a:lstStyle/>
        <a:p>
          <a:r>
            <a:rPr lang="en-US" dirty="0" smtClean="0"/>
            <a:t>the smaller shape defines the starting point</a:t>
          </a:r>
          <a:endParaRPr lang="en-US" dirty="0"/>
        </a:p>
      </dgm:t>
    </dgm:pt>
    <dgm:pt modelId="{1FB91C8D-E4AE-1840-9F0D-33FB73812F59}" type="parTrans" cxnId="{42AB96E5-E2EE-7449-B36D-D7EA3823E692}">
      <dgm:prSet/>
      <dgm:spPr/>
      <dgm:t>
        <a:bodyPr/>
        <a:lstStyle/>
        <a:p>
          <a:endParaRPr lang="en-US"/>
        </a:p>
      </dgm:t>
    </dgm:pt>
    <dgm:pt modelId="{7F7A558B-7DDF-654B-8A0D-EB9C34CED6B4}" type="sibTrans" cxnId="{42AB96E5-E2EE-7449-B36D-D7EA3823E692}">
      <dgm:prSet/>
      <dgm:spPr/>
      <dgm:t>
        <a:bodyPr/>
        <a:lstStyle/>
        <a:p>
          <a:endParaRPr lang="en-US"/>
        </a:p>
      </dgm:t>
    </dgm:pt>
    <dgm:pt modelId="{53FB6507-7D1A-784A-9291-1114E13A257E}">
      <dgm:prSet phldrT="[Text]"/>
      <dgm:spPr/>
      <dgm:t>
        <a:bodyPr/>
        <a:lstStyle/>
        <a:p>
          <a:r>
            <a:rPr lang="en-US" dirty="0" smtClean="0"/>
            <a:t>the larger shape defines the ending point</a:t>
          </a:r>
          <a:endParaRPr lang="en-US" dirty="0"/>
        </a:p>
      </dgm:t>
    </dgm:pt>
    <dgm:pt modelId="{7A22DCF4-CBDE-3A40-B0D6-2C0D0C7F75DB}" type="parTrans" cxnId="{D436A54B-8B1D-D343-A107-4C3027EDD18E}">
      <dgm:prSet/>
      <dgm:spPr/>
      <dgm:t>
        <a:bodyPr/>
        <a:lstStyle/>
        <a:p>
          <a:endParaRPr lang="en-US"/>
        </a:p>
      </dgm:t>
    </dgm:pt>
    <dgm:pt modelId="{7998AB50-EC3D-7347-8CEB-B52F82154A45}" type="sibTrans" cxnId="{D436A54B-8B1D-D343-A107-4C3027EDD18E}">
      <dgm:prSet/>
      <dgm:spPr/>
      <dgm:t>
        <a:bodyPr/>
        <a:lstStyle/>
        <a:p>
          <a:endParaRPr lang="en-US"/>
        </a:p>
      </dgm:t>
    </dgm:pt>
    <dgm:pt modelId="{46302760-E711-0544-9611-415F82EE0E01}" type="pres">
      <dgm:prSet presAssocID="{5CFFFB9F-FA3A-8441-B7E5-667DB1004B84}" presName="diagram" presStyleCnt="0">
        <dgm:presLayoutVars>
          <dgm:chPref val="1"/>
          <dgm:dir/>
          <dgm:animOne val="branch"/>
          <dgm:animLvl val="lvl"/>
          <dgm:resizeHandles val="exact"/>
        </dgm:presLayoutVars>
      </dgm:prSet>
      <dgm:spPr/>
      <dgm:t>
        <a:bodyPr/>
        <a:lstStyle/>
        <a:p>
          <a:endParaRPr lang="en-US"/>
        </a:p>
      </dgm:t>
    </dgm:pt>
    <dgm:pt modelId="{6EE162CD-B404-AA46-82F9-5B5A50422C9A}" type="pres">
      <dgm:prSet presAssocID="{9D7ACDC8-4A9A-A646-8DD0-B013C2B9B436}" presName="root1" presStyleCnt="0"/>
      <dgm:spPr/>
    </dgm:pt>
    <dgm:pt modelId="{E14F51CB-8FD3-1A47-B899-2D8DBC6D1DF9}" type="pres">
      <dgm:prSet presAssocID="{9D7ACDC8-4A9A-A646-8DD0-B013C2B9B436}" presName="LevelOneTextNode" presStyleLbl="node0" presStyleIdx="0" presStyleCnt="1">
        <dgm:presLayoutVars>
          <dgm:chPref val="3"/>
        </dgm:presLayoutVars>
      </dgm:prSet>
      <dgm:spPr/>
      <dgm:t>
        <a:bodyPr/>
        <a:lstStyle/>
        <a:p>
          <a:endParaRPr lang="en-US"/>
        </a:p>
      </dgm:t>
    </dgm:pt>
    <dgm:pt modelId="{0710D615-2D0F-A040-A26D-12BD3FA3C85A}" type="pres">
      <dgm:prSet presAssocID="{9D7ACDC8-4A9A-A646-8DD0-B013C2B9B436}" presName="level2hierChild" presStyleCnt="0"/>
      <dgm:spPr/>
    </dgm:pt>
    <dgm:pt modelId="{33824600-6942-6542-8863-7D9CA7E940A1}" type="pres">
      <dgm:prSet presAssocID="{3977424A-E130-2C43-B797-0A52A8019FE5}" presName="conn2-1" presStyleLbl="parChTrans1D2" presStyleIdx="0" presStyleCnt="1"/>
      <dgm:spPr/>
      <dgm:t>
        <a:bodyPr/>
        <a:lstStyle/>
        <a:p>
          <a:endParaRPr lang="en-US"/>
        </a:p>
      </dgm:t>
    </dgm:pt>
    <dgm:pt modelId="{35C5A934-A256-EC48-8007-69A0CA92B9B3}" type="pres">
      <dgm:prSet presAssocID="{3977424A-E130-2C43-B797-0A52A8019FE5}" presName="connTx" presStyleLbl="parChTrans1D2" presStyleIdx="0" presStyleCnt="1"/>
      <dgm:spPr/>
      <dgm:t>
        <a:bodyPr/>
        <a:lstStyle/>
        <a:p>
          <a:endParaRPr lang="en-US"/>
        </a:p>
      </dgm:t>
    </dgm:pt>
    <dgm:pt modelId="{0A9764E8-F6CB-654B-B67C-B7D35CED9A5F}" type="pres">
      <dgm:prSet presAssocID="{F75B13D9-1B63-804A-A1C2-556BE63EADC2}" presName="root2" presStyleCnt="0"/>
      <dgm:spPr/>
    </dgm:pt>
    <dgm:pt modelId="{0F6063C2-005B-9945-B082-F7B713AB6B8B}" type="pres">
      <dgm:prSet presAssocID="{F75B13D9-1B63-804A-A1C2-556BE63EADC2}" presName="LevelTwoTextNode" presStyleLbl="node2" presStyleIdx="0" presStyleCnt="1">
        <dgm:presLayoutVars>
          <dgm:chPref val="3"/>
        </dgm:presLayoutVars>
      </dgm:prSet>
      <dgm:spPr/>
      <dgm:t>
        <a:bodyPr/>
        <a:lstStyle/>
        <a:p>
          <a:endParaRPr lang="en-US"/>
        </a:p>
      </dgm:t>
    </dgm:pt>
    <dgm:pt modelId="{7AD7D094-EA0A-D047-910F-03CEC96037A8}" type="pres">
      <dgm:prSet presAssocID="{F75B13D9-1B63-804A-A1C2-556BE63EADC2}" presName="level3hierChild" presStyleCnt="0"/>
      <dgm:spPr/>
    </dgm:pt>
    <dgm:pt modelId="{BFA0455C-EEF2-7248-8628-AA794861A0EA}" type="pres">
      <dgm:prSet presAssocID="{EE5253ED-7F08-BF44-956A-ED75EF0A6BC3}" presName="conn2-1" presStyleLbl="parChTrans1D3" presStyleIdx="0" presStyleCnt="3"/>
      <dgm:spPr/>
      <dgm:t>
        <a:bodyPr/>
        <a:lstStyle/>
        <a:p>
          <a:endParaRPr lang="en-US"/>
        </a:p>
      </dgm:t>
    </dgm:pt>
    <dgm:pt modelId="{7F98C406-A96D-904E-ABC7-7ED156711368}" type="pres">
      <dgm:prSet presAssocID="{EE5253ED-7F08-BF44-956A-ED75EF0A6BC3}" presName="connTx" presStyleLbl="parChTrans1D3" presStyleIdx="0" presStyleCnt="3"/>
      <dgm:spPr/>
      <dgm:t>
        <a:bodyPr/>
        <a:lstStyle/>
        <a:p>
          <a:endParaRPr lang="en-US"/>
        </a:p>
      </dgm:t>
    </dgm:pt>
    <dgm:pt modelId="{CD9E236F-BA12-E440-8B88-558A468E9939}" type="pres">
      <dgm:prSet presAssocID="{2CCDEAF6-3D14-8C4F-93CF-16869F2FEC48}" presName="root2" presStyleCnt="0"/>
      <dgm:spPr/>
    </dgm:pt>
    <dgm:pt modelId="{AE4FA0BB-3F32-6147-9364-210338BAE1DD}" type="pres">
      <dgm:prSet presAssocID="{2CCDEAF6-3D14-8C4F-93CF-16869F2FEC48}" presName="LevelTwoTextNode" presStyleLbl="node3" presStyleIdx="0" presStyleCnt="3">
        <dgm:presLayoutVars>
          <dgm:chPref val="3"/>
        </dgm:presLayoutVars>
      </dgm:prSet>
      <dgm:spPr/>
      <dgm:t>
        <a:bodyPr/>
        <a:lstStyle/>
        <a:p>
          <a:endParaRPr lang="en-US"/>
        </a:p>
      </dgm:t>
    </dgm:pt>
    <dgm:pt modelId="{D9E0EE80-9809-9C4B-86CF-1EB68270B405}" type="pres">
      <dgm:prSet presAssocID="{2CCDEAF6-3D14-8C4F-93CF-16869F2FEC48}" presName="level3hierChild" presStyleCnt="0"/>
      <dgm:spPr/>
    </dgm:pt>
    <dgm:pt modelId="{D8FAC89C-B324-A14F-AB55-8A1170A4E337}" type="pres">
      <dgm:prSet presAssocID="{1FB91C8D-E4AE-1840-9F0D-33FB73812F59}" presName="conn2-1" presStyleLbl="parChTrans1D3" presStyleIdx="1" presStyleCnt="3"/>
      <dgm:spPr/>
      <dgm:t>
        <a:bodyPr/>
        <a:lstStyle/>
        <a:p>
          <a:endParaRPr lang="en-US"/>
        </a:p>
      </dgm:t>
    </dgm:pt>
    <dgm:pt modelId="{DE1E7FB9-B760-D64D-B09F-0A91B3E03615}" type="pres">
      <dgm:prSet presAssocID="{1FB91C8D-E4AE-1840-9F0D-33FB73812F59}" presName="connTx" presStyleLbl="parChTrans1D3" presStyleIdx="1" presStyleCnt="3"/>
      <dgm:spPr/>
      <dgm:t>
        <a:bodyPr/>
        <a:lstStyle/>
        <a:p>
          <a:endParaRPr lang="en-US"/>
        </a:p>
      </dgm:t>
    </dgm:pt>
    <dgm:pt modelId="{795F0293-10B6-7141-831A-5B85876FA97F}" type="pres">
      <dgm:prSet presAssocID="{910FCA87-1E4E-034C-B39B-2598A5FDA45E}" presName="root2" presStyleCnt="0"/>
      <dgm:spPr/>
    </dgm:pt>
    <dgm:pt modelId="{2D98F445-5DA4-7A44-8239-1558D3042D41}" type="pres">
      <dgm:prSet presAssocID="{910FCA87-1E4E-034C-B39B-2598A5FDA45E}" presName="LevelTwoTextNode" presStyleLbl="node3" presStyleIdx="1" presStyleCnt="3">
        <dgm:presLayoutVars>
          <dgm:chPref val="3"/>
        </dgm:presLayoutVars>
      </dgm:prSet>
      <dgm:spPr/>
      <dgm:t>
        <a:bodyPr/>
        <a:lstStyle/>
        <a:p>
          <a:endParaRPr lang="en-US"/>
        </a:p>
      </dgm:t>
    </dgm:pt>
    <dgm:pt modelId="{E0D161CB-D85A-514B-AB7B-64E7C80D030B}" type="pres">
      <dgm:prSet presAssocID="{910FCA87-1E4E-034C-B39B-2598A5FDA45E}" presName="level3hierChild" presStyleCnt="0"/>
      <dgm:spPr/>
    </dgm:pt>
    <dgm:pt modelId="{B929CAF9-9D26-824A-824D-CA955A6AD7F8}" type="pres">
      <dgm:prSet presAssocID="{7A22DCF4-CBDE-3A40-B0D6-2C0D0C7F75DB}" presName="conn2-1" presStyleLbl="parChTrans1D3" presStyleIdx="2" presStyleCnt="3"/>
      <dgm:spPr/>
      <dgm:t>
        <a:bodyPr/>
        <a:lstStyle/>
        <a:p>
          <a:endParaRPr lang="en-US"/>
        </a:p>
      </dgm:t>
    </dgm:pt>
    <dgm:pt modelId="{2029A308-143F-1B44-A89B-37158C7E4B1C}" type="pres">
      <dgm:prSet presAssocID="{7A22DCF4-CBDE-3A40-B0D6-2C0D0C7F75DB}" presName="connTx" presStyleLbl="parChTrans1D3" presStyleIdx="2" presStyleCnt="3"/>
      <dgm:spPr/>
      <dgm:t>
        <a:bodyPr/>
        <a:lstStyle/>
        <a:p>
          <a:endParaRPr lang="en-US"/>
        </a:p>
      </dgm:t>
    </dgm:pt>
    <dgm:pt modelId="{AA4ECAE8-2E4F-C04A-9153-0C2D1F41F0F9}" type="pres">
      <dgm:prSet presAssocID="{53FB6507-7D1A-784A-9291-1114E13A257E}" presName="root2" presStyleCnt="0"/>
      <dgm:spPr/>
    </dgm:pt>
    <dgm:pt modelId="{8FD922B8-B633-DE42-8321-F078B123A549}" type="pres">
      <dgm:prSet presAssocID="{53FB6507-7D1A-784A-9291-1114E13A257E}" presName="LevelTwoTextNode" presStyleLbl="node3" presStyleIdx="2" presStyleCnt="3">
        <dgm:presLayoutVars>
          <dgm:chPref val="3"/>
        </dgm:presLayoutVars>
      </dgm:prSet>
      <dgm:spPr/>
      <dgm:t>
        <a:bodyPr/>
        <a:lstStyle/>
        <a:p>
          <a:endParaRPr lang="en-US"/>
        </a:p>
      </dgm:t>
    </dgm:pt>
    <dgm:pt modelId="{0CD10B60-D446-104A-A368-1C6297F7F0B8}" type="pres">
      <dgm:prSet presAssocID="{53FB6507-7D1A-784A-9291-1114E13A257E}" presName="level3hierChild" presStyleCnt="0"/>
      <dgm:spPr/>
    </dgm:pt>
  </dgm:ptLst>
  <dgm:cxnLst>
    <dgm:cxn modelId="{D99E60B9-2728-5C46-B6E6-EFFDD6BDA663}" type="presOf" srcId="{7A22DCF4-CBDE-3A40-B0D6-2C0D0C7F75DB}" destId="{2029A308-143F-1B44-A89B-37158C7E4B1C}" srcOrd="1" destOrd="0" presId="urn:microsoft.com/office/officeart/2005/8/layout/hierarchy2"/>
    <dgm:cxn modelId="{0A1D0472-039B-354C-9BE6-C1374B2DC2F0}" type="presOf" srcId="{9D7ACDC8-4A9A-A646-8DD0-B013C2B9B436}" destId="{E14F51CB-8FD3-1A47-B899-2D8DBC6D1DF9}" srcOrd="0" destOrd="0" presId="urn:microsoft.com/office/officeart/2005/8/layout/hierarchy2"/>
    <dgm:cxn modelId="{69825014-1175-A84C-846F-899C0DD2BC54}" srcId="{9D7ACDC8-4A9A-A646-8DD0-B013C2B9B436}" destId="{F75B13D9-1B63-804A-A1C2-556BE63EADC2}" srcOrd="0" destOrd="0" parTransId="{3977424A-E130-2C43-B797-0A52A8019FE5}" sibTransId="{6E8D1A11-4DF4-F647-A3F5-93A593A36346}"/>
    <dgm:cxn modelId="{DDD0D14F-92A4-E548-AA09-467BD31D5804}" type="presOf" srcId="{3977424A-E130-2C43-B797-0A52A8019FE5}" destId="{35C5A934-A256-EC48-8007-69A0CA92B9B3}" srcOrd="1" destOrd="0" presId="urn:microsoft.com/office/officeart/2005/8/layout/hierarchy2"/>
    <dgm:cxn modelId="{947AE157-AB14-1B46-8883-8BC39112671C}" type="presOf" srcId="{EE5253ED-7F08-BF44-956A-ED75EF0A6BC3}" destId="{7F98C406-A96D-904E-ABC7-7ED156711368}" srcOrd="1" destOrd="0" presId="urn:microsoft.com/office/officeart/2005/8/layout/hierarchy2"/>
    <dgm:cxn modelId="{0D850E85-A0B5-D547-ABE2-57BCED31D7B6}" type="presOf" srcId="{EE5253ED-7F08-BF44-956A-ED75EF0A6BC3}" destId="{BFA0455C-EEF2-7248-8628-AA794861A0EA}" srcOrd="0" destOrd="0" presId="urn:microsoft.com/office/officeart/2005/8/layout/hierarchy2"/>
    <dgm:cxn modelId="{8CED5817-5DDA-7E44-A99B-BE29FE711DB7}" srcId="{F75B13D9-1B63-804A-A1C2-556BE63EADC2}" destId="{2CCDEAF6-3D14-8C4F-93CF-16869F2FEC48}" srcOrd="0" destOrd="0" parTransId="{EE5253ED-7F08-BF44-956A-ED75EF0A6BC3}" sibTransId="{5358BA62-7B24-1D49-A0AA-56014D3664B6}"/>
    <dgm:cxn modelId="{1BF1371C-1F7A-264D-8C6F-45BC52F28876}" type="presOf" srcId="{5CFFFB9F-FA3A-8441-B7E5-667DB1004B84}" destId="{46302760-E711-0544-9611-415F82EE0E01}" srcOrd="0" destOrd="0" presId="urn:microsoft.com/office/officeart/2005/8/layout/hierarchy2"/>
    <dgm:cxn modelId="{A97A355C-6D2F-6F4F-A7AC-6419981DACDB}" type="presOf" srcId="{7A22DCF4-CBDE-3A40-B0D6-2C0D0C7F75DB}" destId="{B929CAF9-9D26-824A-824D-CA955A6AD7F8}" srcOrd="0" destOrd="0" presId="urn:microsoft.com/office/officeart/2005/8/layout/hierarchy2"/>
    <dgm:cxn modelId="{31D9C0EA-AE59-F141-851B-2A0D995C4972}" type="presOf" srcId="{53FB6507-7D1A-784A-9291-1114E13A257E}" destId="{8FD922B8-B633-DE42-8321-F078B123A549}" srcOrd="0" destOrd="0" presId="urn:microsoft.com/office/officeart/2005/8/layout/hierarchy2"/>
    <dgm:cxn modelId="{D436A54B-8B1D-D343-A107-4C3027EDD18E}" srcId="{F75B13D9-1B63-804A-A1C2-556BE63EADC2}" destId="{53FB6507-7D1A-784A-9291-1114E13A257E}" srcOrd="2" destOrd="0" parTransId="{7A22DCF4-CBDE-3A40-B0D6-2C0D0C7F75DB}" sibTransId="{7998AB50-EC3D-7347-8CEB-B52F82154A45}"/>
    <dgm:cxn modelId="{1717656C-67CE-A245-8472-E14E65561454}" type="presOf" srcId="{F75B13D9-1B63-804A-A1C2-556BE63EADC2}" destId="{0F6063C2-005B-9945-B082-F7B713AB6B8B}" srcOrd="0" destOrd="0" presId="urn:microsoft.com/office/officeart/2005/8/layout/hierarchy2"/>
    <dgm:cxn modelId="{1F2A1AA4-A2D8-984E-9E43-00E16A276E81}" type="presOf" srcId="{3977424A-E130-2C43-B797-0A52A8019FE5}" destId="{33824600-6942-6542-8863-7D9CA7E940A1}" srcOrd="0" destOrd="0" presId="urn:microsoft.com/office/officeart/2005/8/layout/hierarchy2"/>
    <dgm:cxn modelId="{95EE36FC-35D8-FB4C-992A-5548AA895C33}" type="presOf" srcId="{1FB91C8D-E4AE-1840-9F0D-33FB73812F59}" destId="{DE1E7FB9-B760-D64D-B09F-0A91B3E03615}" srcOrd="1" destOrd="0" presId="urn:microsoft.com/office/officeart/2005/8/layout/hierarchy2"/>
    <dgm:cxn modelId="{1BF33A28-C5F9-8D41-810C-14F03BE289BD}" type="presOf" srcId="{910FCA87-1E4E-034C-B39B-2598A5FDA45E}" destId="{2D98F445-5DA4-7A44-8239-1558D3042D41}" srcOrd="0" destOrd="0" presId="urn:microsoft.com/office/officeart/2005/8/layout/hierarchy2"/>
    <dgm:cxn modelId="{BE664FBB-88D8-6545-83BC-57D17856D497}" type="presOf" srcId="{2CCDEAF6-3D14-8C4F-93CF-16869F2FEC48}" destId="{AE4FA0BB-3F32-6147-9364-210338BAE1DD}" srcOrd="0" destOrd="0" presId="urn:microsoft.com/office/officeart/2005/8/layout/hierarchy2"/>
    <dgm:cxn modelId="{88D9305F-C8EA-544D-9DEB-96DEEF62EA5E}" srcId="{5CFFFB9F-FA3A-8441-B7E5-667DB1004B84}" destId="{9D7ACDC8-4A9A-A646-8DD0-B013C2B9B436}" srcOrd="0" destOrd="0" parTransId="{00DEA51E-10F3-9049-850F-CDA59DD0DCC5}" sibTransId="{075FA418-5FFD-3B42-999E-A0AB54E0BF94}"/>
    <dgm:cxn modelId="{50D9A913-2642-6241-BF27-972C9729289C}" type="presOf" srcId="{1FB91C8D-E4AE-1840-9F0D-33FB73812F59}" destId="{D8FAC89C-B324-A14F-AB55-8A1170A4E337}" srcOrd="0" destOrd="0" presId="urn:microsoft.com/office/officeart/2005/8/layout/hierarchy2"/>
    <dgm:cxn modelId="{42AB96E5-E2EE-7449-B36D-D7EA3823E692}" srcId="{F75B13D9-1B63-804A-A1C2-556BE63EADC2}" destId="{910FCA87-1E4E-034C-B39B-2598A5FDA45E}" srcOrd="1" destOrd="0" parTransId="{1FB91C8D-E4AE-1840-9F0D-33FB73812F59}" sibTransId="{7F7A558B-7DDF-654B-8A0D-EB9C34CED6B4}"/>
    <dgm:cxn modelId="{36DE9B86-9BD3-CA4A-BDDC-71078727BF43}" type="presParOf" srcId="{46302760-E711-0544-9611-415F82EE0E01}" destId="{6EE162CD-B404-AA46-82F9-5B5A50422C9A}" srcOrd="0" destOrd="0" presId="urn:microsoft.com/office/officeart/2005/8/layout/hierarchy2"/>
    <dgm:cxn modelId="{878ADD3E-7BD5-1048-8707-A1499E32DB32}" type="presParOf" srcId="{6EE162CD-B404-AA46-82F9-5B5A50422C9A}" destId="{E14F51CB-8FD3-1A47-B899-2D8DBC6D1DF9}" srcOrd="0" destOrd="0" presId="urn:microsoft.com/office/officeart/2005/8/layout/hierarchy2"/>
    <dgm:cxn modelId="{138EEF40-762D-B944-AF7C-313148F107E6}" type="presParOf" srcId="{6EE162CD-B404-AA46-82F9-5B5A50422C9A}" destId="{0710D615-2D0F-A040-A26D-12BD3FA3C85A}" srcOrd="1" destOrd="0" presId="urn:microsoft.com/office/officeart/2005/8/layout/hierarchy2"/>
    <dgm:cxn modelId="{797F069A-B979-B04B-96BA-8AEDB03E5B54}" type="presParOf" srcId="{0710D615-2D0F-A040-A26D-12BD3FA3C85A}" destId="{33824600-6942-6542-8863-7D9CA7E940A1}" srcOrd="0" destOrd="0" presId="urn:microsoft.com/office/officeart/2005/8/layout/hierarchy2"/>
    <dgm:cxn modelId="{8FEC7058-F3B2-E941-842C-D342A2FC5377}" type="presParOf" srcId="{33824600-6942-6542-8863-7D9CA7E940A1}" destId="{35C5A934-A256-EC48-8007-69A0CA92B9B3}" srcOrd="0" destOrd="0" presId="urn:microsoft.com/office/officeart/2005/8/layout/hierarchy2"/>
    <dgm:cxn modelId="{603054A2-1CDA-C448-A623-72D60C9B39E2}" type="presParOf" srcId="{0710D615-2D0F-A040-A26D-12BD3FA3C85A}" destId="{0A9764E8-F6CB-654B-B67C-B7D35CED9A5F}" srcOrd="1" destOrd="0" presId="urn:microsoft.com/office/officeart/2005/8/layout/hierarchy2"/>
    <dgm:cxn modelId="{00F3EA8C-B895-5B41-A2D0-027F0129FF8A}" type="presParOf" srcId="{0A9764E8-F6CB-654B-B67C-B7D35CED9A5F}" destId="{0F6063C2-005B-9945-B082-F7B713AB6B8B}" srcOrd="0" destOrd="0" presId="urn:microsoft.com/office/officeart/2005/8/layout/hierarchy2"/>
    <dgm:cxn modelId="{1ED1CA25-FE67-DB47-B418-FC936426A505}" type="presParOf" srcId="{0A9764E8-F6CB-654B-B67C-B7D35CED9A5F}" destId="{7AD7D094-EA0A-D047-910F-03CEC96037A8}" srcOrd="1" destOrd="0" presId="urn:microsoft.com/office/officeart/2005/8/layout/hierarchy2"/>
    <dgm:cxn modelId="{530031B1-B803-0841-96D1-F35C21826C46}" type="presParOf" srcId="{7AD7D094-EA0A-D047-910F-03CEC96037A8}" destId="{BFA0455C-EEF2-7248-8628-AA794861A0EA}" srcOrd="0" destOrd="0" presId="urn:microsoft.com/office/officeart/2005/8/layout/hierarchy2"/>
    <dgm:cxn modelId="{F713DEE9-C2C1-9E4E-B8DE-09E695914E78}" type="presParOf" srcId="{BFA0455C-EEF2-7248-8628-AA794861A0EA}" destId="{7F98C406-A96D-904E-ABC7-7ED156711368}" srcOrd="0" destOrd="0" presId="urn:microsoft.com/office/officeart/2005/8/layout/hierarchy2"/>
    <dgm:cxn modelId="{CF4DC082-EDFB-184D-BECA-39953A66A5F8}" type="presParOf" srcId="{7AD7D094-EA0A-D047-910F-03CEC96037A8}" destId="{CD9E236F-BA12-E440-8B88-558A468E9939}" srcOrd="1" destOrd="0" presId="urn:microsoft.com/office/officeart/2005/8/layout/hierarchy2"/>
    <dgm:cxn modelId="{6603837D-F870-CA47-9490-10DA1353FC2C}" type="presParOf" srcId="{CD9E236F-BA12-E440-8B88-558A468E9939}" destId="{AE4FA0BB-3F32-6147-9364-210338BAE1DD}" srcOrd="0" destOrd="0" presId="urn:microsoft.com/office/officeart/2005/8/layout/hierarchy2"/>
    <dgm:cxn modelId="{0A6BD06E-9D7E-1440-B290-90E5F78441C5}" type="presParOf" srcId="{CD9E236F-BA12-E440-8B88-558A468E9939}" destId="{D9E0EE80-9809-9C4B-86CF-1EB68270B405}" srcOrd="1" destOrd="0" presId="urn:microsoft.com/office/officeart/2005/8/layout/hierarchy2"/>
    <dgm:cxn modelId="{375D5EC5-2B9B-7D4E-A9BB-A95BFCF02811}" type="presParOf" srcId="{7AD7D094-EA0A-D047-910F-03CEC96037A8}" destId="{D8FAC89C-B324-A14F-AB55-8A1170A4E337}" srcOrd="2" destOrd="0" presId="urn:microsoft.com/office/officeart/2005/8/layout/hierarchy2"/>
    <dgm:cxn modelId="{DA7A4539-499E-8D47-AD06-F6AF99AA2A2D}" type="presParOf" srcId="{D8FAC89C-B324-A14F-AB55-8A1170A4E337}" destId="{DE1E7FB9-B760-D64D-B09F-0A91B3E03615}" srcOrd="0" destOrd="0" presId="urn:microsoft.com/office/officeart/2005/8/layout/hierarchy2"/>
    <dgm:cxn modelId="{D3EFCF38-03FA-514C-9E61-BAE86DE79DA4}" type="presParOf" srcId="{7AD7D094-EA0A-D047-910F-03CEC96037A8}" destId="{795F0293-10B6-7141-831A-5B85876FA97F}" srcOrd="3" destOrd="0" presId="urn:microsoft.com/office/officeart/2005/8/layout/hierarchy2"/>
    <dgm:cxn modelId="{66A18B6B-1AF3-AB4D-9706-374F2B03DD16}" type="presParOf" srcId="{795F0293-10B6-7141-831A-5B85876FA97F}" destId="{2D98F445-5DA4-7A44-8239-1558D3042D41}" srcOrd="0" destOrd="0" presId="urn:microsoft.com/office/officeart/2005/8/layout/hierarchy2"/>
    <dgm:cxn modelId="{DDB13E30-8A62-6644-A940-80054208F847}" type="presParOf" srcId="{795F0293-10B6-7141-831A-5B85876FA97F}" destId="{E0D161CB-D85A-514B-AB7B-64E7C80D030B}" srcOrd="1" destOrd="0" presId="urn:microsoft.com/office/officeart/2005/8/layout/hierarchy2"/>
    <dgm:cxn modelId="{969C6BD4-5153-A144-BE49-27DA1369EF40}" type="presParOf" srcId="{7AD7D094-EA0A-D047-910F-03CEC96037A8}" destId="{B929CAF9-9D26-824A-824D-CA955A6AD7F8}" srcOrd="4" destOrd="0" presId="urn:microsoft.com/office/officeart/2005/8/layout/hierarchy2"/>
    <dgm:cxn modelId="{7FB9A9E0-555D-C948-AD9F-8C117BF3D280}" type="presParOf" srcId="{B929CAF9-9D26-824A-824D-CA955A6AD7F8}" destId="{2029A308-143F-1B44-A89B-37158C7E4B1C}" srcOrd="0" destOrd="0" presId="urn:microsoft.com/office/officeart/2005/8/layout/hierarchy2"/>
    <dgm:cxn modelId="{18332D70-F47A-1D4B-A3AF-9D9408F003DF}" type="presParOf" srcId="{7AD7D094-EA0A-D047-910F-03CEC96037A8}" destId="{AA4ECAE8-2E4F-C04A-9153-0C2D1F41F0F9}" srcOrd="5" destOrd="0" presId="urn:microsoft.com/office/officeart/2005/8/layout/hierarchy2"/>
    <dgm:cxn modelId="{1ECE33B6-95B7-A34E-AD6D-702036118ADE}" type="presParOf" srcId="{AA4ECAE8-2E4F-C04A-9153-0C2D1F41F0F9}" destId="{8FD922B8-B633-DE42-8321-F078B123A549}" srcOrd="0" destOrd="0" presId="urn:microsoft.com/office/officeart/2005/8/layout/hierarchy2"/>
    <dgm:cxn modelId="{5406E989-E1E3-8E41-8172-111EA889793A}" type="presParOf" srcId="{AA4ECAE8-2E4F-C04A-9153-0C2D1F41F0F9}" destId="{0CD10B60-D446-104A-A368-1C6297F7F0B8}"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16AD4D-0D83-F34C-A06F-CA82CE74942E}"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4EE4EC15-1C5B-E247-AEA5-7DAFF943B869}">
      <dgm:prSet phldrT="[Text]"/>
      <dgm:spPr/>
      <dgm:t>
        <a:bodyPr/>
        <a:lstStyle/>
        <a:p>
          <a:r>
            <a:rPr lang="en-US" dirty="0" smtClean="0"/>
            <a:t>Specify either Shape or Size </a:t>
          </a:r>
          <a:endParaRPr lang="en-US" dirty="0"/>
        </a:p>
      </dgm:t>
    </dgm:pt>
    <dgm:pt modelId="{9F6C1F47-B711-5D4B-8432-569DCC6F7729}" type="parTrans" cxnId="{494DA6A9-5316-C041-A6DC-8FAF8EFA431C}">
      <dgm:prSet/>
      <dgm:spPr/>
      <dgm:t>
        <a:bodyPr/>
        <a:lstStyle/>
        <a:p>
          <a:endParaRPr lang="en-US"/>
        </a:p>
      </dgm:t>
    </dgm:pt>
    <dgm:pt modelId="{23423294-ED81-EE49-AC3F-F3C7D7030EB6}" type="sibTrans" cxnId="{494DA6A9-5316-C041-A6DC-8FAF8EFA431C}">
      <dgm:prSet/>
      <dgm:spPr/>
      <dgm:t>
        <a:bodyPr/>
        <a:lstStyle/>
        <a:p>
          <a:endParaRPr lang="en-US"/>
        </a:p>
      </dgm:t>
    </dgm:pt>
    <dgm:pt modelId="{682D7178-B4E2-EC46-B8A0-79F6B177AA2D}">
      <dgm:prSet phldrT="[Text]"/>
      <dgm:spPr/>
      <dgm:t>
        <a:bodyPr/>
        <a:lstStyle/>
        <a:p>
          <a:r>
            <a:rPr lang="en-US" dirty="0" smtClean="0"/>
            <a:t>Shape</a:t>
          </a:r>
          <a:endParaRPr lang="en-US" dirty="0"/>
        </a:p>
      </dgm:t>
    </dgm:pt>
    <dgm:pt modelId="{307D5FCA-4FFC-3B4B-873C-2ABA9F3730BD}" type="parTrans" cxnId="{92B2E4DB-4DB8-9845-A60E-BB9105E9E38B}">
      <dgm:prSet/>
      <dgm:spPr/>
      <dgm:t>
        <a:bodyPr/>
        <a:lstStyle/>
        <a:p>
          <a:endParaRPr lang="en-US"/>
        </a:p>
      </dgm:t>
    </dgm:pt>
    <dgm:pt modelId="{3E815B56-729E-4D42-9591-819BFB07AF8F}" type="sibTrans" cxnId="{92B2E4DB-4DB8-9845-A60E-BB9105E9E38B}">
      <dgm:prSet/>
      <dgm:spPr/>
      <dgm:t>
        <a:bodyPr/>
        <a:lstStyle/>
        <a:p>
          <a:endParaRPr lang="en-US"/>
        </a:p>
      </dgm:t>
    </dgm:pt>
    <dgm:pt modelId="{E5A32100-87F3-FF42-B7BB-E3EC9B95B10C}">
      <dgm:prSet phldrT="[Text]"/>
      <dgm:spPr/>
      <dgm:t>
        <a:bodyPr/>
        <a:lstStyle/>
        <a:p>
          <a:r>
            <a:rPr lang="en-US" dirty="0" smtClean="0"/>
            <a:t>circle</a:t>
          </a:r>
          <a:endParaRPr lang="en-US" dirty="0"/>
        </a:p>
      </dgm:t>
    </dgm:pt>
    <dgm:pt modelId="{2D43F829-5329-2D44-ABD0-D3A128B196B4}" type="parTrans" cxnId="{8CB123DD-39BF-3246-9B63-4C4C994B5B36}">
      <dgm:prSet/>
      <dgm:spPr/>
      <dgm:t>
        <a:bodyPr/>
        <a:lstStyle/>
        <a:p>
          <a:endParaRPr lang="en-US"/>
        </a:p>
      </dgm:t>
    </dgm:pt>
    <dgm:pt modelId="{02963E4D-97F9-6E43-BB0F-6786E60294E5}" type="sibTrans" cxnId="{8CB123DD-39BF-3246-9B63-4C4C994B5B36}">
      <dgm:prSet/>
      <dgm:spPr/>
      <dgm:t>
        <a:bodyPr/>
        <a:lstStyle/>
        <a:p>
          <a:endParaRPr lang="en-US"/>
        </a:p>
      </dgm:t>
    </dgm:pt>
    <dgm:pt modelId="{4BF966A9-BD3C-924E-AF3B-921CE92FA4BF}">
      <dgm:prSet phldrT="[Text]"/>
      <dgm:spPr/>
      <dgm:t>
        <a:bodyPr/>
        <a:lstStyle/>
        <a:p>
          <a:r>
            <a:rPr lang="en-US" dirty="0" err="1" smtClean="0"/>
            <a:t>elipse</a:t>
          </a:r>
          <a:endParaRPr lang="en-US" dirty="0"/>
        </a:p>
      </dgm:t>
    </dgm:pt>
    <dgm:pt modelId="{A5E09ED1-550F-6C4C-8AF0-97661BE622B3}" type="parTrans" cxnId="{2528E633-F0DE-0F4B-85CE-59BCA8005F46}">
      <dgm:prSet/>
      <dgm:spPr/>
      <dgm:t>
        <a:bodyPr/>
        <a:lstStyle/>
        <a:p>
          <a:endParaRPr lang="en-US"/>
        </a:p>
      </dgm:t>
    </dgm:pt>
    <dgm:pt modelId="{868D9FAF-03F1-E54B-A1F4-A029A6665614}" type="sibTrans" cxnId="{2528E633-F0DE-0F4B-85CE-59BCA8005F46}">
      <dgm:prSet/>
      <dgm:spPr/>
      <dgm:t>
        <a:bodyPr/>
        <a:lstStyle/>
        <a:p>
          <a:endParaRPr lang="en-US"/>
        </a:p>
      </dgm:t>
    </dgm:pt>
    <dgm:pt modelId="{CB7AE892-5A6D-C04C-B374-C6B4144642AB}">
      <dgm:prSet phldrT="[Text]"/>
      <dgm:spPr/>
      <dgm:t>
        <a:bodyPr/>
        <a:lstStyle/>
        <a:p>
          <a:r>
            <a:rPr lang="en-US" dirty="0" smtClean="0"/>
            <a:t>Size</a:t>
          </a:r>
          <a:endParaRPr lang="en-US" dirty="0"/>
        </a:p>
      </dgm:t>
    </dgm:pt>
    <dgm:pt modelId="{D962C7EE-15B1-EB42-9D7D-76810162A872}" type="parTrans" cxnId="{A67AC2CB-80F8-7641-88E3-0A04435535F0}">
      <dgm:prSet/>
      <dgm:spPr/>
      <dgm:t>
        <a:bodyPr/>
        <a:lstStyle/>
        <a:p>
          <a:endParaRPr lang="en-US"/>
        </a:p>
      </dgm:t>
    </dgm:pt>
    <dgm:pt modelId="{87F73A12-6EC9-0041-B371-50F31EF09466}" type="sibTrans" cxnId="{A67AC2CB-80F8-7641-88E3-0A04435535F0}">
      <dgm:prSet/>
      <dgm:spPr/>
      <dgm:t>
        <a:bodyPr/>
        <a:lstStyle/>
        <a:p>
          <a:endParaRPr lang="en-US"/>
        </a:p>
      </dgm:t>
    </dgm:pt>
    <dgm:pt modelId="{16E6FDF1-6C2F-6C4F-A392-85EA2986009C}">
      <dgm:prSet phldrT="[Text]"/>
      <dgm:spPr/>
      <dgm:t>
        <a:bodyPr/>
        <a:lstStyle/>
        <a:p>
          <a:r>
            <a:rPr lang="en-US" dirty="0" smtClean="0"/>
            <a:t>farthest-corner (default) </a:t>
          </a:r>
          <a:endParaRPr lang="en-US" dirty="0"/>
        </a:p>
      </dgm:t>
    </dgm:pt>
    <dgm:pt modelId="{67A6935B-9C13-D94B-873C-FE0FF696342B}" type="parTrans" cxnId="{423BA688-1B0C-404F-AB87-7D71E738E852}">
      <dgm:prSet/>
      <dgm:spPr/>
      <dgm:t>
        <a:bodyPr/>
        <a:lstStyle/>
        <a:p>
          <a:endParaRPr lang="en-US"/>
        </a:p>
      </dgm:t>
    </dgm:pt>
    <dgm:pt modelId="{6BB33E93-FC6F-7140-B121-75210BFD1855}" type="sibTrans" cxnId="{423BA688-1B0C-404F-AB87-7D71E738E852}">
      <dgm:prSet/>
      <dgm:spPr/>
      <dgm:t>
        <a:bodyPr/>
        <a:lstStyle/>
        <a:p>
          <a:endParaRPr lang="en-US"/>
        </a:p>
      </dgm:t>
    </dgm:pt>
    <dgm:pt modelId="{2397F7FD-4305-FE45-9FA5-C450A23660FA}">
      <dgm:prSet phldrT="[Text]"/>
      <dgm:spPr/>
      <dgm:t>
        <a:bodyPr/>
        <a:lstStyle/>
        <a:p>
          <a:r>
            <a:rPr lang="en-US" dirty="0" smtClean="0"/>
            <a:t>farthest-side</a:t>
          </a:r>
          <a:endParaRPr lang="en-US" dirty="0"/>
        </a:p>
      </dgm:t>
    </dgm:pt>
    <dgm:pt modelId="{9B75799C-6DDD-3E47-B1B4-44982564C84E}" type="parTrans" cxnId="{5DED1E18-FCA9-D544-BCC7-8B373AEC9437}">
      <dgm:prSet/>
      <dgm:spPr/>
      <dgm:t>
        <a:bodyPr/>
        <a:lstStyle/>
        <a:p>
          <a:endParaRPr lang="en-US"/>
        </a:p>
      </dgm:t>
    </dgm:pt>
    <dgm:pt modelId="{01FAF4BC-CD61-E249-9A9F-798DFDFFE71B}" type="sibTrans" cxnId="{5DED1E18-FCA9-D544-BCC7-8B373AEC9437}">
      <dgm:prSet/>
      <dgm:spPr/>
      <dgm:t>
        <a:bodyPr/>
        <a:lstStyle/>
        <a:p>
          <a:endParaRPr lang="en-US"/>
        </a:p>
      </dgm:t>
    </dgm:pt>
    <dgm:pt modelId="{BC4E0930-BA44-0A4F-9F10-DC58127CCB17}">
      <dgm:prSet phldrT="[Text]"/>
      <dgm:spPr/>
      <dgm:t>
        <a:bodyPr/>
        <a:lstStyle/>
        <a:p>
          <a:r>
            <a:rPr lang="en-US" dirty="0" smtClean="0"/>
            <a:t>closest-corner</a:t>
          </a:r>
          <a:endParaRPr lang="en-US" dirty="0"/>
        </a:p>
      </dgm:t>
    </dgm:pt>
    <dgm:pt modelId="{4965A2FD-FA01-5642-9E02-79B073D0A7CF}" type="parTrans" cxnId="{3ADE8AE3-404B-934F-8683-147E57583EB9}">
      <dgm:prSet/>
      <dgm:spPr/>
      <dgm:t>
        <a:bodyPr/>
        <a:lstStyle/>
        <a:p>
          <a:endParaRPr lang="en-US"/>
        </a:p>
      </dgm:t>
    </dgm:pt>
    <dgm:pt modelId="{322748DF-FB00-3F46-832A-EE1A91838B9A}" type="sibTrans" cxnId="{3ADE8AE3-404B-934F-8683-147E57583EB9}">
      <dgm:prSet/>
      <dgm:spPr/>
      <dgm:t>
        <a:bodyPr/>
        <a:lstStyle/>
        <a:p>
          <a:endParaRPr lang="en-US"/>
        </a:p>
      </dgm:t>
    </dgm:pt>
    <dgm:pt modelId="{864F71DD-2758-E54F-B187-8B6872F23A36}">
      <dgm:prSet phldrT="[Text]"/>
      <dgm:spPr/>
      <dgm:t>
        <a:bodyPr/>
        <a:lstStyle/>
        <a:p>
          <a:r>
            <a:rPr lang="en-US" dirty="0" smtClean="0"/>
            <a:t>closest-side</a:t>
          </a:r>
          <a:endParaRPr lang="en-US" dirty="0"/>
        </a:p>
      </dgm:t>
    </dgm:pt>
    <dgm:pt modelId="{6F642EED-B52A-F44D-901A-70704A707683}" type="parTrans" cxnId="{D231BE67-A2AD-DA41-BCFE-90D361836AE3}">
      <dgm:prSet/>
      <dgm:spPr/>
      <dgm:t>
        <a:bodyPr/>
        <a:lstStyle/>
        <a:p>
          <a:endParaRPr lang="en-US"/>
        </a:p>
      </dgm:t>
    </dgm:pt>
    <dgm:pt modelId="{011CDE69-2185-F745-AD44-1E4CA956EFD6}" type="sibTrans" cxnId="{D231BE67-A2AD-DA41-BCFE-90D361836AE3}">
      <dgm:prSet/>
      <dgm:spPr/>
      <dgm:t>
        <a:bodyPr/>
        <a:lstStyle/>
        <a:p>
          <a:endParaRPr lang="en-US"/>
        </a:p>
      </dgm:t>
    </dgm:pt>
    <dgm:pt modelId="{2025ED48-B11C-784B-8673-ACA2A7D821CE}">
      <dgm:prSet phldrT="[Text]"/>
      <dgm:spPr/>
      <dgm:t>
        <a:bodyPr/>
        <a:lstStyle/>
        <a:p>
          <a:r>
            <a:rPr lang="en-US" dirty="0" smtClean="0"/>
            <a:t>An explicit length in pixels interpreted as the radius of the circle</a:t>
          </a:r>
          <a:endParaRPr lang="en-US" dirty="0"/>
        </a:p>
      </dgm:t>
    </dgm:pt>
    <dgm:pt modelId="{A7F96A2F-3740-CF4A-B35B-E9BC8588A581}" type="parTrans" cxnId="{A60EE543-22FE-8E49-B231-10B532607294}">
      <dgm:prSet/>
      <dgm:spPr/>
      <dgm:t>
        <a:bodyPr/>
        <a:lstStyle/>
        <a:p>
          <a:endParaRPr lang="en-US"/>
        </a:p>
      </dgm:t>
    </dgm:pt>
    <dgm:pt modelId="{4516EE37-8E60-DA46-BC78-13389A90F4C7}" type="sibTrans" cxnId="{A60EE543-22FE-8E49-B231-10B532607294}">
      <dgm:prSet/>
      <dgm:spPr/>
      <dgm:t>
        <a:bodyPr/>
        <a:lstStyle/>
        <a:p>
          <a:endParaRPr lang="en-US"/>
        </a:p>
      </dgm:t>
    </dgm:pt>
    <dgm:pt modelId="{0C6E3676-8DAC-B14F-A97F-35D0818C6BA4}" type="pres">
      <dgm:prSet presAssocID="{C716AD4D-0D83-F34C-A06F-CA82CE74942E}" presName="diagram" presStyleCnt="0">
        <dgm:presLayoutVars>
          <dgm:chPref val="1"/>
          <dgm:dir/>
          <dgm:animOne val="branch"/>
          <dgm:animLvl val="lvl"/>
          <dgm:resizeHandles val="exact"/>
        </dgm:presLayoutVars>
      </dgm:prSet>
      <dgm:spPr/>
      <dgm:t>
        <a:bodyPr/>
        <a:lstStyle/>
        <a:p>
          <a:endParaRPr lang="en-US"/>
        </a:p>
      </dgm:t>
    </dgm:pt>
    <dgm:pt modelId="{BD0A7991-E6ED-FE4B-8AE1-2A6F77BDA1B0}" type="pres">
      <dgm:prSet presAssocID="{4EE4EC15-1C5B-E247-AEA5-7DAFF943B869}" presName="root1" presStyleCnt="0"/>
      <dgm:spPr/>
    </dgm:pt>
    <dgm:pt modelId="{FC066E51-E109-DA42-A98E-B903F8106398}" type="pres">
      <dgm:prSet presAssocID="{4EE4EC15-1C5B-E247-AEA5-7DAFF943B869}" presName="LevelOneTextNode" presStyleLbl="node0" presStyleIdx="0" presStyleCnt="1">
        <dgm:presLayoutVars>
          <dgm:chPref val="3"/>
        </dgm:presLayoutVars>
      </dgm:prSet>
      <dgm:spPr/>
      <dgm:t>
        <a:bodyPr/>
        <a:lstStyle/>
        <a:p>
          <a:endParaRPr lang="en-US"/>
        </a:p>
      </dgm:t>
    </dgm:pt>
    <dgm:pt modelId="{380BDE0F-C390-C444-B944-87ADA8720BE3}" type="pres">
      <dgm:prSet presAssocID="{4EE4EC15-1C5B-E247-AEA5-7DAFF943B869}" presName="level2hierChild" presStyleCnt="0"/>
      <dgm:spPr/>
    </dgm:pt>
    <dgm:pt modelId="{28DE4E5A-F4A9-D049-8B3B-682B0434E4C7}" type="pres">
      <dgm:prSet presAssocID="{307D5FCA-4FFC-3B4B-873C-2ABA9F3730BD}" presName="conn2-1" presStyleLbl="parChTrans1D2" presStyleIdx="0" presStyleCnt="2"/>
      <dgm:spPr/>
      <dgm:t>
        <a:bodyPr/>
        <a:lstStyle/>
        <a:p>
          <a:endParaRPr lang="en-US"/>
        </a:p>
      </dgm:t>
    </dgm:pt>
    <dgm:pt modelId="{B0567ACB-E198-B44E-A9CB-ECEAAD7105F2}" type="pres">
      <dgm:prSet presAssocID="{307D5FCA-4FFC-3B4B-873C-2ABA9F3730BD}" presName="connTx" presStyleLbl="parChTrans1D2" presStyleIdx="0" presStyleCnt="2"/>
      <dgm:spPr/>
      <dgm:t>
        <a:bodyPr/>
        <a:lstStyle/>
        <a:p>
          <a:endParaRPr lang="en-US"/>
        </a:p>
      </dgm:t>
    </dgm:pt>
    <dgm:pt modelId="{24647BE4-7C4B-5F4D-BE3C-A1D6D7958989}" type="pres">
      <dgm:prSet presAssocID="{682D7178-B4E2-EC46-B8A0-79F6B177AA2D}" presName="root2" presStyleCnt="0"/>
      <dgm:spPr/>
    </dgm:pt>
    <dgm:pt modelId="{63ED7D9E-84D5-CC48-AA3D-BA5E8907AFA0}" type="pres">
      <dgm:prSet presAssocID="{682D7178-B4E2-EC46-B8A0-79F6B177AA2D}" presName="LevelTwoTextNode" presStyleLbl="node2" presStyleIdx="0" presStyleCnt="2">
        <dgm:presLayoutVars>
          <dgm:chPref val="3"/>
        </dgm:presLayoutVars>
      </dgm:prSet>
      <dgm:spPr/>
      <dgm:t>
        <a:bodyPr/>
        <a:lstStyle/>
        <a:p>
          <a:endParaRPr lang="en-US"/>
        </a:p>
      </dgm:t>
    </dgm:pt>
    <dgm:pt modelId="{86219306-97FF-694E-A95B-995B89AFFB7E}" type="pres">
      <dgm:prSet presAssocID="{682D7178-B4E2-EC46-B8A0-79F6B177AA2D}" presName="level3hierChild" presStyleCnt="0"/>
      <dgm:spPr/>
    </dgm:pt>
    <dgm:pt modelId="{13769417-032A-AB4B-A216-29E49322C3C8}" type="pres">
      <dgm:prSet presAssocID="{2D43F829-5329-2D44-ABD0-D3A128B196B4}" presName="conn2-1" presStyleLbl="parChTrans1D3" presStyleIdx="0" presStyleCnt="7"/>
      <dgm:spPr/>
      <dgm:t>
        <a:bodyPr/>
        <a:lstStyle/>
        <a:p>
          <a:endParaRPr lang="en-US"/>
        </a:p>
      </dgm:t>
    </dgm:pt>
    <dgm:pt modelId="{D5E38747-59B2-5843-9C6D-CCA1E2B0B5CC}" type="pres">
      <dgm:prSet presAssocID="{2D43F829-5329-2D44-ABD0-D3A128B196B4}" presName="connTx" presStyleLbl="parChTrans1D3" presStyleIdx="0" presStyleCnt="7"/>
      <dgm:spPr/>
      <dgm:t>
        <a:bodyPr/>
        <a:lstStyle/>
        <a:p>
          <a:endParaRPr lang="en-US"/>
        </a:p>
      </dgm:t>
    </dgm:pt>
    <dgm:pt modelId="{68B1AE47-4D5C-3E47-B00D-025E0E5B06A1}" type="pres">
      <dgm:prSet presAssocID="{E5A32100-87F3-FF42-B7BB-E3EC9B95B10C}" presName="root2" presStyleCnt="0"/>
      <dgm:spPr/>
    </dgm:pt>
    <dgm:pt modelId="{D924F93E-0AF1-0A43-B4D1-730064F9918B}" type="pres">
      <dgm:prSet presAssocID="{E5A32100-87F3-FF42-B7BB-E3EC9B95B10C}" presName="LevelTwoTextNode" presStyleLbl="node3" presStyleIdx="0" presStyleCnt="7">
        <dgm:presLayoutVars>
          <dgm:chPref val="3"/>
        </dgm:presLayoutVars>
      </dgm:prSet>
      <dgm:spPr/>
      <dgm:t>
        <a:bodyPr/>
        <a:lstStyle/>
        <a:p>
          <a:endParaRPr lang="en-US"/>
        </a:p>
      </dgm:t>
    </dgm:pt>
    <dgm:pt modelId="{40751D62-6DFA-2748-B334-6372035A194C}" type="pres">
      <dgm:prSet presAssocID="{E5A32100-87F3-FF42-B7BB-E3EC9B95B10C}" presName="level3hierChild" presStyleCnt="0"/>
      <dgm:spPr/>
    </dgm:pt>
    <dgm:pt modelId="{85719D93-F099-5F42-B5A5-5994E22F1E0D}" type="pres">
      <dgm:prSet presAssocID="{A5E09ED1-550F-6C4C-8AF0-97661BE622B3}" presName="conn2-1" presStyleLbl="parChTrans1D3" presStyleIdx="1" presStyleCnt="7"/>
      <dgm:spPr/>
      <dgm:t>
        <a:bodyPr/>
        <a:lstStyle/>
        <a:p>
          <a:endParaRPr lang="en-US"/>
        </a:p>
      </dgm:t>
    </dgm:pt>
    <dgm:pt modelId="{AF23A639-6AB7-F749-822F-E51DFF446F86}" type="pres">
      <dgm:prSet presAssocID="{A5E09ED1-550F-6C4C-8AF0-97661BE622B3}" presName="connTx" presStyleLbl="parChTrans1D3" presStyleIdx="1" presStyleCnt="7"/>
      <dgm:spPr/>
      <dgm:t>
        <a:bodyPr/>
        <a:lstStyle/>
        <a:p>
          <a:endParaRPr lang="en-US"/>
        </a:p>
      </dgm:t>
    </dgm:pt>
    <dgm:pt modelId="{3AEC6222-8655-CF49-AE5E-395D3B9E7B9F}" type="pres">
      <dgm:prSet presAssocID="{4BF966A9-BD3C-924E-AF3B-921CE92FA4BF}" presName="root2" presStyleCnt="0"/>
      <dgm:spPr/>
    </dgm:pt>
    <dgm:pt modelId="{DE7891C8-2E8B-3D4D-B2BF-7D07704D592B}" type="pres">
      <dgm:prSet presAssocID="{4BF966A9-BD3C-924E-AF3B-921CE92FA4BF}" presName="LevelTwoTextNode" presStyleLbl="node3" presStyleIdx="1" presStyleCnt="7">
        <dgm:presLayoutVars>
          <dgm:chPref val="3"/>
        </dgm:presLayoutVars>
      </dgm:prSet>
      <dgm:spPr/>
      <dgm:t>
        <a:bodyPr/>
        <a:lstStyle/>
        <a:p>
          <a:endParaRPr lang="en-US"/>
        </a:p>
      </dgm:t>
    </dgm:pt>
    <dgm:pt modelId="{BC3A7A90-5024-1741-8765-D48837C6942B}" type="pres">
      <dgm:prSet presAssocID="{4BF966A9-BD3C-924E-AF3B-921CE92FA4BF}" presName="level3hierChild" presStyleCnt="0"/>
      <dgm:spPr/>
    </dgm:pt>
    <dgm:pt modelId="{A859360E-B7EF-FA47-B4D5-3B86C04DDFE0}" type="pres">
      <dgm:prSet presAssocID="{D962C7EE-15B1-EB42-9D7D-76810162A872}" presName="conn2-1" presStyleLbl="parChTrans1D2" presStyleIdx="1" presStyleCnt="2"/>
      <dgm:spPr/>
      <dgm:t>
        <a:bodyPr/>
        <a:lstStyle/>
        <a:p>
          <a:endParaRPr lang="en-US"/>
        </a:p>
      </dgm:t>
    </dgm:pt>
    <dgm:pt modelId="{E1F07146-C5F8-FB4B-9AFF-94E2F3E2FAEF}" type="pres">
      <dgm:prSet presAssocID="{D962C7EE-15B1-EB42-9D7D-76810162A872}" presName="connTx" presStyleLbl="parChTrans1D2" presStyleIdx="1" presStyleCnt="2"/>
      <dgm:spPr/>
      <dgm:t>
        <a:bodyPr/>
        <a:lstStyle/>
        <a:p>
          <a:endParaRPr lang="en-US"/>
        </a:p>
      </dgm:t>
    </dgm:pt>
    <dgm:pt modelId="{9BC0BE8E-9F7E-3F42-B9A7-EA001EFC2F2F}" type="pres">
      <dgm:prSet presAssocID="{CB7AE892-5A6D-C04C-B374-C6B4144642AB}" presName="root2" presStyleCnt="0"/>
      <dgm:spPr/>
    </dgm:pt>
    <dgm:pt modelId="{6AF57E13-B895-3544-846A-0156296CE596}" type="pres">
      <dgm:prSet presAssocID="{CB7AE892-5A6D-C04C-B374-C6B4144642AB}" presName="LevelTwoTextNode" presStyleLbl="node2" presStyleIdx="1" presStyleCnt="2">
        <dgm:presLayoutVars>
          <dgm:chPref val="3"/>
        </dgm:presLayoutVars>
      </dgm:prSet>
      <dgm:spPr/>
      <dgm:t>
        <a:bodyPr/>
        <a:lstStyle/>
        <a:p>
          <a:endParaRPr lang="en-US"/>
        </a:p>
      </dgm:t>
    </dgm:pt>
    <dgm:pt modelId="{78C5F721-B871-0B44-A6F2-808A62DE80BB}" type="pres">
      <dgm:prSet presAssocID="{CB7AE892-5A6D-C04C-B374-C6B4144642AB}" presName="level3hierChild" presStyleCnt="0"/>
      <dgm:spPr/>
    </dgm:pt>
    <dgm:pt modelId="{01E48FA2-8BBC-C042-8E57-136E5B5919E8}" type="pres">
      <dgm:prSet presAssocID="{67A6935B-9C13-D94B-873C-FE0FF696342B}" presName="conn2-1" presStyleLbl="parChTrans1D3" presStyleIdx="2" presStyleCnt="7"/>
      <dgm:spPr/>
      <dgm:t>
        <a:bodyPr/>
        <a:lstStyle/>
        <a:p>
          <a:endParaRPr lang="en-US"/>
        </a:p>
      </dgm:t>
    </dgm:pt>
    <dgm:pt modelId="{6247B563-F339-CA41-8397-123BB469204E}" type="pres">
      <dgm:prSet presAssocID="{67A6935B-9C13-D94B-873C-FE0FF696342B}" presName="connTx" presStyleLbl="parChTrans1D3" presStyleIdx="2" presStyleCnt="7"/>
      <dgm:spPr/>
      <dgm:t>
        <a:bodyPr/>
        <a:lstStyle/>
        <a:p>
          <a:endParaRPr lang="en-US"/>
        </a:p>
      </dgm:t>
    </dgm:pt>
    <dgm:pt modelId="{C6284742-85F8-D245-A73D-30CF2DF4E687}" type="pres">
      <dgm:prSet presAssocID="{16E6FDF1-6C2F-6C4F-A392-85EA2986009C}" presName="root2" presStyleCnt="0"/>
      <dgm:spPr/>
    </dgm:pt>
    <dgm:pt modelId="{B4163E8F-2797-D746-BAAE-B9D38A238703}" type="pres">
      <dgm:prSet presAssocID="{16E6FDF1-6C2F-6C4F-A392-85EA2986009C}" presName="LevelTwoTextNode" presStyleLbl="node3" presStyleIdx="2" presStyleCnt="7">
        <dgm:presLayoutVars>
          <dgm:chPref val="3"/>
        </dgm:presLayoutVars>
      </dgm:prSet>
      <dgm:spPr/>
      <dgm:t>
        <a:bodyPr/>
        <a:lstStyle/>
        <a:p>
          <a:endParaRPr lang="en-US"/>
        </a:p>
      </dgm:t>
    </dgm:pt>
    <dgm:pt modelId="{D23E7785-73AF-0240-B588-76E9E519596B}" type="pres">
      <dgm:prSet presAssocID="{16E6FDF1-6C2F-6C4F-A392-85EA2986009C}" presName="level3hierChild" presStyleCnt="0"/>
      <dgm:spPr/>
    </dgm:pt>
    <dgm:pt modelId="{55C85BF1-EFD6-3B4A-80B6-60578C0F2309}" type="pres">
      <dgm:prSet presAssocID="{9B75799C-6DDD-3E47-B1B4-44982564C84E}" presName="conn2-1" presStyleLbl="parChTrans1D3" presStyleIdx="3" presStyleCnt="7"/>
      <dgm:spPr/>
      <dgm:t>
        <a:bodyPr/>
        <a:lstStyle/>
        <a:p>
          <a:endParaRPr lang="en-US"/>
        </a:p>
      </dgm:t>
    </dgm:pt>
    <dgm:pt modelId="{B3B7880D-505D-3348-9D5E-CED73655DDDB}" type="pres">
      <dgm:prSet presAssocID="{9B75799C-6DDD-3E47-B1B4-44982564C84E}" presName="connTx" presStyleLbl="parChTrans1D3" presStyleIdx="3" presStyleCnt="7"/>
      <dgm:spPr/>
      <dgm:t>
        <a:bodyPr/>
        <a:lstStyle/>
        <a:p>
          <a:endParaRPr lang="en-US"/>
        </a:p>
      </dgm:t>
    </dgm:pt>
    <dgm:pt modelId="{E14DB39E-0189-CE44-93DE-59C1FA1BB496}" type="pres">
      <dgm:prSet presAssocID="{2397F7FD-4305-FE45-9FA5-C450A23660FA}" presName="root2" presStyleCnt="0"/>
      <dgm:spPr/>
    </dgm:pt>
    <dgm:pt modelId="{08CEE2DF-4632-0045-83DB-8DA94004E73F}" type="pres">
      <dgm:prSet presAssocID="{2397F7FD-4305-FE45-9FA5-C450A23660FA}" presName="LevelTwoTextNode" presStyleLbl="node3" presStyleIdx="3" presStyleCnt="7">
        <dgm:presLayoutVars>
          <dgm:chPref val="3"/>
        </dgm:presLayoutVars>
      </dgm:prSet>
      <dgm:spPr/>
      <dgm:t>
        <a:bodyPr/>
        <a:lstStyle/>
        <a:p>
          <a:endParaRPr lang="en-US"/>
        </a:p>
      </dgm:t>
    </dgm:pt>
    <dgm:pt modelId="{717CC55C-A417-8541-8E8D-6FC0CFDD4D5A}" type="pres">
      <dgm:prSet presAssocID="{2397F7FD-4305-FE45-9FA5-C450A23660FA}" presName="level3hierChild" presStyleCnt="0"/>
      <dgm:spPr/>
    </dgm:pt>
    <dgm:pt modelId="{D0AA10E7-10CA-7544-A101-C1AEA2AA897B}" type="pres">
      <dgm:prSet presAssocID="{4965A2FD-FA01-5642-9E02-79B073D0A7CF}" presName="conn2-1" presStyleLbl="parChTrans1D3" presStyleIdx="4" presStyleCnt="7"/>
      <dgm:spPr/>
      <dgm:t>
        <a:bodyPr/>
        <a:lstStyle/>
        <a:p>
          <a:endParaRPr lang="en-US"/>
        </a:p>
      </dgm:t>
    </dgm:pt>
    <dgm:pt modelId="{E12A3A2F-5B80-F44D-B21D-799DEE0C176A}" type="pres">
      <dgm:prSet presAssocID="{4965A2FD-FA01-5642-9E02-79B073D0A7CF}" presName="connTx" presStyleLbl="parChTrans1D3" presStyleIdx="4" presStyleCnt="7"/>
      <dgm:spPr/>
      <dgm:t>
        <a:bodyPr/>
        <a:lstStyle/>
        <a:p>
          <a:endParaRPr lang="en-US"/>
        </a:p>
      </dgm:t>
    </dgm:pt>
    <dgm:pt modelId="{F7EDA412-D40C-434E-8800-CC127EDE0FF0}" type="pres">
      <dgm:prSet presAssocID="{BC4E0930-BA44-0A4F-9F10-DC58127CCB17}" presName="root2" presStyleCnt="0"/>
      <dgm:spPr/>
    </dgm:pt>
    <dgm:pt modelId="{1061D5D3-2B03-0C43-8AB7-9BE30C231485}" type="pres">
      <dgm:prSet presAssocID="{BC4E0930-BA44-0A4F-9F10-DC58127CCB17}" presName="LevelTwoTextNode" presStyleLbl="node3" presStyleIdx="4" presStyleCnt="7">
        <dgm:presLayoutVars>
          <dgm:chPref val="3"/>
        </dgm:presLayoutVars>
      </dgm:prSet>
      <dgm:spPr/>
      <dgm:t>
        <a:bodyPr/>
        <a:lstStyle/>
        <a:p>
          <a:endParaRPr lang="en-US"/>
        </a:p>
      </dgm:t>
    </dgm:pt>
    <dgm:pt modelId="{9B9B80A1-5B73-6641-8F33-F0FE1F95C065}" type="pres">
      <dgm:prSet presAssocID="{BC4E0930-BA44-0A4F-9F10-DC58127CCB17}" presName="level3hierChild" presStyleCnt="0"/>
      <dgm:spPr/>
    </dgm:pt>
    <dgm:pt modelId="{46B96FC5-5726-6042-BB0F-8691D2A9870C}" type="pres">
      <dgm:prSet presAssocID="{6F642EED-B52A-F44D-901A-70704A707683}" presName="conn2-1" presStyleLbl="parChTrans1D3" presStyleIdx="5" presStyleCnt="7"/>
      <dgm:spPr/>
      <dgm:t>
        <a:bodyPr/>
        <a:lstStyle/>
        <a:p>
          <a:endParaRPr lang="en-US"/>
        </a:p>
      </dgm:t>
    </dgm:pt>
    <dgm:pt modelId="{06F81636-C866-5947-BA9F-FAD43367A7B7}" type="pres">
      <dgm:prSet presAssocID="{6F642EED-B52A-F44D-901A-70704A707683}" presName="connTx" presStyleLbl="parChTrans1D3" presStyleIdx="5" presStyleCnt="7"/>
      <dgm:spPr/>
      <dgm:t>
        <a:bodyPr/>
        <a:lstStyle/>
        <a:p>
          <a:endParaRPr lang="en-US"/>
        </a:p>
      </dgm:t>
    </dgm:pt>
    <dgm:pt modelId="{D28DF933-F0ED-DE44-85AF-BA702F30FAD4}" type="pres">
      <dgm:prSet presAssocID="{864F71DD-2758-E54F-B187-8B6872F23A36}" presName="root2" presStyleCnt="0"/>
      <dgm:spPr/>
    </dgm:pt>
    <dgm:pt modelId="{C740A990-7119-3F4D-AC73-9E9FCF7522AF}" type="pres">
      <dgm:prSet presAssocID="{864F71DD-2758-E54F-B187-8B6872F23A36}" presName="LevelTwoTextNode" presStyleLbl="node3" presStyleIdx="5" presStyleCnt="7">
        <dgm:presLayoutVars>
          <dgm:chPref val="3"/>
        </dgm:presLayoutVars>
      </dgm:prSet>
      <dgm:spPr/>
      <dgm:t>
        <a:bodyPr/>
        <a:lstStyle/>
        <a:p>
          <a:endParaRPr lang="en-US"/>
        </a:p>
      </dgm:t>
    </dgm:pt>
    <dgm:pt modelId="{BF8434D7-0578-3646-B964-94B4B9FCA20D}" type="pres">
      <dgm:prSet presAssocID="{864F71DD-2758-E54F-B187-8B6872F23A36}" presName="level3hierChild" presStyleCnt="0"/>
      <dgm:spPr/>
    </dgm:pt>
    <dgm:pt modelId="{5A1E39BE-BAC5-9D40-90FE-168A80EF80F3}" type="pres">
      <dgm:prSet presAssocID="{A7F96A2F-3740-CF4A-B35B-E9BC8588A581}" presName="conn2-1" presStyleLbl="parChTrans1D3" presStyleIdx="6" presStyleCnt="7"/>
      <dgm:spPr/>
      <dgm:t>
        <a:bodyPr/>
        <a:lstStyle/>
        <a:p>
          <a:endParaRPr lang="en-US"/>
        </a:p>
      </dgm:t>
    </dgm:pt>
    <dgm:pt modelId="{F52F8B1C-C142-D84A-A4B2-0DCB334B7944}" type="pres">
      <dgm:prSet presAssocID="{A7F96A2F-3740-CF4A-B35B-E9BC8588A581}" presName="connTx" presStyleLbl="parChTrans1D3" presStyleIdx="6" presStyleCnt="7"/>
      <dgm:spPr/>
      <dgm:t>
        <a:bodyPr/>
        <a:lstStyle/>
        <a:p>
          <a:endParaRPr lang="en-US"/>
        </a:p>
      </dgm:t>
    </dgm:pt>
    <dgm:pt modelId="{EF51DEFF-6D80-5A49-83D9-78F501559EDC}" type="pres">
      <dgm:prSet presAssocID="{2025ED48-B11C-784B-8673-ACA2A7D821CE}" presName="root2" presStyleCnt="0"/>
      <dgm:spPr/>
    </dgm:pt>
    <dgm:pt modelId="{ED8E58D9-7B0F-4E45-AA97-2E84A6C0C72A}" type="pres">
      <dgm:prSet presAssocID="{2025ED48-B11C-784B-8673-ACA2A7D821CE}" presName="LevelTwoTextNode" presStyleLbl="node3" presStyleIdx="6" presStyleCnt="7">
        <dgm:presLayoutVars>
          <dgm:chPref val="3"/>
        </dgm:presLayoutVars>
      </dgm:prSet>
      <dgm:spPr/>
      <dgm:t>
        <a:bodyPr/>
        <a:lstStyle/>
        <a:p>
          <a:endParaRPr lang="en-US"/>
        </a:p>
      </dgm:t>
    </dgm:pt>
    <dgm:pt modelId="{E69D23BF-A088-D042-883E-EC3AA8885BAC}" type="pres">
      <dgm:prSet presAssocID="{2025ED48-B11C-784B-8673-ACA2A7D821CE}" presName="level3hierChild" presStyleCnt="0"/>
      <dgm:spPr/>
    </dgm:pt>
  </dgm:ptLst>
  <dgm:cxnLst>
    <dgm:cxn modelId="{8814DD41-4EDB-A94C-BB2F-8C68A05CA8AE}" type="presOf" srcId="{4EE4EC15-1C5B-E247-AEA5-7DAFF943B869}" destId="{FC066E51-E109-DA42-A98E-B903F8106398}" srcOrd="0" destOrd="0" presId="urn:microsoft.com/office/officeart/2005/8/layout/hierarchy2"/>
    <dgm:cxn modelId="{97F089A1-0D8E-3147-836F-3EC6C8E11022}" type="presOf" srcId="{307D5FCA-4FFC-3B4B-873C-2ABA9F3730BD}" destId="{28DE4E5A-F4A9-D049-8B3B-682B0434E4C7}" srcOrd="0" destOrd="0" presId="urn:microsoft.com/office/officeart/2005/8/layout/hierarchy2"/>
    <dgm:cxn modelId="{3ADE8AE3-404B-934F-8683-147E57583EB9}" srcId="{CB7AE892-5A6D-C04C-B374-C6B4144642AB}" destId="{BC4E0930-BA44-0A4F-9F10-DC58127CCB17}" srcOrd="2" destOrd="0" parTransId="{4965A2FD-FA01-5642-9E02-79B073D0A7CF}" sibTransId="{322748DF-FB00-3F46-832A-EE1A91838B9A}"/>
    <dgm:cxn modelId="{7777B8DB-F425-2A4D-9B7D-6A397CF81F8F}" type="presOf" srcId="{67A6935B-9C13-D94B-873C-FE0FF696342B}" destId="{01E48FA2-8BBC-C042-8E57-136E5B5919E8}" srcOrd="0" destOrd="0" presId="urn:microsoft.com/office/officeart/2005/8/layout/hierarchy2"/>
    <dgm:cxn modelId="{9A11CA13-F3D8-7047-A2CF-52BCDE1E55C1}" type="presOf" srcId="{682D7178-B4E2-EC46-B8A0-79F6B177AA2D}" destId="{63ED7D9E-84D5-CC48-AA3D-BA5E8907AFA0}" srcOrd="0" destOrd="0" presId="urn:microsoft.com/office/officeart/2005/8/layout/hierarchy2"/>
    <dgm:cxn modelId="{92B2E4DB-4DB8-9845-A60E-BB9105E9E38B}" srcId="{4EE4EC15-1C5B-E247-AEA5-7DAFF943B869}" destId="{682D7178-B4E2-EC46-B8A0-79F6B177AA2D}" srcOrd="0" destOrd="0" parTransId="{307D5FCA-4FFC-3B4B-873C-2ABA9F3730BD}" sibTransId="{3E815B56-729E-4D42-9591-819BFB07AF8F}"/>
    <dgm:cxn modelId="{882A9306-1689-C848-B282-128DB56E3C51}" type="presOf" srcId="{D962C7EE-15B1-EB42-9D7D-76810162A872}" destId="{A859360E-B7EF-FA47-B4D5-3B86C04DDFE0}" srcOrd="0" destOrd="0" presId="urn:microsoft.com/office/officeart/2005/8/layout/hierarchy2"/>
    <dgm:cxn modelId="{61F14A05-3C11-3B44-916E-BB4738573567}" type="presOf" srcId="{A7F96A2F-3740-CF4A-B35B-E9BC8588A581}" destId="{F52F8B1C-C142-D84A-A4B2-0DCB334B7944}" srcOrd="1" destOrd="0" presId="urn:microsoft.com/office/officeart/2005/8/layout/hierarchy2"/>
    <dgm:cxn modelId="{A3087F28-A6E5-0B48-9753-6DAAB51357E6}" type="presOf" srcId="{16E6FDF1-6C2F-6C4F-A392-85EA2986009C}" destId="{B4163E8F-2797-D746-BAAE-B9D38A238703}" srcOrd="0" destOrd="0" presId="urn:microsoft.com/office/officeart/2005/8/layout/hierarchy2"/>
    <dgm:cxn modelId="{F352FE4B-92FB-3643-8E3B-34AD373A1479}" type="presOf" srcId="{C716AD4D-0D83-F34C-A06F-CA82CE74942E}" destId="{0C6E3676-8DAC-B14F-A97F-35D0818C6BA4}" srcOrd="0" destOrd="0" presId="urn:microsoft.com/office/officeart/2005/8/layout/hierarchy2"/>
    <dgm:cxn modelId="{494DA6A9-5316-C041-A6DC-8FAF8EFA431C}" srcId="{C716AD4D-0D83-F34C-A06F-CA82CE74942E}" destId="{4EE4EC15-1C5B-E247-AEA5-7DAFF943B869}" srcOrd="0" destOrd="0" parTransId="{9F6C1F47-B711-5D4B-8432-569DCC6F7729}" sibTransId="{23423294-ED81-EE49-AC3F-F3C7D7030EB6}"/>
    <dgm:cxn modelId="{93C06194-9C19-0A4C-A6AD-4E74E36FA31C}" type="presOf" srcId="{2025ED48-B11C-784B-8673-ACA2A7D821CE}" destId="{ED8E58D9-7B0F-4E45-AA97-2E84A6C0C72A}" srcOrd="0" destOrd="0" presId="urn:microsoft.com/office/officeart/2005/8/layout/hierarchy2"/>
    <dgm:cxn modelId="{9DF9EAC3-CB10-3D49-8130-4FBB2F7148F6}" type="presOf" srcId="{864F71DD-2758-E54F-B187-8B6872F23A36}" destId="{C740A990-7119-3F4D-AC73-9E9FCF7522AF}" srcOrd="0" destOrd="0" presId="urn:microsoft.com/office/officeart/2005/8/layout/hierarchy2"/>
    <dgm:cxn modelId="{423BA688-1B0C-404F-AB87-7D71E738E852}" srcId="{CB7AE892-5A6D-C04C-B374-C6B4144642AB}" destId="{16E6FDF1-6C2F-6C4F-A392-85EA2986009C}" srcOrd="0" destOrd="0" parTransId="{67A6935B-9C13-D94B-873C-FE0FF696342B}" sibTransId="{6BB33E93-FC6F-7140-B121-75210BFD1855}"/>
    <dgm:cxn modelId="{56EB87B6-9D0B-A244-8A8B-1BE7915290EA}" type="presOf" srcId="{9B75799C-6DDD-3E47-B1B4-44982564C84E}" destId="{55C85BF1-EFD6-3B4A-80B6-60578C0F2309}" srcOrd="0" destOrd="0" presId="urn:microsoft.com/office/officeart/2005/8/layout/hierarchy2"/>
    <dgm:cxn modelId="{2BD20253-8AE2-4F46-BB4C-E18FE7B31C14}" type="presOf" srcId="{2397F7FD-4305-FE45-9FA5-C450A23660FA}" destId="{08CEE2DF-4632-0045-83DB-8DA94004E73F}" srcOrd="0" destOrd="0" presId="urn:microsoft.com/office/officeart/2005/8/layout/hierarchy2"/>
    <dgm:cxn modelId="{365781EA-F241-9042-BB4D-5F97CDB63331}" type="presOf" srcId="{D962C7EE-15B1-EB42-9D7D-76810162A872}" destId="{E1F07146-C5F8-FB4B-9AFF-94E2F3E2FAEF}" srcOrd="1" destOrd="0" presId="urn:microsoft.com/office/officeart/2005/8/layout/hierarchy2"/>
    <dgm:cxn modelId="{AA25DD4B-80D6-764B-ABE0-69F9B9097CE4}" type="presOf" srcId="{A5E09ED1-550F-6C4C-8AF0-97661BE622B3}" destId="{85719D93-F099-5F42-B5A5-5994E22F1E0D}" srcOrd="0" destOrd="0" presId="urn:microsoft.com/office/officeart/2005/8/layout/hierarchy2"/>
    <dgm:cxn modelId="{0C92A40A-D542-A245-8507-3B657B9779D5}" type="presOf" srcId="{A7F96A2F-3740-CF4A-B35B-E9BC8588A581}" destId="{5A1E39BE-BAC5-9D40-90FE-168A80EF80F3}" srcOrd="0" destOrd="0" presId="urn:microsoft.com/office/officeart/2005/8/layout/hierarchy2"/>
    <dgm:cxn modelId="{8CB123DD-39BF-3246-9B63-4C4C994B5B36}" srcId="{682D7178-B4E2-EC46-B8A0-79F6B177AA2D}" destId="{E5A32100-87F3-FF42-B7BB-E3EC9B95B10C}" srcOrd="0" destOrd="0" parTransId="{2D43F829-5329-2D44-ABD0-D3A128B196B4}" sibTransId="{02963E4D-97F9-6E43-BB0F-6786E60294E5}"/>
    <dgm:cxn modelId="{2528E633-F0DE-0F4B-85CE-59BCA8005F46}" srcId="{682D7178-B4E2-EC46-B8A0-79F6B177AA2D}" destId="{4BF966A9-BD3C-924E-AF3B-921CE92FA4BF}" srcOrd="1" destOrd="0" parTransId="{A5E09ED1-550F-6C4C-8AF0-97661BE622B3}" sibTransId="{868D9FAF-03F1-E54B-A1F4-A029A6665614}"/>
    <dgm:cxn modelId="{5DED1E18-FCA9-D544-BCC7-8B373AEC9437}" srcId="{CB7AE892-5A6D-C04C-B374-C6B4144642AB}" destId="{2397F7FD-4305-FE45-9FA5-C450A23660FA}" srcOrd="1" destOrd="0" parTransId="{9B75799C-6DDD-3E47-B1B4-44982564C84E}" sibTransId="{01FAF4BC-CD61-E249-9A9F-798DFDFFE71B}"/>
    <dgm:cxn modelId="{38E51061-505E-5345-8D39-57AC51E03BB3}" type="presOf" srcId="{6F642EED-B52A-F44D-901A-70704A707683}" destId="{46B96FC5-5726-6042-BB0F-8691D2A9870C}" srcOrd="0" destOrd="0" presId="urn:microsoft.com/office/officeart/2005/8/layout/hierarchy2"/>
    <dgm:cxn modelId="{01CE1916-77EF-204A-A654-BA0CD3EEBE03}" type="presOf" srcId="{4965A2FD-FA01-5642-9E02-79B073D0A7CF}" destId="{D0AA10E7-10CA-7544-A101-C1AEA2AA897B}" srcOrd="0" destOrd="0" presId="urn:microsoft.com/office/officeart/2005/8/layout/hierarchy2"/>
    <dgm:cxn modelId="{B9560910-B9A6-4448-885B-EFABB7C5898D}" type="presOf" srcId="{67A6935B-9C13-D94B-873C-FE0FF696342B}" destId="{6247B563-F339-CA41-8397-123BB469204E}" srcOrd="1" destOrd="0" presId="urn:microsoft.com/office/officeart/2005/8/layout/hierarchy2"/>
    <dgm:cxn modelId="{45135902-A81A-9947-BC06-25B8E7E9160F}" type="presOf" srcId="{6F642EED-B52A-F44D-901A-70704A707683}" destId="{06F81636-C866-5947-BA9F-FAD43367A7B7}" srcOrd="1" destOrd="0" presId="urn:microsoft.com/office/officeart/2005/8/layout/hierarchy2"/>
    <dgm:cxn modelId="{A60EE543-22FE-8E49-B231-10B532607294}" srcId="{CB7AE892-5A6D-C04C-B374-C6B4144642AB}" destId="{2025ED48-B11C-784B-8673-ACA2A7D821CE}" srcOrd="4" destOrd="0" parTransId="{A7F96A2F-3740-CF4A-B35B-E9BC8588A581}" sibTransId="{4516EE37-8E60-DA46-BC78-13389A90F4C7}"/>
    <dgm:cxn modelId="{A67AC2CB-80F8-7641-88E3-0A04435535F0}" srcId="{4EE4EC15-1C5B-E247-AEA5-7DAFF943B869}" destId="{CB7AE892-5A6D-C04C-B374-C6B4144642AB}" srcOrd="1" destOrd="0" parTransId="{D962C7EE-15B1-EB42-9D7D-76810162A872}" sibTransId="{87F73A12-6EC9-0041-B371-50F31EF09466}"/>
    <dgm:cxn modelId="{DDB449AE-951B-504C-8D80-9D6C90F91AEB}" type="presOf" srcId="{2D43F829-5329-2D44-ABD0-D3A128B196B4}" destId="{D5E38747-59B2-5843-9C6D-CCA1E2B0B5CC}" srcOrd="1" destOrd="0" presId="urn:microsoft.com/office/officeart/2005/8/layout/hierarchy2"/>
    <dgm:cxn modelId="{D231BE67-A2AD-DA41-BCFE-90D361836AE3}" srcId="{CB7AE892-5A6D-C04C-B374-C6B4144642AB}" destId="{864F71DD-2758-E54F-B187-8B6872F23A36}" srcOrd="3" destOrd="0" parTransId="{6F642EED-B52A-F44D-901A-70704A707683}" sibTransId="{011CDE69-2185-F745-AD44-1E4CA956EFD6}"/>
    <dgm:cxn modelId="{B52A4F5F-991A-C649-9858-F9AF15B8236E}" type="presOf" srcId="{CB7AE892-5A6D-C04C-B374-C6B4144642AB}" destId="{6AF57E13-B895-3544-846A-0156296CE596}" srcOrd="0" destOrd="0" presId="urn:microsoft.com/office/officeart/2005/8/layout/hierarchy2"/>
    <dgm:cxn modelId="{50E3EB1F-60C9-6747-8E81-1F11A3DBA5BF}" type="presOf" srcId="{2D43F829-5329-2D44-ABD0-D3A128B196B4}" destId="{13769417-032A-AB4B-A216-29E49322C3C8}" srcOrd="0" destOrd="0" presId="urn:microsoft.com/office/officeart/2005/8/layout/hierarchy2"/>
    <dgm:cxn modelId="{D0CA10BF-E0A7-5640-B957-1BEE923457B1}" type="presOf" srcId="{4965A2FD-FA01-5642-9E02-79B073D0A7CF}" destId="{E12A3A2F-5B80-F44D-B21D-799DEE0C176A}" srcOrd="1" destOrd="0" presId="urn:microsoft.com/office/officeart/2005/8/layout/hierarchy2"/>
    <dgm:cxn modelId="{7031FE1B-9940-B647-95D9-6CCF1FF0FB29}" type="presOf" srcId="{A5E09ED1-550F-6C4C-8AF0-97661BE622B3}" destId="{AF23A639-6AB7-F749-822F-E51DFF446F86}" srcOrd="1" destOrd="0" presId="urn:microsoft.com/office/officeart/2005/8/layout/hierarchy2"/>
    <dgm:cxn modelId="{BB238F59-26A0-B943-9CD2-C43ED4FD2E77}" type="presOf" srcId="{307D5FCA-4FFC-3B4B-873C-2ABA9F3730BD}" destId="{B0567ACB-E198-B44E-A9CB-ECEAAD7105F2}" srcOrd="1" destOrd="0" presId="urn:microsoft.com/office/officeart/2005/8/layout/hierarchy2"/>
    <dgm:cxn modelId="{199FFAEA-0187-CD4C-A1BE-FD0E4ACBEC79}" type="presOf" srcId="{BC4E0930-BA44-0A4F-9F10-DC58127CCB17}" destId="{1061D5D3-2B03-0C43-8AB7-9BE30C231485}" srcOrd="0" destOrd="0" presId="urn:microsoft.com/office/officeart/2005/8/layout/hierarchy2"/>
    <dgm:cxn modelId="{C2F83AC2-32A4-204A-A4C3-CDBF9E57379A}" type="presOf" srcId="{9B75799C-6DDD-3E47-B1B4-44982564C84E}" destId="{B3B7880D-505D-3348-9D5E-CED73655DDDB}" srcOrd="1" destOrd="0" presId="urn:microsoft.com/office/officeart/2005/8/layout/hierarchy2"/>
    <dgm:cxn modelId="{AC1E5A89-A1CF-FA42-AD14-BE4CA9913ECD}" type="presOf" srcId="{4BF966A9-BD3C-924E-AF3B-921CE92FA4BF}" destId="{DE7891C8-2E8B-3D4D-B2BF-7D07704D592B}" srcOrd="0" destOrd="0" presId="urn:microsoft.com/office/officeart/2005/8/layout/hierarchy2"/>
    <dgm:cxn modelId="{F15DBFB7-8F71-CF42-B880-732954FC6B22}" type="presOf" srcId="{E5A32100-87F3-FF42-B7BB-E3EC9B95B10C}" destId="{D924F93E-0AF1-0A43-B4D1-730064F9918B}" srcOrd="0" destOrd="0" presId="urn:microsoft.com/office/officeart/2005/8/layout/hierarchy2"/>
    <dgm:cxn modelId="{1F9C4C21-6307-704B-AA4A-188F22F4B31C}" type="presParOf" srcId="{0C6E3676-8DAC-B14F-A97F-35D0818C6BA4}" destId="{BD0A7991-E6ED-FE4B-8AE1-2A6F77BDA1B0}" srcOrd="0" destOrd="0" presId="urn:microsoft.com/office/officeart/2005/8/layout/hierarchy2"/>
    <dgm:cxn modelId="{081CAEC4-C52C-E942-B4E9-B4055052755B}" type="presParOf" srcId="{BD0A7991-E6ED-FE4B-8AE1-2A6F77BDA1B0}" destId="{FC066E51-E109-DA42-A98E-B903F8106398}" srcOrd="0" destOrd="0" presId="urn:microsoft.com/office/officeart/2005/8/layout/hierarchy2"/>
    <dgm:cxn modelId="{FC375387-FCC0-4E41-B7D1-A8FF0FA89695}" type="presParOf" srcId="{BD0A7991-E6ED-FE4B-8AE1-2A6F77BDA1B0}" destId="{380BDE0F-C390-C444-B944-87ADA8720BE3}" srcOrd="1" destOrd="0" presId="urn:microsoft.com/office/officeart/2005/8/layout/hierarchy2"/>
    <dgm:cxn modelId="{CC4FAC2C-61C2-1447-A754-3F34B33DA2DB}" type="presParOf" srcId="{380BDE0F-C390-C444-B944-87ADA8720BE3}" destId="{28DE4E5A-F4A9-D049-8B3B-682B0434E4C7}" srcOrd="0" destOrd="0" presId="urn:microsoft.com/office/officeart/2005/8/layout/hierarchy2"/>
    <dgm:cxn modelId="{D0410264-AB00-1D40-8EB4-28525F3FFA65}" type="presParOf" srcId="{28DE4E5A-F4A9-D049-8B3B-682B0434E4C7}" destId="{B0567ACB-E198-B44E-A9CB-ECEAAD7105F2}" srcOrd="0" destOrd="0" presId="urn:microsoft.com/office/officeart/2005/8/layout/hierarchy2"/>
    <dgm:cxn modelId="{E8296F2B-6ECD-D842-878A-95ACA177A91B}" type="presParOf" srcId="{380BDE0F-C390-C444-B944-87ADA8720BE3}" destId="{24647BE4-7C4B-5F4D-BE3C-A1D6D7958989}" srcOrd="1" destOrd="0" presId="urn:microsoft.com/office/officeart/2005/8/layout/hierarchy2"/>
    <dgm:cxn modelId="{3325EA8A-EE5F-8248-987C-F58AA7A978F7}" type="presParOf" srcId="{24647BE4-7C4B-5F4D-BE3C-A1D6D7958989}" destId="{63ED7D9E-84D5-CC48-AA3D-BA5E8907AFA0}" srcOrd="0" destOrd="0" presId="urn:microsoft.com/office/officeart/2005/8/layout/hierarchy2"/>
    <dgm:cxn modelId="{29F16647-7683-FD43-B52E-C30FCEC7CE8E}" type="presParOf" srcId="{24647BE4-7C4B-5F4D-BE3C-A1D6D7958989}" destId="{86219306-97FF-694E-A95B-995B89AFFB7E}" srcOrd="1" destOrd="0" presId="urn:microsoft.com/office/officeart/2005/8/layout/hierarchy2"/>
    <dgm:cxn modelId="{BA132E42-D3A2-5C49-A3C5-CAFCDBFFF70D}" type="presParOf" srcId="{86219306-97FF-694E-A95B-995B89AFFB7E}" destId="{13769417-032A-AB4B-A216-29E49322C3C8}" srcOrd="0" destOrd="0" presId="urn:microsoft.com/office/officeart/2005/8/layout/hierarchy2"/>
    <dgm:cxn modelId="{41AD3B95-DA8E-E440-8419-42F81C75FB16}" type="presParOf" srcId="{13769417-032A-AB4B-A216-29E49322C3C8}" destId="{D5E38747-59B2-5843-9C6D-CCA1E2B0B5CC}" srcOrd="0" destOrd="0" presId="urn:microsoft.com/office/officeart/2005/8/layout/hierarchy2"/>
    <dgm:cxn modelId="{C5742631-6466-984B-93FD-FFA4B2130F9E}" type="presParOf" srcId="{86219306-97FF-694E-A95B-995B89AFFB7E}" destId="{68B1AE47-4D5C-3E47-B00D-025E0E5B06A1}" srcOrd="1" destOrd="0" presId="urn:microsoft.com/office/officeart/2005/8/layout/hierarchy2"/>
    <dgm:cxn modelId="{7BEB6ABF-B976-884B-B8FF-F77EC2C3A29A}" type="presParOf" srcId="{68B1AE47-4D5C-3E47-B00D-025E0E5B06A1}" destId="{D924F93E-0AF1-0A43-B4D1-730064F9918B}" srcOrd="0" destOrd="0" presId="urn:microsoft.com/office/officeart/2005/8/layout/hierarchy2"/>
    <dgm:cxn modelId="{E780F2FF-CB80-1C49-B6EC-EFF445F249D4}" type="presParOf" srcId="{68B1AE47-4D5C-3E47-B00D-025E0E5B06A1}" destId="{40751D62-6DFA-2748-B334-6372035A194C}" srcOrd="1" destOrd="0" presId="urn:microsoft.com/office/officeart/2005/8/layout/hierarchy2"/>
    <dgm:cxn modelId="{4B1B3CC1-3BA8-3C48-B9F3-10ABD280A384}" type="presParOf" srcId="{86219306-97FF-694E-A95B-995B89AFFB7E}" destId="{85719D93-F099-5F42-B5A5-5994E22F1E0D}" srcOrd="2" destOrd="0" presId="urn:microsoft.com/office/officeart/2005/8/layout/hierarchy2"/>
    <dgm:cxn modelId="{43BD2FC0-6BB4-A34C-A092-7CCC2E8CC438}" type="presParOf" srcId="{85719D93-F099-5F42-B5A5-5994E22F1E0D}" destId="{AF23A639-6AB7-F749-822F-E51DFF446F86}" srcOrd="0" destOrd="0" presId="urn:microsoft.com/office/officeart/2005/8/layout/hierarchy2"/>
    <dgm:cxn modelId="{995656A7-5342-8D42-8B43-4A4DC906F9C2}" type="presParOf" srcId="{86219306-97FF-694E-A95B-995B89AFFB7E}" destId="{3AEC6222-8655-CF49-AE5E-395D3B9E7B9F}" srcOrd="3" destOrd="0" presId="urn:microsoft.com/office/officeart/2005/8/layout/hierarchy2"/>
    <dgm:cxn modelId="{3BE16994-D4C4-424A-94B4-C5E262242AA7}" type="presParOf" srcId="{3AEC6222-8655-CF49-AE5E-395D3B9E7B9F}" destId="{DE7891C8-2E8B-3D4D-B2BF-7D07704D592B}" srcOrd="0" destOrd="0" presId="urn:microsoft.com/office/officeart/2005/8/layout/hierarchy2"/>
    <dgm:cxn modelId="{C156FF77-756E-F14A-868F-883BABF5D6E3}" type="presParOf" srcId="{3AEC6222-8655-CF49-AE5E-395D3B9E7B9F}" destId="{BC3A7A90-5024-1741-8765-D48837C6942B}" srcOrd="1" destOrd="0" presId="urn:microsoft.com/office/officeart/2005/8/layout/hierarchy2"/>
    <dgm:cxn modelId="{6EEC2E80-C7B6-6547-9F17-676BC586914B}" type="presParOf" srcId="{380BDE0F-C390-C444-B944-87ADA8720BE3}" destId="{A859360E-B7EF-FA47-B4D5-3B86C04DDFE0}" srcOrd="2" destOrd="0" presId="urn:microsoft.com/office/officeart/2005/8/layout/hierarchy2"/>
    <dgm:cxn modelId="{CAC656E2-12D7-0D4C-84B3-82B626F44102}" type="presParOf" srcId="{A859360E-B7EF-FA47-B4D5-3B86C04DDFE0}" destId="{E1F07146-C5F8-FB4B-9AFF-94E2F3E2FAEF}" srcOrd="0" destOrd="0" presId="urn:microsoft.com/office/officeart/2005/8/layout/hierarchy2"/>
    <dgm:cxn modelId="{7426ECD0-238C-A444-949A-417025B8529E}" type="presParOf" srcId="{380BDE0F-C390-C444-B944-87ADA8720BE3}" destId="{9BC0BE8E-9F7E-3F42-B9A7-EA001EFC2F2F}" srcOrd="3" destOrd="0" presId="urn:microsoft.com/office/officeart/2005/8/layout/hierarchy2"/>
    <dgm:cxn modelId="{47BB1C3D-5CC0-4340-93AA-11D8BECD286D}" type="presParOf" srcId="{9BC0BE8E-9F7E-3F42-B9A7-EA001EFC2F2F}" destId="{6AF57E13-B895-3544-846A-0156296CE596}" srcOrd="0" destOrd="0" presId="urn:microsoft.com/office/officeart/2005/8/layout/hierarchy2"/>
    <dgm:cxn modelId="{40463141-E56C-D544-82DA-EFB7CD2524EF}" type="presParOf" srcId="{9BC0BE8E-9F7E-3F42-B9A7-EA001EFC2F2F}" destId="{78C5F721-B871-0B44-A6F2-808A62DE80BB}" srcOrd="1" destOrd="0" presId="urn:microsoft.com/office/officeart/2005/8/layout/hierarchy2"/>
    <dgm:cxn modelId="{A4457930-1735-284F-8993-87733C3D8D92}" type="presParOf" srcId="{78C5F721-B871-0B44-A6F2-808A62DE80BB}" destId="{01E48FA2-8BBC-C042-8E57-136E5B5919E8}" srcOrd="0" destOrd="0" presId="urn:microsoft.com/office/officeart/2005/8/layout/hierarchy2"/>
    <dgm:cxn modelId="{BF6501DF-5224-4848-A0F8-D8FBA4373F01}" type="presParOf" srcId="{01E48FA2-8BBC-C042-8E57-136E5B5919E8}" destId="{6247B563-F339-CA41-8397-123BB469204E}" srcOrd="0" destOrd="0" presId="urn:microsoft.com/office/officeart/2005/8/layout/hierarchy2"/>
    <dgm:cxn modelId="{D55BD69F-5579-FB44-A70D-9E5EE2213557}" type="presParOf" srcId="{78C5F721-B871-0B44-A6F2-808A62DE80BB}" destId="{C6284742-85F8-D245-A73D-30CF2DF4E687}" srcOrd="1" destOrd="0" presId="urn:microsoft.com/office/officeart/2005/8/layout/hierarchy2"/>
    <dgm:cxn modelId="{C672E7B8-6970-1443-B2AA-DB50D8418E65}" type="presParOf" srcId="{C6284742-85F8-D245-A73D-30CF2DF4E687}" destId="{B4163E8F-2797-D746-BAAE-B9D38A238703}" srcOrd="0" destOrd="0" presId="urn:microsoft.com/office/officeart/2005/8/layout/hierarchy2"/>
    <dgm:cxn modelId="{FA5B810A-CBCE-C440-9D13-B678BFD10FB7}" type="presParOf" srcId="{C6284742-85F8-D245-A73D-30CF2DF4E687}" destId="{D23E7785-73AF-0240-B588-76E9E519596B}" srcOrd="1" destOrd="0" presId="urn:microsoft.com/office/officeart/2005/8/layout/hierarchy2"/>
    <dgm:cxn modelId="{52C20229-F3DC-3B42-BB14-EC9CA812E93D}" type="presParOf" srcId="{78C5F721-B871-0B44-A6F2-808A62DE80BB}" destId="{55C85BF1-EFD6-3B4A-80B6-60578C0F2309}" srcOrd="2" destOrd="0" presId="urn:microsoft.com/office/officeart/2005/8/layout/hierarchy2"/>
    <dgm:cxn modelId="{E9D93831-FD62-AD4D-BE90-45C8C43AE823}" type="presParOf" srcId="{55C85BF1-EFD6-3B4A-80B6-60578C0F2309}" destId="{B3B7880D-505D-3348-9D5E-CED73655DDDB}" srcOrd="0" destOrd="0" presId="urn:microsoft.com/office/officeart/2005/8/layout/hierarchy2"/>
    <dgm:cxn modelId="{434546B9-B519-8741-B931-F0DD1386A485}" type="presParOf" srcId="{78C5F721-B871-0B44-A6F2-808A62DE80BB}" destId="{E14DB39E-0189-CE44-93DE-59C1FA1BB496}" srcOrd="3" destOrd="0" presId="urn:microsoft.com/office/officeart/2005/8/layout/hierarchy2"/>
    <dgm:cxn modelId="{1FEC6DE5-BFF3-9E44-8F47-E85FF834CD88}" type="presParOf" srcId="{E14DB39E-0189-CE44-93DE-59C1FA1BB496}" destId="{08CEE2DF-4632-0045-83DB-8DA94004E73F}" srcOrd="0" destOrd="0" presId="urn:microsoft.com/office/officeart/2005/8/layout/hierarchy2"/>
    <dgm:cxn modelId="{7E2A6921-C030-DB46-8520-FE4890D7DE67}" type="presParOf" srcId="{E14DB39E-0189-CE44-93DE-59C1FA1BB496}" destId="{717CC55C-A417-8541-8E8D-6FC0CFDD4D5A}" srcOrd="1" destOrd="0" presId="urn:microsoft.com/office/officeart/2005/8/layout/hierarchy2"/>
    <dgm:cxn modelId="{05FE991D-B838-D345-827E-917723AA183C}" type="presParOf" srcId="{78C5F721-B871-0B44-A6F2-808A62DE80BB}" destId="{D0AA10E7-10CA-7544-A101-C1AEA2AA897B}" srcOrd="4" destOrd="0" presId="urn:microsoft.com/office/officeart/2005/8/layout/hierarchy2"/>
    <dgm:cxn modelId="{BEC9E4BB-C634-C040-AFC9-D50CB601793A}" type="presParOf" srcId="{D0AA10E7-10CA-7544-A101-C1AEA2AA897B}" destId="{E12A3A2F-5B80-F44D-B21D-799DEE0C176A}" srcOrd="0" destOrd="0" presId="urn:microsoft.com/office/officeart/2005/8/layout/hierarchy2"/>
    <dgm:cxn modelId="{F9B738FF-7339-9A4D-8A1B-00884ED16EE7}" type="presParOf" srcId="{78C5F721-B871-0B44-A6F2-808A62DE80BB}" destId="{F7EDA412-D40C-434E-8800-CC127EDE0FF0}" srcOrd="5" destOrd="0" presId="urn:microsoft.com/office/officeart/2005/8/layout/hierarchy2"/>
    <dgm:cxn modelId="{628182E0-79B7-E94D-9351-33DD34FA8D86}" type="presParOf" srcId="{F7EDA412-D40C-434E-8800-CC127EDE0FF0}" destId="{1061D5D3-2B03-0C43-8AB7-9BE30C231485}" srcOrd="0" destOrd="0" presId="urn:microsoft.com/office/officeart/2005/8/layout/hierarchy2"/>
    <dgm:cxn modelId="{CB1DDA8C-FF07-FC47-BC13-8CCC0F88340F}" type="presParOf" srcId="{F7EDA412-D40C-434E-8800-CC127EDE0FF0}" destId="{9B9B80A1-5B73-6641-8F33-F0FE1F95C065}" srcOrd="1" destOrd="0" presId="urn:microsoft.com/office/officeart/2005/8/layout/hierarchy2"/>
    <dgm:cxn modelId="{1ABA7F99-BF09-0F41-AE0D-434065446C34}" type="presParOf" srcId="{78C5F721-B871-0B44-A6F2-808A62DE80BB}" destId="{46B96FC5-5726-6042-BB0F-8691D2A9870C}" srcOrd="6" destOrd="0" presId="urn:microsoft.com/office/officeart/2005/8/layout/hierarchy2"/>
    <dgm:cxn modelId="{9AAB3EBA-E828-A145-835E-77E23F5583A8}" type="presParOf" srcId="{46B96FC5-5726-6042-BB0F-8691D2A9870C}" destId="{06F81636-C866-5947-BA9F-FAD43367A7B7}" srcOrd="0" destOrd="0" presId="urn:microsoft.com/office/officeart/2005/8/layout/hierarchy2"/>
    <dgm:cxn modelId="{F4CDE5F4-5E5A-9E4C-8A47-29AFE5107B1B}" type="presParOf" srcId="{78C5F721-B871-0B44-A6F2-808A62DE80BB}" destId="{D28DF933-F0ED-DE44-85AF-BA702F30FAD4}" srcOrd="7" destOrd="0" presId="urn:microsoft.com/office/officeart/2005/8/layout/hierarchy2"/>
    <dgm:cxn modelId="{6D1A2BA5-E967-0147-99C2-A06BECE2A65D}" type="presParOf" srcId="{D28DF933-F0ED-DE44-85AF-BA702F30FAD4}" destId="{C740A990-7119-3F4D-AC73-9E9FCF7522AF}" srcOrd="0" destOrd="0" presId="urn:microsoft.com/office/officeart/2005/8/layout/hierarchy2"/>
    <dgm:cxn modelId="{6934B4E6-AB3F-EA4B-805E-C52E33C669FD}" type="presParOf" srcId="{D28DF933-F0ED-DE44-85AF-BA702F30FAD4}" destId="{BF8434D7-0578-3646-B964-94B4B9FCA20D}" srcOrd="1" destOrd="0" presId="urn:microsoft.com/office/officeart/2005/8/layout/hierarchy2"/>
    <dgm:cxn modelId="{95ADEA8B-F11C-5A43-B60C-39BBE783D8FD}" type="presParOf" srcId="{78C5F721-B871-0B44-A6F2-808A62DE80BB}" destId="{5A1E39BE-BAC5-9D40-90FE-168A80EF80F3}" srcOrd="8" destOrd="0" presId="urn:microsoft.com/office/officeart/2005/8/layout/hierarchy2"/>
    <dgm:cxn modelId="{0FE3F181-23C2-594D-976C-2AA3336F53CB}" type="presParOf" srcId="{5A1E39BE-BAC5-9D40-90FE-168A80EF80F3}" destId="{F52F8B1C-C142-D84A-A4B2-0DCB334B7944}" srcOrd="0" destOrd="0" presId="urn:microsoft.com/office/officeart/2005/8/layout/hierarchy2"/>
    <dgm:cxn modelId="{E5A0915F-53E3-1D4E-A63B-8557D8F7A398}" type="presParOf" srcId="{78C5F721-B871-0B44-A6F2-808A62DE80BB}" destId="{EF51DEFF-6D80-5A49-83D9-78F501559EDC}" srcOrd="9" destOrd="0" presId="urn:microsoft.com/office/officeart/2005/8/layout/hierarchy2"/>
    <dgm:cxn modelId="{91B36448-F843-7F46-9040-5E35AFF40DE0}" type="presParOf" srcId="{EF51DEFF-6D80-5A49-83D9-78F501559EDC}" destId="{ED8E58D9-7B0F-4E45-AA97-2E84A6C0C72A}" srcOrd="0" destOrd="0" presId="urn:microsoft.com/office/officeart/2005/8/layout/hierarchy2"/>
    <dgm:cxn modelId="{43CA938A-2E6E-DC48-904C-1E955A43F318}" type="presParOf" srcId="{EF51DEFF-6D80-5A49-83D9-78F501559EDC}" destId="{E69D23BF-A088-D042-883E-EC3AA8885BA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FDE7C-0F9F-DA4D-AB9E-29475D086B8C}">
      <dsp:nvSpPr>
        <dsp:cNvPr id="0" name=""/>
        <dsp:cNvSpPr/>
      </dsp:nvSpPr>
      <dsp:spPr>
        <a:xfrm>
          <a:off x="9413969" y="6577747"/>
          <a:ext cx="206645" cy="905304"/>
        </a:xfrm>
        <a:custGeom>
          <a:avLst/>
          <a:gdLst/>
          <a:ahLst/>
          <a:cxnLst/>
          <a:rect l="0" t="0" r="0" b="0"/>
          <a:pathLst>
            <a:path>
              <a:moveTo>
                <a:pt x="0" y="0"/>
              </a:moveTo>
              <a:lnTo>
                <a:pt x="0" y="905304"/>
              </a:lnTo>
              <a:lnTo>
                <a:pt x="206645" y="9053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A23E68-2F4F-2E42-BFF5-48D777424D2A}">
      <dsp:nvSpPr>
        <dsp:cNvPr id="0" name=""/>
        <dsp:cNvSpPr/>
      </dsp:nvSpPr>
      <dsp:spPr>
        <a:xfrm>
          <a:off x="8016651" y="7975065"/>
          <a:ext cx="206645" cy="905304"/>
        </a:xfrm>
        <a:custGeom>
          <a:avLst/>
          <a:gdLst/>
          <a:ahLst/>
          <a:cxnLst/>
          <a:rect l="0" t="0" r="0" b="0"/>
          <a:pathLst>
            <a:path>
              <a:moveTo>
                <a:pt x="206645" y="0"/>
              </a:moveTo>
              <a:lnTo>
                <a:pt x="206645" y="905304"/>
              </a:lnTo>
              <a:lnTo>
                <a:pt x="0" y="9053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ACC645-65FB-EF43-BA86-B3B58DFE246D}">
      <dsp:nvSpPr>
        <dsp:cNvPr id="0" name=""/>
        <dsp:cNvSpPr/>
      </dsp:nvSpPr>
      <dsp:spPr>
        <a:xfrm>
          <a:off x="9207323" y="6577747"/>
          <a:ext cx="206645" cy="905304"/>
        </a:xfrm>
        <a:custGeom>
          <a:avLst/>
          <a:gdLst/>
          <a:ahLst/>
          <a:cxnLst/>
          <a:rect l="0" t="0" r="0" b="0"/>
          <a:pathLst>
            <a:path>
              <a:moveTo>
                <a:pt x="206645" y="0"/>
              </a:moveTo>
              <a:lnTo>
                <a:pt x="206645" y="905304"/>
              </a:lnTo>
              <a:lnTo>
                <a:pt x="0" y="9053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FDCB8F-4A57-BB41-9C20-6EF07B18AD40}">
      <dsp:nvSpPr>
        <dsp:cNvPr id="0" name=""/>
        <dsp:cNvSpPr/>
      </dsp:nvSpPr>
      <dsp:spPr>
        <a:xfrm>
          <a:off x="10397996" y="2385794"/>
          <a:ext cx="1397317" cy="3699940"/>
        </a:xfrm>
        <a:custGeom>
          <a:avLst/>
          <a:gdLst/>
          <a:ahLst/>
          <a:cxnLst/>
          <a:rect l="0" t="0" r="0" b="0"/>
          <a:pathLst>
            <a:path>
              <a:moveTo>
                <a:pt x="1397317" y="0"/>
              </a:moveTo>
              <a:lnTo>
                <a:pt x="1397317" y="3699940"/>
              </a:lnTo>
              <a:lnTo>
                <a:pt x="0" y="36999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E5E257-9DCB-D543-8D53-354AA8D90AE2}">
      <dsp:nvSpPr>
        <dsp:cNvPr id="0" name=""/>
        <dsp:cNvSpPr/>
      </dsp:nvSpPr>
      <dsp:spPr>
        <a:xfrm>
          <a:off x="11795314" y="2385794"/>
          <a:ext cx="206645" cy="905304"/>
        </a:xfrm>
        <a:custGeom>
          <a:avLst/>
          <a:gdLst/>
          <a:ahLst/>
          <a:cxnLst/>
          <a:rect l="0" t="0" r="0" b="0"/>
          <a:pathLst>
            <a:path>
              <a:moveTo>
                <a:pt x="0" y="0"/>
              </a:moveTo>
              <a:lnTo>
                <a:pt x="0" y="905304"/>
              </a:lnTo>
              <a:lnTo>
                <a:pt x="206645" y="9053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BD1A99-A193-584C-8F5F-8457E8496050}">
      <dsp:nvSpPr>
        <dsp:cNvPr id="0" name=""/>
        <dsp:cNvSpPr/>
      </dsp:nvSpPr>
      <dsp:spPr>
        <a:xfrm>
          <a:off x="8016651" y="3783111"/>
          <a:ext cx="206645" cy="905304"/>
        </a:xfrm>
        <a:custGeom>
          <a:avLst/>
          <a:gdLst/>
          <a:ahLst/>
          <a:cxnLst/>
          <a:rect l="0" t="0" r="0" b="0"/>
          <a:pathLst>
            <a:path>
              <a:moveTo>
                <a:pt x="206645" y="0"/>
              </a:moveTo>
              <a:lnTo>
                <a:pt x="206645" y="905304"/>
              </a:lnTo>
              <a:lnTo>
                <a:pt x="0" y="9053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A4B68F-9D72-6E46-B87E-13BA653EE057}">
      <dsp:nvSpPr>
        <dsp:cNvPr id="0" name=""/>
        <dsp:cNvSpPr/>
      </dsp:nvSpPr>
      <dsp:spPr>
        <a:xfrm>
          <a:off x="9207323" y="2385794"/>
          <a:ext cx="2587990" cy="905304"/>
        </a:xfrm>
        <a:custGeom>
          <a:avLst/>
          <a:gdLst/>
          <a:ahLst/>
          <a:cxnLst/>
          <a:rect l="0" t="0" r="0" b="0"/>
          <a:pathLst>
            <a:path>
              <a:moveTo>
                <a:pt x="2587990" y="0"/>
              </a:moveTo>
              <a:lnTo>
                <a:pt x="2587990" y="905304"/>
              </a:lnTo>
              <a:lnTo>
                <a:pt x="0" y="9053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0959D-1AF0-664E-8B35-8FC3BDB73B74}">
      <dsp:nvSpPr>
        <dsp:cNvPr id="0" name=""/>
        <dsp:cNvSpPr/>
      </dsp:nvSpPr>
      <dsp:spPr>
        <a:xfrm>
          <a:off x="5841952" y="988476"/>
          <a:ext cx="4969334" cy="905304"/>
        </a:xfrm>
        <a:custGeom>
          <a:avLst/>
          <a:gdLst/>
          <a:ahLst/>
          <a:cxnLst/>
          <a:rect l="0" t="0" r="0" b="0"/>
          <a:pathLst>
            <a:path>
              <a:moveTo>
                <a:pt x="0" y="0"/>
              </a:moveTo>
              <a:lnTo>
                <a:pt x="0" y="905304"/>
              </a:lnTo>
              <a:lnTo>
                <a:pt x="4969334" y="9053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2C060C-F356-2C48-8B78-D55EA2B36649}">
      <dsp:nvSpPr>
        <dsp:cNvPr id="0" name=""/>
        <dsp:cNvSpPr/>
      </dsp:nvSpPr>
      <dsp:spPr>
        <a:xfrm>
          <a:off x="3460608" y="2385794"/>
          <a:ext cx="206645" cy="905304"/>
        </a:xfrm>
        <a:custGeom>
          <a:avLst/>
          <a:gdLst/>
          <a:ahLst/>
          <a:cxnLst/>
          <a:rect l="0" t="0" r="0" b="0"/>
          <a:pathLst>
            <a:path>
              <a:moveTo>
                <a:pt x="0" y="0"/>
              </a:moveTo>
              <a:lnTo>
                <a:pt x="0" y="905304"/>
              </a:lnTo>
              <a:lnTo>
                <a:pt x="206645" y="9053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E13148-3AB9-5841-81C3-A67EDF67B7C6}">
      <dsp:nvSpPr>
        <dsp:cNvPr id="0" name=""/>
        <dsp:cNvSpPr/>
      </dsp:nvSpPr>
      <dsp:spPr>
        <a:xfrm>
          <a:off x="2063290" y="3783111"/>
          <a:ext cx="206645" cy="905304"/>
        </a:xfrm>
        <a:custGeom>
          <a:avLst/>
          <a:gdLst/>
          <a:ahLst/>
          <a:cxnLst/>
          <a:rect l="0" t="0" r="0" b="0"/>
          <a:pathLst>
            <a:path>
              <a:moveTo>
                <a:pt x="206645" y="0"/>
              </a:moveTo>
              <a:lnTo>
                <a:pt x="206645" y="905304"/>
              </a:lnTo>
              <a:lnTo>
                <a:pt x="0" y="9053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1D14BA-0B5F-4347-8426-35660133C380}">
      <dsp:nvSpPr>
        <dsp:cNvPr id="0" name=""/>
        <dsp:cNvSpPr/>
      </dsp:nvSpPr>
      <dsp:spPr>
        <a:xfrm>
          <a:off x="3253962" y="2385794"/>
          <a:ext cx="206645" cy="905304"/>
        </a:xfrm>
        <a:custGeom>
          <a:avLst/>
          <a:gdLst/>
          <a:ahLst/>
          <a:cxnLst/>
          <a:rect l="0" t="0" r="0" b="0"/>
          <a:pathLst>
            <a:path>
              <a:moveTo>
                <a:pt x="206645" y="0"/>
              </a:moveTo>
              <a:lnTo>
                <a:pt x="206645" y="905304"/>
              </a:lnTo>
              <a:lnTo>
                <a:pt x="0" y="9053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49CC61-352A-4A4B-A5C1-6FF2B2E521D8}">
      <dsp:nvSpPr>
        <dsp:cNvPr id="0" name=""/>
        <dsp:cNvSpPr/>
      </dsp:nvSpPr>
      <dsp:spPr>
        <a:xfrm>
          <a:off x="4444634" y="988476"/>
          <a:ext cx="1397317" cy="905304"/>
        </a:xfrm>
        <a:custGeom>
          <a:avLst/>
          <a:gdLst/>
          <a:ahLst/>
          <a:cxnLst/>
          <a:rect l="0" t="0" r="0" b="0"/>
          <a:pathLst>
            <a:path>
              <a:moveTo>
                <a:pt x="1397317" y="0"/>
              </a:moveTo>
              <a:lnTo>
                <a:pt x="1397317" y="905304"/>
              </a:lnTo>
              <a:lnTo>
                <a:pt x="0" y="9053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198738-25A3-2349-8035-52343593F0F7}">
      <dsp:nvSpPr>
        <dsp:cNvPr id="0" name=""/>
        <dsp:cNvSpPr/>
      </dsp:nvSpPr>
      <dsp:spPr>
        <a:xfrm>
          <a:off x="4857926" y="4449"/>
          <a:ext cx="1968053" cy="984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latin typeface="Consolas"/>
              <a:cs typeface="Consolas"/>
            </a:rPr>
            <a:t>&lt;html&gt;</a:t>
          </a:r>
          <a:endParaRPr lang="en-US" sz="3300" kern="1200" dirty="0">
            <a:latin typeface="Consolas"/>
            <a:cs typeface="Consolas"/>
          </a:endParaRPr>
        </a:p>
      </dsp:txBody>
      <dsp:txXfrm>
        <a:off x="4857926" y="4449"/>
        <a:ext cx="1968053" cy="984026"/>
      </dsp:txXfrm>
    </dsp:sp>
    <dsp:sp modelId="{2FE56A44-78E2-9248-AE4E-5421CB60FB3E}">
      <dsp:nvSpPr>
        <dsp:cNvPr id="0" name=""/>
        <dsp:cNvSpPr/>
      </dsp:nvSpPr>
      <dsp:spPr>
        <a:xfrm>
          <a:off x="2476581" y="1401767"/>
          <a:ext cx="1968053" cy="984026"/>
        </a:xfrm>
        <a:prstGeom prst="rect">
          <a:avLst/>
        </a:prstGeom>
        <a:solidFill>
          <a:schemeClr val="accent1">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latin typeface="Consolas"/>
              <a:cs typeface="Consolas"/>
            </a:rPr>
            <a:t>&lt;head&gt;</a:t>
          </a:r>
          <a:endParaRPr lang="en-US" sz="3300" kern="1200" dirty="0">
            <a:latin typeface="Consolas"/>
            <a:cs typeface="Consolas"/>
          </a:endParaRPr>
        </a:p>
      </dsp:txBody>
      <dsp:txXfrm>
        <a:off x="2476581" y="1401767"/>
        <a:ext cx="1968053" cy="984026"/>
      </dsp:txXfrm>
    </dsp:sp>
    <dsp:sp modelId="{A3F5BE28-D4A9-0241-BDAA-44CD720EFA14}">
      <dsp:nvSpPr>
        <dsp:cNvPr id="0" name=""/>
        <dsp:cNvSpPr/>
      </dsp:nvSpPr>
      <dsp:spPr>
        <a:xfrm>
          <a:off x="1285909" y="2799085"/>
          <a:ext cx="1968053" cy="984026"/>
        </a:xfrm>
        <a:prstGeom prst="rect">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latin typeface="Consolas"/>
              <a:cs typeface="Consolas"/>
            </a:rPr>
            <a:t>&lt;title&gt;</a:t>
          </a:r>
          <a:endParaRPr lang="en-US" sz="3300" kern="1200" dirty="0">
            <a:latin typeface="Consolas"/>
            <a:cs typeface="Consolas"/>
          </a:endParaRPr>
        </a:p>
      </dsp:txBody>
      <dsp:txXfrm>
        <a:off x="1285909" y="2799085"/>
        <a:ext cx="1968053" cy="984026"/>
      </dsp:txXfrm>
    </dsp:sp>
    <dsp:sp modelId="{4C7EA362-85D9-9F4A-A2C5-77F598AE90AB}">
      <dsp:nvSpPr>
        <dsp:cNvPr id="0" name=""/>
        <dsp:cNvSpPr/>
      </dsp:nvSpPr>
      <dsp:spPr>
        <a:xfrm>
          <a:off x="95237" y="4196403"/>
          <a:ext cx="1968053" cy="984026"/>
        </a:xfrm>
        <a:prstGeom prst="rect">
          <a:avLst/>
        </a:prstGeom>
        <a:solidFill>
          <a:srgbClr val="EEC27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Title text</a:t>
          </a:r>
          <a:endParaRPr lang="en-US" sz="3300" kern="1200" dirty="0"/>
        </a:p>
      </dsp:txBody>
      <dsp:txXfrm>
        <a:off x="95237" y="4196403"/>
        <a:ext cx="1968053" cy="984026"/>
      </dsp:txXfrm>
    </dsp:sp>
    <dsp:sp modelId="{3BA4BDC3-B200-2B44-ADF9-B597DB69C52C}">
      <dsp:nvSpPr>
        <dsp:cNvPr id="0" name=""/>
        <dsp:cNvSpPr/>
      </dsp:nvSpPr>
      <dsp:spPr>
        <a:xfrm>
          <a:off x="3667253" y="2799085"/>
          <a:ext cx="1968053" cy="984026"/>
        </a:xfrm>
        <a:prstGeom prst="rect">
          <a:avLst/>
        </a:prstGeom>
        <a:solidFill>
          <a:srgbClr val="F59F6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latin typeface="Consolas"/>
              <a:cs typeface="Consolas"/>
            </a:rPr>
            <a:t>&lt;meta&gt;</a:t>
          </a:r>
          <a:endParaRPr lang="en-US" sz="3300" kern="1200" dirty="0">
            <a:latin typeface="Consolas"/>
            <a:cs typeface="Consolas"/>
          </a:endParaRPr>
        </a:p>
      </dsp:txBody>
      <dsp:txXfrm>
        <a:off x="3667253" y="2799085"/>
        <a:ext cx="1968053" cy="984026"/>
      </dsp:txXfrm>
    </dsp:sp>
    <dsp:sp modelId="{EE8F5479-9243-FC47-AA17-6015F486B07B}">
      <dsp:nvSpPr>
        <dsp:cNvPr id="0" name=""/>
        <dsp:cNvSpPr/>
      </dsp:nvSpPr>
      <dsp:spPr>
        <a:xfrm>
          <a:off x="10811287" y="1401767"/>
          <a:ext cx="1968053" cy="984026"/>
        </a:xfrm>
        <a:prstGeom prst="rect">
          <a:avLst/>
        </a:prstGeom>
        <a:solidFill>
          <a:srgbClr val="AECCD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latin typeface="Consolas"/>
              <a:cs typeface="Consolas"/>
            </a:rPr>
            <a:t>&lt;body&gt;</a:t>
          </a:r>
          <a:endParaRPr lang="en-US" sz="3300" kern="1200" dirty="0">
            <a:latin typeface="Consolas"/>
            <a:cs typeface="Consolas"/>
          </a:endParaRPr>
        </a:p>
      </dsp:txBody>
      <dsp:txXfrm>
        <a:off x="10811287" y="1401767"/>
        <a:ext cx="1968053" cy="984026"/>
      </dsp:txXfrm>
    </dsp:sp>
    <dsp:sp modelId="{F3FE64B4-E57F-8F44-9A38-8BF0DCBC0C42}">
      <dsp:nvSpPr>
        <dsp:cNvPr id="0" name=""/>
        <dsp:cNvSpPr/>
      </dsp:nvSpPr>
      <dsp:spPr>
        <a:xfrm>
          <a:off x="7239270" y="2799085"/>
          <a:ext cx="1968053" cy="984026"/>
        </a:xfrm>
        <a:prstGeom prst="rect">
          <a:avLst/>
        </a:prstGeom>
        <a:solidFill>
          <a:srgbClr val="F59F6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latin typeface="Consolas"/>
              <a:cs typeface="Consolas"/>
            </a:rPr>
            <a:t>&lt;h1</a:t>
          </a:r>
          <a:r>
            <a:rPr lang="en-US" sz="3300" kern="1200" dirty="0" smtClean="0"/>
            <a:t>&gt;</a:t>
          </a:r>
          <a:endParaRPr lang="en-US" sz="3300" kern="1200" dirty="0"/>
        </a:p>
      </dsp:txBody>
      <dsp:txXfrm>
        <a:off x="7239270" y="2799085"/>
        <a:ext cx="1968053" cy="984026"/>
      </dsp:txXfrm>
    </dsp:sp>
    <dsp:sp modelId="{9B6CEFEA-7D37-8C49-8AA3-3F8EA7DEF251}">
      <dsp:nvSpPr>
        <dsp:cNvPr id="0" name=""/>
        <dsp:cNvSpPr/>
      </dsp:nvSpPr>
      <dsp:spPr>
        <a:xfrm>
          <a:off x="6048598" y="4196403"/>
          <a:ext cx="1968053" cy="984026"/>
        </a:xfrm>
        <a:prstGeom prst="rect">
          <a:avLst/>
        </a:prstGeom>
        <a:solidFill>
          <a:schemeClr val="accent3">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Header One text</a:t>
          </a:r>
          <a:endParaRPr lang="en-US" sz="3300" kern="1200" dirty="0"/>
        </a:p>
      </dsp:txBody>
      <dsp:txXfrm>
        <a:off x="6048598" y="4196403"/>
        <a:ext cx="1968053" cy="984026"/>
      </dsp:txXfrm>
    </dsp:sp>
    <dsp:sp modelId="{D86F3C2D-7105-A842-AE4B-6B1D265E5B2F}">
      <dsp:nvSpPr>
        <dsp:cNvPr id="0" name=""/>
        <dsp:cNvSpPr/>
      </dsp:nvSpPr>
      <dsp:spPr>
        <a:xfrm>
          <a:off x="12001959" y="2799085"/>
          <a:ext cx="1968053" cy="984026"/>
        </a:xfrm>
        <a:prstGeom prst="rect">
          <a:avLst/>
        </a:prstGeom>
        <a:solidFill>
          <a:srgbClr val="F59F6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latin typeface="Consolas"/>
              <a:cs typeface="Consolas"/>
            </a:rPr>
            <a:t>&lt;</a:t>
          </a:r>
          <a:r>
            <a:rPr lang="en-US" sz="3300" kern="1200" dirty="0" err="1" smtClean="0">
              <a:latin typeface="Consolas"/>
              <a:cs typeface="Consolas"/>
            </a:rPr>
            <a:t>img</a:t>
          </a:r>
          <a:r>
            <a:rPr lang="en-US" sz="3300" kern="1200" dirty="0" smtClean="0">
              <a:latin typeface="Consolas"/>
              <a:cs typeface="Consolas"/>
            </a:rPr>
            <a:t>&gt;</a:t>
          </a:r>
          <a:endParaRPr lang="en-US" sz="3300" kern="1200" dirty="0">
            <a:latin typeface="Consolas"/>
            <a:cs typeface="Consolas"/>
          </a:endParaRPr>
        </a:p>
      </dsp:txBody>
      <dsp:txXfrm>
        <a:off x="12001959" y="2799085"/>
        <a:ext cx="1968053" cy="984026"/>
      </dsp:txXfrm>
    </dsp:sp>
    <dsp:sp modelId="{4DFEBD6F-2FA0-D641-AB6E-5870644536DA}">
      <dsp:nvSpPr>
        <dsp:cNvPr id="0" name=""/>
        <dsp:cNvSpPr/>
      </dsp:nvSpPr>
      <dsp:spPr>
        <a:xfrm>
          <a:off x="8429942" y="5593721"/>
          <a:ext cx="1968053" cy="984026"/>
        </a:xfrm>
        <a:prstGeom prst="rect">
          <a:avLst/>
        </a:prstGeom>
        <a:solidFill>
          <a:srgbClr val="F59F6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latin typeface="Consolas"/>
              <a:cs typeface="Consolas"/>
            </a:rPr>
            <a:t>&lt;p&gt;</a:t>
          </a:r>
          <a:endParaRPr lang="en-US" sz="3300" kern="1200" dirty="0">
            <a:latin typeface="Consolas"/>
            <a:cs typeface="Consolas"/>
          </a:endParaRPr>
        </a:p>
      </dsp:txBody>
      <dsp:txXfrm>
        <a:off x="8429942" y="5593721"/>
        <a:ext cx="1968053" cy="984026"/>
      </dsp:txXfrm>
    </dsp:sp>
    <dsp:sp modelId="{B2140B5D-1886-3F40-9687-837BCAA62108}">
      <dsp:nvSpPr>
        <dsp:cNvPr id="0" name=""/>
        <dsp:cNvSpPr/>
      </dsp:nvSpPr>
      <dsp:spPr>
        <a:xfrm>
          <a:off x="7239270" y="6991038"/>
          <a:ext cx="1968053" cy="984026"/>
        </a:xfrm>
        <a:prstGeom prst="rect">
          <a:avLst/>
        </a:prstGeom>
        <a:solidFill>
          <a:srgbClr val="F59F6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latin typeface="Consolas"/>
              <a:cs typeface="Consolas"/>
            </a:rPr>
            <a:t>&lt;</a:t>
          </a:r>
          <a:r>
            <a:rPr lang="en-US" sz="3300" kern="1200" dirty="0" err="1" smtClean="0">
              <a:latin typeface="Consolas"/>
              <a:cs typeface="Consolas"/>
            </a:rPr>
            <a:t>em</a:t>
          </a:r>
          <a:r>
            <a:rPr lang="en-US" sz="3300" kern="1200" dirty="0" smtClean="0">
              <a:latin typeface="Consolas"/>
              <a:cs typeface="Consolas"/>
            </a:rPr>
            <a:t>&gt;</a:t>
          </a:r>
          <a:endParaRPr lang="en-US" sz="3300" kern="1200" dirty="0">
            <a:latin typeface="Consolas"/>
            <a:cs typeface="Consolas"/>
          </a:endParaRPr>
        </a:p>
      </dsp:txBody>
      <dsp:txXfrm>
        <a:off x="7239270" y="6991038"/>
        <a:ext cx="1968053" cy="984026"/>
      </dsp:txXfrm>
    </dsp:sp>
    <dsp:sp modelId="{81B9E3A4-5C91-2D4F-BB7C-C125BA0EF529}">
      <dsp:nvSpPr>
        <dsp:cNvPr id="0" name=""/>
        <dsp:cNvSpPr/>
      </dsp:nvSpPr>
      <dsp:spPr>
        <a:xfrm>
          <a:off x="6048598" y="8388356"/>
          <a:ext cx="1968053" cy="984026"/>
        </a:xfrm>
        <a:prstGeom prst="rect">
          <a:avLst/>
        </a:prstGeom>
        <a:solidFill>
          <a:srgbClr val="EEC27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Emphasized text</a:t>
          </a:r>
          <a:endParaRPr lang="en-US" sz="3300" kern="1200" dirty="0"/>
        </a:p>
      </dsp:txBody>
      <dsp:txXfrm>
        <a:off x="6048598" y="8388356"/>
        <a:ext cx="1968053" cy="984026"/>
      </dsp:txXfrm>
    </dsp:sp>
    <dsp:sp modelId="{8C1073F1-E654-ED4C-A876-0BA457835F6D}">
      <dsp:nvSpPr>
        <dsp:cNvPr id="0" name=""/>
        <dsp:cNvSpPr/>
      </dsp:nvSpPr>
      <dsp:spPr>
        <a:xfrm>
          <a:off x="9620615" y="6991038"/>
          <a:ext cx="1968053" cy="984026"/>
        </a:xfrm>
        <a:prstGeom prst="rect">
          <a:avLst/>
        </a:prstGeom>
        <a:solidFill>
          <a:srgbClr val="EEC27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Paragraph text</a:t>
          </a:r>
          <a:endParaRPr lang="en-US" sz="3300" kern="1200" dirty="0"/>
        </a:p>
      </dsp:txBody>
      <dsp:txXfrm>
        <a:off x="9620615" y="6991038"/>
        <a:ext cx="1968053" cy="984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F51CB-8FD3-1A47-B899-2D8DBC6D1DF9}">
      <dsp:nvSpPr>
        <dsp:cNvPr id="0" name=""/>
        <dsp:cNvSpPr/>
      </dsp:nvSpPr>
      <dsp:spPr>
        <a:xfrm>
          <a:off x="2280" y="3680051"/>
          <a:ext cx="5035352" cy="251767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smtClean="0">
              <a:solidFill>
                <a:schemeClr val="accent5">
                  <a:lumMod val="75000"/>
                </a:schemeClr>
              </a:solidFill>
              <a:cs typeface="Trade Gothic Next LT Pro Lt" pitchFamily="34" charset="0"/>
            </a:rPr>
            <a:t>All gradients are composed of </a:t>
          </a:r>
          <a:endParaRPr lang="en-US" sz="5200" kern="1200" dirty="0">
            <a:solidFill>
              <a:schemeClr val="accent5">
                <a:lumMod val="75000"/>
              </a:schemeClr>
            </a:solidFill>
          </a:endParaRPr>
        </a:p>
      </dsp:txBody>
      <dsp:txXfrm>
        <a:off x="76020" y="3753791"/>
        <a:ext cx="4887872" cy="2370196"/>
      </dsp:txXfrm>
    </dsp:sp>
    <dsp:sp modelId="{33824600-6942-6542-8863-7D9CA7E940A1}">
      <dsp:nvSpPr>
        <dsp:cNvPr id="0" name=""/>
        <dsp:cNvSpPr/>
      </dsp:nvSpPr>
      <dsp:spPr>
        <a:xfrm rot="19457599">
          <a:off x="4804492" y="4192118"/>
          <a:ext cx="2480422" cy="45878"/>
        </a:xfrm>
        <a:custGeom>
          <a:avLst/>
          <a:gdLst/>
          <a:ahLst/>
          <a:cxnLst/>
          <a:rect l="0" t="0" r="0" b="0"/>
          <a:pathLst>
            <a:path>
              <a:moveTo>
                <a:pt x="0" y="22939"/>
              </a:moveTo>
              <a:lnTo>
                <a:pt x="2480422" y="229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5982693" y="4153047"/>
        <a:ext cx="124021" cy="124021"/>
      </dsp:txXfrm>
    </dsp:sp>
    <dsp:sp modelId="{0F6063C2-005B-9945-B082-F7B713AB6B8B}">
      <dsp:nvSpPr>
        <dsp:cNvPr id="0" name=""/>
        <dsp:cNvSpPr/>
      </dsp:nvSpPr>
      <dsp:spPr>
        <a:xfrm>
          <a:off x="7051774" y="2232387"/>
          <a:ext cx="5035352" cy="251767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smtClean="0">
              <a:cs typeface="Consolas"/>
            </a:rPr>
            <a:t>at least two colors </a:t>
          </a:r>
          <a:endParaRPr lang="en-US" sz="5200" kern="1200" dirty="0"/>
        </a:p>
      </dsp:txBody>
      <dsp:txXfrm>
        <a:off x="7125514" y="2306127"/>
        <a:ext cx="4887872" cy="2370196"/>
      </dsp:txXfrm>
    </dsp:sp>
    <dsp:sp modelId="{BFA0455C-EEF2-7248-8628-AA794861A0EA}">
      <dsp:nvSpPr>
        <dsp:cNvPr id="0" name=""/>
        <dsp:cNvSpPr/>
      </dsp:nvSpPr>
      <dsp:spPr>
        <a:xfrm>
          <a:off x="12087127" y="3468286"/>
          <a:ext cx="2014141" cy="45878"/>
        </a:xfrm>
        <a:custGeom>
          <a:avLst/>
          <a:gdLst/>
          <a:ahLst/>
          <a:cxnLst/>
          <a:rect l="0" t="0" r="0" b="0"/>
          <a:pathLst>
            <a:path>
              <a:moveTo>
                <a:pt x="0" y="22939"/>
              </a:moveTo>
              <a:lnTo>
                <a:pt x="2014141" y="2293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3043844" y="3440872"/>
        <a:ext cx="100707" cy="100707"/>
      </dsp:txXfrm>
    </dsp:sp>
    <dsp:sp modelId="{AE4FA0BB-3F32-6147-9364-210338BAE1DD}">
      <dsp:nvSpPr>
        <dsp:cNvPr id="0" name=""/>
        <dsp:cNvSpPr/>
      </dsp:nvSpPr>
      <dsp:spPr>
        <a:xfrm>
          <a:off x="14101268" y="2232387"/>
          <a:ext cx="5035352" cy="251767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smtClean="0">
              <a:cs typeface="Consolas"/>
            </a:rPr>
            <a:t>specified using hsb, hsba, rgb, rgba or hex notation </a:t>
          </a:r>
          <a:endParaRPr lang="en-US" sz="5200" kern="1200" dirty="0"/>
        </a:p>
      </dsp:txBody>
      <dsp:txXfrm>
        <a:off x="14175008" y="2306127"/>
        <a:ext cx="4887872" cy="2370196"/>
      </dsp:txXfrm>
    </dsp:sp>
    <dsp:sp modelId="{083FF836-4641-534D-A61C-DFC4D48C896B}">
      <dsp:nvSpPr>
        <dsp:cNvPr id="0" name=""/>
        <dsp:cNvSpPr/>
      </dsp:nvSpPr>
      <dsp:spPr>
        <a:xfrm rot="2142401">
          <a:off x="4804492" y="5639782"/>
          <a:ext cx="2480422" cy="45878"/>
        </a:xfrm>
        <a:custGeom>
          <a:avLst/>
          <a:gdLst/>
          <a:ahLst/>
          <a:cxnLst/>
          <a:rect l="0" t="0" r="0" b="0"/>
          <a:pathLst>
            <a:path>
              <a:moveTo>
                <a:pt x="0" y="22939"/>
              </a:moveTo>
              <a:lnTo>
                <a:pt x="2480422" y="229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5982693" y="5600711"/>
        <a:ext cx="124021" cy="124021"/>
      </dsp:txXfrm>
    </dsp:sp>
    <dsp:sp modelId="{65355571-50DE-B24D-8C35-41E1D802484C}">
      <dsp:nvSpPr>
        <dsp:cNvPr id="0" name=""/>
        <dsp:cNvSpPr/>
      </dsp:nvSpPr>
      <dsp:spPr>
        <a:xfrm>
          <a:off x="7051774" y="5127715"/>
          <a:ext cx="5035352" cy="251767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smtClean="0">
              <a:cs typeface="Consolas"/>
            </a:rPr>
            <a:t>optional additional colors</a:t>
          </a:r>
          <a:endParaRPr lang="en-US" sz="5200" kern="1200" dirty="0"/>
        </a:p>
      </dsp:txBody>
      <dsp:txXfrm>
        <a:off x="7125514" y="5201455"/>
        <a:ext cx="4887872" cy="2370196"/>
      </dsp:txXfrm>
    </dsp:sp>
    <dsp:sp modelId="{2193020E-FE84-1C43-AD28-F8D3694CB504}">
      <dsp:nvSpPr>
        <dsp:cNvPr id="0" name=""/>
        <dsp:cNvSpPr/>
      </dsp:nvSpPr>
      <dsp:spPr>
        <a:xfrm>
          <a:off x="12087127" y="6363614"/>
          <a:ext cx="2014141" cy="45878"/>
        </a:xfrm>
        <a:custGeom>
          <a:avLst/>
          <a:gdLst/>
          <a:ahLst/>
          <a:cxnLst/>
          <a:rect l="0" t="0" r="0" b="0"/>
          <a:pathLst>
            <a:path>
              <a:moveTo>
                <a:pt x="0" y="22939"/>
              </a:moveTo>
              <a:lnTo>
                <a:pt x="2014141" y="2293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3043844" y="6336200"/>
        <a:ext cx="100707" cy="100707"/>
      </dsp:txXfrm>
    </dsp:sp>
    <dsp:sp modelId="{7A470736-8FD4-E944-8FA6-4B06DA359F2E}">
      <dsp:nvSpPr>
        <dsp:cNvPr id="0" name=""/>
        <dsp:cNvSpPr/>
      </dsp:nvSpPr>
      <dsp:spPr>
        <a:xfrm>
          <a:off x="14101268" y="5127715"/>
          <a:ext cx="5035352" cy="251767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smtClean="0">
              <a:cs typeface="Consolas"/>
            </a:rPr>
            <a:t>known as color stops</a:t>
          </a:r>
          <a:endParaRPr lang="en-US" sz="5200" kern="1200" dirty="0"/>
        </a:p>
      </dsp:txBody>
      <dsp:txXfrm>
        <a:off x="14175008" y="5201455"/>
        <a:ext cx="4887872" cy="2370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F51CB-8FD3-1A47-B899-2D8DBC6D1DF9}">
      <dsp:nvSpPr>
        <dsp:cNvPr id="0" name=""/>
        <dsp:cNvSpPr/>
      </dsp:nvSpPr>
      <dsp:spPr>
        <a:xfrm>
          <a:off x="10228" y="2808735"/>
          <a:ext cx="3764511" cy="188225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solidFill>
                <a:schemeClr val="accent5">
                  <a:lumMod val="75000"/>
                </a:schemeClr>
              </a:solidFill>
              <a:cs typeface="Trade Gothic Next LT Pro Lt" pitchFamily="34" charset="0"/>
            </a:rPr>
            <a:t>Linear gradients </a:t>
          </a:r>
          <a:endParaRPr lang="en-US" sz="3100" kern="1200" dirty="0"/>
        </a:p>
      </dsp:txBody>
      <dsp:txXfrm>
        <a:off x="65357" y="2863864"/>
        <a:ext cx="3654253" cy="1771997"/>
      </dsp:txXfrm>
    </dsp:sp>
    <dsp:sp modelId="{33824600-6942-6542-8863-7D9CA7E940A1}">
      <dsp:nvSpPr>
        <dsp:cNvPr id="0" name=""/>
        <dsp:cNvSpPr/>
      </dsp:nvSpPr>
      <dsp:spPr>
        <a:xfrm>
          <a:off x="3774739" y="3727275"/>
          <a:ext cx="1505804" cy="45175"/>
        </a:xfrm>
        <a:custGeom>
          <a:avLst/>
          <a:gdLst/>
          <a:ahLst/>
          <a:cxnLst/>
          <a:rect l="0" t="0" r="0" b="0"/>
          <a:pathLst>
            <a:path>
              <a:moveTo>
                <a:pt x="0" y="22587"/>
              </a:moveTo>
              <a:lnTo>
                <a:pt x="1505804" y="225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489996" y="3712218"/>
        <a:ext cx="75290" cy="75290"/>
      </dsp:txXfrm>
    </dsp:sp>
    <dsp:sp modelId="{0F6063C2-005B-9945-B082-F7B713AB6B8B}">
      <dsp:nvSpPr>
        <dsp:cNvPr id="0" name=""/>
        <dsp:cNvSpPr/>
      </dsp:nvSpPr>
      <dsp:spPr>
        <a:xfrm>
          <a:off x="5280544" y="2808735"/>
          <a:ext cx="3764511" cy="188225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solidFill>
                <a:schemeClr val="tx2">
                  <a:lumMod val="75000"/>
                </a:schemeClr>
              </a:solidFill>
              <a:cs typeface="Consolas"/>
            </a:rPr>
            <a:t>an angled line running through the center of a gradient box </a:t>
          </a:r>
          <a:endParaRPr lang="en-US" sz="3100" kern="1200" dirty="0"/>
        </a:p>
      </dsp:txBody>
      <dsp:txXfrm>
        <a:off x="5335673" y="2863864"/>
        <a:ext cx="3654253" cy="1771997"/>
      </dsp:txXfrm>
    </dsp:sp>
    <dsp:sp modelId="{BFA0455C-EEF2-7248-8628-AA794861A0EA}">
      <dsp:nvSpPr>
        <dsp:cNvPr id="0" name=""/>
        <dsp:cNvSpPr/>
      </dsp:nvSpPr>
      <dsp:spPr>
        <a:xfrm rot="19457599">
          <a:off x="8870755" y="3186127"/>
          <a:ext cx="1854404" cy="45175"/>
        </a:xfrm>
        <a:custGeom>
          <a:avLst/>
          <a:gdLst/>
          <a:ahLst/>
          <a:cxnLst/>
          <a:rect l="0" t="0" r="0" b="0"/>
          <a:pathLst>
            <a:path>
              <a:moveTo>
                <a:pt x="0" y="22587"/>
              </a:moveTo>
              <a:lnTo>
                <a:pt x="1854404" y="225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9751597" y="3162354"/>
        <a:ext cx="92720" cy="92720"/>
      </dsp:txXfrm>
    </dsp:sp>
    <dsp:sp modelId="{AE4FA0BB-3F32-6147-9364-210338BAE1DD}">
      <dsp:nvSpPr>
        <dsp:cNvPr id="0" name=""/>
        <dsp:cNvSpPr/>
      </dsp:nvSpPr>
      <dsp:spPr>
        <a:xfrm>
          <a:off x="10550860" y="1726438"/>
          <a:ext cx="3764511" cy="188225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solidFill>
                <a:schemeClr val="tx2">
                  <a:lumMod val="75000"/>
                </a:schemeClr>
              </a:solidFill>
              <a:cs typeface="Consolas"/>
            </a:rPr>
            <a:t>determines the direction in which color A flows into color B </a:t>
          </a:r>
          <a:endParaRPr lang="en-US" sz="3100" kern="1200" dirty="0"/>
        </a:p>
      </dsp:txBody>
      <dsp:txXfrm>
        <a:off x="10605989" y="1781567"/>
        <a:ext cx="3654253" cy="1771997"/>
      </dsp:txXfrm>
    </dsp:sp>
    <dsp:sp modelId="{42608AA2-CCD6-F840-85D9-9EC1686191C3}">
      <dsp:nvSpPr>
        <dsp:cNvPr id="0" name=""/>
        <dsp:cNvSpPr/>
      </dsp:nvSpPr>
      <dsp:spPr>
        <a:xfrm rot="2142401">
          <a:off x="8870755" y="4268424"/>
          <a:ext cx="1854404" cy="45175"/>
        </a:xfrm>
        <a:custGeom>
          <a:avLst/>
          <a:gdLst/>
          <a:ahLst/>
          <a:cxnLst/>
          <a:rect l="0" t="0" r="0" b="0"/>
          <a:pathLst>
            <a:path>
              <a:moveTo>
                <a:pt x="0" y="22587"/>
              </a:moveTo>
              <a:lnTo>
                <a:pt x="1854404" y="225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9751597" y="4244651"/>
        <a:ext cx="92720" cy="92720"/>
      </dsp:txXfrm>
    </dsp:sp>
    <dsp:sp modelId="{8D40DA58-6FD1-D04D-BDF0-7FB12977B18E}">
      <dsp:nvSpPr>
        <dsp:cNvPr id="0" name=""/>
        <dsp:cNvSpPr/>
      </dsp:nvSpPr>
      <dsp:spPr>
        <a:xfrm>
          <a:off x="10550860" y="3891032"/>
          <a:ext cx="3764511" cy="188225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solidFill>
                <a:schemeClr val="tx2">
                  <a:lumMod val="75000"/>
                </a:schemeClr>
              </a:solidFill>
              <a:cs typeface="Consolas"/>
            </a:rPr>
            <a:t>direction can be specified using keywords or numbers (degrees)</a:t>
          </a:r>
          <a:endParaRPr lang="en-US" sz="3100" kern="1200" dirty="0">
            <a:solidFill>
              <a:schemeClr val="tx2">
                <a:lumMod val="75000"/>
              </a:schemeClr>
            </a:solidFill>
            <a:cs typeface="Consolas"/>
          </a:endParaRPr>
        </a:p>
      </dsp:txBody>
      <dsp:txXfrm>
        <a:off x="10605989" y="3946161"/>
        <a:ext cx="3654253" cy="17719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F51CB-8FD3-1A47-B899-2D8DBC6D1DF9}">
      <dsp:nvSpPr>
        <dsp:cNvPr id="0" name=""/>
        <dsp:cNvSpPr/>
      </dsp:nvSpPr>
      <dsp:spPr>
        <a:xfrm>
          <a:off x="2626" y="2892799"/>
          <a:ext cx="3757270" cy="18786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solidFill>
                <a:srgbClr val="7D1102"/>
              </a:solidFill>
              <a:cs typeface="Trade Gothic Next LT Pro Lt" pitchFamily="34" charset="0"/>
            </a:rPr>
            <a:t>Radial Gradients</a:t>
          </a:r>
          <a:endParaRPr lang="en-US" sz="3100" kern="1200" dirty="0">
            <a:solidFill>
              <a:srgbClr val="7D1102"/>
            </a:solidFill>
          </a:endParaRPr>
        </a:p>
      </dsp:txBody>
      <dsp:txXfrm>
        <a:off x="57649" y="2947822"/>
        <a:ext cx="3647224" cy="1768589"/>
      </dsp:txXfrm>
    </dsp:sp>
    <dsp:sp modelId="{33824600-6942-6542-8863-7D9CA7E940A1}">
      <dsp:nvSpPr>
        <dsp:cNvPr id="0" name=""/>
        <dsp:cNvSpPr/>
      </dsp:nvSpPr>
      <dsp:spPr>
        <a:xfrm>
          <a:off x="3759897" y="3810056"/>
          <a:ext cx="1502908" cy="44121"/>
        </a:xfrm>
        <a:custGeom>
          <a:avLst/>
          <a:gdLst/>
          <a:ahLst/>
          <a:cxnLst/>
          <a:rect l="0" t="0" r="0" b="0"/>
          <a:pathLst>
            <a:path>
              <a:moveTo>
                <a:pt x="0" y="22060"/>
              </a:moveTo>
              <a:lnTo>
                <a:pt x="1502908" y="220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473778" y="3794544"/>
        <a:ext cx="75145" cy="75145"/>
      </dsp:txXfrm>
    </dsp:sp>
    <dsp:sp modelId="{0F6063C2-005B-9945-B082-F7B713AB6B8B}">
      <dsp:nvSpPr>
        <dsp:cNvPr id="0" name=""/>
        <dsp:cNvSpPr/>
      </dsp:nvSpPr>
      <dsp:spPr>
        <a:xfrm>
          <a:off x="5262805" y="2892799"/>
          <a:ext cx="3757270" cy="18786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cs typeface="Consolas"/>
            </a:rPr>
            <a:t>two concentric ellipses on different sizes</a:t>
          </a:r>
          <a:endParaRPr lang="en-US" sz="3100" kern="1200" dirty="0"/>
        </a:p>
      </dsp:txBody>
      <dsp:txXfrm>
        <a:off x="5317828" y="2947822"/>
        <a:ext cx="3647224" cy="1768589"/>
      </dsp:txXfrm>
    </dsp:sp>
    <dsp:sp modelId="{BFA0455C-EEF2-7248-8628-AA794861A0EA}">
      <dsp:nvSpPr>
        <dsp:cNvPr id="0" name=""/>
        <dsp:cNvSpPr/>
      </dsp:nvSpPr>
      <dsp:spPr>
        <a:xfrm rot="18289469">
          <a:off x="8455647" y="2729841"/>
          <a:ext cx="2631766" cy="44121"/>
        </a:xfrm>
        <a:custGeom>
          <a:avLst/>
          <a:gdLst/>
          <a:ahLst/>
          <a:cxnLst/>
          <a:rect l="0" t="0" r="0" b="0"/>
          <a:pathLst>
            <a:path>
              <a:moveTo>
                <a:pt x="0" y="22060"/>
              </a:moveTo>
              <a:lnTo>
                <a:pt x="2631766" y="2206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9705736" y="2686107"/>
        <a:ext cx="131588" cy="131588"/>
      </dsp:txXfrm>
    </dsp:sp>
    <dsp:sp modelId="{AE4FA0BB-3F32-6147-9364-210338BAE1DD}">
      <dsp:nvSpPr>
        <dsp:cNvPr id="0" name=""/>
        <dsp:cNvSpPr/>
      </dsp:nvSpPr>
      <dsp:spPr>
        <a:xfrm>
          <a:off x="10522984" y="732368"/>
          <a:ext cx="3757270" cy="18786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cs typeface="Consolas"/>
            </a:rPr>
            <a:t>the center point of the </a:t>
          </a:r>
          <a:r>
            <a:rPr lang="en-US" sz="3100" kern="1200" dirty="0" err="1" smtClean="0">
              <a:cs typeface="Consolas"/>
            </a:rPr>
            <a:t>elipses</a:t>
          </a:r>
          <a:r>
            <a:rPr lang="en-US" sz="3100" kern="1200" dirty="0" smtClean="0">
              <a:cs typeface="Consolas"/>
            </a:rPr>
            <a:t> can be offset from the center of the box</a:t>
          </a:r>
          <a:endParaRPr lang="en-US" sz="3100" kern="1200" dirty="0"/>
        </a:p>
      </dsp:txBody>
      <dsp:txXfrm>
        <a:off x="10578007" y="787391"/>
        <a:ext cx="3647224" cy="1768589"/>
      </dsp:txXfrm>
    </dsp:sp>
    <dsp:sp modelId="{D8FAC89C-B324-A14F-AB55-8A1170A4E337}">
      <dsp:nvSpPr>
        <dsp:cNvPr id="0" name=""/>
        <dsp:cNvSpPr/>
      </dsp:nvSpPr>
      <dsp:spPr>
        <a:xfrm>
          <a:off x="9020076" y="3810056"/>
          <a:ext cx="1502908" cy="44121"/>
        </a:xfrm>
        <a:custGeom>
          <a:avLst/>
          <a:gdLst/>
          <a:ahLst/>
          <a:cxnLst/>
          <a:rect l="0" t="0" r="0" b="0"/>
          <a:pathLst>
            <a:path>
              <a:moveTo>
                <a:pt x="0" y="22060"/>
              </a:moveTo>
              <a:lnTo>
                <a:pt x="1502908" y="2206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733957" y="3794544"/>
        <a:ext cx="75145" cy="75145"/>
      </dsp:txXfrm>
    </dsp:sp>
    <dsp:sp modelId="{2D98F445-5DA4-7A44-8239-1558D3042D41}">
      <dsp:nvSpPr>
        <dsp:cNvPr id="0" name=""/>
        <dsp:cNvSpPr/>
      </dsp:nvSpPr>
      <dsp:spPr>
        <a:xfrm>
          <a:off x="10522984" y="2892799"/>
          <a:ext cx="3757270" cy="18786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t>the smaller shape defines the starting point</a:t>
          </a:r>
          <a:endParaRPr lang="en-US" sz="3100" kern="1200" dirty="0"/>
        </a:p>
      </dsp:txBody>
      <dsp:txXfrm>
        <a:off x="10578007" y="2947822"/>
        <a:ext cx="3647224" cy="1768589"/>
      </dsp:txXfrm>
    </dsp:sp>
    <dsp:sp modelId="{B929CAF9-9D26-824A-824D-CA955A6AD7F8}">
      <dsp:nvSpPr>
        <dsp:cNvPr id="0" name=""/>
        <dsp:cNvSpPr/>
      </dsp:nvSpPr>
      <dsp:spPr>
        <a:xfrm rot="3310531">
          <a:off x="8455647" y="4890271"/>
          <a:ext cx="2631766" cy="44121"/>
        </a:xfrm>
        <a:custGeom>
          <a:avLst/>
          <a:gdLst/>
          <a:ahLst/>
          <a:cxnLst/>
          <a:rect l="0" t="0" r="0" b="0"/>
          <a:pathLst>
            <a:path>
              <a:moveTo>
                <a:pt x="0" y="22060"/>
              </a:moveTo>
              <a:lnTo>
                <a:pt x="2631766" y="2206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9705736" y="4846538"/>
        <a:ext cx="131588" cy="131588"/>
      </dsp:txXfrm>
    </dsp:sp>
    <dsp:sp modelId="{8FD922B8-B633-DE42-8321-F078B123A549}">
      <dsp:nvSpPr>
        <dsp:cNvPr id="0" name=""/>
        <dsp:cNvSpPr/>
      </dsp:nvSpPr>
      <dsp:spPr>
        <a:xfrm>
          <a:off x="10522984" y="5053230"/>
          <a:ext cx="3757270" cy="18786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t>the larger shape defines the ending point</a:t>
          </a:r>
          <a:endParaRPr lang="en-US" sz="3100" kern="1200" dirty="0"/>
        </a:p>
      </dsp:txBody>
      <dsp:txXfrm>
        <a:off x="10578007" y="5108253"/>
        <a:ext cx="3647224" cy="17685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66E51-E109-DA42-A98E-B903F8106398}">
      <dsp:nvSpPr>
        <dsp:cNvPr id="0" name=""/>
        <dsp:cNvSpPr/>
      </dsp:nvSpPr>
      <dsp:spPr>
        <a:xfrm>
          <a:off x="3238031" y="4395246"/>
          <a:ext cx="3392483" cy="169624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Specify either Shape or Size </a:t>
          </a:r>
          <a:endParaRPr lang="en-US" sz="2900" kern="1200" dirty="0"/>
        </a:p>
      </dsp:txBody>
      <dsp:txXfrm>
        <a:off x="3287712" y="4444927"/>
        <a:ext cx="3293121" cy="1596879"/>
      </dsp:txXfrm>
    </dsp:sp>
    <dsp:sp modelId="{28DE4E5A-F4A9-D049-8B3B-682B0434E4C7}">
      <dsp:nvSpPr>
        <dsp:cNvPr id="0" name=""/>
        <dsp:cNvSpPr/>
      </dsp:nvSpPr>
      <dsp:spPr>
        <a:xfrm rot="17500715">
          <a:off x="5472256" y="3525142"/>
          <a:ext cx="3673511" cy="22763"/>
        </a:xfrm>
        <a:custGeom>
          <a:avLst/>
          <a:gdLst/>
          <a:ahLst/>
          <a:cxnLst/>
          <a:rect l="0" t="0" r="0" b="0"/>
          <a:pathLst>
            <a:path>
              <a:moveTo>
                <a:pt x="0" y="11381"/>
              </a:moveTo>
              <a:lnTo>
                <a:pt x="3673511"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a:lnSpc>
              <a:spcPct val="90000"/>
            </a:lnSpc>
            <a:spcBef>
              <a:spcPct val="0"/>
            </a:spcBef>
            <a:spcAft>
              <a:spcPct val="35000"/>
            </a:spcAft>
          </a:pPr>
          <a:endParaRPr lang="en-US" sz="1300" kern="1200"/>
        </a:p>
      </dsp:txBody>
      <dsp:txXfrm>
        <a:off x="7217174" y="3444686"/>
        <a:ext cx="183675" cy="183675"/>
      </dsp:txXfrm>
    </dsp:sp>
    <dsp:sp modelId="{63ED7D9E-84D5-CC48-AA3D-BA5E8907AFA0}">
      <dsp:nvSpPr>
        <dsp:cNvPr id="0" name=""/>
        <dsp:cNvSpPr/>
      </dsp:nvSpPr>
      <dsp:spPr>
        <a:xfrm>
          <a:off x="7987508" y="981560"/>
          <a:ext cx="3392483" cy="169624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Shape</a:t>
          </a:r>
          <a:endParaRPr lang="en-US" sz="2900" kern="1200" dirty="0"/>
        </a:p>
      </dsp:txBody>
      <dsp:txXfrm>
        <a:off x="8037189" y="1031241"/>
        <a:ext cx="3293121" cy="1596879"/>
      </dsp:txXfrm>
    </dsp:sp>
    <dsp:sp modelId="{13769417-032A-AB4B-A216-29E49322C3C8}">
      <dsp:nvSpPr>
        <dsp:cNvPr id="0" name=""/>
        <dsp:cNvSpPr/>
      </dsp:nvSpPr>
      <dsp:spPr>
        <a:xfrm rot="19457599">
          <a:off x="11222917" y="1330630"/>
          <a:ext cx="1671142" cy="22763"/>
        </a:xfrm>
        <a:custGeom>
          <a:avLst/>
          <a:gdLst/>
          <a:ahLst/>
          <a:cxnLst/>
          <a:rect l="0" t="0" r="0" b="0"/>
          <a:pathLst>
            <a:path>
              <a:moveTo>
                <a:pt x="0" y="11381"/>
              </a:moveTo>
              <a:lnTo>
                <a:pt x="1671142"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2016709" y="1300233"/>
        <a:ext cx="83557" cy="83557"/>
      </dsp:txXfrm>
    </dsp:sp>
    <dsp:sp modelId="{D924F93E-0AF1-0A43-B4D1-730064F9918B}">
      <dsp:nvSpPr>
        <dsp:cNvPr id="0" name=""/>
        <dsp:cNvSpPr/>
      </dsp:nvSpPr>
      <dsp:spPr>
        <a:xfrm>
          <a:off x="12736984" y="6221"/>
          <a:ext cx="3392483" cy="169624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circle</a:t>
          </a:r>
          <a:endParaRPr lang="en-US" sz="2900" kern="1200" dirty="0"/>
        </a:p>
      </dsp:txBody>
      <dsp:txXfrm>
        <a:off x="12786665" y="55902"/>
        <a:ext cx="3293121" cy="1596879"/>
      </dsp:txXfrm>
    </dsp:sp>
    <dsp:sp modelId="{85719D93-F099-5F42-B5A5-5994E22F1E0D}">
      <dsp:nvSpPr>
        <dsp:cNvPr id="0" name=""/>
        <dsp:cNvSpPr/>
      </dsp:nvSpPr>
      <dsp:spPr>
        <a:xfrm rot="2142401">
          <a:off x="11222917" y="2305969"/>
          <a:ext cx="1671142" cy="22763"/>
        </a:xfrm>
        <a:custGeom>
          <a:avLst/>
          <a:gdLst/>
          <a:ahLst/>
          <a:cxnLst/>
          <a:rect l="0" t="0" r="0" b="0"/>
          <a:pathLst>
            <a:path>
              <a:moveTo>
                <a:pt x="0" y="11381"/>
              </a:moveTo>
              <a:lnTo>
                <a:pt x="1671142"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2016709" y="2275572"/>
        <a:ext cx="83557" cy="83557"/>
      </dsp:txXfrm>
    </dsp:sp>
    <dsp:sp modelId="{DE7891C8-2E8B-3D4D-B2BF-7D07704D592B}">
      <dsp:nvSpPr>
        <dsp:cNvPr id="0" name=""/>
        <dsp:cNvSpPr/>
      </dsp:nvSpPr>
      <dsp:spPr>
        <a:xfrm>
          <a:off x="12736984" y="1956899"/>
          <a:ext cx="3392483" cy="169624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err="1" smtClean="0"/>
            <a:t>elipse</a:t>
          </a:r>
          <a:endParaRPr lang="en-US" sz="2900" kern="1200" dirty="0"/>
        </a:p>
      </dsp:txBody>
      <dsp:txXfrm>
        <a:off x="12786665" y="2006580"/>
        <a:ext cx="3293121" cy="1596879"/>
      </dsp:txXfrm>
    </dsp:sp>
    <dsp:sp modelId="{A859360E-B7EF-FA47-B4D5-3B86C04DDFE0}">
      <dsp:nvSpPr>
        <dsp:cNvPr id="0" name=""/>
        <dsp:cNvSpPr/>
      </dsp:nvSpPr>
      <dsp:spPr>
        <a:xfrm rot="4099285">
          <a:off x="5472256" y="6938828"/>
          <a:ext cx="3673511" cy="22763"/>
        </a:xfrm>
        <a:custGeom>
          <a:avLst/>
          <a:gdLst/>
          <a:ahLst/>
          <a:cxnLst/>
          <a:rect l="0" t="0" r="0" b="0"/>
          <a:pathLst>
            <a:path>
              <a:moveTo>
                <a:pt x="0" y="11381"/>
              </a:moveTo>
              <a:lnTo>
                <a:pt x="3673511"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a:lnSpc>
              <a:spcPct val="90000"/>
            </a:lnSpc>
            <a:spcBef>
              <a:spcPct val="0"/>
            </a:spcBef>
            <a:spcAft>
              <a:spcPct val="35000"/>
            </a:spcAft>
          </a:pPr>
          <a:endParaRPr lang="en-US" sz="1300" kern="1200"/>
        </a:p>
      </dsp:txBody>
      <dsp:txXfrm>
        <a:off x="7217174" y="6858372"/>
        <a:ext cx="183675" cy="183675"/>
      </dsp:txXfrm>
    </dsp:sp>
    <dsp:sp modelId="{6AF57E13-B895-3544-846A-0156296CE596}">
      <dsp:nvSpPr>
        <dsp:cNvPr id="0" name=""/>
        <dsp:cNvSpPr/>
      </dsp:nvSpPr>
      <dsp:spPr>
        <a:xfrm>
          <a:off x="7987508" y="7808933"/>
          <a:ext cx="3392483" cy="169624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Size</a:t>
          </a:r>
          <a:endParaRPr lang="en-US" sz="2900" kern="1200" dirty="0"/>
        </a:p>
      </dsp:txBody>
      <dsp:txXfrm>
        <a:off x="8037189" y="7858614"/>
        <a:ext cx="3293121" cy="1596879"/>
      </dsp:txXfrm>
    </dsp:sp>
    <dsp:sp modelId="{01E48FA2-8BBC-C042-8E57-136E5B5919E8}">
      <dsp:nvSpPr>
        <dsp:cNvPr id="0" name=""/>
        <dsp:cNvSpPr/>
      </dsp:nvSpPr>
      <dsp:spPr>
        <a:xfrm rot="17350740">
          <a:off x="9993179" y="6694994"/>
          <a:ext cx="4130618" cy="22763"/>
        </a:xfrm>
        <a:custGeom>
          <a:avLst/>
          <a:gdLst/>
          <a:ahLst/>
          <a:cxnLst/>
          <a:rect l="0" t="0" r="0" b="0"/>
          <a:pathLst>
            <a:path>
              <a:moveTo>
                <a:pt x="0" y="11381"/>
              </a:moveTo>
              <a:lnTo>
                <a:pt x="4130618"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11955222" y="6603110"/>
        <a:ext cx="206530" cy="206530"/>
      </dsp:txXfrm>
    </dsp:sp>
    <dsp:sp modelId="{B4163E8F-2797-D746-BAAE-B9D38A238703}">
      <dsp:nvSpPr>
        <dsp:cNvPr id="0" name=""/>
        <dsp:cNvSpPr/>
      </dsp:nvSpPr>
      <dsp:spPr>
        <a:xfrm>
          <a:off x="12736984" y="3907577"/>
          <a:ext cx="3392483" cy="169624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farthest-corner (default) </a:t>
          </a:r>
          <a:endParaRPr lang="en-US" sz="2900" kern="1200" dirty="0"/>
        </a:p>
      </dsp:txBody>
      <dsp:txXfrm>
        <a:off x="12786665" y="3957258"/>
        <a:ext cx="3293121" cy="1596879"/>
      </dsp:txXfrm>
    </dsp:sp>
    <dsp:sp modelId="{55C85BF1-EFD6-3B4A-80B6-60578C0F2309}">
      <dsp:nvSpPr>
        <dsp:cNvPr id="0" name=""/>
        <dsp:cNvSpPr/>
      </dsp:nvSpPr>
      <dsp:spPr>
        <a:xfrm rot="18289469">
          <a:off x="10870362" y="7670333"/>
          <a:ext cx="2376252" cy="22763"/>
        </a:xfrm>
        <a:custGeom>
          <a:avLst/>
          <a:gdLst/>
          <a:ahLst/>
          <a:cxnLst/>
          <a:rect l="0" t="0" r="0" b="0"/>
          <a:pathLst>
            <a:path>
              <a:moveTo>
                <a:pt x="0" y="11381"/>
              </a:moveTo>
              <a:lnTo>
                <a:pt x="2376252"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11999081" y="7622308"/>
        <a:ext cx="118812" cy="118812"/>
      </dsp:txXfrm>
    </dsp:sp>
    <dsp:sp modelId="{08CEE2DF-4632-0045-83DB-8DA94004E73F}">
      <dsp:nvSpPr>
        <dsp:cNvPr id="0" name=""/>
        <dsp:cNvSpPr/>
      </dsp:nvSpPr>
      <dsp:spPr>
        <a:xfrm>
          <a:off x="12736984" y="5858255"/>
          <a:ext cx="3392483" cy="169624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farthest-side</a:t>
          </a:r>
          <a:endParaRPr lang="en-US" sz="2900" kern="1200" dirty="0"/>
        </a:p>
      </dsp:txBody>
      <dsp:txXfrm>
        <a:off x="12786665" y="5907936"/>
        <a:ext cx="3293121" cy="1596879"/>
      </dsp:txXfrm>
    </dsp:sp>
    <dsp:sp modelId="{D0AA10E7-10CA-7544-A101-C1AEA2AA897B}">
      <dsp:nvSpPr>
        <dsp:cNvPr id="0" name=""/>
        <dsp:cNvSpPr/>
      </dsp:nvSpPr>
      <dsp:spPr>
        <a:xfrm>
          <a:off x="11379991" y="8645671"/>
          <a:ext cx="1356993" cy="22763"/>
        </a:xfrm>
        <a:custGeom>
          <a:avLst/>
          <a:gdLst/>
          <a:ahLst/>
          <a:cxnLst/>
          <a:rect l="0" t="0" r="0" b="0"/>
          <a:pathLst>
            <a:path>
              <a:moveTo>
                <a:pt x="0" y="11381"/>
              </a:moveTo>
              <a:lnTo>
                <a:pt x="1356993"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2024563" y="8623128"/>
        <a:ext cx="67849" cy="67849"/>
      </dsp:txXfrm>
    </dsp:sp>
    <dsp:sp modelId="{1061D5D3-2B03-0C43-8AB7-9BE30C231485}">
      <dsp:nvSpPr>
        <dsp:cNvPr id="0" name=""/>
        <dsp:cNvSpPr/>
      </dsp:nvSpPr>
      <dsp:spPr>
        <a:xfrm>
          <a:off x="12736984" y="7808933"/>
          <a:ext cx="3392483" cy="169624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closest-corner</a:t>
          </a:r>
          <a:endParaRPr lang="en-US" sz="2900" kern="1200" dirty="0"/>
        </a:p>
      </dsp:txBody>
      <dsp:txXfrm>
        <a:off x="12786665" y="7858614"/>
        <a:ext cx="3293121" cy="1596879"/>
      </dsp:txXfrm>
    </dsp:sp>
    <dsp:sp modelId="{46B96FC5-5726-6042-BB0F-8691D2A9870C}">
      <dsp:nvSpPr>
        <dsp:cNvPr id="0" name=""/>
        <dsp:cNvSpPr/>
      </dsp:nvSpPr>
      <dsp:spPr>
        <a:xfrm rot="3310531">
          <a:off x="10870362" y="9621010"/>
          <a:ext cx="2376252" cy="22763"/>
        </a:xfrm>
        <a:custGeom>
          <a:avLst/>
          <a:gdLst/>
          <a:ahLst/>
          <a:cxnLst/>
          <a:rect l="0" t="0" r="0" b="0"/>
          <a:pathLst>
            <a:path>
              <a:moveTo>
                <a:pt x="0" y="11381"/>
              </a:moveTo>
              <a:lnTo>
                <a:pt x="2376252"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11999081" y="9572986"/>
        <a:ext cx="118812" cy="118812"/>
      </dsp:txXfrm>
    </dsp:sp>
    <dsp:sp modelId="{C740A990-7119-3F4D-AC73-9E9FCF7522AF}">
      <dsp:nvSpPr>
        <dsp:cNvPr id="0" name=""/>
        <dsp:cNvSpPr/>
      </dsp:nvSpPr>
      <dsp:spPr>
        <a:xfrm>
          <a:off x="12736984" y="9759610"/>
          <a:ext cx="3392483" cy="169624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closest-side</a:t>
          </a:r>
          <a:endParaRPr lang="en-US" sz="2900" kern="1200" dirty="0"/>
        </a:p>
      </dsp:txBody>
      <dsp:txXfrm>
        <a:off x="12786665" y="9809291"/>
        <a:ext cx="3293121" cy="1596879"/>
      </dsp:txXfrm>
    </dsp:sp>
    <dsp:sp modelId="{5A1E39BE-BAC5-9D40-90FE-168A80EF80F3}">
      <dsp:nvSpPr>
        <dsp:cNvPr id="0" name=""/>
        <dsp:cNvSpPr/>
      </dsp:nvSpPr>
      <dsp:spPr>
        <a:xfrm rot="4249260">
          <a:off x="9993179" y="10596349"/>
          <a:ext cx="4130618" cy="22763"/>
        </a:xfrm>
        <a:custGeom>
          <a:avLst/>
          <a:gdLst/>
          <a:ahLst/>
          <a:cxnLst/>
          <a:rect l="0" t="0" r="0" b="0"/>
          <a:pathLst>
            <a:path>
              <a:moveTo>
                <a:pt x="0" y="11381"/>
              </a:moveTo>
              <a:lnTo>
                <a:pt x="4130618"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11955222" y="10504466"/>
        <a:ext cx="206530" cy="206530"/>
      </dsp:txXfrm>
    </dsp:sp>
    <dsp:sp modelId="{ED8E58D9-7B0F-4E45-AA97-2E84A6C0C72A}">
      <dsp:nvSpPr>
        <dsp:cNvPr id="0" name=""/>
        <dsp:cNvSpPr/>
      </dsp:nvSpPr>
      <dsp:spPr>
        <a:xfrm>
          <a:off x="12736984" y="11710288"/>
          <a:ext cx="3392483" cy="169624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An explicit length in pixels interpreted as the radius of the circle</a:t>
          </a:r>
          <a:endParaRPr lang="en-US" sz="2900" kern="1200" dirty="0"/>
        </a:p>
      </dsp:txBody>
      <dsp:txXfrm>
        <a:off x="12786665" y="11759969"/>
        <a:ext cx="3293121" cy="159687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166043219"/>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068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1771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Exercise 4 Video - Multiple Sources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10 to 15 minutes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create an HTML5 file from scratch that plays video files.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Create a new HTML5 file called video-multiple-</a:t>
            </a:r>
            <a:r>
              <a:rPr lang="en-US" sz="2400" b="0" i="0" u="none" strike="noStrike" kern="1200" baseline="0" dirty="0" err="1" smtClean="0">
                <a:solidFill>
                  <a:schemeClr val="tx1"/>
                </a:solidFill>
                <a:latin typeface="Times New Roman" pitchFamily="1" charset="0"/>
                <a:ea typeface="MS PGothic" pitchFamily="34" charset="-128"/>
                <a:cs typeface="MS PGothic" charset="0"/>
              </a:rPr>
              <a:t>sources.html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the html5-au</a:t>
            </a:r>
          </a:p>
          <a:p>
            <a:r>
              <a:rPr lang="en-US" sz="2400" b="0" i="0" u="none" strike="noStrike" kern="1200" baseline="0" dirty="0" err="1" smtClean="0">
                <a:solidFill>
                  <a:schemeClr val="tx1"/>
                </a:solidFill>
                <a:latin typeface="Times New Roman" pitchFamily="1" charset="0"/>
                <a:ea typeface="MS PGothic" pitchFamily="34" charset="-128"/>
                <a:cs typeface="MS PGothic" charset="0"/>
              </a:rPr>
              <a:t>dio</a:t>
            </a:r>
            <a:r>
              <a:rPr lang="en-US" sz="2400" b="0" i="0" u="none" strike="noStrike" kern="1200" baseline="0" dirty="0" smtClean="0">
                <a:solidFill>
                  <a:schemeClr val="tx1"/>
                </a:solidFill>
                <a:latin typeface="Times New Roman" pitchFamily="1" charset="0"/>
                <a:ea typeface="MS PGothic" pitchFamily="34" charset="-128"/>
                <a:cs typeface="MS PGothic" charset="0"/>
              </a:rPr>
              <a:t>-and-video/Exercises directory.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Write the code to include the justin.mp4 (mime type is video/mp4) and</a:t>
            </a:r>
          </a:p>
          <a:p>
            <a:r>
              <a:rPr lang="en-US" sz="2400" b="0" i="0" u="none" strike="noStrike" kern="1200" baseline="0" dirty="0" err="1" smtClean="0">
                <a:solidFill>
                  <a:schemeClr val="tx1"/>
                </a:solidFill>
                <a:latin typeface="Times New Roman" pitchFamily="1" charset="0"/>
                <a:ea typeface="MS PGothic" pitchFamily="34" charset="-128"/>
                <a:cs typeface="MS PGothic" charset="0"/>
              </a:rPr>
              <a:t>justin.ogv</a:t>
            </a:r>
            <a:r>
              <a:rPr lang="en-US" sz="2400" b="0" i="0" u="none" strike="noStrike" kern="1200" baseline="0" dirty="0" smtClean="0">
                <a:solidFill>
                  <a:schemeClr val="tx1"/>
                </a:solidFill>
                <a:latin typeface="Times New Roman" pitchFamily="1" charset="0"/>
                <a:ea typeface="MS PGothic" pitchFamily="34" charset="-128"/>
                <a:cs typeface="MS PGothic" charset="0"/>
              </a:rPr>
              <a:t> (mime type is video/</a:t>
            </a:r>
            <a:r>
              <a:rPr lang="en-US" sz="2400" b="0" i="0" u="none" strike="noStrike" kern="1200" baseline="0" dirty="0" err="1" smtClean="0">
                <a:solidFill>
                  <a:schemeClr val="tx1"/>
                </a:solidFill>
                <a:latin typeface="Times New Roman" pitchFamily="1" charset="0"/>
                <a:ea typeface="MS PGothic" pitchFamily="34" charset="-128"/>
                <a:cs typeface="MS PGothic" charset="0"/>
              </a:rPr>
              <a:t>ogg</a:t>
            </a:r>
            <a:r>
              <a:rPr lang="en-US" sz="2400" b="0" i="0" u="none" strike="noStrike" kern="1200" baseline="0" dirty="0" smtClean="0">
                <a:solidFill>
                  <a:schemeClr val="tx1"/>
                </a:solidFill>
                <a:latin typeface="Times New Roman" pitchFamily="1" charset="0"/>
                <a:ea typeface="MS PGothic" pitchFamily="34" charset="-128"/>
                <a:cs typeface="MS PGothic" charset="0"/>
              </a:rPr>
              <a:t>) files as source options. Both files are located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html5-audio-and-video/Media directory.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Play around with video attributes such as: controls, </a:t>
            </a:r>
            <a:r>
              <a:rPr lang="en-US" sz="2400" b="0" i="0" u="none" strike="noStrike" kern="1200" baseline="0" dirty="0" err="1" smtClean="0">
                <a:solidFill>
                  <a:schemeClr val="tx1"/>
                </a:solidFill>
                <a:latin typeface="Times New Roman" pitchFamily="1" charset="0"/>
                <a:ea typeface="MS PGothic" pitchFamily="34" charset="-128"/>
                <a:cs typeface="MS PGothic" charset="0"/>
              </a:rPr>
              <a:t>autoplay</a:t>
            </a:r>
            <a:r>
              <a:rPr lang="en-US" sz="2400" b="0" i="0" u="none" strike="noStrike" kern="1200" baseline="0" dirty="0" smtClean="0">
                <a:solidFill>
                  <a:schemeClr val="tx1"/>
                </a:solidFill>
                <a:latin typeface="Times New Roman" pitchFamily="1" charset="0"/>
                <a:ea typeface="MS PGothic" pitchFamily="34" charset="-128"/>
                <a:cs typeface="MS PGothic" charset="0"/>
              </a:rPr>
              <a:t>, and loop.</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Exercise 4 Video - Multiple Sources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10 to 15 minutes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create an HTML5 file from scratch that plays video files.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Create a new HTML5 file called video-multiple-</a:t>
            </a:r>
            <a:r>
              <a:rPr lang="en-US" sz="2400" b="0" i="0" u="none" strike="noStrike" kern="1200" baseline="0" dirty="0" err="1" smtClean="0">
                <a:solidFill>
                  <a:schemeClr val="tx1"/>
                </a:solidFill>
                <a:latin typeface="Times New Roman" pitchFamily="1" charset="0"/>
                <a:ea typeface="MS PGothic" pitchFamily="34" charset="-128"/>
                <a:cs typeface="MS PGothic" charset="0"/>
              </a:rPr>
              <a:t>sources.html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the html5-au</a:t>
            </a:r>
          </a:p>
          <a:p>
            <a:r>
              <a:rPr lang="en-US" sz="2400" b="0" i="0" u="none" strike="noStrike" kern="1200" baseline="0" dirty="0" err="1" smtClean="0">
                <a:solidFill>
                  <a:schemeClr val="tx1"/>
                </a:solidFill>
                <a:latin typeface="Times New Roman" pitchFamily="1" charset="0"/>
                <a:ea typeface="MS PGothic" pitchFamily="34" charset="-128"/>
                <a:cs typeface="MS PGothic" charset="0"/>
              </a:rPr>
              <a:t>dio</a:t>
            </a:r>
            <a:r>
              <a:rPr lang="en-US" sz="2400" b="0" i="0" u="none" strike="noStrike" kern="1200" baseline="0" dirty="0" smtClean="0">
                <a:solidFill>
                  <a:schemeClr val="tx1"/>
                </a:solidFill>
                <a:latin typeface="Times New Roman" pitchFamily="1" charset="0"/>
                <a:ea typeface="MS PGothic" pitchFamily="34" charset="-128"/>
                <a:cs typeface="MS PGothic" charset="0"/>
              </a:rPr>
              <a:t>-and-video/Exercises directory.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Write the code to include the justin.mp4 (mime type is video/mp4) and</a:t>
            </a:r>
          </a:p>
          <a:p>
            <a:r>
              <a:rPr lang="en-US" sz="2400" b="0" i="0" u="none" strike="noStrike" kern="1200" baseline="0" dirty="0" err="1" smtClean="0">
                <a:solidFill>
                  <a:schemeClr val="tx1"/>
                </a:solidFill>
                <a:latin typeface="Times New Roman" pitchFamily="1" charset="0"/>
                <a:ea typeface="MS PGothic" pitchFamily="34" charset="-128"/>
                <a:cs typeface="MS PGothic" charset="0"/>
              </a:rPr>
              <a:t>justin.ogv</a:t>
            </a:r>
            <a:r>
              <a:rPr lang="en-US" sz="2400" b="0" i="0" u="none" strike="noStrike" kern="1200" baseline="0" dirty="0" smtClean="0">
                <a:solidFill>
                  <a:schemeClr val="tx1"/>
                </a:solidFill>
                <a:latin typeface="Times New Roman" pitchFamily="1" charset="0"/>
                <a:ea typeface="MS PGothic" pitchFamily="34" charset="-128"/>
                <a:cs typeface="MS PGothic" charset="0"/>
              </a:rPr>
              <a:t> (mime type is video/</a:t>
            </a:r>
            <a:r>
              <a:rPr lang="en-US" sz="2400" b="0" i="0" u="none" strike="noStrike" kern="1200" baseline="0" dirty="0" err="1" smtClean="0">
                <a:solidFill>
                  <a:schemeClr val="tx1"/>
                </a:solidFill>
                <a:latin typeface="Times New Roman" pitchFamily="1" charset="0"/>
                <a:ea typeface="MS PGothic" pitchFamily="34" charset="-128"/>
                <a:cs typeface="MS PGothic" charset="0"/>
              </a:rPr>
              <a:t>ogg</a:t>
            </a:r>
            <a:r>
              <a:rPr lang="en-US" sz="2400" b="0" i="0" u="none" strike="noStrike" kern="1200" baseline="0" dirty="0" smtClean="0">
                <a:solidFill>
                  <a:schemeClr val="tx1"/>
                </a:solidFill>
                <a:latin typeface="Times New Roman" pitchFamily="1" charset="0"/>
                <a:ea typeface="MS PGothic" pitchFamily="34" charset="-128"/>
                <a:cs typeface="MS PGothic" charset="0"/>
              </a:rPr>
              <a:t>) files as source options. Both files are located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html5-audio-and-video/Media directory.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Play around with video attributes such as: controls, </a:t>
            </a:r>
            <a:r>
              <a:rPr lang="en-US" sz="2400" b="0" i="0" u="none" strike="noStrike" kern="1200" baseline="0" dirty="0" err="1" smtClean="0">
                <a:solidFill>
                  <a:schemeClr val="tx1"/>
                </a:solidFill>
                <a:latin typeface="Times New Roman" pitchFamily="1" charset="0"/>
                <a:ea typeface="MS PGothic" pitchFamily="34" charset="-128"/>
                <a:cs typeface="MS PGothic" charset="0"/>
              </a:rPr>
              <a:t>autoplay</a:t>
            </a:r>
            <a:r>
              <a:rPr lang="en-US" sz="2400" b="0" i="0" u="none" strike="noStrike" kern="1200" baseline="0" dirty="0" smtClean="0">
                <a:solidFill>
                  <a:schemeClr val="tx1"/>
                </a:solidFill>
                <a:latin typeface="Times New Roman" pitchFamily="1" charset="0"/>
                <a:ea typeface="MS PGothic" pitchFamily="34" charset="-128"/>
                <a:cs typeface="MS PGothic" charset="0"/>
              </a:rPr>
              <a:t>, and loop.</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convert a basic HTML 4 page to an HTML5 page. The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CSS documents have already been created for you, such that, when you're finished,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your HTML5 page should render exactly like the HTML 4 page.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html5-laying-out-a-page/Exercises/html4-layout.html.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Save the file as 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Turn the page from an HTML 4 page into an HTML5 page. Make sure to</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change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stylesheet</a:t>
            </a:r>
            <a:r>
              <a:rPr lang="en-US" sz="2400" b="0" i="0" u="none" strike="noStrike" kern="1200" baseline="0" dirty="0" smtClean="0">
                <a:solidFill>
                  <a:schemeClr val="tx1"/>
                </a:solidFill>
                <a:latin typeface="Times New Roman" pitchFamily="1" charset="0"/>
                <a:ea typeface="MS PGothic" pitchFamily="34" charset="-128"/>
                <a:cs typeface="MS PGothic" charset="0"/>
              </a:rPr>
              <a:t> reference to point to 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modify an HTML page we worked on earlier in the course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html5-sections/Exercises/html5-layout.html.</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Replace meaningless div elements with meaningful section and article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elements. Note that there is room for interpretation here, so there is no one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correct solution.</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To keep the page looking as it did before, you will also need to modify html5-</a:t>
            </a:r>
          </a:p>
          <a:p>
            <a:r>
              <a:rPr lang="en-US" sz="2400" b="0" i="0" u="none" strike="noStrike" kern="1200" baseline="0" dirty="0" smtClean="0">
                <a:solidFill>
                  <a:schemeClr val="tx1"/>
                </a:solidFill>
                <a:latin typeface="Times New Roman" pitchFamily="1" charset="0"/>
                <a:ea typeface="MS PGothic" pitchFamily="34" charset="-128"/>
                <a:cs typeface="MS PGothic" charset="0"/>
              </a:rPr>
              <a:t>sections/Exercises/style-html5.css.</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Exercise 4 Video - Multiple Sources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10 to 15 minutes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create an HTML5 file from scratch that plays video files.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Create a new HTML5 file called video-multiple-</a:t>
            </a:r>
            <a:r>
              <a:rPr lang="en-US" sz="2400" b="0" i="0" u="none" strike="noStrike" kern="1200" baseline="0" dirty="0" err="1" smtClean="0">
                <a:solidFill>
                  <a:schemeClr val="tx1"/>
                </a:solidFill>
                <a:latin typeface="Times New Roman" pitchFamily="1" charset="0"/>
                <a:ea typeface="MS PGothic" pitchFamily="34" charset="-128"/>
                <a:cs typeface="MS PGothic" charset="0"/>
              </a:rPr>
              <a:t>sources.html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the html5-au</a:t>
            </a:r>
          </a:p>
          <a:p>
            <a:r>
              <a:rPr lang="en-US" sz="2400" b="0" i="0" u="none" strike="noStrike" kern="1200" baseline="0" dirty="0" err="1" smtClean="0">
                <a:solidFill>
                  <a:schemeClr val="tx1"/>
                </a:solidFill>
                <a:latin typeface="Times New Roman" pitchFamily="1" charset="0"/>
                <a:ea typeface="MS PGothic" pitchFamily="34" charset="-128"/>
                <a:cs typeface="MS PGothic" charset="0"/>
              </a:rPr>
              <a:t>dio</a:t>
            </a:r>
            <a:r>
              <a:rPr lang="en-US" sz="2400" b="0" i="0" u="none" strike="noStrike" kern="1200" baseline="0" dirty="0" smtClean="0">
                <a:solidFill>
                  <a:schemeClr val="tx1"/>
                </a:solidFill>
                <a:latin typeface="Times New Roman" pitchFamily="1" charset="0"/>
                <a:ea typeface="MS PGothic" pitchFamily="34" charset="-128"/>
                <a:cs typeface="MS PGothic" charset="0"/>
              </a:rPr>
              <a:t>-and-video/Exercises directory.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Write the code to include the justin.mp4 (mime type is video/mp4) and</a:t>
            </a:r>
          </a:p>
          <a:p>
            <a:r>
              <a:rPr lang="en-US" sz="2400" b="0" i="0" u="none" strike="noStrike" kern="1200" baseline="0" dirty="0" err="1" smtClean="0">
                <a:solidFill>
                  <a:schemeClr val="tx1"/>
                </a:solidFill>
                <a:latin typeface="Times New Roman" pitchFamily="1" charset="0"/>
                <a:ea typeface="MS PGothic" pitchFamily="34" charset="-128"/>
                <a:cs typeface="MS PGothic" charset="0"/>
              </a:rPr>
              <a:t>justin.ogv</a:t>
            </a:r>
            <a:r>
              <a:rPr lang="en-US" sz="2400" b="0" i="0" u="none" strike="noStrike" kern="1200" baseline="0" dirty="0" smtClean="0">
                <a:solidFill>
                  <a:schemeClr val="tx1"/>
                </a:solidFill>
                <a:latin typeface="Times New Roman" pitchFamily="1" charset="0"/>
                <a:ea typeface="MS PGothic" pitchFamily="34" charset="-128"/>
                <a:cs typeface="MS PGothic" charset="0"/>
              </a:rPr>
              <a:t> (mime type is video/</a:t>
            </a:r>
            <a:r>
              <a:rPr lang="en-US" sz="2400" b="0" i="0" u="none" strike="noStrike" kern="1200" baseline="0" dirty="0" err="1" smtClean="0">
                <a:solidFill>
                  <a:schemeClr val="tx1"/>
                </a:solidFill>
                <a:latin typeface="Times New Roman" pitchFamily="1" charset="0"/>
                <a:ea typeface="MS PGothic" pitchFamily="34" charset="-128"/>
                <a:cs typeface="MS PGothic" charset="0"/>
              </a:rPr>
              <a:t>ogg</a:t>
            </a:r>
            <a:r>
              <a:rPr lang="en-US" sz="2400" b="0" i="0" u="none" strike="noStrike" kern="1200" baseline="0" dirty="0" smtClean="0">
                <a:solidFill>
                  <a:schemeClr val="tx1"/>
                </a:solidFill>
                <a:latin typeface="Times New Roman" pitchFamily="1" charset="0"/>
                <a:ea typeface="MS PGothic" pitchFamily="34" charset="-128"/>
                <a:cs typeface="MS PGothic" charset="0"/>
              </a:rPr>
              <a:t>) files as source options. Both files are located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html5-audio-and-video/Media directory.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Play around with video attributes such as: controls, </a:t>
            </a:r>
            <a:r>
              <a:rPr lang="en-US" sz="2400" b="0" i="0" u="none" strike="noStrike" kern="1200" baseline="0" dirty="0" err="1" smtClean="0">
                <a:solidFill>
                  <a:schemeClr val="tx1"/>
                </a:solidFill>
                <a:latin typeface="Times New Roman" pitchFamily="1" charset="0"/>
                <a:ea typeface="MS PGothic" pitchFamily="34" charset="-128"/>
                <a:cs typeface="MS PGothic" charset="0"/>
              </a:rPr>
              <a:t>autoplay</a:t>
            </a:r>
            <a:r>
              <a:rPr lang="en-US" sz="2400" b="0" i="0" u="none" strike="noStrike" kern="1200" baseline="0" dirty="0" smtClean="0">
                <a:solidFill>
                  <a:schemeClr val="tx1"/>
                </a:solidFill>
                <a:latin typeface="Times New Roman" pitchFamily="1" charset="0"/>
                <a:ea typeface="MS PGothic" pitchFamily="34" charset="-128"/>
                <a:cs typeface="MS PGothic" charset="0"/>
              </a:rPr>
              <a:t>, and loop.</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latin typeface="Times New Roman" pitchFamily="18" charset="0"/>
            </a:endParaRPr>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baseline="0" dirty="0" smtClean="0">
                <a:solidFill>
                  <a:schemeClr val="tx1"/>
                </a:solidFill>
                <a:latin typeface="Times New Roman" pitchFamily="1" charset="0"/>
                <a:ea typeface="MS PGothic" pitchFamily="34" charset="-128"/>
                <a:cs typeface="MS PGothic" charset="0"/>
              </a:rPr>
              <a:t>In this exercise, you will add a feature to the preceding demo that allows the user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to jump to the beginning to a stanza.</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Open html5-audio-and-video/Exercises/audio-</a:t>
            </a:r>
            <a:r>
              <a:rPr lang="en-US" sz="2400" b="0" i="0" u="none" strike="noStrike" kern="1200" baseline="0" dirty="0" err="1" smtClean="0">
                <a:solidFill>
                  <a:schemeClr val="tx1"/>
                </a:solidFill>
                <a:latin typeface="Times New Roman" pitchFamily="1" charset="0"/>
                <a:ea typeface="MS PGothic" pitchFamily="34" charset="-128"/>
                <a:cs typeface="MS PGothic" charset="0"/>
              </a:rPr>
              <a:t>javascript.html</a:t>
            </a:r>
            <a:r>
              <a:rPr lang="en-US" sz="2400" b="0" i="0" u="none" strike="noStrike" kern="1200" baseline="0" dirty="0" smtClean="0">
                <a:solidFill>
                  <a:schemeClr val="tx1"/>
                </a:solidFill>
                <a:latin typeface="Times New Roman" pitchFamily="1" charset="0"/>
                <a:ea typeface="MS PGothic" pitchFamily="34" charset="-128"/>
                <a:cs typeface="MS PGothic" charset="0"/>
              </a:rPr>
              <a:t> in your editor.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Notice that each &lt;p&gt; tag now has an id of the format </a:t>
            </a:r>
            <a:r>
              <a:rPr lang="en-US" sz="2400" b="0" i="0" u="none" strike="noStrike" kern="1200" baseline="0" dirty="0" err="1" smtClean="0">
                <a:solidFill>
                  <a:schemeClr val="tx1"/>
                </a:solidFill>
                <a:latin typeface="Times New Roman" pitchFamily="1" charset="0"/>
                <a:ea typeface="MS PGothic" pitchFamily="34" charset="-128"/>
                <a:cs typeface="MS PGothic" charset="0"/>
              </a:rPr>
              <a:t>pos</a:t>
            </a:r>
            <a:r>
              <a:rPr lang="en-US" sz="2400" b="0" i="0" u="none" strike="noStrike" kern="1200" baseline="0" dirty="0" smtClean="0">
                <a:solidFill>
                  <a:schemeClr val="tx1"/>
                </a:solidFill>
                <a:latin typeface="Times New Roman" pitchFamily="1" charset="0"/>
                <a:ea typeface="MS PGothic" pitchFamily="34" charset="-128"/>
                <a:cs typeface="MS PGothic" charset="0"/>
              </a:rPr>
              <a:t>- and a number.</a:t>
            </a:r>
          </a:p>
          <a:p>
            <a:r>
              <a:rPr lang="en-US" sz="2400" b="0" i="0" u="none" strike="noStrike" kern="1200" baseline="0" dirty="0" smtClean="0">
                <a:solidFill>
                  <a:schemeClr val="tx1"/>
                </a:solidFill>
                <a:latin typeface="Times New Roman" pitchFamily="1" charset="0"/>
                <a:ea typeface="MS PGothic" pitchFamily="34" charset="-128"/>
                <a:cs typeface="MS PGothic" charset="0"/>
              </a:rPr>
              <a:t>This number represents the time (in seconds) at which this stanza begins.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3. You will add JavaScript code to insert working play and pause images (found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in the Images folder) at the beginning of each stanza, like this:</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play image is clicked, the audio should jump to that stanza and</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a:t>
            </a:r>
          </a:p>
          <a:p>
            <a:r>
              <a:rPr lang="en-US" sz="2400" b="0" i="0" u="none" strike="noStrike" kern="1200" baseline="0" dirty="0" smtClean="0">
                <a:solidFill>
                  <a:schemeClr val="tx1"/>
                </a:solidFill>
                <a:latin typeface="Times New Roman" pitchFamily="1" charset="0"/>
                <a:ea typeface="MS PGothic" pitchFamily="34" charset="-128"/>
                <a:cs typeface="MS PGothic" charset="0"/>
              </a:rPr>
              <a:t>• When the pause image is clicked, the audio should pause.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*Challenge</a:t>
            </a:r>
          </a:p>
          <a:p>
            <a:r>
              <a:rPr lang="en-US" sz="2400" b="0" i="0" u="none" strike="noStrike" kern="1200" baseline="0" dirty="0" smtClean="0">
                <a:solidFill>
                  <a:schemeClr val="tx1"/>
                </a:solidFill>
                <a:latin typeface="Times New Roman" pitchFamily="1" charset="0"/>
                <a:ea typeface="MS PGothic" pitchFamily="34" charset="-128"/>
                <a:cs typeface="MS PGothic" charset="0"/>
              </a:rPr>
              <a:t>1. Add code to the </a:t>
            </a:r>
            <a:r>
              <a:rPr lang="en-US" sz="2400" b="0" i="0" u="none" strike="noStrike" kern="1200" baseline="0" dirty="0" err="1" smtClean="0">
                <a:solidFill>
                  <a:schemeClr val="tx1"/>
                </a:solidFill>
                <a:latin typeface="Times New Roman" pitchFamily="1" charset="0"/>
                <a:ea typeface="MS PGothic" pitchFamily="34" charset="-128"/>
                <a:cs typeface="MS PGothic" charset="0"/>
              </a:rPr>
              <a:t>reportTime</a:t>
            </a:r>
            <a:r>
              <a:rPr lang="en-US" sz="2400" b="0" i="0" u="none" strike="noStrike" kern="1200" baseline="0" dirty="0" smtClean="0">
                <a:solidFill>
                  <a:schemeClr val="tx1"/>
                </a:solidFill>
                <a:latin typeface="Times New Roman" pitchFamily="1" charset="0"/>
                <a:ea typeface="MS PGothic" pitchFamily="34" charset="-128"/>
                <a:cs typeface="MS PGothic" charset="0"/>
              </a:rPr>
              <a:t>() function so that the stanza currently being</a:t>
            </a:r>
          </a:p>
          <a:p>
            <a:r>
              <a:rPr lang="en-US" sz="2400" b="0" i="0" u="none" strike="noStrike" kern="1200" baseline="0" dirty="0" smtClean="0">
                <a:solidFill>
                  <a:schemeClr val="tx1"/>
                </a:solidFill>
                <a:latin typeface="Times New Roman" pitchFamily="1" charset="0"/>
                <a:ea typeface="MS PGothic" pitchFamily="34" charset="-128"/>
                <a:cs typeface="MS PGothic" charset="0"/>
              </a:rPr>
              <a:t>played is given the "highlight" class (already defined in </a:t>
            </a:r>
            <a:r>
              <a:rPr lang="en-US" sz="2400" b="0" i="0" u="none" strike="noStrike" kern="1200" baseline="0" dirty="0" err="1" smtClean="0">
                <a:solidFill>
                  <a:schemeClr val="tx1"/>
                </a:solidFill>
                <a:latin typeface="Times New Roman" pitchFamily="1" charset="0"/>
                <a:ea typeface="MS PGothic" pitchFamily="34" charset="-128"/>
                <a:cs typeface="MS PGothic" charset="0"/>
              </a:rPr>
              <a:t>style.css</a:t>
            </a:r>
            <a:r>
              <a:rPr lang="en-US" sz="2400" b="0" i="0" u="none" strike="noStrike" kern="1200" baseline="0" dirty="0" smtClean="0">
                <a:solidFill>
                  <a:schemeClr val="tx1"/>
                </a:solidFill>
                <a:latin typeface="Times New Roman" pitchFamily="1" charset="0"/>
                <a:ea typeface="MS PGothic" pitchFamily="34" charset="-128"/>
                <a:cs typeface="MS PGothic" charset="0"/>
              </a:rPr>
              <a:t>.</a:t>
            </a:r>
          </a:p>
          <a:p>
            <a:r>
              <a:rPr lang="en-US" sz="2400" b="0" i="0" u="none" strike="noStrike" kern="1200" baseline="0" dirty="0" smtClean="0">
                <a:solidFill>
                  <a:schemeClr val="tx1"/>
                </a:solidFill>
                <a:latin typeface="Times New Roman" pitchFamily="1" charset="0"/>
                <a:ea typeface="MS PGothic" pitchFamily="34" charset="-128"/>
                <a:cs typeface="MS PGothic" charset="0"/>
              </a:rPr>
              <a:t>2. Make sure to remove the class when the stanza is no longer being played.</a:t>
            </a:r>
          </a:p>
          <a:p>
            <a:endParaRPr lang="en-US" dirty="0" smtClean="0"/>
          </a:p>
          <a:p>
            <a:endParaRPr lang="en-US" dirty="0"/>
          </a:p>
        </p:txBody>
      </p:sp>
    </p:spTree>
    <p:extLst>
      <p:ext uri="{BB962C8B-B14F-4D97-AF65-F5344CB8AC3E}">
        <p14:creationId xmlns:p14="http://schemas.microsoft.com/office/powerpoint/2010/main" val="1072809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2809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673100" y="2870200"/>
            <a:ext cx="23050500" cy="4559300"/>
          </a:xfrm>
          <a:prstGeom prst="rect">
            <a:avLst/>
          </a:prstGeom>
        </p:spPr>
        <p:txBody>
          <a:bodyPr anchor="b"/>
          <a:lstStyle/>
          <a:p>
            <a:pPr lvl="0">
              <a:defRPr sz="1800" cap="none">
                <a:solidFill>
                  <a:srgbClr val="000000"/>
                </a:solidFill>
              </a:defRPr>
            </a:pPr>
            <a:r>
              <a:rPr sz="10000" cap="all">
                <a:solidFill>
                  <a:srgbClr val="535353"/>
                </a:solidFill>
              </a:rPr>
              <a:t>Title Text</a:t>
            </a:r>
          </a:p>
        </p:txBody>
      </p:sp>
      <p:sp>
        <p:nvSpPr>
          <p:cNvPr id="6" name="Shape 6"/>
          <p:cNvSpPr>
            <a:spLocks noGrp="1"/>
          </p:cNvSpPr>
          <p:nvPr>
            <p:ph type="body" idx="1"/>
          </p:nvPr>
        </p:nvSpPr>
        <p:spPr>
          <a:xfrm>
            <a:off x="673100" y="7416800"/>
            <a:ext cx="23050500" cy="1816100"/>
          </a:xfrm>
          <a:prstGeom prst="rect">
            <a:avLst/>
          </a:prstGeom>
        </p:spPr>
        <p:txBody>
          <a:bodyPr anchor="t"/>
          <a:lstStyle>
            <a:lvl1pPr marL="0" indent="0" algn="ctr">
              <a:lnSpc>
                <a:spcPct val="100000"/>
              </a:lnSpc>
              <a:spcBef>
                <a:spcPts val="0"/>
              </a:spcBef>
              <a:buSzTx/>
              <a:buNone/>
              <a:defRPr sz="5200"/>
            </a:lvl1pPr>
            <a:lvl2pPr marL="0" indent="228600" algn="ctr">
              <a:lnSpc>
                <a:spcPct val="100000"/>
              </a:lnSpc>
              <a:spcBef>
                <a:spcPts val="0"/>
              </a:spcBef>
              <a:buSzTx/>
              <a:buNone/>
              <a:defRPr sz="5200"/>
            </a:lvl2pPr>
            <a:lvl3pPr marL="0" indent="457200" algn="ctr">
              <a:lnSpc>
                <a:spcPct val="100000"/>
              </a:lnSpc>
              <a:spcBef>
                <a:spcPts val="0"/>
              </a:spcBef>
              <a:buSzTx/>
              <a:buNone/>
              <a:defRPr sz="5200"/>
            </a:lvl3pPr>
            <a:lvl4pPr marL="0" indent="685800" algn="ctr">
              <a:lnSpc>
                <a:spcPct val="100000"/>
              </a:lnSpc>
              <a:spcBef>
                <a:spcPts val="0"/>
              </a:spcBef>
              <a:buSzTx/>
              <a:buNone/>
              <a:defRPr sz="5200"/>
            </a:lvl4pPr>
            <a:lvl5pPr marL="0" indent="914400" algn="ctr">
              <a:lnSpc>
                <a:spcPct val="100000"/>
              </a:lnSpc>
              <a:spcBef>
                <a:spcPts val="0"/>
              </a:spcBef>
              <a:buSzTx/>
              <a:buNone/>
              <a:defRPr sz="5200"/>
            </a:lvl5pPr>
          </a:lstStyle>
          <a:p>
            <a:pPr lvl="0">
              <a:defRPr sz="1800">
                <a:solidFill>
                  <a:srgbClr val="000000"/>
                </a:solidFill>
              </a:defRPr>
            </a:pPr>
            <a:r>
              <a:rPr sz="5200">
                <a:solidFill>
                  <a:srgbClr val="535353"/>
                </a:solidFill>
              </a:rPr>
              <a:t>Body Level One</a:t>
            </a:r>
          </a:p>
          <a:p>
            <a:pPr lvl="1">
              <a:defRPr sz="1800">
                <a:solidFill>
                  <a:srgbClr val="000000"/>
                </a:solidFill>
              </a:defRPr>
            </a:pPr>
            <a:r>
              <a:rPr sz="5200">
                <a:solidFill>
                  <a:srgbClr val="535353"/>
                </a:solidFill>
              </a:rPr>
              <a:t>Body Level Two</a:t>
            </a:r>
          </a:p>
          <a:p>
            <a:pPr lvl="2">
              <a:defRPr sz="1800">
                <a:solidFill>
                  <a:srgbClr val="000000"/>
                </a:solidFill>
              </a:defRPr>
            </a:pPr>
            <a:r>
              <a:rPr sz="5200">
                <a:solidFill>
                  <a:srgbClr val="535353"/>
                </a:solidFill>
              </a:rPr>
              <a:t>Body Level Three</a:t>
            </a:r>
          </a:p>
          <a:p>
            <a:pPr lvl="3">
              <a:defRPr sz="1800">
                <a:solidFill>
                  <a:srgbClr val="000000"/>
                </a:solidFill>
              </a:defRPr>
            </a:pPr>
            <a:r>
              <a:rPr sz="5200">
                <a:solidFill>
                  <a:srgbClr val="535353"/>
                </a:solidFill>
              </a:rPr>
              <a:t>Body Level Four</a:t>
            </a:r>
          </a:p>
          <a:p>
            <a:pPr lvl="4">
              <a:defRPr sz="1800">
                <a:solidFill>
                  <a:srgbClr val="000000"/>
                </a:solidFill>
              </a:defRPr>
            </a:pPr>
            <a:r>
              <a:rPr sz="5200">
                <a:solidFill>
                  <a:srgbClr val="535353"/>
                </a:solidFill>
              </a:rPr>
              <a:t>Body Level Five</a:t>
            </a:r>
          </a:p>
        </p:txBody>
      </p:sp>
      <p:sp>
        <p:nvSpPr>
          <p:cNvPr id="4" name="TextBox 3"/>
          <p:cNvSpPr txBox="1"/>
          <p:nvPr userDrawn="1"/>
        </p:nvSpPr>
        <p:spPr>
          <a:xfrm>
            <a:off x="300963" y="13246013"/>
            <a:ext cx="7154703"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535353"/>
                </a:solidFill>
                <a:effectLst/>
                <a:uFillTx/>
                <a:latin typeface="+mn-lt"/>
                <a:ea typeface="+mn-ea"/>
                <a:cs typeface="+mn-cs"/>
                <a:sym typeface="Gill Sans Light"/>
              </a:rPr>
              <a:t>Copyright 2013-2014 © New Toronto Group | Unauthorized Reproduction Prohibited</a:t>
            </a:r>
            <a:endParaRPr kumimoji="0" lang="en-US" sz="1600" b="0" i="0" u="none" strike="noStrike" cap="none" spc="0" normalizeH="0" baseline="0" dirty="0">
              <a:ln>
                <a:noFill/>
              </a:ln>
              <a:solidFill>
                <a:srgbClr val="535353"/>
              </a:solidFill>
              <a:effectLst/>
              <a:uFillTx/>
              <a:latin typeface="+mn-lt"/>
              <a:ea typeface="+mn-ea"/>
              <a:cs typeface="+mn-cs"/>
              <a:sym typeface="Gill Sans Light"/>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673100" y="1435100"/>
            <a:ext cx="11049000" cy="5461000"/>
          </a:xfrm>
          <a:prstGeom prst="rect">
            <a:avLst/>
          </a:prstGeom>
        </p:spPr>
        <p:txBody>
          <a:bodyPr anchor="b"/>
          <a:lstStyle/>
          <a:p>
            <a:pPr lvl="0">
              <a:defRPr sz="1800" cap="none">
                <a:solidFill>
                  <a:srgbClr val="000000"/>
                </a:solidFill>
              </a:defRPr>
            </a:pPr>
            <a:r>
              <a:rPr sz="10000" cap="all">
                <a:solidFill>
                  <a:srgbClr val="535353"/>
                </a:solidFill>
              </a:rPr>
              <a:t>Title Text</a:t>
            </a:r>
          </a:p>
        </p:txBody>
      </p:sp>
      <p:sp>
        <p:nvSpPr>
          <p:cNvPr id="14" name="Shape 14"/>
          <p:cNvSpPr>
            <a:spLocks noGrp="1"/>
          </p:cNvSpPr>
          <p:nvPr>
            <p:ph type="body" idx="1"/>
          </p:nvPr>
        </p:nvSpPr>
        <p:spPr>
          <a:xfrm>
            <a:off x="673100" y="6870700"/>
            <a:ext cx="11049000" cy="5461000"/>
          </a:xfrm>
          <a:prstGeom prst="rect">
            <a:avLst/>
          </a:prstGeom>
        </p:spPr>
        <p:txBody>
          <a:bodyPr anchor="t"/>
          <a:lstStyle>
            <a:lvl1pPr marL="0" indent="0" algn="ctr">
              <a:lnSpc>
                <a:spcPct val="100000"/>
              </a:lnSpc>
              <a:spcBef>
                <a:spcPts val="0"/>
              </a:spcBef>
              <a:buSzTx/>
              <a:buNone/>
              <a:defRPr sz="5200"/>
            </a:lvl1pPr>
            <a:lvl2pPr marL="0" indent="228600" algn="ctr">
              <a:lnSpc>
                <a:spcPct val="100000"/>
              </a:lnSpc>
              <a:spcBef>
                <a:spcPts val="0"/>
              </a:spcBef>
              <a:buSzTx/>
              <a:buNone/>
              <a:defRPr sz="5200"/>
            </a:lvl2pPr>
            <a:lvl3pPr marL="0" indent="457200" algn="ctr">
              <a:lnSpc>
                <a:spcPct val="100000"/>
              </a:lnSpc>
              <a:spcBef>
                <a:spcPts val="0"/>
              </a:spcBef>
              <a:buSzTx/>
              <a:buNone/>
              <a:defRPr sz="5200"/>
            </a:lvl3pPr>
            <a:lvl4pPr marL="0" indent="685800" algn="ctr">
              <a:lnSpc>
                <a:spcPct val="100000"/>
              </a:lnSpc>
              <a:spcBef>
                <a:spcPts val="0"/>
              </a:spcBef>
              <a:buSzTx/>
              <a:buNone/>
              <a:defRPr sz="5200"/>
            </a:lvl4pPr>
            <a:lvl5pPr marL="0" indent="914400" algn="ctr">
              <a:lnSpc>
                <a:spcPct val="100000"/>
              </a:lnSpc>
              <a:spcBef>
                <a:spcPts val="0"/>
              </a:spcBef>
              <a:buSzTx/>
              <a:buNone/>
              <a:defRPr sz="5200"/>
            </a:lvl5pPr>
          </a:lstStyle>
          <a:p>
            <a:pPr lvl="0">
              <a:defRPr sz="1800">
                <a:solidFill>
                  <a:srgbClr val="000000"/>
                </a:solidFill>
              </a:defRPr>
            </a:pPr>
            <a:r>
              <a:rPr sz="5200">
                <a:solidFill>
                  <a:srgbClr val="535353"/>
                </a:solidFill>
              </a:rPr>
              <a:t>Body Level One</a:t>
            </a:r>
          </a:p>
          <a:p>
            <a:pPr lvl="1">
              <a:defRPr sz="1800">
                <a:solidFill>
                  <a:srgbClr val="000000"/>
                </a:solidFill>
              </a:defRPr>
            </a:pPr>
            <a:r>
              <a:rPr sz="5200">
                <a:solidFill>
                  <a:srgbClr val="535353"/>
                </a:solidFill>
              </a:rPr>
              <a:t>Body Level Two</a:t>
            </a:r>
          </a:p>
          <a:p>
            <a:pPr lvl="2">
              <a:defRPr sz="1800">
                <a:solidFill>
                  <a:srgbClr val="000000"/>
                </a:solidFill>
              </a:defRPr>
            </a:pPr>
            <a:r>
              <a:rPr sz="5200">
                <a:solidFill>
                  <a:srgbClr val="535353"/>
                </a:solidFill>
              </a:rPr>
              <a:t>Body Level Three</a:t>
            </a:r>
          </a:p>
          <a:p>
            <a:pPr lvl="3">
              <a:defRPr sz="1800">
                <a:solidFill>
                  <a:srgbClr val="000000"/>
                </a:solidFill>
              </a:defRPr>
            </a:pPr>
            <a:r>
              <a:rPr sz="5200">
                <a:solidFill>
                  <a:srgbClr val="535353"/>
                </a:solidFill>
              </a:rPr>
              <a:t>Body Level Four</a:t>
            </a:r>
          </a:p>
          <a:p>
            <a:pPr lvl="4">
              <a:defRPr sz="1800">
                <a:solidFill>
                  <a:srgbClr val="000000"/>
                </a:solidFill>
              </a:defRPr>
            </a:pPr>
            <a:r>
              <a:rPr sz="5200">
                <a:solidFill>
                  <a:srgbClr val="535353"/>
                </a:solidFill>
              </a:rPr>
              <a:t>Body Level Five</a:t>
            </a:r>
          </a:p>
        </p:txBody>
      </p:sp>
      <p:sp>
        <p:nvSpPr>
          <p:cNvPr id="4" name="TextBox 3"/>
          <p:cNvSpPr txBox="1"/>
          <p:nvPr userDrawn="1"/>
        </p:nvSpPr>
        <p:spPr>
          <a:xfrm>
            <a:off x="300963" y="13246013"/>
            <a:ext cx="7154703"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535353"/>
                </a:solidFill>
                <a:effectLst/>
                <a:uFillTx/>
                <a:latin typeface="+mn-lt"/>
                <a:ea typeface="+mn-ea"/>
                <a:cs typeface="+mn-cs"/>
                <a:sym typeface="Gill Sans Light"/>
              </a:rPr>
              <a:t>Copyright 2013-2014 © New Toronto Group | Unauthorized Reproduction Prohibited</a:t>
            </a:r>
            <a:endParaRPr kumimoji="0" lang="en-US" sz="1600" b="0" i="0" u="none" strike="noStrike" cap="none" spc="0" normalizeH="0" baseline="0" dirty="0">
              <a:ln>
                <a:noFill/>
              </a:ln>
              <a:solidFill>
                <a:srgbClr val="535353"/>
              </a:solidFill>
              <a:effectLst/>
              <a:uFillTx/>
              <a:latin typeface="+mn-lt"/>
              <a:ea typeface="+mn-ea"/>
              <a:cs typeface="+mn-cs"/>
              <a:sym typeface="Gill Sans Light"/>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cap="none">
                <a:solidFill>
                  <a:srgbClr val="000000"/>
                </a:solidFill>
              </a:defRPr>
            </a:pPr>
            <a:r>
              <a:rPr sz="10000" cap="all">
                <a:solidFill>
                  <a:srgbClr val="535353"/>
                </a:solidFill>
              </a:rPr>
              <a:t>Title Text</a:t>
            </a:r>
          </a:p>
        </p:txBody>
      </p:sp>
      <p:sp>
        <p:nvSpPr>
          <p:cNvPr id="19" name="Shape 19"/>
          <p:cNvSpPr>
            <a:spLocks noGrp="1"/>
          </p:cNvSpPr>
          <p:nvPr>
            <p:ph type="body" idx="1"/>
          </p:nvPr>
        </p:nvSpPr>
        <p:spPr>
          <a:prstGeom prst="rect">
            <a:avLst/>
          </a:prstGeom>
        </p:spPr>
        <p:txBody>
          <a:bodyPr/>
          <a:lstStyle/>
          <a:p>
            <a:pPr lvl="0">
              <a:defRPr sz="1800">
                <a:solidFill>
                  <a:srgbClr val="000000"/>
                </a:solidFill>
              </a:defRPr>
            </a:pPr>
            <a:r>
              <a:rPr sz="6400">
                <a:solidFill>
                  <a:srgbClr val="535353"/>
                </a:solidFill>
              </a:rPr>
              <a:t>Body Level One</a:t>
            </a:r>
          </a:p>
          <a:p>
            <a:pPr lvl="1">
              <a:defRPr sz="1800">
                <a:solidFill>
                  <a:srgbClr val="000000"/>
                </a:solidFill>
              </a:defRPr>
            </a:pPr>
            <a:r>
              <a:rPr sz="6400">
                <a:solidFill>
                  <a:srgbClr val="535353"/>
                </a:solidFill>
              </a:rPr>
              <a:t>Body Level Two</a:t>
            </a:r>
          </a:p>
          <a:p>
            <a:pPr lvl="2">
              <a:defRPr sz="1800">
                <a:solidFill>
                  <a:srgbClr val="000000"/>
                </a:solidFill>
              </a:defRPr>
            </a:pPr>
            <a:r>
              <a:rPr sz="6400">
                <a:solidFill>
                  <a:srgbClr val="535353"/>
                </a:solidFill>
              </a:rPr>
              <a:t>Body Level Three</a:t>
            </a:r>
          </a:p>
          <a:p>
            <a:pPr lvl="3">
              <a:defRPr sz="1800">
                <a:solidFill>
                  <a:srgbClr val="000000"/>
                </a:solidFill>
              </a:defRPr>
            </a:pPr>
            <a:r>
              <a:rPr sz="6400">
                <a:solidFill>
                  <a:srgbClr val="535353"/>
                </a:solidFill>
              </a:rPr>
              <a:t>Body Level Four</a:t>
            </a:r>
          </a:p>
          <a:p>
            <a:pPr lvl="4">
              <a:defRPr sz="1800">
                <a:solidFill>
                  <a:srgbClr val="000000"/>
                </a:solidFill>
              </a:defRPr>
            </a:pPr>
            <a:r>
              <a:rPr sz="6400">
                <a:solidFill>
                  <a:srgbClr val="535353"/>
                </a:solidFill>
              </a:rPr>
              <a:t>Body Level Five</a:t>
            </a:r>
          </a:p>
        </p:txBody>
      </p:sp>
      <p:sp>
        <p:nvSpPr>
          <p:cNvPr id="4" name="TextBox 3"/>
          <p:cNvSpPr txBox="1"/>
          <p:nvPr userDrawn="1"/>
        </p:nvSpPr>
        <p:spPr>
          <a:xfrm>
            <a:off x="300963" y="13246013"/>
            <a:ext cx="7154703"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535353"/>
                </a:solidFill>
                <a:effectLst/>
                <a:uFillTx/>
                <a:latin typeface="+mn-lt"/>
                <a:ea typeface="+mn-ea"/>
                <a:cs typeface="+mn-cs"/>
                <a:sym typeface="Gill Sans Light"/>
              </a:rPr>
              <a:t>Copyright 2013-2014 © New Toronto Group | Unauthorized Reproduction Prohibited</a:t>
            </a:r>
            <a:endParaRPr kumimoji="0" lang="en-US" sz="1600" b="0" i="0" u="none" strike="noStrike" cap="none" spc="0" normalizeH="0" baseline="0" dirty="0">
              <a:ln>
                <a:noFill/>
              </a:ln>
              <a:solidFill>
                <a:srgbClr val="535353"/>
              </a:solidFill>
              <a:effectLst/>
              <a:uFillTx/>
              <a:latin typeface="+mn-lt"/>
              <a:ea typeface="+mn-ea"/>
              <a:cs typeface="+mn-cs"/>
              <a:sym typeface="Gill Sans Light"/>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1435100" y="1066800"/>
            <a:ext cx="21501100" cy="11557000"/>
          </a:xfrm>
          <a:prstGeom prst="rect">
            <a:avLst/>
          </a:prstGeom>
        </p:spPr>
        <p:txBody>
          <a:bodyPr/>
          <a:lstStyle/>
          <a:p>
            <a:pPr lvl="0">
              <a:defRPr sz="1800">
                <a:solidFill>
                  <a:srgbClr val="000000"/>
                </a:solidFill>
              </a:defRPr>
            </a:pPr>
            <a:r>
              <a:rPr sz="6400">
                <a:solidFill>
                  <a:srgbClr val="535353"/>
                </a:solidFill>
              </a:rPr>
              <a:t>Body Level One</a:t>
            </a:r>
          </a:p>
          <a:p>
            <a:pPr lvl="1">
              <a:defRPr sz="1800">
                <a:solidFill>
                  <a:srgbClr val="000000"/>
                </a:solidFill>
              </a:defRPr>
            </a:pPr>
            <a:r>
              <a:rPr sz="6400">
                <a:solidFill>
                  <a:srgbClr val="535353"/>
                </a:solidFill>
              </a:rPr>
              <a:t>Body Level Two</a:t>
            </a:r>
          </a:p>
          <a:p>
            <a:pPr lvl="2">
              <a:defRPr sz="1800">
                <a:solidFill>
                  <a:srgbClr val="000000"/>
                </a:solidFill>
              </a:defRPr>
            </a:pPr>
            <a:r>
              <a:rPr sz="6400">
                <a:solidFill>
                  <a:srgbClr val="535353"/>
                </a:solidFill>
              </a:rPr>
              <a:t>Body Level Three</a:t>
            </a:r>
          </a:p>
          <a:p>
            <a:pPr lvl="3">
              <a:defRPr sz="1800">
                <a:solidFill>
                  <a:srgbClr val="000000"/>
                </a:solidFill>
              </a:defRPr>
            </a:pPr>
            <a:r>
              <a:rPr sz="6400">
                <a:solidFill>
                  <a:srgbClr val="535353"/>
                </a:solidFill>
              </a:rPr>
              <a:t>Body Level Four</a:t>
            </a:r>
          </a:p>
          <a:p>
            <a:pPr lvl="4">
              <a:defRPr sz="1800">
                <a:solidFill>
                  <a:srgbClr val="000000"/>
                </a:solidFill>
              </a:defRPr>
            </a:pPr>
            <a:r>
              <a:rPr sz="6400">
                <a:solidFill>
                  <a:srgbClr val="535353"/>
                </a:solidFill>
              </a:rPr>
              <a:t>Body Level Five</a:t>
            </a:r>
          </a:p>
        </p:txBody>
      </p:sp>
      <p:sp>
        <p:nvSpPr>
          <p:cNvPr id="3" name="TextBox 2"/>
          <p:cNvSpPr txBox="1"/>
          <p:nvPr userDrawn="1"/>
        </p:nvSpPr>
        <p:spPr>
          <a:xfrm>
            <a:off x="300963" y="13246013"/>
            <a:ext cx="7154703"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535353"/>
                </a:solidFill>
                <a:effectLst/>
                <a:uFillTx/>
                <a:latin typeface="+mn-lt"/>
                <a:ea typeface="+mn-ea"/>
                <a:cs typeface="+mn-cs"/>
                <a:sym typeface="Gill Sans Light"/>
              </a:rPr>
              <a:t>Copyright 2013-2014 © New Toronto Group | Unauthorized Reproduction Prohibited</a:t>
            </a:r>
            <a:endParaRPr kumimoji="0" lang="en-US" sz="1600" b="0" i="0" u="none" strike="noStrike" cap="none" spc="0" normalizeH="0" baseline="0" dirty="0">
              <a:ln>
                <a:noFill/>
              </a:ln>
              <a:solidFill>
                <a:srgbClr val="535353"/>
              </a:solidFill>
              <a:effectLst/>
              <a:uFillTx/>
              <a:latin typeface="+mn-lt"/>
              <a:ea typeface="+mn-ea"/>
              <a:cs typeface="+mn-cs"/>
              <a:sym typeface="Gill Sans Light"/>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 name="TextBox 1"/>
          <p:cNvSpPr txBox="1"/>
          <p:nvPr userDrawn="1"/>
        </p:nvSpPr>
        <p:spPr>
          <a:xfrm>
            <a:off x="300963" y="13246013"/>
            <a:ext cx="7154703"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535353"/>
                </a:solidFill>
                <a:effectLst/>
                <a:uFillTx/>
                <a:latin typeface="+mn-lt"/>
                <a:ea typeface="+mn-ea"/>
                <a:cs typeface="+mn-cs"/>
                <a:sym typeface="Gill Sans Light"/>
              </a:rPr>
              <a:t>Copyright 2013-2014 © New Toronto Group | Unauthorized Reproduction Prohibited</a:t>
            </a:r>
            <a:endParaRPr kumimoji="0" lang="en-US" sz="16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2962055179"/>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cap="none">
                <a:solidFill>
                  <a:srgbClr val="000000"/>
                </a:solidFill>
              </a:defRPr>
            </a:pPr>
            <a:r>
              <a:rPr sz="10000" cap="all">
                <a:solidFill>
                  <a:srgbClr val="535353"/>
                </a:solidFill>
              </a:rPr>
              <a:t>Title Text</a:t>
            </a:r>
          </a:p>
        </p:txBody>
      </p:sp>
      <p:sp>
        <p:nvSpPr>
          <p:cNvPr id="3" name="Shape 3"/>
          <p:cNvSpPr>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defRPr>
            </a:pPr>
            <a:r>
              <a:rPr sz="6400">
                <a:solidFill>
                  <a:srgbClr val="535353"/>
                </a:solidFill>
              </a:rPr>
              <a:t>Body Level One</a:t>
            </a:r>
          </a:p>
          <a:p>
            <a:pPr lvl="1">
              <a:defRPr sz="1800">
                <a:solidFill>
                  <a:srgbClr val="000000"/>
                </a:solidFill>
              </a:defRPr>
            </a:pPr>
            <a:r>
              <a:rPr sz="6400">
                <a:solidFill>
                  <a:srgbClr val="535353"/>
                </a:solidFill>
              </a:rPr>
              <a:t>Body Level Two</a:t>
            </a:r>
          </a:p>
          <a:p>
            <a:pPr lvl="2">
              <a:defRPr sz="1800">
                <a:solidFill>
                  <a:srgbClr val="000000"/>
                </a:solidFill>
              </a:defRPr>
            </a:pPr>
            <a:r>
              <a:rPr sz="6400">
                <a:solidFill>
                  <a:srgbClr val="535353"/>
                </a:solidFill>
              </a:rPr>
              <a:t>Body Level Three</a:t>
            </a:r>
          </a:p>
          <a:p>
            <a:pPr lvl="3">
              <a:defRPr sz="1800">
                <a:solidFill>
                  <a:srgbClr val="000000"/>
                </a:solidFill>
              </a:defRPr>
            </a:pPr>
            <a:r>
              <a:rPr sz="6400">
                <a:solidFill>
                  <a:srgbClr val="535353"/>
                </a:solidFill>
              </a:rPr>
              <a:t>Body Level Four</a:t>
            </a:r>
          </a:p>
          <a:p>
            <a:pPr lvl="4">
              <a:defRPr sz="1800">
                <a:solidFill>
                  <a:srgbClr val="000000"/>
                </a:solidFill>
              </a:defRPr>
            </a:pPr>
            <a:r>
              <a:rPr sz="6400">
                <a:solidFill>
                  <a:srgbClr val="535353"/>
                </a:solidFill>
              </a:rPr>
              <a:t>Body Level Five</a:t>
            </a:r>
          </a:p>
        </p:txBody>
      </p:sp>
      <p:sp>
        <p:nvSpPr>
          <p:cNvPr id="4" name="TextBox 3"/>
          <p:cNvSpPr txBox="1"/>
          <p:nvPr userDrawn="1"/>
        </p:nvSpPr>
        <p:spPr>
          <a:xfrm>
            <a:off x="300963" y="13246013"/>
            <a:ext cx="7154703"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535353"/>
                </a:solidFill>
                <a:effectLst/>
                <a:uFillTx/>
                <a:latin typeface="+mn-lt"/>
                <a:ea typeface="+mn-ea"/>
                <a:cs typeface="+mn-cs"/>
                <a:sym typeface="Gill Sans Light"/>
              </a:rPr>
              <a:t>Copyright 2013-2015 © New Toronto Group | Unauthorized Reproduction Prohibited</a:t>
            </a:r>
            <a:endParaRPr kumimoji="0" lang="en-US" sz="1600" b="0" i="0" u="none" strike="noStrike" cap="none" spc="0" normalizeH="0" baseline="0" dirty="0">
              <a:ln>
                <a:noFill/>
              </a:ln>
              <a:solidFill>
                <a:srgbClr val="535353"/>
              </a:solidFill>
              <a:effectLst/>
              <a:uFillTx/>
              <a:latin typeface="+mn-lt"/>
              <a:ea typeface="+mn-ea"/>
              <a:cs typeface="+mn-cs"/>
              <a:sym typeface="Gill Sans Light"/>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Lst>
  <p:transition xmlns:p14="http://schemas.microsoft.com/office/powerpoint/2010/main" spd="med"/>
  <p:timing>
    <p:tnLst>
      <p:par>
        <p:cTn xmlns:p14="http://schemas.microsoft.com/office/powerpoint/2010/main" id="1" dur="indefinite" restart="never" nodeType="tmRoot"/>
      </p:par>
    </p:tnLst>
  </p:timing>
  <p:txStyles>
    <p:titleStyle>
      <a:lvl1pPr algn="ctr" defTabSz="825500">
        <a:defRPr sz="10000" cap="all">
          <a:solidFill>
            <a:srgbClr val="535353"/>
          </a:solidFill>
          <a:latin typeface="+mn-lt"/>
          <a:ea typeface="+mn-ea"/>
          <a:cs typeface="+mn-cs"/>
          <a:sym typeface="Gill Sans Light"/>
        </a:defRPr>
      </a:lvl1pPr>
      <a:lvl2pPr indent="228600" algn="ctr" defTabSz="825500">
        <a:defRPr sz="10000" cap="all">
          <a:solidFill>
            <a:srgbClr val="535353"/>
          </a:solidFill>
          <a:latin typeface="+mn-lt"/>
          <a:ea typeface="+mn-ea"/>
          <a:cs typeface="+mn-cs"/>
          <a:sym typeface="Gill Sans Light"/>
        </a:defRPr>
      </a:lvl2pPr>
      <a:lvl3pPr indent="457200" algn="ctr" defTabSz="825500">
        <a:defRPr sz="10000" cap="all">
          <a:solidFill>
            <a:srgbClr val="535353"/>
          </a:solidFill>
          <a:latin typeface="+mn-lt"/>
          <a:ea typeface="+mn-ea"/>
          <a:cs typeface="+mn-cs"/>
          <a:sym typeface="Gill Sans Light"/>
        </a:defRPr>
      </a:lvl3pPr>
      <a:lvl4pPr indent="685800" algn="ctr" defTabSz="825500">
        <a:defRPr sz="10000" cap="all">
          <a:solidFill>
            <a:srgbClr val="535353"/>
          </a:solidFill>
          <a:latin typeface="+mn-lt"/>
          <a:ea typeface="+mn-ea"/>
          <a:cs typeface="+mn-cs"/>
          <a:sym typeface="Gill Sans Light"/>
        </a:defRPr>
      </a:lvl4pPr>
      <a:lvl5pPr indent="914400" algn="ctr" defTabSz="825500">
        <a:defRPr sz="10000" cap="all">
          <a:solidFill>
            <a:srgbClr val="535353"/>
          </a:solidFill>
          <a:latin typeface="+mn-lt"/>
          <a:ea typeface="+mn-ea"/>
          <a:cs typeface="+mn-cs"/>
          <a:sym typeface="Gill Sans Light"/>
        </a:defRPr>
      </a:lvl5pPr>
      <a:lvl6pPr indent="1143000" algn="ctr" defTabSz="825500">
        <a:defRPr sz="10000" cap="all">
          <a:solidFill>
            <a:srgbClr val="535353"/>
          </a:solidFill>
          <a:latin typeface="+mn-lt"/>
          <a:ea typeface="+mn-ea"/>
          <a:cs typeface="+mn-cs"/>
          <a:sym typeface="Gill Sans Light"/>
        </a:defRPr>
      </a:lvl6pPr>
      <a:lvl7pPr indent="1371600" algn="ctr" defTabSz="825500">
        <a:defRPr sz="10000" cap="all">
          <a:solidFill>
            <a:srgbClr val="535353"/>
          </a:solidFill>
          <a:latin typeface="+mn-lt"/>
          <a:ea typeface="+mn-ea"/>
          <a:cs typeface="+mn-cs"/>
          <a:sym typeface="Gill Sans Light"/>
        </a:defRPr>
      </a:lvl7pPr>
      <a:lvl8pPr indent="1600200" algn="ctr" defTabSz="825500">
        <a:defRPr sz="10000" cap="all">
          <a:solidFill>
            <a:srgbClr val="535353"/>
          </a:solidFill>
          <a:latin typeface="+mn-lt"/>
          <a:ea typeface="+mn-ea"/>
          <a:cs typeface="+mn-cs"/>
          <a:sym typeface="Gill Sans Light"/>
        </a:defRPr>
      </a:lvl8pPr>
      <a:lvl9pPr indent="1828800" algn="ctr" defTabSz="825500">
        <a:defRPr sz="10000" cap="all">
          <a:solidFill>
            <a:srgbClr val="535353"/>
          </a:solidFill>
          <a:latin typeface="+mn-lt"/>
          <a:ea typeface="+mn-ea"/>
          <a:cs typeface="+mn-cs"/>
          <a:sym typeface="Gill Sans Light"/>
        </a:defRPr>
      </a:lvl9pPr>
    </p:titleStyle>
    <p:body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p:bodyStyle>
    <p:otherStyle>
      <a:lvl1pPr algn="ctr" defTabSz="825500">
        <a:defRPr sz="2400">
          <a:solidFill>
            <a:schemeClr val="tx1"/>
          </a:solidFill>
          <a:latin typeface="+mn-lt"/>
          <a:ea typeface="+mn-ea"/>
          <a:cs typeface="+mn-cs"/>
          <a:sym typeface="Gill Sans Light"/>
        </a:defRPr>
      </a:lvl1pPr>
      <a:lvl2pPr indent="228600" algn="ctr" defTabSz="825500">
        <a:defRPr sz="2400">
          <a:solidFill>
            <a:schemeClr val="tx1"/>
          </a:solidFill>
          <a:latin typeface="+mn-lt"/>
          <a:ea typeface="+mn-ea"/>
          <a:cs typeface="+mn-cs"/>
          <a:sym typeface="Gill Sans Light"/>
        </a:defRPr>
      </a:lvl2pPr>
      <a:lvl3pPr indent="457200" algn="ctr" defTabSz="825500">
        <a:defRPr sz="2400">
          <a:solidFill>
            <a:schemeClr val="tx1"/>
          </a:solidFill>
          <a:latin typeface="+mn-lt"/>
          <a:ea typeface="+mn-ea"/>
          <a:cs typeface="+mn-cs"/>
          <a:sym typeface="Gill Sans Light"/>
        </a:defRPr>
      </a:lvl3pPr>
      <a:lvl4pPr indent="685800" algn="ctr" defTabSz="825500">
        <a:defRPr sz="2400">
          <a:solidFill>
            <a:schemeClr val="tx1"/>
          </a:solidFill>
          <a:latin typeface="+mn-lt"/>
          <a:ea typeface="+mn-ea"/>
          <a:cs typeface="+mn-cs"/>
          <a:sym typeface="Gill Sans Light"/>
        </a:defRPr>
      </a:lvl4pPr>
      <a:lvl5pPr indent="914400" algn="ctr" defTabSz="825500">
        <a:defRPr sz="2400">
          <a:solidFill>
            <a:schemeClr val="tx1"/>
          </a:solidFill>
          <a:latin typeface="+mn-lt"/>
          <a:ea typeface="+mn-ea"/>
          <a:cs typeface="+mn-cs"/>
          <a:sym typeface="Gill Sans Light"/>
        </a:defRPr>
      </a:lvl5pPr>
      <a:lvl6pPr indent="1143000" algn="ctr" defTabSz="825500">
        <a:defRPr sz="2400">
          <a:solidFill>
            <a:schemeClr val="tx1"/>
          </a:solidFill>
          <a:latin typeface="+mn-lt"/>
          <a:ea typeface="+mn-ea"/>
          <a:cs typeface="+mn-cs"/>
          <a:sym typeface="Gill Sans Light"/>
        </a:defRPr>
      </a:lvl6pPr>
      <a:lvl7pPr indent="1371600" algn="ctr" defTabSz="825500">
        <a:defRPr sz="2400">
          <a:solidFill>
            <a:schemeClr val="tx1"/>
          </a:solidFill>
          <a:latin typeface="+mn-lt"/>
          <a:ea typeface="+mn-ea"/>
          <a:cs typeface="+mn-cs"/>
          <a:sym typeface="Gill Sans Light"/>
        </a:defRPr>
      </a:lvl7pPr>
      <a:lvl8pPr indent="1600200" algn="ctr" defTabSz="825500">
        <a:defRPr sz="2400">
          <a:solidFill>
            <a:schemeClr val="tx1"/>
          </a:solidFill>
          <a:latin typeface="+mn-lt"/>
          <a:ea typeface="+mn-ea"/>
          <a:cs typeface="+mn-cs"/>
          <a:sym typeface="Gill Sans Light"/>
        </a:defRPr>
      </a:lvl8pPr>
      <a:lvl9pPr indent="1828800" algn="ctr" defTabSz="825500">
        <a:defRPr sz="2400">
          <a:solidFill>
            <a:schemeClr val="tx1"/>
          </a:solidFill>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openxmlformats.org/officeDocument/2006/relationships/image" Target="../media/image36.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11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 Id="rId3" Type="http://schemas.openxmlformats.org/officeDocument/2006/relationships/image" Target="../media/image5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 Id="rId3" Type="http://schemas.openxmlformats.org/officeDocument/2006/relationships/image" Target="../media/image5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18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20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 Id="rId3"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png"/></Relationships>
</file>

<file path=ppt/slides/_rels/slide2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7.png"/><Relationship Id="rId3" Type="http://schemas.openxmlformats.org/officeDocument/2006/relationships/image" Target="../media/image7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png"/></Relationships>
</file>

<file path=ppt/slides/_rels/slide22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5.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0.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1.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25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 Id="rId3" Type="http://schemas.openxmlformats.org/officeDocument/2006/relationships/image" Target="../media/image85.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7.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7.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diagramData" Target="../diagrams/data2.xml"/></Relationships>
</file>

<file path=ppt/slides/_rels/slide29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 Id="rId11"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diagramData" Target="../diagrams/data3.xml"/></Relationships>
</file>

<file path=ppt/slides/_rels/slide295.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image" Target="../media/image88.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7.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2.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3.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3.png"/><Relationship Id="rId3" Type="http://schemas.openxmlformats.org/officeDocument/2006/relationships/image" Target="../media/image94.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1" Type="http://schemas.openxmlformats.org/officeDocument/2006/relationships/slideLayout" Target="../slideLayouts/slideLayout3.xml"/><Relationship Id="rId2" Type="http://schemas.openxmlformats.org/officeDocument/2006/relationships/image" Target="../media/image95.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5.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7.png"/><Relationship Id="rId3" Type="http://schemas.openxmlformats.org/officeDocument/2006/relationships/image" Target="../media/image96.png"/></Relationships>
</file>

<file path=ppt/slides/_rels/slide32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8.png"/><Relationship Id="rId1" Type="http://schemas.openxmlformats.org/officeDocument/2006/relationships/slideLayout" Target="../slideLayouts/slideLayout3.xml"/><Relationship Id="rId2" Type="http://schemas.openxmlformats.org/officeDocument/2006/relationships/image" Target="../media/image97.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9.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7.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gif"/><Relationship Id="rId3" Type="http://schemas.openxmlformats.org/officeDocument/2006/relationships/image" Target="../media/image17.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101.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00.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2.emf"/></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00.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3.png"/><Relationship Id="rId3" Type="http://schemas.openxmlformats.org/officeDocument/2006/relationships/image" Target="../media/image10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00.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5.png"/></Relationships>
</file>

<file path=ppt/slides/_rels/slide368.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3.xml"/><Relationship Id="rId2" Type="http://schemas.openxmlformats.org/officeDocument/2006/relationships/image" Target="../media/image106.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9.png"/><Relationship Id="rId3" Type="http://schemas.openxmlformats.org/officeDocument/2006/relationships/image" Target="../media/image110.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15.png"/></Relationships>
</file>

<file path=ppt/slides/_rels/slide38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3.xml"/><Relationship Id="rId2" Type="http://schemas.openxmlformats.org/officeDocument/2006/relationships/image" Target="../media/image1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33"/>
          <p:cNvSpPr>
            <a:spLocks noGrp="1"/>
          </p:cNvSpPr>
          <p:nvPr>
            <p:ph type="title"/>
          </p:nvPr>
        </p:nvSpPr>
        <p:spPr>
          <a:xfrm>
            <a:off x="846282" y="4403677"/>
            <a:ext cx="10875818" cy="2916140"/>
          </a:xfrm>
          <a:prstGeom prst="rect">
            <a:avLst/>
          </a:prstGeom>
        </p:spPr>
        <p:txBody>
          <a:bodyPr>
            <a:normAutofit fontScale="90000"/>
          </a:bodyPr>
          <a:lstStyle/>
          <a:p>
            <a:pPr lvl="0">
              <a:defRPr sz="1800" cap="none">
                <a:solidFill>
                  <a:srgbClr val="000000"/>
                </a:solidFill>
              </a:defRPr>
            </a:pPr>
            <a:r>
              <a:rPr lang="en-CA" sz="10000" cap="all" dirty="0" smtClean="0">
                <a:solidFill>
                  <a:srgbClr val="535353"/>
                </a:solidFill>
              </a:rPr>
              <a:t>HTML5, </a:t>
            </a:r>
            <a:r>
              <a:rPr lang="en-CA" sz="10000" cap="all" dirty="0" err="1" smtClean="0">
                <a:solidFill>
                  <a:srgbClr val="535353"/>
                </a:solidFill>
              </a:rPr>
              <a:t>Css</a:t>
            </a:r>
            <a:r>
              <a:rPr lang="en-CA" sz="10000" cap="all" dirty="0" smtClean="0">
                <a:solidFill>
                  <a:srgbClr val="535353"/>
                </a:solidFill>
              </a:rPr>
              <a:t> &amp;</a:t>
            </a:r>
            <a:br>
              <a:rPr lang="en-CA" sz="10000" cap="all" dirty="0" smtClean="0">
                <a:solidFill>
                  <a:srgbClr val="535353"/>
                </a:solidFill>
              </a:rPr>
            </a:br>
            <a:r>
              <a:rPr lang="en-CA" sz="10000" cap="all" dirty="0" smtClean="0">
                <a:solidFill>
                  <a:srgbClr val="535353"/>
                </a:solidFill>
              </a:rPr>
              <a:t> JavaScript</a:t>
            </a:r>
            <a:endParaRPr sz="10000" cap="all" dirty="0">
              <a:solidFill>
                <a:srgbClr val="535353"/>
              </a:solidFill>
            </a:endParaRPr>
          </a:p>
        </p:txBody>
      </p:sp>
      <p:pic>
        <p:nvPicPr>
          <p:cNvPr id="5" name="Picture 4" descr="NTG e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341" y="8977827"/>
            <a:ext cx="3219666" cy="2974098"/>
          </a:xfrm>
          <a:prstGeom prst="rect">
            <a:avLst/>
          </a:prstGeom>
        </p:spPr>
      </p:pic>
      <p:sp>
        <p:nvSpPr>
          <p:cNvPr id="6" name="Shape 34"/>
          <p:cNvSpPr txBox="1">
            <a:spLocks/>
          </p:cNvSpPr>
          <p:nvPr/>
        </p:nvSpPr>
        <p:spPr>
          <a:xfrm>
            <a:off x="673099" y="2630019"/>
            <a:ext cx="11049000" cy="1503253"/>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rmAutofit/>
          </a:bodyPr>
          <a:lstStyle>
            <a:lvl1pPr marL="0" indent="0" algn="ctr" defTabSz="825500">
              <a:lnSpc>
                <a:spcPct val="100000"/>
              </a:lnSpc>
              <a:spcBef>
                <a:spcPts val="0"/>
              </a:spcBef>
              <a:buSzTx/>
              <a:buNone/>
              <a:defRPr sz="5200">
                <a:solidFill>
                  <a:srgbClr val="535353"/>
                </a:solidFill>
                <a:latin typeface="+mn-lt"/>
                <a:ea typeface="+mn-ea"/>
                <a:cs typeface="+mn-cs"/>
                <a:sym typeface="Gill Sans Light"/>
              </a:defRPr>
            </a:lvl1pPr>
            <a:lvl2pPr marL="0" indent="228600" algn="ctr" defTabSz="825500">
              <a:lnSpc>
                <a:spcPct val="100000"/>
              </a:lnSpc>
              <a:spcBef>
                <a:spcPts val="0"/>
              </a:spcBef>
              <a:buSzTx/>
              <a:buNone/>
              <a:defRPr sz="5200">
                <a:solidFill>
                  <a:srgbClr val="535353"/>
                </a:solidFill>
                <a:latin typeface="+mn-lt"/>
                <a:ea typeface="+mn-ea"/>
                <a:cs typeface="+mn-cs"/>
                <a:sym typeface="Gill Sans Light"/>
              </a:defRPr>
            </a:lvl2pPr>
            <a:lvl3pPr marL="0" indent="457200" algn="ctr" defTabSz="825500">
              <a:lnSpc>
                <a:spcPct val="100000"/>
              </a:lnSpc>
              <a:spcBef>
                <a:spcPts val="0"/>
              </a:spcBef>
              <a:buSzTx/>
              <a:buNone/>
              <a:defRPr sz="5200">
                <a:solidFill>
                  <a:srgbClr val="535353"/>
                </a:solidFill>
                <a:latin typeface="+mn-lt"/>
                <a:ea typeface="+mn-ea"/>
                <a:cs typeface="+mn-cs"/>
                <a:sym typeface="Gill Sans Light"/>
              </a:defRPr>
            </a:lvl3pPr>
            <a:lvl4pPr marL="0" indent="685800" algn="ctr" defTabSz="825500">
              <a:lnSpc>
                <a:spcPct val="100000"/>
              </a:lnSpc>
              <a:spcBef>
                <a:spcPts val="0"/>
              </a:spcBef>
              <a:buSzTx/>
              <a:buNone/>
              <a:defRPr sz="5200">
                <a:solidFill>
                  <a:srgbClr val="535353"/>
                </a:solidFill>
                <a:latin typeface="+mn-lt"/>
                <a:ea typeface="+mn-ea"/>
                <a:cs typeface="+mn-cs"/>
                <a:sym typeface="Gill Sans Light"/>
              </a:defRPr>
            </a:lvl4pPr>
            <a:lvl5pPr marL="0" indent="914400" algn="ctr" defTabSz="825500">
              <a:lnSpc>
                <a:spcPct val="100000"/>
              </a:lnSpc>
              <a:spcBef>
                <a:spcPts val="0"/>
              </a:spcBef>
              <a:buSzTx/>
              <a:buNone/>
              <a:defRPr sz="52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defRPr sz="1800">
                <a:solidFill>
                  <a:srgbClr val="000000"/>
                </a:solidFill>
              </a:defRPr>
            </a:pPr>
            <a:r>
              <a:rPr lang="en-US" sz="5400" dirty="0" smtClean="0">
                <a:solidFill>
                  <a:schemeClr val="bg2">
                    <a:lumMod val="50000"/>
                  </a:schemeClr>
                </a:solidFill>
              </a:rPr>
              <a:t>Developing Modern Applications with </a:t>
            </a:r>
            <a:endParaRPr lang="en-US" sz="5400" dirty="0">
              <a:solidFill>
                <a:schemeClr val="bg2">
                  <a:lumMod val="50000"/>
                </a:schemeClr>
              </a:solidFill>
            </a:endParaRPr>
          </a:p>
        </p:txBody>
      </p:sp>
      <p:pic>
        <p:nvPicPr>
          <p:cNvPr id="2" name="Picture 1" descr="HTML5_logo_and_wordma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2727" y="946726"/>
            <a:ext cx="6373091" cy="6373091"/>
          </a:xfrm>
          <a:prstGeom prst="rect">
            <a:avLst/>
          </a:prstGeom>
        </p:spPr>
      </p:pic>
      <p:pic>
        <p:nvPicPr>
          <p:cNvPr id="4" name="Picture 3" descr="css3-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3363" y="2482307"/>
            <a:ext cx="6350000" cy="6350000"/>
          </a:xfrm>
          <a:prstGeom prst="rect">
            <a:avLst/>
          </a:prstGeom>
        </p:spPr>
      </p:pic>
      <p:pic>
        <p:nvPicPr>
          <p:cNvPr id="7" name="Picture 6" descr="9455413519_javascrip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49614" y="7567468"/>
            <a:ext cx="4635500" cy="5319788"/>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12809681" y="1023510"/>
            <a:ext cx="8632537" cy="1046999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spcBef>
                <a:spcPts val="600"/>
              </a:spcBef>
            </a:pPr>
            <a:r>
              <a:rPr lang="en-US" sz="4000" dirty="0">
                <a:solidFill>
                  <a:srgbClr val="7D1102"/>
                </a:solidFill>
                <a:cs typeface="Trade Gothic Next LT Pro Lt" pitchFamily="34" charset="0"/>
              </a:rPr>
              <a:t>Unit 8</a:t>
            </a:r>
          </a:p>
          <a:p>
            <a:pPr marL="0" indent="0" algn="l" eaLnBrk="1" hangingPunct="1">
              <a:spcBef>
                <a:spcPts val="600"/>
              </a:spcBef>
              <a:buNone/>
            </a:pPr>
            <a:r>
              <a:rPr lang="en-US" sz="4000" dirty="0">
                <a:solidFill>
                  <a:srgbClr val="7D1102"/>
                </a:solidFill>
                <a:cs typeface="Trade Gothic Next LT Pro Lt" pitchFamily="34" charset="0"/>
              </a:rPr>
              <a:t>	Integrated APIs</a:t>
            </a:r>
          </a:p>
          <a:p>
            <a:pPr lvl="2" algn="l">
              <a:spcBef>
                <a:spcPts val="600"/>
              </a:spcBef>
              <a:buFont typeface="Courier New"/>
              <a:buChar char="o"/>
            </a:pPr>
            <a:r>
              <a:rPr lang="en-US" sz="4000" dirty="0">
                <a:cs typeface="Trade Gothic Next LT Pro Lt" pitchFamily="34" charset="0"/>
              </a:rPr>
              <a:t>Offline Applications</a:t>
            </a:r>
          </a:p>
          <a:p>
            <a:pPr lvl="2" algn="l">
              <a:spcBef>
                <a:spcPts val="600"/>
              </a:spcBef>
              <a:buFont typeface="Courier New"/>
              <a:buChar char="o"/>
            </a:pPr>
            <a:r>
              <a:rPr lang="en-US" sz="4000" dirty="0">
                <a:cs typeface="Trade Gothic Next LT Pro Lt" pitchFamily="34" charset="0"/>
              </a:rPr>
              <a:t>Drag and </a:t>
            </a:r>
            <a:r>
              <a:rPr lang="en-US" sz="4000" dirty="0" smtClean="0">
                <a:cs typeface="Trade Gothic Next LT Pro Lt" pitchFamily="34" charset="0"/>
              </a:rPr>
              <a:t>Drop</a:t>
            </a:r>
            <a:endParaRPr lang="en-US" sz="4000" dirty="0" smtClean="0">
              <a:solidFill>
                <a:srgbClr val="7D1102"/>
              </a:solidFill>
              <a:latin typeface="+mj-lt"/>
              <a:cs typeface="Trade Gothic Next LT Pro Lt" pitchFamily="34" charset="0"/>
            </a:endParaRPr>
          </a:p>
          <a:p>
            <a:pPr algn="l" eaLnBrk="1" hangingPunct="1">
              <a:spcBef>
                <a:spcPts val="600"/>
              </a:spcBef>
            </a:pPr>
            <a:r>
              <a:rPr lang="en-US" sz="4000" dirty="0" smtClean="0">
                <a:solidFill>
                  <a:srgbClr val="7D1102"/>
                </a:solidFill>
                <a:latin typeface="+mj-lt"/>
                <a:cs typeface="Trade Gothic Next LT Pro Lt" pitchFamily="34" charset="0"/>
              </a:rPr>
              <a:t>Unit 9</a:t>
            </a:r>
          </a:p>
          <a:p>
            <a:pPr marL="0" indent="0" algn="l" eaLnBrk="1" hangingPunct="1">
              <a:spcBef>
                <a:spcPts val="600"/>
              </a:spcBef>
              <a:buNone/>
            </a:pPr>
            <a:r>
              <a:rPr lang="en-US" sz="4000" dirty="0" smtClean="0">
                <a:solidFill>
                  <a:srgbClr val="7D1102"/>
                </a:solidFill>
                <a:latin typeface="+mj-lt"/>
                <a:cs typeface="Trade Gothic Next LT Pro Lt" pitchFamily="34" charset="0"/>
              </a:rPr>
              <a:t>	CSS3</a:t>
            </a:r>
            <a:endParaRPr lang="en-US" sz="4000" dirty="0">
              <a:solidFill>
                <a:srgbClr val="7D1102"/>
              </a:solidFill>
              <a:latin typeface="+mj-lt"/>
              <a:cs typeface="Trade Gothic Next LT Pro Lt" pitchFamily="34" charset="0"/>
            </a:endParaRPr>
          </a:p>
          <a:p>
            <a:pPr lvl="2" algn="l">
              <a:spcBef>
                <a:spcPts val="600"/>
              </a:spcBef>
              <a:buFont typeface="Courier New"/>
              <a:buChar char="o"/>
            </a:pPr>
            <a:r>
              <a:rPr lang="en-US" sz="4000" dirty="0">
                <a:latin typeface="+mj-lt"/>
                <a:cs typeface="Trade Gothic Next LT Pro Lt" pitchFamily="34" charset="0"/>
              </a:rPr>
              <a:t>Enhanced Selectors</a:t>
            </a:r>
          </a:p>
          <a:p>
            <a:pPr lvl="2" algn="l">
              <a:spcBef>
                <a:spcPts val="600"/>
              </a:spcBef>
              <a:buFont typeface="Courier New"/>
              <a:buChar char="o"/>
            </a:pPr>
            <a:r>
              <a:rPr lang="en-US" sz="4000" dirty="0">
                <a:latin typeface="+mj-lt"/>
                <a:cs typeface="Trade Gothic Next LT Pro Lt" pitchFamily="34" charset="0"/>
              </a:rPr>
              <a:t>Gradients</a:t>
            </a:r>
          </a:p>
          <a:p>
            <a:pPr lvl="2" algn="l">
              <a:spcBef>
                <a:spcPts val="600"/>
              </a:spcBef>
              <a:buFont typeface="Courier New"/>
              <a:buChar char="o"/>
            </a:pPr>
            <a:r>
              <a:rPr lang="en-US" sz="4000" dirty="0">
                <a:latin typeface="+mj-lt"/>
                <a:cs typeface="Trade Gothic Next LT Pro Lt" pitchFamily="34" charset="0"/>
              </a:rPr>
              <a:t>Translations and Transformations</a:t>
            </a:r>
          </a:p>
          <a:p>
            <a:pPr lvl="2" algn="l">
              <a:spcBef>
                <a:spcPts val="600"/>
              </a:spcBef>
              <a:buFont typeface="Courier New"/>
              <a:buChar char="o"/>
            </a:pPr>
            <a:r>
              <a:rPr lang="en-US" sz="4000" dirty="0">
                <a:latin typeface="+mj-lt"/>
                <a:cs typeface="Trade Gothic Next LT Pro Lt" pitchFamily="34" charset="0"/>
              </a:rPr>
              <a:t>Media Queries</a:t>
            </a:r>
          </a:p>
          <a:p>
            <a:pPr lvl="2" algn="l">
              <a:spcBef>
                <a:spcPts val="600"/>
              </a:spcBef>
              <a:buFont typeface="Courier New"/>
              <a:buChar char="o"/>
            </a:pPr>
            <a:r>
              <a:rPr lang="en-US" sz="4000" dirty="0">
                <a:latin typeface="+mj-lt"/>
                <a:cs typeface="Trade Gothic Next LT Pro Lt" pitchFamily="34" charset="0"/>
              </a:rPr>
              <a:t>Web </a:t>
            </a:r>
            <a:r>
              <a:rPr lang="en-US" sz="4000" dirty="0" smtClean="0">
                <a:latin typeface="+mj-lt"/>
                <a:cs typeface="Trade Gothic Next LT Pro Lt" pitchFamily="34" charset="0"/>
              </a:rPr>
              <a:t>Fonts</a:t>
            </a:r>
          </a:p>
          <a:p>
            <a:pPr algn="l" eaLnBrk="1" hangingPunct="1">
              <a:spcBef>
                <a:spcPts val="600"/>
              </a:spcBef>
            </a:pPr>
            <a:endParaRPr lang="en-US" sz="4000" dirty="0">
              <a:solidFill>
                <a:srgbClr val="7D1102"/>
              </a:solidFill>
              <a:latin typeface="+mj-lt"/>
              <a:cs typeface="Trade Gothic Next LT Pro Lt" pitchFamily="34" charset="0"/>
            </a:endParaRPr>
          </a:p>
          <a:p>
            <a:pPr lvl="1" algn="l" eaLnBrk="1" hangingPunct="1">
              <a:spcBef>
                <a:spcPts val="600"/>
              </a:spcBef>
            </a:pPr>
            <a:endParaRPr lang="en-US" sz="4000" dirty="0" smtClean="0">
              <a:latin typeface="+mj-lt"/>
              <a:cs typeface="Trade Gothic Next LT Pro Lt" pitchFamily="34" charset="0"/>
            </a:endParaRPr>
          </a:p>
          <a:p>
            <a:pPr lvl="1" algn="l" eaLnBrk="1" hangingPunct="1">
              <a:spcBef>
                <a:spcPts val="600"/>
              </a:spcBef>
            </a:pPr>
            <a:endParaRPr lang="en-US" sz="4000" dirty="0" smtClean="0">
              <a:latin typeface="+mj-lt"/>
              <a:cs typeface="Trade Gothic Next LT Pro Lt" pitchFamily="34" charset="0"/>
            </a:endParaRPr>
          </a:p>
          <a:p>
            <a:pPr marL="736600" lvl="1" indent="0" algn="l" eaLnBrk="1" hangingPunct="1">
              <a:spcBef>
                <a:spcPts val="600"/>
              </a:spcBef>
              <a:buNone/>
            </a:pPr>
            <a:endParaRPr lang="en-US" sz="4000" dirty="0">
              <a:latin typeface="+mj-lt"/>
              <a:cs typeface="Trade Gothic Next LT Pro Lt" pitchFamily="34" charset="0"/>
            </a:endParaRPr>
          </a:p>
          <a:p>
            <a:pPr lvl="1" algn="l" eaLnBrk="1" hangingPunct="1"/>
            <a:endParaRPr lang="en-US" sz="4000" dirty="0">
              <a:latin typeface="+mj-lt"/>
              <a:cs typeface="Trade Gothic Next LT Pro Lt" pitchFamily="34" charset="0"/>
            </a:endParaRPr>
          </a:p>
        </p:txBody>
      </p:sp>
      <p:sp>
        <p:nvSpPr>
          <p:cNvPr id="8" name="Rectangle 3"/>
          <p:cNvSpPr txBox="1">
            <a:spLocks noChangeArrowheads="1"/>
          </p:cNvSpPr>
          <p:nvPr/>
        </p:nvSpPr>
        <p:spPr>
          <a:xfrm>
            <a:off x="1762990" y="261510"/>
            <a:ext cx="8632537" cy="1415299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736600" lvl="1" indent="0" algn="l" eaLnBrk="1" hangingPunct="1">
              <a:spcBef>
                <a:spcPts val="600"/>
              </a:spcBef>
              <a:buNone/>
            </a:pPr>
            <a:endParaRPr lang="en-US" sz="4000" dirty="0">
              <a:latin typeface="+mj-lt"/>
              <a:cs typeface="Trade Gothic Next LT Pro Lt" pitchFamily="34" charset="0"/>
            </a:endParaRPr>
          </a:p>
          <a:p>
            <a:pPr algn="l" eaLnBrk="1" hangingPunct="1">
              <a:spcBef>
                <a:spcPts val="600"/>
              </a:spcBef>
            </a:pPr>
            <a:r>
              <a:rPr lang="en-US" sz="4000" dirty="0" smtClean="0">
                <a:solidFill>
                  <a:srgbClr val="7D1102"/>
                </a:solidFill>
                <a:cs typeface="Trade Gothic Next LT Pro Lt" pitchFamily="34" charset="0"/>
              </a:rPr>
              <a:t>Unit 5</a:t>
            </a:r>
          </a:p>
          <a:p>
            <a:pPr marL="0" indent="0" algn="l" eaLnBrk="1" hangingPunct="1">
              <a:spcBef>
                <a:spcPts val="600"/>
              </a:spcBef>
              <a:buNone/>
            </a:pPr>
            <a:r>
              <a:rPr lang="en-US" sz="4000" dirty="0" smtClean="0">
                <a:solidFill>
                  <a:srgbClr val="7D1102"/>
                </a:solidFill>
                <a:cs typeface="Trade Gothic Next LT Pro Lt" pitchFamily="34" charset="0"/>
              </a:rPr>
              <a:t>	HTML5 </a:t>
            </a:r>
            <a:r>
              <a:rPr lang="en-US" sz="4000" dirty="0">
                <a:solidFill>
                  <a:srgbClr val="7D1102"/>
                </a:solidFill>
                <a:cs typeface="Trade Gothic Next LT Pro Lt" pitchFamily="34" charset="0"/>
              </a:rPr>
              <a:t>Forms</a:t>
            </a:r>
          </a:p>
          <a:p>
            <a:pPr lvl="2" algn="l">
              <a:spcBef>
                <a:spcPts val="600"/>
              </a:spcBef>
              <a:buFont typeface="Courier New"/>
              <a:buChar char="o"/>
            </a:pPr>
            <a:r>
              <a:rPr lang="en-US" sz="4000" dirty="0" smtClean="0">
                <a:cs typeface="Trade Gothic Next LT Pro Lt" pitchFamily="34" charset="0"/>
              </a:rPr>
              <a:t>Input </a:t>
            </a:r>
            <a:r>
              <a:rPr lang="en-US" sz="4000" dirty="0">
                <a:cs typeface="Trade Gothic Next LT Pro Lt" pitchFamily="34" charset="0"/>
              </a:rPr>
              <a:t>Types</a:t>
            </a:r>
          </a:p>
          <a:p>
            <a:pPr lvl="2" algn="l">
              <a:spcBef>
                <a:spcPts val="600"/>
              </a:spcBef>
              <a:buFont typeface="Courier New"/>
              <a:buChar char="o"/>
            </a:pPr>
            <a:r>
              <a:rPr lang="en-US" sz="4000" dirty="0" smtClean="0">
                <a:cs typeface="Trade Gothic Next LT Pro Lt" pitchFamily="34" charset="0"/>
              </a:rPr>
              <a:t>Form </a:t>
            </a:r>
            <a:r>
              <a:rPr lang="en-US" sz="4000" dirty="0">
                <a:cs typeface="Trade Gothic Next LT Pro Lt" pitchFamily="34" charset="0"/>
              </a:rPr>
              <a:t>Attributes</a:t>
            </a:r>
          </a:p>
          <a:p>
            <a:pPr lvl="2" algn="l">
              <a:spcBef>
                <a:spcPts val="600"/>
              </a:spcBef>
              <a:buFont typeface="Courier New"/>
              <a:buChar char="o"/>
            </a:pPr>
            <a:r>
              <a:rPr lang="en-US" sz="4000" dirty="0" smtClean="0">
                <a:cs typeface="Trade Gothic Next LT Pro Lt" pitchFamily="34" charset="0"/>
              </a:rPr>
              <a:t>Form Elements</a:t>
            </a:r>
            <a:endParaRPr lang="en-US" sz="3900" dirty="0" smtClean="0">
              <a:solidFill>
                <a:srgbClr val="7D1102"/>
              </a:solidFill>
              <a:cs typeface="Trade Gothic Next LT Pro Lt" pitchFamily="34" charset="0"/>
            </a:endParaRPr>
          </a:p>
          <a:p>
            <a:pPr algn="l" eaLnBrk="1" hangingPunct="1">
              <a:spcBef>
                <a:spcPts val="600"/>
              </a:spcBef>
            </a:pPr>
            <a:r>
              <a:rPr lang="en-US" sz="4000" dirty="0" smtClean="0">
                <a:solidFill>
                  <a:srgbClr val="7D1102"/>
                </a:solidFill>
                <a:latin typeface="+mj-lt"/>
                <a:cs typeface="Trade Gothic Next LT Pro Lt" pitchFamily="34" charset="0"/>
              </a:rPr>
              <a:t>Unit 6 </a:t>
            </a:r>
          </a:p>
          <a:p>
            <a:pPr marL="0" indent="0" algn="l" eaLnBrk="1" hangingPunct="1">
              <a:spcBef>
                <a:spcPts val="600"/>
              </a:spcBef>
              <a:buNone/>
            </a:pPr>
            <a:r>
              <a:rPr lang="en-US" sz="4000" dirty="0" smtClean="0">
                <a:solidFill>
                  <a:srgbClr val="7D1102"/>
                </a:solidFill>
                <a:latin typeface="+mj-lt"/>
                <a:cs typeface="Trade Gothic Next LT Pro Lt" pitchFamily="34" charset="0"/>
              </a:rPr>
              <a:t>	JavaScript</a:t>
            </a:r>
          </a:p>
          <a:p>
            <a:pPr lvl="2" algn="l">
              <a:spcBef>
                <a:spcPts val="600"/>
              </a:spcBef>
              <a:buFont typeface="Courier New"/>
              <a:buChar char="o"/>
            </a:pPr>
            <a:r>
              <a:rPr lang="en-US" sz="4000" dirty="0" smtClean="0">
                <a:cs typeface="Trade Gothic Next LT Pro Lt" pitchFamily="34" charset="0"/>
              </a:rPr>
              <a:t>Variables</a:t>
            </a:r>
            <a:endParaRPr lang="en-US" sz="4000" dirty="0">
              <a:cs typeface="Trade Gothic Next LT Pro Lt" pitchFamily="34" charset="0"/>
            </a:endParaRPr>
          </a:p>
          <a:p>
            <a:pPr lvl="2" algn="l">
              <a:spcBef>
                <a:spcPts val="600"/>
              </a:spcBef>
              <a:buFont typeface="Courier New"/>
              <a:buChar char="o"/>
            </a:pPr>
            <a:r>
              <a:rPr lang="en-US" sz="4000" dirty="0" smtClean="0">
                <a:cs typeface="Trade Gothic Next LT Pro Lt" pitchFamily="34" charset="0"/>
              </a:rPr>
              <a:t>Intro to Scope</a:t>
            </a:r>
            <a:endParaRPr lang="en-US" sz="4000" dirty="0">
              <a:cs typeface="Trade Gothic Next LT Pro Lt" pitchFamily="34" charset="0"/>
            </a:endParaRPr>
          </a:p>
          <a:p>
            <a:pPr lvl="2" algn="l">
              <a:spcBef>
                <a:spcPts val="600"/>
              </a:spcBef>
              <a:buFont typeface="Courier New"/>
              <a:buChar char="o"/>
            </a:pPr>
            <a:r>
              <a:rPr lang="en-US" sz="4000" dirty="0" smtClean="0">
                <a:cs typeface="Trade Gothic Next LT Pro Lt" pitchFamily="34" charset="0"/>
              </a:rPr>
              <a:t>Intro to </a:t>
            </a:r>
            <a:r>
              <a:rPr lang="en-US" sz="4000" dirty="0" err="1" smtClean="0">
                <a:cs typeface="Trade Gothic Next LT Pro Lt" pitchFamily="34" charset="0"/>
              </a:rPr>
              <a:t>Ecmascript</a:t>
            </a:r>
            <a:r>
              <a:rPr lang="en-US" sz="4000" dirty="0" smtClean="0">
                <a:cs typeface="Trade Gothic Next LT Pro Lt" pitchFamily="34" charset="0"/>
              </a:rPr>
              <a:t> 6</a:t>
            </a:r>
            <a:endParaRPr lang="en-US" sz="4000" dirty="0" smtClean="0">
              <a:solidFill>
                <a:srgbClr val="7D1102"/>
              </a:solidFill>
              <a:latin typeface="+mj-lt"/>
              <a:cs typeface="Trade Gothic Next LT Pro Lt" pitchFamily="34" charset="0"/>
            </a:endParaRPr>
          </a:p>
          <a:p>
            <a:pPr algn="l" eaLnBrk="1" hangingPunct="1">
              <a:spcBef>
                <a:spcPts val="600"/>
              </a:spcBef>
            </a:pPr>
            <a:r>
              <a:rPr lang="en-US" sz="4000" dirty="0" smtClean="0">
                <a:solidFill>
                  <a:srgbClr val="7D1102"/>
                </a:solidFill>
                <a:latin typeface="+mj-lt"/>
                <a:cs typeface="Trade Gothic Next LT Pro Lt" pitchFamily="34" charset="0"/>
              </a:rPr>
              <a:t>Unit 7</a:t>
            </a:r>
          </a:p>
          <a:p>
            <a:pPr marL="0" indent="0" algn="l" eaLnBrk="1" hangingPunct="1">
              <a:spcBef>
                <a:spcPts val="600"/>
              </a:spcBef>
              <a:buNone/>
            </a:pPr>
            <a:r>
              <a:rPr lang="en-US" sz="4000" dirty="0" smtClean="0">
                <a:solidFill>
                  <a:srgbClr val="7D1102"/>
                </a:solidFill>
                <a:latin typeface="+mj-lt"/>
                <a:cs typeface="Trade Gothic Next LT Pro Lt" pitchFamily="34" charset="0"/>
              </a:rPr>
              <a:t>	HTML5 </a:t>
            </a:r>
            <a:r>
              <a:rPr lang="en-US" sz="4000" dirty="0">
                <a:solidFill>
                  <a:srgbClr val="7D1102"/>
                </a:solidFill>
                <a:latin typeface="+mj-lt"/>
                <a:cs typeface="Trade Gothic Next LT Pro Lt" pitchFamily="34" charset="0"/>
              </a:rPr>
              <a:t>Canvas</a:t>
            </a:r>
          </a:p>
          <a:p>
            <a:pPr lvl="2" algn="l">
              <a:spcBef>
                <a:spcPts val="600"/>
              </a:spcBef>
              <a:buFont typeface="Courier New"/>
              <a:buChar char="o"/>
            </a:pPr>
            <a:r>
              <a:rPr lang="en-US" sz="4000" dirty="0">
                <a:latin typeface="+mj-lt"/>
                <a:cs typeface="Trade Gothic Next LT Pro Lt" pitchFamily="34" charset="0"/>
              </a:rPr>
              <a:t>Lines, Shapes, Curves, Images and Text</a:t>
            </a:r>
          </a:p>
          <a:p>
            <a:pPr lvl="2" algn="l">
              <a:spcBef>
                <a:spcPts val="600"/>
              </a:spcBef>
              <a:buFont typeface="Courier New"/>
              <a:buChar char="o"/>
            </a:pPr>
            <a:r>
              <a:rPr lang="en-US" sz="4000" dirty="0">
                <a:latin typeface="+mj-lt"/>
                <a:cs typeface="Trade Gothic Next LT Pro Lt" pitchFamily="34" charset="0"/>
              </a:rPr>
              <a:t>Color and </a:t>
            </a:r>
            <a:r>
              <a:rPr lang="en-US" sz="4000" dirty="0" smtClean="0">
                <a:latin typeface="+mj-lt"/>
                <a:cs typeface="Trade Gothic Next LT Pro Lt" pitchFamily="34" charset="0"/>
              </a:rPr>
              <a:t>Transparency</a:t>
            </a:r>
          </a:p>
          <a:p>
            <a:pPr marL="2209800" lvl="3" indent="0" algn="l">
              <a:spcBef>
                <a:spcPts val="600"/>
              </a:spcBef>
              <a:buNone/>
            </a:pPr>
            <a:endParaRPr lang="en-US" sz="4000" dirty="0">
              <a:latin typeface="+mj-lt"/>
              <a:cs typeface="Trade Gothic Next LT Pro Lt" pitchFamily="34" charset="0"/>
            </a:endParaRPr>
          </a:p>
          <a:p>
            <a:pPr marL="736600" lvl="1" indent="0" algn="l" eaLnBrk="1" hangingPunct="1">
              <a:spcBef>
                <a:spcPts val="600"/>
              </a:spcBef>
              <a:buNone/>
            </a:pPr>
            <a:endParaRPr lang="en-US" sz="4000" dirty="0" smtClean="0">
              <a:latin typeface="+mj-lt"/>
              <a:cs typeface="Trade Gothic Next LT Pro Lt" pitchFamily="34" charset="0"/>
            </a:endParaRPr>
          </a:p>
          <a:p>
            <a:pPr marL="736600" lvl="1" indent="0" algn="l" eaLnBrk="1" hangingPunct="1">
              <a:spcBef>
                <a:spcPts val="600"/>
              </a:spcBef>
              <a:buNone/>
            </a:pPr>
            <a:endParaRPr lang="en-US" sz="4000" dirty="0">
              <a:latin typeface="+mj-lt"/>
              <a:cs typeface="Trade Gothic Next LT Pro Lt" pitchFamily="34" charset="0"/>
            </a:endParaRPr>
          </a:p>
          <a:p>
            <a:pPr lvl="1" algn="l" eaLnBrk="1" hangingPunct="1"/>
            <a:endParaRPr lang="en-US" sz="4000" dirty="0">
              <a:latin typeface="+mj-lt"/>
              <a:cs typeface="Trade Gothic Next LT Pro Lt" pitchFamily="34" charset="0"/>
            </a:endParaRPr>
          </a:p>
        </p:txBody>
      </p:sp>
    </p:spTree>
    <p:extLst>
      <p:ext uri="{BB962C8B-B14F-4D97-AF65-F5344CB8AC3E}">
        <p14:creationId xmlns:p14="http://schemas.microsoft.com/office/powerpoint/2010/main" val="190863964"/>
      </p:ext>
    </p:extLst>
  </p:cSld>
  <p:clrMapOvr>
    <a:masterClrMapping/>
  </p:clrMapOvr>
  <p:transition xmlns:p14="http://schemas.microsoft.com/office/powerpoint/2010/mai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3784600"/>
            <a:ext cx="11227376" cy="7645540"/>
          </a:xfrm>
        </p:spPr>
        <p:txBody>
          <a:bodyPr anchor="t">
            <a:noAutofit/>
          </a:bodyPr>
          <a:lstStyle/>
          <a:p>
            <a:pPr marL="0" indent="0" algn="ctr" eaLnBrk="1" hangingPunct="1">
              <a:buNone/>
            </a:pPr>
            <a:r>
              <a:rPr lang="en-US" sz="4400" b="1" dirty="0" smtClean="0">
                <a:solidFill>
                  <a:srgbClr val="51868F"/>
                </a:solidFill>
                <a:cs typeface="Trade Gothic Next LT Pro Lt" pitchFamily="34" charset="0"/>
              </a:rPr>
              <a:t>Demos/Unit04-AudioAndVideo/</a:t>
            </a:r>
          </a:p>
          <a:p>
            <a:pPr marL="0" indent="0" algn="ctr" eaLnBrk="1" hangingPunct="1">
              <a:buNone/>
            </a:pPr>
            <a:r>
              <a:rPr lang="en-US" sz="4400" b="1" dirty="0">
                <a:solidFill>
                  <a:srgbClr val="7D1102"/>
                </a:solidFill>
                <a:cs typeface="Trade Gothic Next LT Pro Lt" pitchFamily="34" charset="0"/>
              </a:rPr>
              <a:t>Video non-supporting Browsers </a:t>
            </a:r>
          </a:p>
          <a:p>
            <a:pPr marL="0" indent="0" algn="ctr" eaLnBrk="1" hangingPunct="1">
              <a:buNone/>
            </a:pPr>
            <a:r>
              <a:rPr lang="en-US" sz="4400" b="1" dirty="0" smtClean="0">
                <a:solidFill>
                  <a:srgbClr val="7D1102"/>
                </a:solidFill>
                <a:latin typeface="Consolas"/>
                <a:cs typeface="Consolas"/>
              </a:rPr>
              <a:t>10-</a:t>
            </a:r>
            <a:r>
              <a:rPr lang="en-US" sz="4400" b="1" dirty="0">
                <a:solidFill>
                  <a:srgbClr val="7D1102"/>
                </a:solidFill>
                <a:latin typeface="Consolas"/>
                <a:cs typeface="Consolas"/>
              </a:rPr>
              <a:t>video-non-supporting-</a:t>
            </a:r>
            <a:r>
              <a:rPr lang="en-US" sz="4400" b="1" dirty="0" smtClean="0">
                <a:solidFill>
                  <a:srgbClr val="7D1102"/>
                </a:solidFill>
                <a:latin typeface="Consolas"/>
                <a:cs typeface="Consolas"/>
              </a:rPr>
              <a:t>browsers.html</a:t>
            </a:r>
            <a:endParaRPr lang="en-US" sz="4400" b="1" dirty="0" smtClean="0">
              <a:solidFill>
                <a:srgbClr val="7D1102"/>
              </a:solidFill>
              <a:cs typeface="Trade Gothic Next LT Pro Lt" pitchFamily="34" charset="0"/>
            </a:endParaRPr>
          </a:p>
          <a:p>
            <a:pPr marL="0" indent="0" algn="ctr" eaLnBrk="1" hangingPunct="1">
              <a:buNone/>
            </a:pPr>
            <a:r>
              <a:rPr lang="en-US" sz="4400" b="1" dirty="0" smtClean="0">
                <a:solidFill>
                  <a:srgbClr val="7D1102"/>
                </a:solidFill>
                <a:latin typeface="+mj-lt"/>
                <a:cs typeface="Trade Gothic Next LT Pro Lt" pitchFamily="34" charset="0"/>
              </a:rPr>
              <a:t>Video Gracefully Degrade</a:t>
            </a:r>
          </a:p>
          <a:p>
            <a:pPr marL="0" indent="0" algn="ctr" eaLnBrk="1" hangingPunct="1">
              <a:buNone/>
            </a:pPr>
            <a:r>
              <a:rPr lang="en-US" sz="4400" b="1" dirty="0" smtClean="0">
                <a:solidFill>
                  <a:srgbClr val="7D1102"/>
                </a:solidFill>
                <a:latin typeface="Consolas"/>
                <a:cs typeface="Consolas"/>
              </a:rPr>
              <a:t>11-video-gracefully-degrade.html</a:t>
            </a:r>
          </a:p>
          <a:p>
            <a:pPr marL="0" indent="0" algn="ctr" eaLnBrk="1" hangingPunct="1">
              <a:lnSpc>
                <a:spcPct val="50000"/>
              </a:lnSpc>
              <a:buNone/>
            </a:pPr>
            <a:endParaRPr lang="en-US" sz="4400" b="1" dirty="0" smtClean="0">
              <a:solidFill>
                <a:srgbClr val="7D1102"/>
              </a:solidFill>
              <a:latin typeface="Consolas"/>
              <a:cs typeface="Consolas"/>
            </a:endParaRPr>
          </a:p>
          <a:p>
            <a:pPr marL="0" indent="0" algn="ctr" eaLnBrk="1" hangingPunct="1">
              <a:lnSpc>
                <a:spcPct val="50000"/>
              </a:lnSpc>
              <a:buNone/>
            </a:pPr>
            <a:endParaRPr lang="en-US" sz="4400" b="1" dirty="0" smtClean="0">
              <a:solidFill>
                <a:srgbClr val="7D1102"/>
              </a:solidFill>
              <a:latin typeface="Consolas"/>
              <a:cs typeface="Consolas"/>
            </a:endParaRP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165027381"/>
      </p:ext>
    </p:extLst>
  </p:cSld>
  <p:clrMapOvr>
    <a:masterClrMapping/>
  </p:clrMapOvr>
  <p:transition xmlns:p14="http://schemas.microsoft.com/office/powerpoint/2010/mai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Exercise</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a. Video – Multiple Sources</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dirty="0" smtClean="0">
                <a:solidFill>
                  <a:srgbClr val="51868F"/>
                </a:solidFill>
                <a:latin typeface="+mj-lt"/>
                <a:cs typeface="Trade Gothic Next LT Pro Lt" pitchFamily="34" charset="0"/>
              </a:rPr>
              <a:t>Exercise Unit04 – Audio And Video</a:t>
            </a:r>
          </a:p>
          <a:p>
            <a:pPr eaLnBrk="1" hangingPunct="1">
              <a:buFont typeface="Wingdings" charset="2"/>
              <a:buChar char="v"/>
            </a:pPr>
            <a:r>
              <a:rPr lang="en-US" sz="4400" b="1" dirty="0">
                <a:solidFill>
                  <a:srgbClr val="51868F"/>
                </a:solidFill>
                <a:cs typeface="Trade Gothic Next LT Pro Lt" pitchFamily="34" charset="0"/>
              </a:rPr>
              <a:t>Exercises</a:t>
            </a:r>
            <a:r>
              <a:rPr lang="en-US" sz="4400" b="1" dirty="0" smtClean="0">
                <a:solidFill>
                  <a:srgbClr val="51868F"/>
                </a:solidFill>
                <a:cs typeface="Trade Gothic Next LT Pro Lt" pitchFamily="34" charset="0"/>
              </a:rPr>
              <a:t>/</a:t>
            </a:r>
            <a:r>
              <a:rPr lang="en-US" sz="4400" b="1" dirty="0" smtClean="0">
                <a:solidFill>
                  <a:srgbClr val="51868F"/>
                </a:solidFill>
                <a:latin typeface="+mj-lt"/>
                <a:cs typeface="Trade Gothic Next LT Pro Lt" pitchFamily="34" charset="0"/>
              </a:rPr>
              <a:t>Unit04-AudioAndVideo</a:t>
            </a:r>
          </a:p>
          <a:p>
            <a:pPr marL="0" indent="0" eaLnBrk="1" hangingPunct="1">
              <a:spcBef>
                <a:spcPts val="600"/>
              </a:spcBef>
              <a:buNone/>
            </a:pPr>
            <a:endParaRPr lang="en-US" sz="4400" dirty="0">
              <a:solidFill>
                <a:srgbClr val="7D1102"/>
              </a:solidFill>
              <a:latin typeface="+mj-lt"/>
              <a:cs typeface="Trade Gothic Next LT Pro Lt" pitchFamily="34" charset="0"/>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143565680"/>
      </p:ext>
    </p:extLst>
  </p:cSld>
  <p:clrMapOvr>
    <a:masterClrMapping/>
  </p:clrMapOvr>
  <p:transition xmlns:p14="http://schemas.microsoft.com/office/powerpoint/2010/mai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88900"/>
            <a:ext cx="23050500" cy="3429000"/>
          </a:xfrm>
        </p:spPr>
        <p:txBody>
          <a:bodyPr/>
          <a:lstStyle/>
          <a:p>
            <a:r>
              <a:rPr lang="en-US" sz="8000" dirty="0" smtClean="0"/>
              <a:t>Accessibility</a:t>
            </a:r>
            <a:endParaRPr lang="en-US" sz="8000" dirty="0"/>
          </a:p>
        </p:txBody>
      </p:sp>
      <p:sp>
        <p:nvSpPr>
          <p:cNvPr id="8" name="Rectangle 3"/>
          <p:cNvSpPr txBox="1">
            <a:spLocks noChangeArrowheads="1"/>
          </p:cNvSpPr>
          <p:nvPr/>
        </p:nvSpPr>
        <p:spPr>
          <a:xfrm>
            <a:off x="1149350" y="2259533"/>
            <a:ext cx="21267883" cy="88564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smtClean="0">
                <a:solidFill>
                  <a:srgbClr val="7D1102"/>
                </a:solidFill>
                <a:cs typeface="Trade Gothic Next LT Pro Lt" pitchFamily="34" charset="0"/>
              </a:rPr>
              <a:t>HTML5 includes the </a:t>
            </a:r>
            <a:r>
              <a:rPr lang="en-US" sz="4000" dirty="0" smtClean="0">
                <a:solidFill>
                  <a:srgbClr val="7D1102"/>
                </a:solidFill>
                <a:latin typeface="Consolas"/>
                <a:cs typeface="Consolas"/>
              </a:rPr>
              <a:t>track</a:t>
            </a:r>
            <a:r>
              <a:rPr lang="en-US" sz="4000" dirty="0" smtClean="0">
                <a:solidFill>
                  <a:srgbClr val="7D1102"/>
                </a:solidFill>
                <a:cs typeface="Trade Gothic Next LT Pro Lt" pitchFamily="34" charset="0"/>
              </a:rPr>
              <a:t> element </a:t>
            </a:r>
            <a:endParaRPr lang="en-US" sz="4000" dirty="0">
              <a:solidFill>
                <a:srgbClr val="7D1102"/>
              </a:solidFill>
              <a:cs typeface="Trade Gothic Next LT Pro Lt" pitchFamily="34" charset="0"/>
            </a:endParaRPr>
          </a:p>
          <a:p>
            <a:pPr lvl="1" algn="l">
              <a:lnSpc>
                <a:spcPct val="50000"/>
              </a:lnSpc>
              <a:buFont typeface="Courier New"/>
              <a:buChar char="o"/>
            </a:pPr>
            <a:r>
              <a:rPr lang="en-US" sz="4000" dirty="0" smtClean="0">
                <a:solidFill>
                  <a:srgbClr val="434746"/>
                </a:solidFill>
                <a:cs typeface="Trade Gothic Next LT Pro Lt" pitchFamily="34" charset="0"/>
              </a:rPr>
              <a:t>subtitles</a:t>
            </a:r>
          </a:p>
          <a:p>
            <a:pPr lvl="1" algn="l">
              <a:lnSpc>
                <a:spcPct val="50000"/>
              </a:lnSpc>
              <a:buFont typeface="Courier New"/>
              <a:buChar char="o"/>
            </a:pPr>
            <a:r>
              <a:rPr lang="en-US" sz="4000" dirty="0" smtClean="0">
                <a:solidFill>
                  <a:srgbClr val="434746"/>
                </a:solidFill>
                <a:cs typeface="Trade Gothic Next LT Pro Lt" pitchFamily="34" charset="0"/>
              </a:rPr>
              <a:t>captions</a:t>
            </a:r>
          </a:p>
          <a:p>
            <a:pPr lvl="1" algn="l">
              <a:lnSpc>
                <a:spcPct val="50000"/>
              </a:lnSpc>
              <a:buFont typeface="Courier New"/>
              <a:buChar char="o"/>
            </a:pPr>
            <a:r>
              <a:rPr lang="en-US" sz="4000" dirty="0" smtClean="0">
                <a:solidFill>
                  <a:srgbClr val="434746"/>
                </a:solidFill>
                <a:cs typeface="Trade Gothic Next LT Pro Lt" pitchFamily="34" charset="0"/>
              </a:rPr>
              <a:t>descriptions</a:t>
            </a:r>
          </a:p>
          <a:p>
            <a:pPr algn="l" eaLnBrk="1" hangingPunct="1">
              <a:lnSpc>
                <a:spcPct val="50000"/>
              </a:lnSpc>
            </a:pPr>
            <a:r>
              <a:rPr lang="en-US" sz="4000" dirty="0" smtClean="0">
                <a:solidFill>
                  <a:srgbClr val="7D1102"/>
                </a:solidFill>
                <a:cs typeface="Trade Gothic Next LT Pro Lt" pitchFamily="34" charset="0"/>
              </a:rPr>
              <a:t>Currently has limited support </a:t>
            </a:r>
            <a:endParaRPr lang="en-US" sz="4000" dirty="0">
              <a:solidFill>
                <a:srgbClr val="7D1102"/>
              </a:solidFill>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
        <p:nvSpPr>
          <p:cNvPr id="7" name="Rounded Rectangle 6"/>
          <p:cNvSpPr/>
          <p:nvPr/>
        </p:nvSpPr>
        <p:spPr>
          <a:xfrm>
            <a:off x="1619250" y="8482090"/>
            <a:ext cx="20797983" cy="379110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smtClean="0">
                <a:solidFill>
                  <a:srgbClr val="51868F"/>
                </a:solidFill>
                <a:latin typeface="Consolas" pitchFamily="49" charset="0"/>
                <a:cs typeface="Consolas" pitchFamily="49" charset="0"/>
              </a:rPr>
              <a:t>&lt;</a:t>
            </a:r>
            <a:r>
              <a:rPr lang="en-US" sz="3600" dirty="0">
                <a:solidFill>
                  <a:srgbClr val="51868F"/>
                </a:solidFill>
                <a:latin typeface="Consolas" pitchFamily="49" charset="0"/>
                <a:cs typeface="Consolas" pitchFamily="49" charset="0"/>
              </a:rPr>
              <a:t>video </a:t>
            </a:r>
            <a:r>
              <a:rPr lang="en-US" sz="3600" dirty="0" err="1" smtClean="0">
                <a:latin typeface="Consolas" pitchFamily="49" charset="0"/>
                <a:cs typeface="Consolas" pitchFamily="49" charset="0"/>
              </a:rPr>
              <a:t>src</a:t>
            </a:r>
            <a:r>
              <a:rPr lang="en-US" sz="3600" dirty="0" smtClean="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smtClean="0">
                <a:latin typeface="Consolas" pitchFamily="49" charset="0"/>
                <a:cs typeface="Consolas" pitchFamily="49" charset="0"/>
              </a:rPr>
              <a:t>video.mp4</a:t>
            </a:r>
            <a:r>
              <a:rPr lang="en-US" altLang="en-US" sz="3600" dirty="0">
                <a:latin typeface="Consolas" pitchFamily="49" charset="0"/>
                <a:cs typeface="Consolas" pitchFamily="49" charset="0"/>
              </a:rPr>
              <a:t>"</a:t>
            </a:r>
            <a:r>
              <a:rPr lang="en-US" sz="3600" dirty="0" smtClean="0">
                <a:latin typeface="Consolas" pitchFamily="49" charset="0"/>
                <a:cs typeface="Consolas" pitchFamily="49" charset="0"/>
              </a:rPr>
              <a:t> type=</a:t>
            </a:r>
            <a:r>
              <a:rPr lang="en-US" altLang="en-US" sz="3600" dirty="0">
                <a:latin typeface="Consolas" pitchFamily="49" charset="0"/>
                <a:cs typeface="Consolas" pitchFamily="49" charset="0"/>
              </a:rPr>
              <a:t>"</a:t>
            </a:r>
            <a:r>
              <a:rPr lang="en-US" sz="3600" dirty="0" smtClean="0">
                <a:latin typeface="Consolas" pitchFamily="49" charset="0"/>
                <a:cs typeface="Consolas" pitchFamily="49" charset="0"/>
              </a:rPr>
              <a:t>video/mp4</a:t>
            </a:r>
            <a:r>
              <a:rPr lang="en-US" altLang="en-US" sz="3600" dirty="0" smtClean="0">
                <a:latin typeface="Consolas" pitchFamily="49" charset="0"/>
                <a:cs typeface="Consolas" pitchFamily="49" charset="0"/>
              </a:rPr>
              <a:t>” </a:t>
            </a:r>
            <a:r>
              <a:rPr lang="en-US" sz="3600" dirty="0">
                <a:latin typeface="Consolas" pitchFamily="49" charset="0"/>
                <a:cs typeface="Consolas" pitchFamily="49" charset="0"/>
              </a:rPr>
              <a:t>height=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width=</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controls</a:t>
            </a:r>
            <a:r>
              <a:rPr lang="en-US" sz="3600" dirty="0" smtClean="0">
                <a:solidFill>
                  <a:srgbClr val="51868F"/>
                </a:solidFill>
                <a:latin typeface="Consolas" pitchFamily="49" charset="0"/>
                <a:cs typeface="Consolas" pitchFamily="49" charset="0"/>
              </a:rPr>
              <a:t>&gt;</a:t>
            </a:r>
          </a:p>
          <a:p>
            <a:pPr algn="l">
              <a:defRPr/>
            </a:pPr>
            <a:r>
              <a:rPr lang="en-US" sz="3600" dirty="0">
                <a:latin typeface="Consolas" pitchFamily="49" charset="0"/>
                <a:cs typeface="Consolas" pitchFamily="49" charset="0"/>
              </a:rPr>
              <a:t>	&lt;track kind=</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subtitles</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label=</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English</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a:t>
            </a:r>
            <a:r>
              <a:rPr lang="en-US" sz="3600" dirty="0" err="1">
                <a:latin typeface="Consolas" pitchFamily="49" charset="0"/>
                <a:cs typeface="Consolas" pitchFamily="49" charset="0"/>
              </a:rPr>
              <a:t>src</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err="1">
                <a:latin typeface="Consolas" pitchFamily="49" charset="0"/>
                <a:cs typeface="Consolas" pitchFamily="49" charset="0"/>
              </a:rPr>
              <a:t>en_subs.vtt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a:t>
            </a:r>
            <a:r>
              <a:rPr lang="en-US" sz="3600" dirty="0" err="1">
                <a:latin typeface="Consolas" pitchFamily="49" charset="0"/>
                <a:cs typeface="Consolas" pitchFamily="49" charset="0"/>
              </a:rPr>
              <a:t>srclang</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en</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a:t>
            </a:r>
            <a:r>
              <a:rPr lang="en-US" sz="3600" dirty="0" smtClean="0">
                <a:latin typeface="Consolas" pitchFamily="49" charset="0"/>
                <a:cs typeface="Consolas" pitchFamily="49" charset="0"/>
              </a:rPr>
              <a:t>	default&gt;&lt;</a:t>
            </a:r>
            <a:r>
              <a:rPr lang="en-US" sz="3600" dirty="0">
                <a:latin typeface="Consolas" pitchFamily="49" charset="0"/>
                <a:cs typeface="Consolas" pitchFamily="49" charset="0"/>
              </a:rPr>
              <a:t>/track&gt;</a:t>
            </a:r>
          </a:p>
          <a:p>
            <a:pPr algn="l">
              <a:defRPr/>
            </a:pPr>
            <a:r>
              <a:rPr lang="en-US" sz="3600" dirty="0">
                <a:latin typeface="Consolas" pitchFamily="49" charset="0"/>
                <a:cs typeface="Consolas" pitchFamily="49" charset="0"/>
              </a:rPr>
              <a:t>	&lt;track kind=</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subtitles</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label=</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French</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a:t>
            </a:r>
            <a:r>
              <a:rPr lang="en-US" sz="3600" dirty="0" err="1">
                <a:latin typeface="Consolas" pitchFamily="49" charset="0"/>
                <a:cs typeface="Consolas" pitchFamily="49" charset="0"/>
              </a:rPr>
              <a:t>src</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err="1">
                <a:latin typeface="Consolas" pitchFamily="49" charset="0"/>
                <a:cs typeface="Consolas" pitchFamily="49" charset="0"/>
              </a:rPr>
              <a:t>fr_subs.vtt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a:t>
            </a:r>
            <a:r>
              <a:rPr lang="en-US" sz="3600" dirty="0" err="1">
                <a:latin typeface="Consolas" pitchFamily="49" charset="0"/>
                <a:cs typeface="Consolas" pitchFamily="49" charset="0"/>
              </a:rPr>
              <a:t>srclang</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err="1">
                <a:latin typeface="Consolas" pitchFamily="49" charset="0"/>
                <a:cs typeface="Consolas" pitchFamily="49" charset="0"/>
              </a:rPr>
              <a:t>fr</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&gt;&lt;</a:t>
            </a:r>
            <a:r>
              <a:rPr lang="en-US" sz="3600" dirty="0" smtClean="0">
                <a:latin typeface="Consolas" pitchFamily="49" charset="0"/>
                <a:cs typeface="Consolas" pitchFamily="49" charset="0"/>
              </a:rPr>
              <a:t>/	track</a:t>
            </a:r>
            <a:r>
              <a:rPr lang="en-US" sz="3600" dirty="0">
                <a:latin typeface="Consolas" pitchFamily="49" charset="0"/>
                <a:cs typeface="Consolas" pitchFamily="49" charset="0"/>
              </a:rPr>
              <a:t>&gt;</a:t>
            </a:r>
          </a:p>
          <a:p>
            <a:pPr algn="l">
              <a:defRPr/>
            </a:pPr>
            <a:r>
              <a:rPr lang="en-US" sz="3600" dirty="0" smtClean="0">
                <a:solidFill>
                  <a:srgbClr val="51868F"/>
                </a:solidFill>
                <a:latin typeface="Consolas" pitchFamily="49" charset="0"/>
                <a:cs typeface="Consolas" pitchFamily="49" charset="0"/>
              </a:rPr>
              <a:t>&lt;</a:t>
            </a:r>
            <a:r>
              <a:rPr lang="en-US" sz="3600" dirty="0">
                <a:solidFill>
                  <a:srgbClr val="51868F"/>
                </a:solidFill>
                <a:latin typeface="Consolas" pitchFamily="49" charset="0"/>
                <a:cs typeface="Consolas" pitchFamily="49" charset="0"/>
              </a:rPr>
              <a:t>/video</a:t>
            </a:r>
            <a:r>
              <a:rPr lang="en-US" sz="3600" dirty="0" smtClean="0">
                <a:solidFill>
                  <a:srgbClr val="51868F"/>
                </a:solidFill>
                <a:latin typeface="Consolas" pitchFamily="49" charset="0"/>
                <a:cs typeface="Consolas" pitchFamily="49" charset="0"/>
              </a:rPr>
              <a:t>&gt;</a:t>
            </a:r>
            <a:endParaRPr lang="en-US" sz="3600" dirty="0">
              <a:solidFill>
                <a:srgbClr val="51868F"/>
              </a:solidFill>
              <a:latin typeface="Consolas" pitchFamily="49" charset="0"/>
              <a:cs typeface="Consolas" pitchFamily="49" charset="0"/>
            </a:endParaRPr>
          </a:p>
        </p:txBody>
      </p:sp>
      <p:pic>
        <p:nvPicPr>
          <p:cNvPr id="9" name="Picture 8"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796250" y="11116022"/>
            <a:ext cx="2208936" cy="2208936"/>
          </a:xfrm>
          <a:prstGeom prst="rect">
            <a:avLst/>
          </a:prstGeom>
        </p:spPr>
      </p:pic>
      <p:sp>
        <p:nvSpPr>
          <p:cNvPr id="10" name="Content Placeholder 1"/>
          <p:cNvSpPr txBox="1">
            <a:spLocks/>
          </p:cNvSpPr>
          <p:nvPr/>
        </p:nvSpPr>
        <p:spPr>
          <a:xfrm>
            <a:off x="9620250" y="12349399"/>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http://www.html5rocks.com/en/tutorials/track/basics</a:t>
            </a:r>
            <a:r>
              <a:rPr lang="en-US" sz="4000" u="sng" dirty="0" smtClean="0">
                <a:solidFill>
                  <a:srgbClr val="A37113"/>
                </a:solidFill>
                <a:latin typeface="+mj-lt"/>
                <a:cs typeface="Trade Gothic Next LT Pro Lt" pitchFamily="34" charset="0"/>
              </a:rPr>
              <a:t>/</a:t>
            </a: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104032349"/>
      </p:ext>
    </p:extLst>
  </p:cSld>
  <p:clrMapOvr>
    <a:masterClrMapping/>
  </p:clrMapOvr>
  <p:transition xmlns:p14="http://schemas.microsoft.com/office/powerpoint/2010/mai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16183" y="4387385"/>
            <a:ext cx="9282545" cy="81047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eaLnBrk="1" hangingPunct="1"/>
            <a:r>
              <a:rPr lang="en-US" sz="4000" dirty="0" err="1" smtClean="0">
                <a:solidFill>
                  <a:srgbClr val="7D1102"/>
                </a:solidFill>
                <a:latin typeface="Consolas" pitchFamily="49" charset="0"/>
                <a:cs typeface="Trade Gothic Next LT Pro Lt" pitchFamily="34" charset="0"/>
              </a:rPr>
              <a:t>currentTime</a:t>
            </a:r>
            <a:r>
              <a:rPr lang="en-US" sz="4000" dirty="0" smtClean="0">
                <a:solidFill>
                  <a:srgbClr val="7D1102"/>
                </a:solidFill>
                <a:latin typeface="Consolas" pitchFamily="49" charset="0"/>
                <a:cs typeface="Trade Gothic Next LT Pro Lt" pitchFamily="34" charset="0"/>
              </a:rPr>
              <a:t> </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latin typeface="+mj-lt"/>
                <a:cs typeface="Trade Gothic Next LT Pro Lt" pitchFamily="34" charset="0"/>
              </a:rPr>
              <a:t>read and write –the current play location in seconds </a:t>
            </a:r>
            <a:endParaRPr lang="en-US" sz="4000" dirty="0">
              <a:latin typeface="+mj-lt"/>
              <a:cs typeface="Trade Gothic Next LT Pro Lt" pitchFamily="34" charset="0"/>
            </a:endParaRPr>
          </a:p>
          <a:p>
            <a:pPr algn="l" eaLnBrk="1" hangingPunct="1"/>
            <a:r>
              <a:rPr lang="en-US" sz="4000" dirty="0" smtClean="0">
                <a:solidFill>
                  <a:srgbClr val="7D1102"/>
                </a:solidFill>
                <a:latin typeface="Consolas" pitchFamily="49" charset="0"/>
                <a:cs typeface="Trade Gothic Next LT Pro Lt" pitchFamily="34" charset="0"/>
              </a:rPr>
              <a:t>duration </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latin typeface="+mj-lt"/>
                <a:cs typeface="Trade Gothic Next LT Pro Lt" pitchFamily="34" charset="0"/>
              </a:rPr>
              <a:t>read only – the length of the media file in seconds  </a:t>
            </a:r>
            <a:endParaRPr lang="en-US" sz="4000" dirty="0">
              <a:latin typeface="+mj-lt"/>
              <a:cs typeface="Trade Gothic Next LT Pro Lt" pitchFamily="34" charset="0"/>
            </a:endParaRPr>
          </a:p>
          <a:p>
            <a:pPr algn="l" eaLnBrk="1" hangingPunct="1"/>
            <a:r>
              <a:rPr lang="en-US" sz="4000" dirty="0" smtClean="0">
                <a:solidFill>
                  <a:srgbClr val="7D1102"/>
                </a:solidFill>
                <a:latin typeface="Consolas" pitchFamily="49" charset="0"/>
                <a:cs typeface="Trade Gothic Next LT Pro Lt" pitchFamily="34" charset="0"/>
              </a:rPr>
              <a:t>played </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err="1" smtClean="0">
                <a:latin typeface="+mj-lt"/>
                <a:cs typeface="Trade Gothic Next LT Pro Lt" pitchFamily="34" charset="0"/>
              </a:rPr>
              <a:t>boolean</a:t>
            </a:r>
            <a:r>
              <a:rPr lang="en-US" sz="4000" dirty="0">
                <a:latin typeface="+mj-lt"/>
                <a:cs typeface="Trade Gothic Next LT Pro Lt" pitchFamily="34" charset="0"/>
              </a:rPr>
              <a:t> </a:t>
            </a:r>
            <a:r>
              <a:rPr lang="en-US" sz="4000" dirty="0" smtClean="0">
                <a:latin typeface="+mj-lt"/>
                <a:cs typeface="Trade Gothic Next LT Pro Lt" pitchFamily="34" charset="0"/>
              </a:rPr>
              <a:t>– true if media has been played in full </a:t>
            </a:r>
            <a:endParaRPr lang="en-US" sz="4000" dirty="0">
              <a:latin typeface="+mj-lt"/>
              <a:cs typeface="Trade Gothic Next LT Pro Lt" pitchFamily="34" charset="0"/>
            </a:endParaRPr>
          </a:p>
          <a:p>
            <a:pPr algn="l" eaLnBrk="1" hangingPunct="1"/>
            <a:r>
              <a:rPr lang="en-US" sz="4000" dirty="0" err="1" smtClean="0">
                <a:solidFill>
                  <a:srgbClr val="7D1102"/>
                </a:solidFill>
                <a:latin typeface="Consolas" pitchFamily="49" charset="0"/>
                <a:cs typeface="Trade Gothic Next LT Pro Lt" pitchFamily="34" charset="0"/>
              </a:rPr>
              <a:t>autoplay</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err="1" smtClean="0">
                <a:latin typeface="+mj-lt"/>
                <a:cs typeface="Trade Gothic Next LT Pro Lt" pitchFamily="34" charset="0"/>
              </a:rPr>
              <a:t>boolean</a:t>
            </a:r>
            <a:r>
              <a:rPr lang="en-US" sz="4000" dirty="0" smtClean="0">
                <a:latin typeface="+mj-lt"/>
                <a:cs typeface="Trade Gothic Next LT Pro Lt" pitchFamily="34" charset="0"/>
              </a:rPr>
              <a:t> – true if media has been played in full </a:t>
            </a:r>
            <a:endParaRPr lang="en-US" sz="4000" dirty="0">
              <a:latin typeface="+mj-lt"/>
              <a:cs typeface="Trade Gothic Next LT Pro Lt" pitchFamily="34" charset="0"/>
            </a:endParaRPr>
          </a:p>
          <a:p>
            <a:pPr marL="0" marR="0" indent="0" algn="l" defTabSz="825500" rtl="0" fontAlgn="auto" latinLnBrk="1" hangingPunct="0">
              <a:spcBef>
                <a:spcPts val="0"/>
              </a:spcBef>
              <a:spcAft>
                <a:spcPts val="0"/>
              </a:spcAft>
              <a:buClrTx/>
              <a:buSzTx/>
              <a:buFontTx/>
              <a:buNone/>
              <a:tabLst/>
            </a:pPr>
            <a:endParaRPr kumimoji="0" lang="en-US" sz="4000" b="0" i="0" u="none" strike="noStrike" cap="none" spc="0" normalizeH="0" baseline="0" dirty="0">
              <a:ln>
                <a:noFill/>
              </a:ln>
              <a:solidFill>
                <a:srgbClr val="535353"/>
              </a:solidFill>
              <a:effectLst/>
              <a:uFillTx/>
              <a:latin typeface="+mj-lt"/>
              <a:sym typeface="Gill Sans Light"/>
            </a:endParaRPr>
          </a:p>
        </p:txBody>
      </p:sp>
      <p:sp>
        <p:nvSpPr>
          <p:cNvPr id="6" name="TextBox 5"/>
          <p:cNvSpPr txBox="1"/>
          <p:nvPr/>
        </p:nvSpPr>
        <p:spPr>
          <a:xfrm>
            <a:off x="13175674" y="4387385"/>
            <a:ext cx="9282545" cy="37959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eaLnBrk="1" hangingPunct="1"/>
            <a:r>
              <a:rPr lang="en-US" sz="4000" dirty="0" smtClean="0">
                <a:solidFill>
                  <a:srgbClr val="7D1102"/>
                </a:solidFill>
                <a:latin typeface="Consolas" pitchFamily="49" charset="0"/>
                <a:cs typeface="Trade Gothic Next LT Pro Lt" pitchFamily="34" charset="0"/>
              </a:rPr>
              <a:t>loop</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err="1" smtClean="0">
                <a:latin typeface="+mj-lt"/>
                <a:cs typeface="Trade Gothic Next LT Pro Lt" pitchFamily="34" charset="0"/>
              </a:rPr>
              <a:t>boolean</a:t>
            </a:r>
            <a:r>
              <a:rPr lang="en-US" sz="4000" dirty="0" smtClean="0">
                <a:latin typeface="+mj-lt"/>
                <a:cs typeface="Trade Gothic Next LT Pro Lt" pitchFamily="34" charset="0"/>
              </a:rPr>
              <a:t> – read/ write </a:t>
            </a:r>
            <a:endParaRPr lang="en-US" sz="4000" dirty="0">
              <a:latin typeface="+mj-lt"/>
              <a:cs typeface="Trade Gothic Next LT Pro Lt" pitchFamily="34" charset="0"/>
            </a:endParaRPr>
          </a:p>
          <a:p>
            <a:pPr algn="l" eaLnBrk="1" hangingPunct="1"/>
            <a:r>
              <a:rPr lang="en-US" sz="4000" dirty="0" smtClean="0">
                <a:solidFill>
                  <a:srgbClr val="7D1102"/>
                </a:solidFill>
                <a:latin typeface="Consolas" pitchFamily="49" charset="0"/>
                <a:cs typeface="Trade Gothic Next LT Pro Lt" pitchFamily="34" charset="0"/>
              </a:rPr>
              <a:t>play()</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latin typeface="+mj-lt"/>
                <a:cs typeface="Trade Gothic Next LT Pro Lt" pitchFamily="34" charset="0"/>
              </a:rPr>
              <a:t>plays media from </a:t>
            </a:r>
            <a:r>
              <a:rPr lang="en-US" sz="4000" dirty="0" err="1" smtClean="0">
                <a:latin typeface="+mj-lt"/>
                <a:cs typeface="Trade Gothic Next LT Pro Lt" pitchFamily="34" charset="0"/>
              </a:rPr>
              <a:t>currentTime</a:t>
            </a:r>
            <a:r>
              <a:rPr lang="en-US" sz="4000" dirty="0" smtClean="0">
                <a:latin typeface="+mj-lt"/>
                <a:cs typeface="Trade Gothic Next LT Pro Lt" pitchFamily="34" charset="0"/>
              </a:rPr>
              <a:t> </a:t>
            </a:r>
            <a:endParaRPr lang="en-US" sz="4000" dirty="0">
              <a:latin typeface="+mj-lt"/>
              <a:cs typeface="Trade Gothic Next LT Pro Lt" pitchFamily="34" charset="0"/>
            </a:endParaRPr>
          </a:p>
          <a:p>
            <a:pPr algn="l" eaLnBrk="1" hangingPunct="1"/>
            <a:r>
              <a:rPr lang="en-US" sz="4000" dirty="0" smtClean="0">
                <a:solidFill>
                  <a:srgbClr val="7D1102"/>
                </a:solidFill>
                <a:latin typeface="Consolas" pitchFamily="49" charset="0"/>
                <a:cs typeface="Trade Gothic Next LT Pro Lt" pitchFamily="34" charset="0"/>
              </a:rPr>
              <a:t>pause()</a:t>
            </a:r>
            <a:endParaRPr lang="en-US" sz="4000" dirty="0">
              <a:solidFill>
                <a:srgbClr val="7D1102"/>
              </a:solidFill>
              <a:latin typeface="Consolas" pitchFamily="49" charset="0"/>
              <a:cs typeface="Trade Gothic Next LT Pro Lt" pitchFamily="34" charset="0"/>
            </a:endParaRPr>
          </a:p>
          <a:p>
            <a:pPr marL="0" marR="0" indent="0" algn="l" defTabSz="825500" rtl="0" fontAlgn="auto" latinLnBrk="1" hangingPunct="0">
              <a:spcBef>
                <a:spcPts val="0"/>
              </a:spcBef>
              <a:spcAft>
                <a:spcPts val="0"/>
              </a:spcAft>
              <a:buClrTx/>
              <a:buSzTx/>
              <a:buFontTx/>
              <a:buNone/>
              <a:tabLst/>
            </a:pPr>
            <a:endParaRPr kumimoji="0" lang="en-US" sz="4000" b="0" i="0" u="none" strike="noStrike" cap="none" spc="0" normalizeH="0" baseline="0" dirty="0">
              <a:ln>
                <a:noFill/>
              </a:ln>
              <a:solidFill>
                <a:srgbClr val="535353"/>
              </a:solidFill>
              <a:effectLst/>
              <a:uFillTx/>
              <a:latin typeface="+mj-lt"/>
              <a:sym typeface="Gill Sans Light"/>
            </a:endParaRPr>
          </a:p>
        </p:txBody>
      </p:sp>
      <p:sp>
        <p:nvSpPr>
          <p:cNvPr id="4" name="Title 1"/>
          <p:cNvSpPr>
            <a:spLocks noGrp="1"/>
          </p:cNvSpPr>
          <p:nvPr>
            <p:ph type="title"/>
          </p:nvPr>
        </p:nvSpPr>
        <p:spPr>
          <a:xfrm>
            <a:off x="673100" y="355600"/>
            <a:ext cx="23050500" cy="3429000"/>
          </a:xfrm>
        </p:spPr>
        <p:txBody>
          <a:bodyPr/>
          <a:lstStyle/>
          <a:p>
            <a:r>
              <a:rPr lang="en-US" sz="8000" dirty="0" smtClean="0"/>
              <a:t>Scripting Media Elements </a:t>
            </a:r>
            <a:endParaRPr lang="en-US" sz="8000" dirty="0"/>
          </a:p>
        </p:txBody>
      </p:sp>
      <p:sp>
        <p:nvSpPr>
          <p:cNvPr id="2" name="Rectangle 1"/>
          <p:cNvSpPr/>
          <p:nvPr/>
        </p:nvSpPr>
        <p:spPr>
          <a:xfrm>
            <a:off x="6096000" y="2667606"/>
            <a:ext cx="12192000" cy="1323439"/>
          </a:xfrm>
          <a:prstGeom prst="rect">
            <a:avLst/>
          </a:prstGeom>
        </p:spPr>
        <p:txBody>
          <a:bodyPr>
            <a:spAutoFit/>
          </a:bodyPr>
          <a:lstStyle/>
          <a:p>
            <a:pPr marL="571500" indent="-571500" algn="l">
              <a:buFont typeface="Arial"/>
              <a:buChar char="•"/>
            </a:pPr>
            <a:r>
              <a:rPr lang="en-US" sz="4000" dirty="0">
                <a:solidFill>
                  <a:srgbClr val="7D1102"/>
                </a:solidFill>
                <a:cs typeface="Trade Gothic Next LT Pro Lt" pitchFamily="34" charset="0"/>
              </a:rPr>
              <a:t>The audio and video tags are controllable via DOM objects </a:t>
            </a:r>
          </a:p>
        </p:txBody>
      </p:sp>
    </p:spTree>
    <p:extLst>
      <p:ext uri="{BB962C8B-B14F-4D97-AF65-F5344CB8AC3E}">
        <p14:creationId xmlns:p14="http://schemas.microsoft.com/office/powerpoint/2010/main" val="4238716269"/>
      </p:ext>
    </p:extLst>
  </p:cSld>
  <p:clrMapOvr>
    <a:masterClrMapping/>
  </p:clrMapOvr>
  <p:transition xmlns:p14="http://schemas.microsoft.com/office/powerpoint/2010/mai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582914" y="1252493"/>
            <a:ext cx="21340586" cy="992044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smtClean="0">
                <a:latin typeface="Consolas" pitchFamily="49" charset="0"/>
                <a:cs typeface="Consolas" pitchFamily="49" charset="0"/>
              </a:rPr>
              <a:t>&lt;</a:t>
            </a:r>
            <a:r>
              <a:rPr lang="en-US" sz="3600" dirty="0">
                <a:latin typeface="Consolas" pitchFamily="49" charset="0"/>
                <a:cs typeface="Consolas" pitchFamily="49" charset="0"/>
              </a:rPr>
              <a:t>script</a:t>
            </a:r>
            <a:r>
              <a:rPr lang="en-US" sz="3600" dirty="0" smtClean="0">
                <a:latin typeface="Consolas" pitchFamily="49" charset="0"/>
                <a:cs typeface="Consolas" pitchFamily="49" charset="0"/>
              </a:rPr>
              <a:t>&gt;  </a:t>
            </a:r>
            <a:endParaRPr lang="en-US" sz="3600" dirty="0">
              <a:latin typeface="Consolas" pitchFamily="49" charset="0"/>
              <a:cs typeface="Consolas" pitchFamily="49" charset="0"/>
            </a:endParaRPr>
          </a:p>
          <a:p>
            <a:pPr algn="l">
              <a:defRPr/>
            </a:pPr>
            <a:r>
              <a:rPr lang="en-US" sz="3600" dirty="0">
                <a:latin typeface="Consolas" pitchFamily="49" charset="0"/>
                <a:cs typeface="Consolas" pitchFamily="49" charset="0"/>
              </a:rPr>
              <a:t>  function </a:t>
            </a:r>
            <a:r>
              <a:rPr lang="en-US" sz="3600" dirty="0" err="1">
                <a:latin typeface="Consolas" pitchFamily="49" charset="0"/>
                <a:cs typeface="Consolas" pitchFamily="49" charset="0"/>
              </a:rPr>
              <a:t>playMyVideo</a:t>
            </a:r>
            <a:r>
              <a:rPr lang="en-US" sz="3600" dirty="0">
                <a:latin typeface="Consolas" pitchFamily="49" charset="0"/>
                <a:cs typeface="Consolas" pitchFamily="49" charset="0"/>
              </a:rPr>
              <a:t>(){</a:t>
            </a:r>
          </a:p>
          <a:p>
            <a:pPr algn="l">
              <a:defRPr/>
            </a:pPr>
            <a:r>
              <a:rPr lang="en-US" sz="3600" dirty="0">
                <a:latin typeface="Consolas" pitchFamily="49" charset="0"/>
                <a:cs typeface="Consolas" pitchFamily="49" charset="0"/>
              </a:rPr>
              <a:t> </a:t>
            </a:r>
            <a:r>
              <a:rPr lang="en-US" sz="3600" dirty="0">
                <a:solidFill>
                  <a:schemeClr val="accent5">
                    <a:lumMod val="75000"/>
                  </a:schemeClr>
                </a:solidFill>
                <a:latin typeface="Consolas" pitchFamily="49" charset="0"/>
                <a:cs typeface="Consolas" pitchFamily="49" charset="0"/>
              </a:rPr>
              <a:t> </a:t>
            </a:r>
            <a:r>
              <a:rPr lang="en-US" sz="3600" dirty="0" err="1" smtClean="0">
                <a:solidFill>
                  <a:schemeClr val="accent5">
                    <a:lumMod val="75000"/>
                  </a:schemeClr>
                </a:solidFill>
                <a:latin typeface="Consolas" pitchFamily="49" charset="0"/>
                <a:cs typeface="Consolas" pitchFamily="49" charset="0"/>
              </a:rPr>
              <a:t>document.getElementById</a:t>
            </a:r>
            <a:r>
              <a:rPr lang="en-US" sz="3600" dirty="0">
                <a:solidFill>
                  <a:schemeClr val="accent5">
                    <a:lumMod val="75000"/>
                  </a:schemeClr>
                </a:solidFill>
                <a:latin typeface="Consolas" pitchFamily="49" charset="0"/>
                <a:cs typeface="Consolas" pitchFamily="49" charset="0"/>
              </a:rPr>
              <a:t>(</a:t>
            </a:r>
            <a:r>
              <a:rPr lang="en-US" altLang="en-US" sz="3600" dirty="0">
                <a:solidFill>
                  <a:schemeClr val="accent5">
                    <a:lumMod val="75000"/>
                  </a:schemeClr>
                </a:solidFill>
                <a:latin typeface="Consolas" pitchFamily="49" charset="0"/>
                <a:cs typeface="Consolas" pitchFamily="49" charset="0"/>
              </a:rPr>
              <a:t>"</a:t>
            </a:r>
            <a:r>
              <a:rPr lang="en-US" sz="3600" dirty="0" err="1">
                <a:solidFill>
                  <a:schemeClr val="accent5">
                    <a:lumMod val="75000"/>
                  </a:schemeClr>
                </a:solidFill>
                <a:latin typeface="Consolas" pitchFamily="49" charset="0"/>
                <a:cs typeface="Consolas" pitchFamily="49" charset="0"/>
              </a:rPr>
              <a:t>myVideo</a:t>
            </a:r>
            <a:r>
              <a:rPr lang="en-US" altLang="en-US" sz="3600" dirty="0">
                <a:solidFill>
                  <a:schemeClr val="accent5">
                    <a:lumMod val="75000"/>
                  </a:schemeClr>
                </a:solidFill>
                <a:latin typeface="Consolas" pitchFamily="49" charset="0"/>
                <a:cs typeface="Consolas" pitchFamily="49" charset="0"/>
              </a:rPr>
              <a:t>"</a:t>
            </a:r>
            <a:r>
              <a:rPr lang="en-US" sz="3600" dirty="0">
                <a:solidFill>
                  <a:schemeClr val="accent5">
                    <a:lumMod val="75000"/>
                  </a:schemeClr>
                </a:solidFill>
                <a:latin typeface="Consolas" pitchFamily="49" charset="0"/>
                <a:cs typeface="Consolas" pitchFamily="49" charset="0"/>
              </a:rPr>
              <a:t>).play();  </a:t>
            </a:r>
          </a:p>
          <a:p>
            <a:pPr algn="l">
              <a:defRPr/>
            </a:pPr>
            <a:r>
              <a:rPr lang="en-US" sz="3600" dirty="0">
                <a:latin typeface="Consolas" pitchFamily="49" charset="0"/>
                <a:cs typeface="Consolas" pitchFamily="49" charset="0"/>
              </a:rPr>
              <a:t>  }</a:t>
            </a:r>
          </a:p>
          <a:p>
            <a:pPr algn="l">
              <a:defRPr/>
            </a:pPr>
            <a:endParaRPr lang="en-US" sz="3600" dirty="0">
              <a:latin typeface="Consolas" pitchFamily="49" charset="0"/>
              <a:cs typeface="Consolas" pitchFamily="49" charset="0"/>
            </a:endParaRPr>
          </a:p>
          <a:p>
            <a:pPr algn="l">
              <a:defRPr/>
            </a:pPr>
            <a:r>
              <a:rPr lang="en-US" sz="3600" dirty="0">
                <a:latin typeface="Consolas" pitchFamily="49" charset="0"/>
                <a:cs typeface="Consolas" pitchFamily="49" charset="0"/>
              </a:rPr>
              <a:t>  function </a:t>
            </a:r>
            <a:r>
              <a:rPr lang="en-US" sz="3600" dirty="0" err="1">
                <a:latin typeface="Consolas" pitchFamily="49" charset="0"/>
                <a:cs typeface="Consolas" pitchFamily="49" charset="0"/>
              </a:rPr>
              <a:t>fastForwardMyVideo</a:t>
            </a:r>
            <a:r>
              <a:rPr lang="en-US" sz="3600" dirty="0">
                <a:latin typeface="Consolas" pitchFamily="49" charset="0"/>
                <a:cs typeface="Consolas" pitchFamily="49" charset="0"/>
              </a:rPr>
              <a:t>()</a:t>
            </a:r>
            <a:r>
              <a:rPr lang="en-US" sz="3600" dirty="0" smtClean="0">
                <a:latin typeface="Consolas" pitchFamily="49" charset="0"/>
                <a:cs typeface="Consolas" pitchFamily="49" charset="0"/>
              </a:rPr>
              <a:t>{</a:t>
            </a:r>
            <a:endParaRPr lang="en-US" sz="3600" dirty="0">
              <a:latin typeface="Consolas" pitchFamily="49" charset="0"/>
              <a:cs typeface="Consolas" pitchFamily="49" charset="0"/>
            </a:endParaRPr>
          </a:p>
          <a:p>
            <a:pPr algn="l">
              <a:defRPr/>
            </a:pPr>
            <a:r>
              <a:rPr lang="en-US" sz="3600" dirty="0">
                <a:latin typeface="Consolas" pitchFamily="49" charset="0"/>
                <a:cs typeface="Consolas" pitchFamily="49" charset="0"/>
              </a:rPr>
              <a:t>  	</a:t>
            </a:r>
            <a:r>
              <a:rPr lang="en-US" sz="3600" dirty="0" err="1">
                <a:latin typeface="Consolas" pitchFamily="49" charset="0"/>
                <a:cs typeface="Consolas" pitchFamily="49" charset="0"/>
              </a:rPr>
              <a:t>var</a:t>
            </a:r>
            <a:r>
              <a:rPr lang="en-US" sz="3600" dirty="0">
                <a:latin typeface="Consolas" pitchFamily="49" charset="0"/>
                <a:cs typeface="Consolas" pitchFamily="49" charset="0"/>
              </a:rPr>
              <a:t> </a:t>
            </a:r>
            <a:r>
              <a:rPr lang="en-US" sz="3600" dirty="0" err="1">
                <a:latin typeface="Consolas" pitchFamily="49" charset="0"/>
                <a:cs typeface="Consolas" pitchFamily="49" charset="0"/>
              </a:rPr>
              <a:t>myVideo</a:t>
            </a:r>
            <a:r>
              <a:rPr lang="en-US" sz="3600" dirty="0">
                <a:latin typeface="Consolas" pitchFamily="49" charset="0"/>
                <a:cs typeface="Consolas" pitchFamily="49" charset="0"/>
              </a:rPr>
              <a:t> = </a:t>
            </a:r>
            <a:r>
              <a:rPr lang="en-US" sz="3600" dirty="0" err="1">
                <a:latin typeface="Consolas" pitchFamily="49" charset="0"/>
                <a:cs typeface="Consolas" pitchFamily="49" charset="0"/>
              </a:rPr>
              <a:t>document.getElementById</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err="1">
                <a:latin typeface="Consolas" pitchFamily="49" charset="0"/>
                <a:cs typeface="Consolas" pitchFamily="49" charset="0"/>
              </a:rPr>
              <a:t>myVideo</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a:t>
            </a:r>
          </a:p>
          <a:p>
            <a:pPr algn="l">
              <a:defRPr/>
            </a:pPr>
            <a:r>
              <a:rPr lang="en-US" sz="3600" dirty="0">
                <a:latin typeface="Consolas" pitchFamily="49" charset="0"/>
                <a:cs typeface="Consolas" pitchFamily="49" charset="0"/>
              </a:rPr>
              <a:t>	</a:t>
            </a:r>
            <a:r>
              <a:rPr lang="en-US" sz="3600" dirty="0" err="1">
                <a:solidFill>
                  <a:srgbClr val="7D1102"/>
                </a:solidFill>
                <a:latin typeface="Consolas" pitchFamily="49" charset="0"/>
                <a:cs typeface="Consolas" pitchFamily="49" charset="0"/>
              </a:rPr>
              <a:t>myVideo.currentTime</a:t>
            </a:r>
            <a:r>
              <a:rPr lang="en-US" sz="3600" dirty="0">
                <a:solidFill>
                  <a:srgbClr val="7D1102"/>
                </a:solidFill>
                <a:latin typeface="Consolas" pitchFamily="49" charset="0"/>
                <a:cs typeface="Consolas" pitchFamily="49" charset="0"/>
              </a:rPr>
              <a:t> += 5;</a:t>
            </a:r>
          </a:p>
          <a:p>
            <a:pPr algn="l">
              <a:defRPr/>
            </a:pPr>
            <a:r>
              <a:rPr lang="en-US" sz="3600" dirty="0">
                <a:solidFill>
                  <a:srgbClr val="7D1102"/>
                </a:solidFill>
                <a:latin typeface="Consolas" pitchFamily="49" charset="0"/>
                <a:cs typeface="Consolas" pitchFamily="49" charset="0"/>
              </a:rPr>
              <a:t>	</a:t>
            </a:r>
            <a:r>
              <a:rPr lang="en-US" sz="3600" dirty="0" err="1">
                <a:solidFill>
                  <a:srgbClr val="7D1102"/>
                </a:solidFill>
                <a:latin typeface="Consolas" pitchFamily="49" charset="0"/>
                <a:cs typeface="Consolas" pitchFamily="49" charset="0"/>
              </a:rPr>
              <a:t>myVideo.play</a:t>
            </a:r>
            <a:r>
              <a:rPr lang="en-US" sz="3600" dirty="0">
                <a:solidFill>
                  <a:srgbClr val="7D1102"/>
                </a:solidFill>
                <a:latin typeface="Consolas" pitchFamily="49" charset="0"/>
                <a:cs typeface="Consolas" pitchFamily="49" charset="0"/>
              </a:rPr>
              <a:t>();</a:t>
            </a:r>
          </a:p>
          <a:p>
            <a:pPr algn="l">
              <a:defRPr/>
            </a:pPr>
            <a:r>
              <a:rPr lang="en-US" sz="3600" dirty="0">
                <a:latin typeface="Consolas" pitchFamily="49" charset="0"/>
                <a:cs typeface="Consolas" pitchFamily="49" charset="0"/>
              </a:rPr>
              <a:t>  }</a:t>
            </a:r>
          </a:p>
          <a:p>
            <a:pPr algn="l">
              <a:defRPr/>
            </a:pPr>
            <a:r>
              <a:rPr lang="en-US" sz="3600" dirty="0" smtClean="0">
                <a:latin typeface="Consolas" pitchFamily="49" charset="0"/>
                <a:cs typeface="Consolas" pitchFamily="49" charset="0"/>
              </a:rPr>
              <a:t>&lt;</a:t>
            </a:r>
            <a:r>
              <a:rPr lang="en-US" sz="3600" dirty="0">
                <a:latin typeface="Consolas" pitchFamily="49" charset="0"/>
                <a:cs typeface="Consolas" pitchFamily="49" charset="0"/>
              </a:rPr>
              <a:t>/script&gt;</a:t>
            </a:r>
          </a:p>
          <a:p>
            <a:pPr algn="l">
              <a:defRPr/>
            </a:pPr>
            <a:r>
              <a:rPr lang="en-US" sz="3600" dirty="0">
                <a:latin typeface="Consolas" pitchFamily="49" charset="0"/>
                <a:cs typeface="Consolas" pitchFamily="49" charset="0"/>
              </a:rPr>
              <a:t>  </a:t>
            </a:r>
          </a:p>
          <a:p>
            <a:pPr algn="l">
              <a:defRPr/>
            </a:pPr>
            <a:r>
              <a:rPr lang="en-US" sz="3600" dirty="0">
                <a:latin typeface="Consolas" pitchFamily="49" charset="0"/>
                <a:cs typeface="Consolas" pitchFamily="49" charset="0"/>
              </a:rPr>
              <a:t>  &lt;button </a:t>
            </a:r>
            <a:r>
              <a:rPr lang="en-US" sz="3600" dirty="0" err="1">
                <a:solidFill>
                  <a:srgbClr val="7D1102"/>
                </a:solidFill>
                <a:latin typeface="Consolas" pitchFamily="49" charset="0"/>
                <a:cs typeface="Consolas" pitchFamily="49" charset="0"/>
              </a:rPr>
              <a:t>onClick</a:t>
            </a:r>
            <a:r>
              <a:rPr lang="en-US" sz="3600" dirty="0">
                <a:solidFill>
                  <a:srgbClr val="7D1102"/>
                </a:solidFill>
                <a:latin typeface="Consolas" pitchFamily="49" charset="0"/>
                <a:cs typeface="Consolas" pitchFamily="49" charset="0"/>
              </a:rPr>
              <a:t>=</a:t>
            </a:r>
            <a:r>
              <a:rPr lang="en-US" altLang="en-US" sz="3600" dirty="0">
                <a:solidFill>
                  <a:srgbClr val="7D1102"/>
                </a:solidFill>
                <a:latin typeface="Consolas" pitchFamily="49" charset="0"/>
                <a:cs typeface="Consolas" pitchFamily="49" charset="0"/>
              </a:rPr>
              <a:t>"</a:t>
            </a:r>
            <a:r>
              <a:rPr lang="en-US" sz="3600" dirty="0" err="1">
                <a:solidFill>
                  <a:srgbClr val="7D1102"/>
                </a:solidFill>
                <a:latin typeface="Consolas" pitchFamily="49" charset="0"/>
                <a:cs typeface="Consolas" pitchFamily="49" charset="0"/>
              </a:rPr>
              <a:t>playMyVideo</a:t>
            </a:r>
            <a:r>
              <a:rPr lang="en-US" sz="3600" dirty="0">
                <a:solidFill>
                  <a:srgbClr val="7D1102"/>
                </a:solidFill>
                <a:latin typeface="Consolas" pitchFamily="49" charset="0"/>
                <a:cs typeface="Consolas" pitchFamily="49" charset="0"/>
              </a:rPr>
              <a:t>();</a:t>
            </a:r>
            <a:r>
              <a:rPr lang="en-US" altLang="en-US" sz="3600" dirty="0">
                <a:latin typeface="Consolas" pitchFamily="49" charset="0"/>
                <a:cs typeface="Consolas" pitchFamily="49" charset="0"/>
              </a:rPr>
              <a:t>"</a:t>
            </a:r>
            <a:r>
              <a:rPr lang="en-US" altLang="ja-JP" sz="3600" dirty="0">
                <a:latin typeface="Consolas" pitchFamily="49" charset="0"/>
                <a:cs typeface="Consolas" pitchFamily="49" charset="0"/>
              </a:rPr>
              <a:t>&gt;Play&lt;/button&gt;</a:t>
            </a:r>
          </a:p>
          <a:p>
            <a:pPr algn="l">
              <a:defRPr/>
            </a:pPr>
            <a:r>
              <a:rPr lang="en-US" sz="3600" dirty="0">
                <a:latin typeface="Consolas" pitchFamily="49" charset="0"/>
                <a:cs typeface="Consolas" pitchFamily="49" charset="0"/>
              </a:rPr>
              <a:t>  &lt;button </a:t>
            </a:r>
            <a:r>
              <a:rPr lang="en-US" sz="3600" dirty="0" err="1">
                <a:solidFill>
                  <a:srgbClr val="7D1102"/>
                </a:solidFill>
                <a:latin typeface="Consolas" pitchFamily="49" charset="0"/>
                <a:cs typeface="Consolas" pitchFamily="49" charset="0"/>
              </a:rPr>
              <a:t>onClick</a:t>
            </a:r>
            <a:r>
              <a:rPr lang="en-US" sz="3600" dirty="0">
                <a:solidFill>
                  <a:srgbClr val="7D1102"/>
                </a:solidFill>
                <a:latin typeface="Consolas" pitchFamily="49" charset="0"/>
                <a:cs typeface="Consolas" pitchFamily="49" charset="0"/>
              </a:rPr>
              <a:t>=</a:t>
            </a:r>
            <a:r>
              <a:rPr lang="en-US" altLang="en-US" sz="3600" dirty="0">
                <a:solidFill>
                  <a:srgbClr val="7D1102"/>
                </a:solidFill>
                <a:latin typeface="Consolas" pitchFamily="49" charset="0"/>
                <a:cs typeface="Consolas" pitchFamily="49" charset="0"/>
              </a:rPr>
              <a:t>"</a:t>
            </a:r>
            <a:r>
              <a:rPr lang="en-US" sz="3600" dirty="0" err="1">
                <a:solidFill>
                  <a:srgbClr val="7D1102"/>
                </a:solidFill>
                <a:latin typeface="Consolas" pitchFamily="49" charset="0"/>
                <a:cs typeface="Consolas" pitchFamily="49" charset="0"/>
              </a:rPr>
              <a:t>fastForwardMyVideo</a:t>
            </a:r>
            <a:r>
              <a:rPr lang="en-US" sz="3600" dirty="0">
                <a:solidFill>
                  <a:srgbClr val="7D1102"/>
                </a:solidFill>
                <a:latin typeface="Consolas" pitchFamily="49" charset="0"/>
                <a:cs typeface="Consolas" pitchFamily="49" charset="0"/>
              </a:rPr>
              <a:t>();</a:t>
            </a:r>
            <a:r>
              <a:rPr lang="en-US" altLang="en-US" sz="3600" dirty="0">
                <a:latin typeface="Consolas" pitchFamily="49" charset="0"/>
                <a:cs typeface="Consolas" pitchFamily="49" charset="0"/>
              </a:rPr>
              <a:t>"</a:t>
            </a:r>
            <a:r>
              <a:rPr lang="en-US" altLang="ja-JP" sz="3600" dirty="0">
                <a:latin typeface="Consolas" pitchFamily="49" charset="0"/>
                <a:cs typeface="Consolas" pitchFamily="49" charset="0"/>
              </a:rPr>
              <a:t>&gt;Fast Forward&lt;/button&gt;</a:t>
            </a:r>
          </a:p>
          <a:p>
            <a:pPr algn="l">
              <a:defRPr/>
            </a:pPr>
            <a:endParaRPr lang="en-US" sz="3600" dirty="0">
              <a:latin typeface="Consolas" pitchFamily="49" charset="0"/>
              <a:cs typeface="Consolas" pitchFamily="49" charset="0"/>
            </a:endParaRPr>
          </a:p>
          <a:p>
            <a:pPr algn="l">
              <a:defRPr/>
            </a:pPr>
            <a:r>
              <a:rPr lang="en-US" sz="3600" dirty="0">
                <a:latin typeface="Consolas" pitchFamily="49" charset="0"/>
                <a:cs typeface="Consolas" pitchFamily="49" charset="0"/>
              </a:rPr>
              <a:t> </a:t>
            </a:r>
            <a:r>
              <a:rPr lang="en-US" sz="3600" dirty="0">
                <a:solidFill>
                  <a:srgbClr val="51868F"/>
                </a:solidFill>
                <a:latin typeface="Consolas" pitchFamily="49" charset="0"/>
                <a:cs typeface="Consolas" pitchFamily="49" charset="0"/>
              </a:rPr>
              <a:t> &lt;video </a:t>
            </a:r>
            <a:r>
              <a:rPr lang="en-US" sz="3600" dirty="0">
                <a:latin typeface="Consolas" pitchFamily="49" charset="0"/>
                <a:cs typeface="Consolas" pitchFamily="49" charset="0"/>
              </a:rPr>
              <a:t>id=</a:t>
            </a:r>
            <a:r>
              <a:rPr lang="en-US" altLang="en-US" sz="3600" dirty="0">
                <a:latin typeface="Consolas" pitchFamily="49" charset="0"/>
                <a:cs typeface="Consolas" pitchFamily="49" charset="0"/>
              </a:rPr>
              <a:t>"</a:t>
            </a:r>
            <a:r>
              <a:rPr lang="en-US" sz="3600" dirty="0" err="1">
                <a:latin typeface="Consolas" pitchFamily="49" charset="0"/>
                <a:cs typeface="Consolas" pitchFamily="49" charset="0"/>
              </a:rPr>
              <a:t>myVideo</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a:t>
            </a:r>
            <a:r>
              <a:rPr lang="en-US" sz="3600" dirty="0" err="1">
                <a:latin typeface="Consolas" pitchFamily="49" charset="0"/>
                <a:cs typeface="Consolas" pitchFamily="49" charset="0"/>
              </a:rPr>
              <a:t>src</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video.mp4</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height=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width=</a:t>
            </a:r>
            <a:r>
              <a:rPr lang="en-US" altLang="en-US" sz="3600" dirty="0">
                <a:latin typeface="Consolas" pitchFamily="49" charset="0"/>
                <a:cs typeface="Consolas" pitchFamily="49" charset="0"/>
              </a:rPr>
              <a:t>"</a:t>
            </a:r>
            <a:r>
              <a:rPr lang="en-US" sz="3600" dirty="0" smtClean="0">
                <a:latin typeface="Consolas" pitchFamily="49" charset="0"/>
                <a:cs typeface="Consolas" pitchFamily="49" charset="0"/>
              </a:rPr>
              <a:t>500px</a:t>
            </a:r>
            <a:r>
              <a:rPr lang="en-US" altLang="en-US" sz="3600" dirty="0" smtClean="0">
                <a:latin typeface="Consolas" pitchFamily="49" charset="0"/>
                <a:cs typeface="Consolas" pitchFamily="49" charset="0"/>
              </a:rPr>
              <a:t>”</a:t>
            </a:r>
            <a:r>
              <a:rPr lang="en-US" sz="3600" dirty="0" smtClean="0">
                <a:solidFill>
                  <a:srgbClr val="51868F"/>
                </a:solidFill>
                <a:latin typeface="Consolas" pitchFamily="49" charset="0"/>
                <a:cs typeface="Consolas" pitchFamily="49" charset="0"/>
              </a:rPr>
              <a:t>&gt;&lt;/video&gt;</a:t>
            </a:r>
            <a:endParaRPr lang="en-US" sz="3600" dirty="0">
              <a:solidFill>
                <a:srgbClr val="51868F"/>
              </a:solidFill>
              <a:latin typeface="Consolas" pitchFamily="49" charset="0"/>
              <a:cs typeface="Consolas" pitchFamily="49" charset="0"/>
            </a:endParaRPr>
          </a:p>
        </p:txBody>
      </p:sp>
    </p:spTree>
    <p:extLst>
      <p:ext uri="{BB962C8B-B14F-4D97-AF65-F5344CB8AC3E}">
        <p14:creationId xmlns:p14="http://schemas.microsoft.com/office/powerpoint/2010/main" val="2530315002"/>
      </p:ext>
    </p:extLst>
  </p:cSld>
  <p:clrMapOvr>
    <a:masterClrMapping/>
  </p:clrMapOvr>
  <p:transition xmlns:p14="http://schemas.microsoft.com/office/powerpoint/2010/mai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4667250"/>
            <a:ext cx="11227376" cy="7645540"/>
          </a:xfrm>
        </p:spPr>
        <p:txBody>
          <a:bodyPr anchor="t">
            <a:noAutofit/>
          </a:bodyPr>
          <a:lstStyle/>
          <a:p>
            <a:pPr marL="0" indent="0" algn="ctr" eaLnBrk="1" hangingPunct="1">
              <a:lnSpc>
                <a:spcPct val="50000"/>
              </a:lnSpc>
              <a:buNone/>
            </a:pPr>
            <a:r>
              <a:rPr lang="en-US" sz="4400" b="1" dirty="0" smtClean="0">
                <a:solidFill>
                  <a:srgbClr val="51868F"/>
                </a:solidFill>
                <a:cs typeface="Trade Gothic Next LT Pro Lt" pitchFamily="34" charset="0"/>
              </a:rPr>
              <a:t>Demos/Unit04-AudioAndVideo/</a:t>
            </a:r>
            <a:endParaRPr lang="en-US" sz="4400" b="1" dirty="0" smtClean="0">
              <a:solidFill>
                <a:srgbClr val="7D1102"/>
              </a:solidFill>
              <a:cs typeface="Trade Gothic Next LT Pro Lt" pitchFamily="34" charset="0"/>
            </a:endParaRPr>
          </a:p>
          <a:p>
            <a:pPr marL="0" indent="0" algn="ctr" eaLnBrk="1" hangingPunct="1">
              <a:lnSpc>
                <a:spcPct val="50000"/>
              </a:lnSpc>
              <a:buNone/>
            </a:pPr>
            <a:r>
              <a:rPr lang="en-US" sz="4400" b="1" dirty="0" smtClean="0">
                <a:solidFill>
                  <a:srgbClr val="7D1102"/>
                </a:solidFill>
                <a:latin typeface="+mj-lt"/>
                <a:cs typeface="Trade Gothic Next LT Pro Lt" pitchFamily="34" charset="0"/>
              </a:rPr>
              <a:t>Audio JavaScript</a:t>
            </a:r>
          </a:p>
          <a:p>
            <a:pPr marL="0" indent="0" algn="ctr" eaLnBrk="1" hangingPunct="1">
              <a:lnSpc>
                <a:spcPct val="50000"/>
              </a:lnSpc>
              <a:buNone/>
            </a:pPr>
            <a:r>
              <a:rPr lang="en-US" sz="4400" b="1" dirty="0" smtClean="0">
                <a:solidFill>
                  <a:srgbClr val="7D1102"/>
                </a:solidFill>
                <a:latin typeface="Consolas"/>
                <a:cs typeface="Consolas"/>
              </a:rPr>
              <a:t>09-audio-javascript.html</a:t>
            </a: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31230395"/>
      </p:ext>
    </p:extLst>
  </p:cSld>
  <p:clrMapOvr>
    <a:masterClrMapping/>
  </p:clrMapOvr>
  <p:transition xmlns:p14="http://schemas.microsoft.com/office/powerpoint/2010/mai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Graceful Degradation</a:t>
            </a:r>
            <a:endParaRPr lang="en-US" sz="8000" dirty="0"/>
          </a:p>
        </p:txBody>
      </p:sp>
      <p:sp>
        <p:nvSpPr>
          <p:cNvPr id="8" name="Rectangle 3"/>
          <p:cNvSpPr txBox="1">
            <a:spLocks noChangeArrowheads="1"/>
          </p:cNvSpPr>
          <p:nvPr/>
        </p:nvSpPr>
        <p:spPr>
          <a:xfrm>
            <a:off x="2455717" y="3238500"/>
            <a:ext cx="21515533" cy="978477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HTML5 </a:t>
            </a:r>
            <a:r>
              <a:rPr lang="en-US" sz="4000" dirty="0" smtClean="0">
                <a:solidFill>
                  <a:srgbClr val="7D1102"/>
                </a:solidFill>
                <a:latin typeface="Consolas"/>
                <a:cs typeface="Consolas"/>
              </a:rPr>
              <a:t>video </a:t>
            </a:r>
            <a:r>
              <a:rPr lang="en-US" sz="4000" dirty="0" smtClean="0">
                <a:solidFill>
                  <a:srgbClr val="7D1102"/>
                </a:solidFill>
                <a:latin typeface="+mj-lt"/>
                <a:cs typeface="Consolas"/>
              </a:rPr>
              <a:t>and </a:t>
            </a:r>
            <a:r>
              <a:rPr lang="en-US" sz="4000" dirty="0" smtClean="0">
                <a:solidFill>
                  <a:srgbClr val="7D1102"/>
                </a:solidFill>
                <a:latin typeface="Consolas"/>
                <a:cs typeface="Consolas"/>
              </a:rPr>
              <a:t>audio </a:t>
            </a:r>
            <a:r>
              <a:rPr lang="en-US" sz="4000" dirty="0" smtClean="0">
                <a:solidFill>
                  <a:srgbClr val="7D1102"/>
                </a:solidFill>
                <a:latin typeface="+mj-lt"/>
                <a:cs typeface="Consolas"/>
              </a:rPr>
              <a:t>tags can contain un-rendered tags</a:t>
            </a:r>
            <a:endParaRPr lang="en-US" sz="4000" dirty="0" smtClean="0">
              <a:solidFill>
                <a:srgbClr val="7D1102"/>
              </a:solidFill>
              <a:cs typeface="Trade Gothic Next LT Pro Lt" pitchFamily="34" charset="0"/>
            </a:endParaRPr>
          </a:p>
          <a:p>
            <a:pPr algn="l" eaLnBrk="1" hangingPunct="1">
              <a:lnSpc>
                <a:spcPct val="80000"/>
              </a:lnSpc>
            </a:pPr>
            <a:r>
              <a:rPr lang="en-US" sz="4000" dirty="0" smtClean="0">
                <a:solidFill>
                  <a:srgbClr val="7D1102"/>
                </a:solidFill>
                <a:cs typeface="Trade Gothic Next LT Pro Lt" pitchFamily="34" charset="0"/>
              </a:rPr>
              <a:t>This can be used to enclose flash video inside, when a browser can’t handle </a:t>
            </a:r>
            <a:r>
              <a:rPr lang="en-US" sz="4000" dirty="0" smtClean="0">
                <a:solidFill>
                  <a:srgbClr val="7D1102"/>
                </a:solidFill>
                <a:latin typeface="Consolas"/>
                <a:cs typeface="Consolas"/>
              </a:rPr>
              <a:t>audio/video </a:t>
            </a:r>
            <a:r>
              <a:rPr lang="en-US" sz="4000" dirty="0" smtClean="0">
                <a:solidFill>
                  <a:srgbClr val="7D1102"/>
                </a:solidFill>
                <a:latin typeface="+mj-lt"/>
                <a:cs typeface="Consolas"/>
              </a:rPr>
              <a:t>tags</a:t>
            </a:r>
            <a:endParaRPr lang="en-US" sz="4000" dirty="0" smtClean="0">
              <a:solidFill>
                <a:srgbClr val="7D1102"/>
              </a:solidFill>
              <a:cs typeface="Trade Gothic Next LT Pro Lt" pitchFamily="34" charset="0"/>
            </a:endParaRPr>
          </a:p>
          <a:p>
            <a:pPr marL="736600" lvl="1" indent="0" algn="l">
              <a:lnSpc>
                <a:spcPct val="80000"/>
              </a:lnSpc>
              <a:buNone/>
            </a:pPr>
            <a:endParaRPr lang="en-US" sz="4000" dirty="0">
              <a:solidFill>
                <a:schemeClr val="tx1"/>
              </a:solidFill>
              <a:cs typeface="Trade Gothic Next LT Pro Lt" pitchFamily="34" charset="0"/>
            </a:endParaRPr>
          </a:p>
          <a:p>
            <a:pPr algn="l" eaLnBrk="1" hangingPunct="1">
              <a:lnSpc>
                <a:spcPct val="80000"/>
              </a:lnSpc>
            </a:pPr>
            <a:endParaRPr lang="en-US" sz="4000" i="1" dirty="0">
              <a:cs typeface="Trade Gothic Next LT Pro Lt" pitchFamily="34" charset="0"/>
            </a:endParaRPr>
          </a:p>
          <a:p>
            <a:pPr algn="l" eaLnBrk="1" hangingPunct="1">
              <a:lnSpc>
                <a:spcPct val="80000"/>
              </a:lnSpc>
            </a:pPr>
            <a:endParaRPr lang="en-US" sz="4000" dirty="0">
              <a:cs typeface="Trade Gothic Next LT Pro Lt" pitchFamily="34" charset="0"/>
            </a:endParaRPr>
          </a:p>
          <a:p>
            <a:pPr lvl="3" algn="l">
              <a:lnSpc>
                <a:spcPct val="80000"/>
              </a:lnSpc>
              <a:spcBef>
                <a:spcPts val="600"/>
              </a:spcBef>
            </a:pPr>
            <a:endParaRPr lang="en-US" sz="4000" dirty="0">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
        <p:nvSpPr>
          <p:cNvPr id="4" name="Rounded Rectangle 3"/>
          <p:cNvSpPr/>
          <p:nvPr/>
        </p:nvSpPr>
        <p:spPr>
          <a:xfrm>
            <a:off x="3456164" y="5928079"/>
            <a:ext cx="17762285" cy="685577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smtClean="0">
                <a:solidFill>
                  <a:srgbClr val="51868F"/>
                </a:solidFill>
                <a:latin typeface="Consolas" pitchFamily="49" charset="0"/>
                <a:cs typeface="Consolas" pitchFamily="49" charset="0"/>
              </a:rPr>
              <a:t>&lt;</a:t>
            </a:r>
            <a:r>
              <a:rPr lang="en-US" sz="3600" dirty="0">
                <a:solidFill>
                  <a:srgbClr val="51868F"/>
                </a:solidFill>
                <a:latin typeface="Consolas" pitchFamily="49" charset="0"/>
                <a:cs typeface="Consolas" pitchFamily="49" charset="0"/>
              </a:rPr>
              <a:t>video </a:t>
            </a:r>
            <a:r>
              <a:rPr lang="en-US" sz="3600" dirty="0" err="1">
                <a:latin typeface="Consolas" pitchFamily="49" charset="0"/>
                <a:cs typeface="Consolas" pitchFamily="49" charset="0"/>
              </a:rPr>
              <a:t>src</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video.mp4</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height=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width=</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a:t>
            </a:r>
            <a:r>
              <a:rPr lang="en-US" sz="3600" dirty="0" smtClean="0">
                <a:latin typeface="Consolas" pitchFamily="49" charset="0"/>
                <a:cs typeface="Consolas" pitchFamily="49" charset="0"/>
              </a:rPr>
              <a:t>controls</a:t>
            </a:r>
            <a:r>
              <a:rPr lang="en-US" sz="3600" dirty="0" smtClean="0">
                <a:solidFill>
                  <a:srgbClr val="51868F"/>
                </a:solidFill>
                <a:latin typeface="Consolas" pitchFamily="49" charset="0"/>
                <a:cs typeface="Consolas" pitchFamily="49" charset="0"/>
              </a:rPr>
              <a:t>&gt;</a:t>
            </a:r>
            <a:endParaRPr lang="en-US" sz="3600" dirty="0">
              <a:solidFill>
                <a:srgbClr val="51868F"/>
              </a:solidFill>
              <a:latin typeface="Consolas" pitchFamily="49" charset="0"/>
              <a:cs typeface="Consolas" pitchFamily="49" charset="0"/>
            </a:endParaRPr>
          </a:p>
          <a:p>
            <a:pPr algn="l">
              <a:defRPr/>
            </a:pPr>
            <a:r>
              <a:rPr lang="en-US" sz="3600" dirty="0">
                <a:latin typeface="Consolas" pitchFamily="49" charset="0"/>
                <a:cs typeface="Consolas" pitchFamily="49" charset="0"/>
              </a:rPr>
              <a:t>	</a:t>
            </a:r>
          </a:p>
          <a:p>
            <a:pPr algn="l">
              <a:defRPr/>
            </a:pPr>
            <a:r>
              <a:rPr lang="en-US" sz="3600" dirty="0">
                <a:solidFill>
                  <a:srgbClr val="7F7F7F"/>
                </a:solidFill>
                <a:latin typeface="Consolas" pitchFamily="49" charset="0"/>
                <a:cs typeface="Consolas" pitchFamily="49" charset="0"/>
              </a:rPr>
              <a:t>	&lt;!– Fall back to Flash if video is not supported </a:t>
            </a:r>
            <a:r>
              <a:rPr lang="en-US" sz="3600" dirty="0">
                <a:solidFill>
                  <a:srgbClr val="7F7F7F"/>
                </a:solidFill>
                <a:latin typeface="Consolas" pitchFamily="49" charset="0"/>
                <a:cs typeface="Consolas" pitchFamily="49" charset="0"/>
                <a:sym typeface="Wingdings" pitchFamily="2" charset="2"/>
              </a:rPr>
              <a:t></a:t>
            </a:r>
            <a:endParaRPr lang="en-US" sz="3600" dirty="0">
              <a:latin typeface="Consolas" pitchFamily="49" charset="0"/>
              <a:cs typeface="Consolas" pitchFamily="49" charset="0"/>
            </a:endParaRPr>
          </a:p>
          <a:p>
            <a:pPr algn="l">
              <a:defRPr/>
            </a:pPr>
            <a:r>
              <a:rPr lang="en-US" sz="3600" dirty="0">
                <a:latin typeface="Consolas" pitchFamily="49" charset="0"/>
                <a:cs typeface="Consolas" pitchFamily="49" charset="0"/>
              </a:rPr>
              <a:t>	&lt;object height=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width=</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type=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application/x</a:t>
            </a:r>
            <a:r>
              <a:rPr lang="en-US" sz="3600" dirty="0" smtClean="0">
                <a:latin typeface="Consolas" pitchFamily="49" charset="0"/>
                <a:cs typeface="Consolas" pitchFamily="49" charset="0"/>
              </a:rPr>
              <a:t>-	shockwave</a:t>
            </a:r>
            <a:r>
              <a:rPr lang="en-US" sz="3600" dirty="0">
                <a:latin typeface="Consolas" pitchFamily="49" charset="0"/>
                <a:cs typeface="Consolas" pitchFamily="49" charset="0"/>
              </a:rPr>
              <a:t>-flash</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data=</a:t>
            </a:r>
            <a:r>
              <a:rPr lang="en-US" altLang="en-US" sz="3600" dirty="0">
                <a:latin typeface="Consolas" pitchFamily="49" charset="0"/>
                <a:cs typeface="Consolas" pitchFamily="49" charset="0"/>
              </a:rPr>
              <a:t>"</a:t>
            </a:r>
            <a:r>
              <a:rPr lang="en-US" sz="3600" dirty="0" err="1">
                <a:latin typeface="Consolas" pitchFamily="49" charset="0"/>
                <a:cs typeface="Consolas" pitchFamily="49" charset="0"/>
              </a:rPr>
              <a:t>video.SWF</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&gt;</a:t>
            </a:r>
          </a:p>
          <a:p>
            <a:pPr algn="l">
              <a:defRPr/>
            </a:pPr>
            <a:r>
              <a:rPr lang="en-US" sz="3600" dirty="0">
                <a:latin typeface="Consolas" pitchFamily="49" charset="0"/>
                <a:cs typeface="Consolas" pitchFamily="49" charset="0"/>
              </a:rPr>
              <a:t>		</a:t>
            </a:r>
          </a:p>
          <a:p>
            <a:pPr algn="l">
              <a:defRPr/>
            </a:pPr>
            <a:r>
              <a:rPr lang="en-US" sz="3600" dirty="0">
                <a:latin typeface="Consolas" pitchFamily="49" charset="0"/>
                <a:cs typeface="Consolas" pitchFamily="49" charset="0"/>
              </a:rPr>
              <a:t>		</a:t>
            </a:r>
            <a:r>
              <a:rPr lang="en-US" sz="3600" dirty="0">
                <a:solidFill>
                  <a:srgbClr val="7F7F7F"/>
                </a:solidFill>
                <a:latin typeface="Consolas" pitchFamily="49" charset="0"/>
                <a:cs typeface="Consolas" pitchFamily="49" charset="0"/>
              </a:rPr>
              <a:t>&lt;!– Fall back to PNG if Flash isn</a:t>
            </a:r>
            <a:r>
              <a:rPr lang="en-US" altLang="en-US" sz="3600" dirty="0">
                <a:solidFill>
                  <a:srgbClr val="7F7F7F"/>
                </a:solidFill>
                <a:latin typeface="Consolas" pitchFamily="49" charset="0"/>
                <a:cs typeface="Consolas" pitchFamily="49" charset="0"/>
              </a:rPr>
              <a:t>'</a:t>
            </a:r>
            <a:r>
              <a:rPr lang="en-US" sz="3600" dirty="0">
                <a:solidFill>
                  <a:srgbClr val="7F7F7F"/>
                </a:solidFill>
                <a:latin typeface="Consolas" pitchFamily="49" charset="0"/>
                <a:cs typeface="Consolas" pitchFamily="49" charset="0"/>
              </a:rPr>
              <a:t>t installed --&gt;</a:t>
            </a:r>
          </a:p>
          <a:p>
            <a:pPr algn="l">
              <a:defRPr/>
            </a:pPr>
            <a:r>
              <a:rPr lang="en-US" sz="3600" dirty="0">
                <a:latin typeface="Consolas" pitchFamily="49" charset="0"/>
                <a:cs typeface="Consolas" pitchFamily="49" charset="0"/>
              </a:rPr>
              <a:t>		&lt;</a:t>
            </a:r>
            <a:r>
              <a:rPr lang="en-US" sz="3600" dirty="0" err="1">
                <a:latin typeface="Consolas" pitchFamily="49" charset="0"/>
                <a:cs typeface="Consolas" pitchFamily="49" charset="0"/>
              </a:rPr>
              <a:t>img</a:t>
            </a:r>
            <a:r>
              <a:rPr lang="en-US" sz="3600" dirty="0">
                <a:latin typeface="Consolas" pitchFamily="49" charset="0"/>
                <a:cs typeface="Consolas" pitchFamily="49" charset="0"/>
              </a:rPr>
              <a:t> </a:t>
            </a:r>
            <a:r>
              <a:rPr lang="en-US" sz="3600" dirty="0" err="1">
                <a:latin typeface="Consolas" pitchFamily="49" charset="0"/>
                <a:cs typeface="Consolas" pitchFamily="49" charset="0"/>
              </a:rPr>
              <a:t>src</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err="1">
                <a:latin typeface="Consolas" pitchFamily="49" charset="0"/>
                <a:cs typeface="Consolas" pitchFamily="49" charset="0"/>
              </a:rPr>
              <a:t>video.png</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width=</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height=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/&gt;</a:t>
            </a:r>
          </a:p>
          <a:p>
            <a:pPr algn="l">
              <a:defRPr/>
            </a:pPr>
            <a:endParaRPr lang="en-US" sz="3600" dirty="0">
              <a:latin typeface="Consolas" pitchFamily="49" charset="0"/>
              <a:cs typeface="Consolas" pitchFamily="49" charset="0"/>
            </a:endParaRPr>
          </a:p>
          <a:p>
            <a:pPr algn="l">
              <a:defRPr/>
            </a:pPr>
            <a:r>
              <a:rPr lang="en-US" sz="3600" dirty="0">
                <a:latin typeface="Consolas" pitchFamily="49" charset="0"/>
                <a:cs typeface="Consolas" pitchFamily="49" charset="0"/>
              </a:rPr>
              <a:t>	&lt;/object&gt;</a:t>
            </a:r>
          </a:p>
          <a:p>
            <a:pPr algn="l">
              <a:defRPr/>
            </a:pPr>
            <a:r>
              <a:rPr lang="en-US" sz="3600" dirty="0">
                <a:latin typeface="Consolas" pitchFamily="49" charset="0"/>
                <a:cs typeface="Consolas" pitchFamily="49" charset="0"/>
              </a:rPr>
              <a:t> </a:t>
            </a:r>
            <a:r>
              <a:rPr lang="en-US" sz="3600" dirty="0">
                <a:solidFill>
                  <a:srgbClr val="51868F"/>
                </a:solidFill>
                <a:latin typeface="Consolas" pitchFamily="49" charset="0"/>
                <a:cs typeface="Consolas" pitchFamily="49" charset="0"/>
              </a:rPr>
              <a:t> &lt;/video</a:t>
            </a:r>
            <a:r>
              <a:rPr lang="en-US" sz="3600" dirty="0" smtClean="0">
                <a:solidFill>
                  <a:srgbClr val="51868F"/>
                </a:solidFill>
                <a:latin typeface="Consolas" pitchFamily="49" charset="0"/>
                <a:cs typeface="Consolas" pitchFamily="49" charset="0"/>
              </a:rPr>
              <a:t>&gt;</a:t>
            </a:r>
            <a:endParaRPr lang="en-US" sz="3600" dirty="0">
              <a:solidFill>
                <a:srgbClr val="51868F"/>
              </a:solidFill>
              <a:latin typeface="Consolas" pitchFamily="49" charset="0"/>
              <a:cs typeface="Consolas" pitchFamily="49" charset="0"/>
            </a:endParaRPr>
          </a:p>
        </p:txBody>
      </p:sp>
    </p:spTree>
    <p:extLst>
      <p:ext uri="{BB962C8B-B14F-4D97-AF65-F5344CB8AC3E}">
        <p14:creationId xmlns:p14="http://schemas.microsoft.com/office/powerpoint/2010/main" val="1199297468"/>
      </p:ext>
    </p:extLst>
  </p:cSld>
  <p:clrMapOvr>
    <a:masterClrMapping/>
  </p:clrMapOvr>
  <p:transition xmlns:p14="http://schemas.microsoft.com/office/powerpoint/2010/mai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a:t>Exercise</a:t>
            </a:r>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b. Audio JavaScript</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773609"/>
            <a:ext cx="11227376" cy="4347301"/>
          </a:xfrm>
        </p:spPr>
        <p:txBody>
          <a:bodyPr anchor="t">
            <a:noAutofit/>
          </a:bodyPr>
          <a:lstStyle/>
          <a:p>
            <a:pPr marL="0" indent="0" eaLnBrk="1" hangingPunct="1">
              <a:buNone/>
            </a:pPr>
            <a:r>
              <a:rPr lang="en-US" sz="4400" b="1" dirty="0" smtClean="0">
                <a:solidFill>
                  <a:srgbClr val="51868F"/>
                </a:solidFill>
                <a:cs typeface="Trade Gothic Next LT Pro Lt" pitchFamily="34" charset="0"/>
              </a:rPr>
              <a:t>	Unit04 – Audio  and Video  </a:t>
            </a:r>
          </a:p>
          <a:p>
            <a:pPr eaLnBrk="1" hangingPunct="1">
              <a:buFont typeface="Wingdings" charset="2"/>
              <a:buChar char="v"/>
            </a:pPr>
            <a:r>
              <a:rPr lang="en-US" sz="4400" b="1" dirty="0" smtClean="0">
                <a:solidFill>
                  <a:srgbClr val="51868F"/>
                </a:solidFill>
                <a:cs typeface="Trade Gothic Next LT Pro Lt" pitchFamily="34" charset="0"/>
              </a:rPr>
              <a:t>Exercises/Unit04-AudioAndVideo/</a:t>
            </a:r>
            <a:endParaRPr lang="en-US" sz="4400" b="1" dirty="0">
              <a:solidFill>
                <a:srgbClr val="51868F"/>
              </a:solidFill>
              <a:cs typeface="Trade Gothic Next LT Pro Lt" pitchFamily="34" charset="0"/>
            </a:endParaRPr>
          </a:p>
          <a:p>
            <a:pPr eaLnBrk="1" hangingPunct="1">
              <a:buFont typeface="Wingdings" charset="2"/>
              <a:buChar char="v"/>
            </a:pPr>
            <a:endParaRPr lang="en-US" sz="4400" b="1" dirty="0">
              <a:solidFill>
                <a:srgbClr val="51868F"/>
              </a:solidFill>
              <a:latin typeface="+mj-lt"/>
              <a:cs typeface="Trade Gothic Next LT Pro Lt" pitchFamily="34" charset="0"/>
            </a:endParaRPr>
          </a:p>
          <a:p>
            <a:pPr marL="0" indent="0" eaLnBrk="1" hangingPunct="1">
              <a:spcBef>
                <a:spcPts val="600"/>
              </a:spcBef>
              <a:buNone/>
            </a:pPr>
            <a:endParaRPr lang="en-US" sz="4400" dirty="0">
              <a:solidFill>
                <a:srgbClr val="51868F"/>
              </a:solidFill>
              <a:latin typeface="+mj-lt"/>
              <a:cs typeface="Trade Gothic Next LT Pro Lt" pitchFamily="34" charset="0"/>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506980510"/>
      </p:ext>
    </p:extLst>
  </p:cSld>
  <p:clrMapOvr>
    <a:masterClrMapping/>
  </p:clrMapOvr>
  <p:transition xmlns:p14="http://schemas.microsoft.com/office/powerpoint/2010/mai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normAutofit fontScale="90000"/>
          </a:bodyPr>
          <a:lstStyle/>
          <a:p>
            <a:pPr lvl="0"/>
            <a:r>
              <a:rPr lang="en-CA" dirty="0" smtClean="0"/>
              <a:t>unit 5</a:t>
            </a:r>
            <a:br>
              <a:rPr lang="en-CA" dirty="0" smtClean="0"/>
            </a:br>
            <a:r>
              <a:rPr lang="en-CA" dirty="0" smtClean="0"/>
              <a:t>HTML5 Forms</a:t>
            </a:r>
            <a:endParaRPr dirty="0"/>
          </a:p>
        </p:txBody>
      </p:sp>
      <p:pic>
        <p:nvPicPr>
          <p:cNvPr id="4" name="Picture 3" descr="HTML5_logo_and_wordmark.svg.png"/>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8289637" y="4756728"/>
            <a:ext cx="7874000" cy="7874000"/>
          </a:xfrm>
          <a:prstGeom prst="rect">
            <a:avLst/>
          </a:prstGeom>
        </p:spPr>
      </p:pic>
    </p:spTree>
    <p:extLst>
      <p:ext uri="{BB962C8B-B14F-4D97-AF65-F5344CB8AC3E}">
        <p14:creationId xmlns:p14="http://schemas.microsoft.com/office/powerpoint/2010/main" val="19645050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HTML5 Forms</a:t>
            </a:r>
            <a:endParaRPr lang="en-US" sz="8000" dirty="0"/>
          </a:p>
        </p:txBody>
      </p:sp>
      <p:sp>
        <p:nvSpPr>
          <p:cNvPr id="8" name="Rectangle 3"/>
          <p:cNvSpPr txBox="1">
            <a:spLocks noChangeArrowheads="1"/>
          </p:cNvSpPr>
          <p:nvPr/>
        </p:nvSpPr>
        <p:spPr>
          <a:xfrm>
            <a:off x="2455717" y="8560954"/>
            <a:ext cx="21039283" cy="401781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New input types</a:t>
            </a:r>
          </a:p>
          <a:p>
            <a:pPr algn="l" eaLnBrk="1" hangingPunct="1">
              <a:lnSpc>
                <a:spcPct val="80000"/>
              </a:lnSpc>
            </a:pPr>
            <a:r>
              <a:rPr lang="en-US" sz="4000" dirty="0" smtClean="0">
                <a:solidFill>
                  <a:srgbClr val="7D1102"/>
                </a:solidFill>
                <a:cs typeface="Trade Gothic Next LT Pro Lt" pitchFamily="34" charset="0"/>
              </a:rPr>
              <a:t>New form attributes</a:t>
            </a:r>
          </a:p>
          <a:p>
            <a:pPr algn="l" eaLnBrk="1" hangingPunct="1">
              <a:lnSpc>
                <a:spcPct val="80000"/>
              </a:lnSpc>
            </a:pPr>
            <a:r>
              <a:rPr lang="en-US" sz="4000" dirty="0" smtClean="0">
                <a:solidFill>
                  <a:srgbClr val="7D1102"/>
                </a:solidFill>
                <a:cs typeface="Trade Gothic Next LT Pro Lt" pitchFamily="34" charset="0"/>
              </a:rPr>
              <a:t>New form field attributes </a:t>
            </a:r>
          </a:p>
          <a:p>
            <a:pPr lvl="1" algn="l" eaLnBrk="1" hangingPunct="1">
              <a:lnSpc>
                <a:spcPct val="50000"/>
              </a:lnSpc>
            </a:pPr>
            <a:r>
              <a:rPr lang="en-US" sz="4000" dirty="0" smtClean="0">
                <a:latin typeface="+mj-lt"/>
                <a:cs typeface="Trade Gothic Next LT Pro Lt" pitchFamily="34" charset="0"/>
              </a:rPr>
              <a:t>HTML5 form validation</a:t>
            </a:r>
            <a:endParaRPr lang="en-US" sz="4000" dirty="0">
              <a:latin typeface="+mj-lt"/>
              <a:cs typeface="Trade Gothic Next LT Pro Lt" pitchFamily="34" charset="0"/>
            </a:endParaRPr>
          </a:p>
          <a:p>
            <a:pPr algn="l">
              <a:lnSpc>
                <a:spcPct val="50000"/>
              </a:lnSpc>
            </a:pPr>
            <a:r>
              <a:rPr lang="en-US" sz="4000" dirty="0" smtClean="0">
                <a:solidFill>
                  <a:srgbClr val="7D1102"/>
                </a:solidFill>
                <a:cs typeface="Trade Gothic Next LT Pro Lt" pitchFamily="34" charset="0"/>
              </a:rPr>
              <a:t>New form elements</a:t>
            </a:r>
          </a:p>
          <a:p>
            <a:pPr algn="l">
              <a:lnSpc>
                <a:spcPct val="50000"/>
              </a:lnSpc>
              <a:buFont typeface="Wingdings" charset="2"/>
              <a:buChar char="v"/>
            </a:pPr>
            <a:r>
              <a:rPr lang="en-US" sz="4000" i="1" dirty="0" smtClean="0">
                <a:solidFill>
                  <a:schemeClr val="accent1">
                    <a:lumMod val="75000"/>
                  </a:schemeClr>
                </a:solidFill>
                <a:cs typeface="Trade Gothic Next LT Pro Lt" pitchFamily="34" charset="0"/>
              </a:rPr>
              <a:t>Exercise: An HTML5 Quiz</a:t>
            </a:r>
            <a:endParaRPr lang="en-US" sz="4000" i="1" dirty="0">
              <a:solidFill>
                <a:schemeClr val="accent1">
                  <a:lumMod val="75000"/>
                </a:schemeClr>
              </a:solidFill>
              <a:cs typeface="Trade Gothic Next LT Pro Lt" pitchFamily="34" charset="0"/>
            </a:endParaRPr>
          </a:p>
          <a:p>
            <a:pPr lvl="1" algn="l" eaLnBrk="1" hangingPunct="1">
              <a:lnSpc>
                <a:spcPct val="50000"/>
              </a:lnSpc>
            </a:pPr>
            <a:endParaRPr lang="en-US" sz="4000" dirty="0">
              <a:solidFill>
                <a:schemeClr val="tx1"/>
              </a:solidFill>
              <a:cs typeface="Trade Gothic Next LT Pro Lt" pitchFamily="34" charset="0"/>
            </a:endParaRPr>
          </a:p>
          <a:p>
            <a:pPr algn="l" eaLnBrk="1" hangingPunct="1">
              <a:lnSpc>
                <a:spcPct val="80000"/>
              </a:lnSpc>
            </a:pPr>
            <a:endParaRPr lang="en-US" sz="4000" i="1" dirty="0">
              <a:cs typeface="Trade Gothic Next LT Pro Lt" pitchFamily="34" charset="0"/>
            </a:endParaRPr>
          </a:p>
          <a:p>
            <a:pPr algn="l" eaLnBrk="1" hangingPunct="1">
              <a:lnSpc>
                <a:spcPct val="80000"/>
              </a:lnSpc>
            </a:pPr>
            <a:endParaRPr lang="en-US" sz="4000" dirty="0">
              <a:cs typeface="Trade Gothic Next LT Pro Lt" pitchFamily="34" charset="0"/>
            </a:endParaRPr>
          </a:p>
          <a:p>
            <a:pPr lvl="3" algn="l">
              <a:lnSpc>
                <a:spcPct val="80000"/>
              </a:lnSpc>
              <a:spcBef>
                <a:spcPts val="600"/>
              </a:spcBef>
            </a:pPr>
            <a:endParaRPr lang="en-US" sz="4000" dirty="0">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Tree>
    <p:extLst>
      <p:ext uri="{BB962C8B-B14F-4D97-AF65-F5344CB8AC3E}">
        <p14:creationId xmlns:p14="http://schemas.microsoft.com/office/powerpoint/2010/main" val="990173122"/>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1379681" y="1007929"/>
            <a:ext cx="8632537" cy="1046999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spcBef>
                <a:spcPts val="600"/>
              </a:spcBef>
            </a:pPr>
            <a:r>
              <a:rPr lang="en-US" sz="3900" dirty="0" smtClean="0">
                <a:solidFill>
                  <a:srgbClr val="7D1102"/>
                </a:solidFill>
                <a:cs typeface="Trade Gothic Next LT Pro Lt" pitchFamily="34" charset="0"/>
              </a:rPr>
              <a:t>Unit 10</a:t>
            </a:r>
            <a:endParaRPr lang="en-US" sz="3900" dirty="0">
              <a:solidFill>
                <a:srgbClr val="7D1102"/>
              </a:solidFill>
              <a:cs typeface="Trade Gothic Next LT Pro Lt" pitchFamily="34" charset="0"/>
            </a:endParaRPr>
          </a:p>
          <a:p>
            <a:pPr marL="0" indent="0" algn="l" eaLnBrk="1" hangingPunct="1">
              <a:spcBef>
                <a:spcPts val="600"/>
              </a:spcBef>
              <a:buNone/>
            </a:pPr>
            <a:r>
              <a:rPr lang="en-US" sz="3900" dirty="0">
                <a:solidFill>
                  <a:srgbClr val="7D1102"/>
                </a:solidFill>
                <a:cs typeface="Trade Gothic Next LT Pro Lt" pitchFamily="34" charset="0"/>
              </a:rPr>
              <a:t>	HTML5 Web Storage</a:t>
            </a:r>
          </a:p>
          <a:p>
            <a:pPr lvl="2" algn="l">
              <a:spcBef>
                <a:spcPts val="600"/>
              </a:spcBef>
              <a:buFont typeface="Courier New"/>
              <a:buChar char="o"/>
            </a:pPr>
            <a:r>
              <a:rPr lang="en-US" sz="3900" dirty="0">
                <a:cs typeface="Trade Gothic Next LT Pro Lt" pitchFamily="34" charset="0"/>
              </a:rPr>
              <a:t>Local Storage</a:t>
            </a:r>
          </a:p>
          <a:p>
            <a:pPr lvl="2" algn="l">
              <a:spcBef>
                <a:spcPts val="600"/>
              </a:spcBef>
              <a:buFont typeface="Courier New"/>
              <a:buChar char="o"/>
            </a:pPr>
            <a:r>
              <a:rPr lang="en-US" sz="3900" dirty="0">
                <a:cs typeface="Trade Gothic Next LT Pro Lt" pitchFamily="34" charset="0"/>
              </a:rPr>
              <a:t>Session Storage</a:t>
            </a:r>
          </a:p>
          <a:p>
            <a:pPr lvl="2" algn="l">
              <a:spcBef>
                <a:spcPts val="600"/>
              </a:spcBef>
              <a:buFont typeface="Courier New"/>
              <a:buChar char="o"/>
            </a:pPr>
            <a:r>
              <a:rPr lang="en-US" sz="3900" dirty="0">
                <a:cs typeface="Trade Gothic Next LT Pro Lt" pitchFamily="34" charset="0"/>
              </a:rPr>
              <a:t>Database </a:t>
            </a:r>
            <a:r>
              <a:rPr lang="en-US" sz="3900" dirty="0" smtClean="0">
                <a:cs typeface="Trade Gothic Next LT Pro Lt" pitchFamily="34" charset="0"/>
              </a:rPr>
              <a:t>Storage</a:t>
            </a:r>
            <a:endParaRPr lang="en-US" sz="4000" dirty="0" smtClean="0">
              <a:latin typeface="+mj-lt"/>
              <a:cs typeface="Trade Gothic Next LT Pro Lt" pitchFamily="34" charset="0"/>
            </a:endParaRPr>
          </a:p>
          <a:p>
            <a:pPr algn="l" eaLnBrk="1" hangingPunct="1">
              <a:spcBef>
                <a:spcPts val="600"/>
              </a:spcBef>
            </a:pPr>
            <a:r>
              <a:rPr lang="en-US" sz="4000" dirty="0" smtClean="0">
                <a:solidFill>
                  <a:srgbClr val="7D1102"/>
                </a:solidFill>
                <a:latin typeface="+mj-lt"/>
                <a:cs typeface="Trade Gothic Next LT Pro Lt" pitchFamily="34" charset="0"/>
              </a:rPr>
              <a:t>Unit 11</a:t>
            </a:r>
          </a:p>
          <a:p>
            <a:pPr marL="0" indent="0" algn="l" eaLnBrk="1" hangingPunct="1">
              <a:spcBef>
                <a:spcPts val="600"/>
              </a:spcBef>
              <a:buNone/>
            </a:pPr>
            <a:r>
              <a:rPr lang="en-US" sz="4000" dirty="0" smtClean="0">
                <a:solidFill>
                  <a:srgbClr val="7D1102"/>
                </a:solidFill>
                <a:latin typeface="+mj-lt"/>
                <a:cs typeface="Trade Gothic Next LT Pro Lt" pitchFamily="34" charset="0"/>
              </a:rPr>
              <a:t>	Bootstrap </a:t>
            </a:r>
          </a:p>
          <a:p>
            <a:pPr lvl="2" algn="l">
              <a:spcBef>
                <a:spcPts val="600"/>
              </a:spcBef>
              <a:buFont typeface="Courier New"/>
              <a:buChar char="o"/>
            </a:pPr>
            <a:r>
              <a:rPr lang="en-US" sz="4000" dirty="0" smtClean="0">
                <a:cs typeface="Trade Gothic Next LT Pro Lt" pitchFamily="34" charset="0"/>
              </a:rPr>
              <a:t>Intro</a:t>
            </a:r>
          </a:p>
          <a:p>
            <a:pPr lvl="2" algn="l">
              <a:spcBef>
                <a:spcPts val="600"/>
              </a:spcBef>
              <a:buFont typeface="Courier New"/>
              <a:buChar char="o"/>
            </a:pPr>
            <a:r>
              <a:rPr lang="en-US" sz="4000" dirty="0" smtClean="0">
                <a:cs typeface="Trade Gothic Next LT Pro Lt" pitchFamily="34" charset="0"/>
              </a:rPr>
              <a:t>Basic knowledge</a:t>
            </a:r>
          </a:p>
          <a:p>
            <a:pPr algn="l">
              <a:spcBef>
                <a:spcPts val="600"/>
              </a:spcBef>
            </a:pPr>
            <a:r>
              <a:rPr lang="en-US" sz="4000" dirty="0" smtClean="0">
                <a:solidFill>
                  <a:srgbClr val="7D1102"/>
                </a:solidFill>
                <a:cs typeface="Trade Gothic Next LT Pro Lt" pitchFamily="34" charset="0"/>
              </a:rPr>
              <a:t>Unit 12 </a:t>
            </a:r>
          </a:p>
          <a:p>
            <a:pPr marL="0" indent="0" algn="l">
              <a:spcBef>
                <a:spcPts val="600"/>
              </a:spcBef>
              <a:buNone/>
            </a:pPr>
            <a:r>
              <a:rPr lang="en-US" sz="4000" dirty="0" smtClean="0">
                <a:solidFill>
                  <a:srgbClr val="7D1102"/>
                </a:solidFill>
                <a:cs typeface="Trade Gothic Next LT Pro Lt" pitchFamily="34" charset="0"/>
              </a:rPr>
              <a:t>	Extra Topics </a:t>
            </a:r>
          </a:p>
          <a:p>
            <a:pPr lvl="2" algn="l">
              <a:spcBef>
                <a:spcPts val="600"/>
              </a:spcBef>
              <a:buFont typeface="Courier New"/>
              <a:buChar char="o"/>
            </a:pPr>
            <a:r>
              <a:rPr lang="en-US" sz="4000" dirty="0" err="1" smtClean="0">
                <a:cs typeface="Trade Gothic Next LT Pro Lt" pitchFamily="34" charset="0"/>
              </a:rPr>
              <a:t>Git</a:t>
            </a:r>
            <a:r>
              <a:rPr lang="en-US" sz="4000" dirty="0" smtClean="0">
                <a:cs typeface="Trade Gothic Next LT Pro Lt" pitchFamily="34" charset="0"/>
              </a:rPr>
              <a:t> and </a:t>
            </a:r>
            <a:r>
              <a:rPr lang="en-US" sz="4000" dirty="0" err="1" smtClean="0">
                <a:cs typeface="Trade Gothic Next LT Pro Lt" pitchFamily="34" charset="0"/>
              </a:rPr>
              <a:t>Bitbucket</a:t>
            </a:r>
            <a:endParaRPr lang="en-US" sz="4000" dirty="0" smtClean="0">
              <a:cs typeface="Trade Gothic Next LT Pro Lt" pitchFamily="34" charset="0"/>
            </a:endParaRPr>
          </a:p>
          <a:p>
            <a:pPr lvl="2" algn="l">
              <a:spcBef>
                <a:spcPts val="600"/>
              </a:spcBef>
              <a:buFont typeface="Courier New"/>
              <a:buChar char="o"/>
            </a:pPr>
            <a:r>
              <a:rPr lang="en-US" sz="4000" dirty="0" smtClean="0">
                <a:cs typeface="Trade Gothic Next LT Pro Lt" pitchFamily="34" charset="0"/>
              </a:rPr>
              <a:t>CSS3 tools and external </a:t>
            </a:r>
            <a:r>
              <a:rPr lang="en-US" sz="4000" dirty="0" err="1" smtClean="0">
                <a:cs typeface="Trade Gothic Next LT Pro Lt" pitchFamily="34" charset="0"/>
              </a:rPr>
              <a:t>refrences</a:t>
            </a:r>
            <a:endParaRPr lang="en-US" sz="4000" dirty="0">
              <a:cs typeface="Trade Gothic Next LT Pro Lt" pitchFamily="34" charset="0"/>
            </a:endParaRPr>
          </a:p>
          <a:p>
            <a:pPr marL="0" indent="0" algn="l">
              <a:spcBef>
                <a:spcPts val="600"/>
              </a:spcBef>
              <a:buNone/>
            </a:pPr>
            <a:endParaRPr lang="en-US" sz="4000" dirty="0">
              <a:solidFill>
                <a:srgbClr val="7D1102"/>
              </a:solidFill>
              <a:cs typeface="Trade Gothic Next LT Pro Lt" pitchFamily="34" charset="0"/>
            </a:endParaRPr>
          </a:p>
          <a:p>
            <a:pPr algn="l" eaLnBrk="1" hangingPunct="1">
              <a:spcBef>
                <a:spcPts val="600"/>
              </a:spcBef>
            </a:pPr>
            <a:endParaRPr lang="en-US" sz="4000" dirty="0">
              <a:solidFill>
                <a:srgbClr val="7D1102"/>
              </a:solidFill>
              <a:latin typeface="+mj-lt"/>
              <a:cs typeface="Trade Gothic Next LT Pro Lt" pitchFamily="34" charset="0"/>
            </a:endParaRPr>
          </a:p>
          <a:p>
            <a:pPr lvl="1" algn="l" eaLnBrk="1" hangingPunct="1">
              <a:spcBef>
                <a:spcPts val="600"/>
              </a:spcBef>
            </a:pPr>
            <a:endParaRPr lang="en-US" sz="4000" dirty="0" smtClean="0">
              <a:latin typeface="+mj-lt"/>
              <a:cs typeface="Trade Gothic Next LT Pro Lt" pitchFamily="34" charset="0"/>
            </a:endParaRPr>
          </a:p>
          <a:p>
            <a:pPr lvl="1" algn="l" eaLnBrk="1" hangingPunct="1">
              <a:spcBef>
                <a:spcPts val="600"/>
              </a:spcBef>
            </a:pPr>
            <a:endParaRPr lang="en-US" sz="4000" dirty="0" smtClean="0">
              <a:latin typeface="+mj-lt"/>
              <a:cs typeface="Trade Gothic Next LT Pro Lt" pitchFamily="34" charset="0"/>
            </a:endParaRPr>
          </a:p>
          <a:p>
            <a:pPr marL="736600" lvl="1" indent="0" algn="l" eaLnBrk="1" hangingPunct="1">
              <a:spcBef>
                <a:spcPts val="600"/>
              </a:spcBef>
              <a:buNone/>
            </a:pPr>
            <a:endParaRPr lang="en-US" sz="4000" dirty="0">
              <a:latin typeface="+mj-lt"/>
              <a:cs typeface="Trade Gothic Next LT Pro Lt" pitchFamily="34" charset="0"/>
            </a:endParaRPr>
          </a:p>
          <a:p>
            <a:pPr lvl="1" algn="l" eaLnBrk="1" hangingPunct="1"/>
            <a:endParaRPr lang="en-US" sz="4000" dirty="0">
              <a:latin typeface="+mj-lt"/>
              <a:cs typeface="Trade Gothic Next LT Pro Lt" pitchFamily="34" charset="0"/>
            </a:endParaRPr>
          </a:p>
        </p:txBody>
      </p:sp>
    </p:spTree>
    <p:extLst>
      <p:ext uri="{BB962C8B-B14F-4D97-AF65-F5344CB8AC3E}">
        <p14:creationId xmlns:p14="http://schemas.microsoft.com/office/powerpoint/2010/main" val="2261299607"/>
      </p:ext>
    </p:extLst>
  </p:cSld>
  <p:clrMapOvr>
    <a:masterClrMapping/>
  </p:clrMapOvr>
  <p:transition xmlns:p14="http://schemas.microsoft.com/office/powerpoint/2010/mai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2455717" y="1492250"/>
            <a:ext cx="21039283" cy="11054773"/>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HTML5 forms – “The Promise”</a:t>
            </a:r>
          </a:p>
          <a:p>
            <a:pPr lvl="1" algn="l" eaLnBrk="1" hangingPunct="1">
              <a:lnSpc>
                <a:spcPct val="50000"/>
              </a:lnSpc>
              <a:buFont typeface="Courier New"/>
              <a:buChar char="o"/>
            </a:pPr>
            <a:r>
              <a:rPr lang="en-US" sz="4000" dirty="0" smtClean="0">
                <a:latin typeface="+mj-lt"/>
                <a:cs typeface="Trade Gothic Next LT Pro Lt" pitchFamily="34" charset="0"/>
              </a:rPr>
              <a:t>richer, more meaningful forms</a:t>
            </a:r>
          </a:p>
          <a:p>
            <a:pPr lvl="1" algn="l" eaLnBrk="1" hangingPunct="1">
              <a:lnSpc>
                <a:spcPct val="50000"/>
              </a:lnSpc>
              <a:buFont typeface="Courier New"/>
              <a:buChar char="o"/>
            </a:pPr>
            <a:r>
              <a:rPr lang="en-US" sz="4000" dirty="0" smtClean="0">
                <a:latin typeface="+mj-lt"/>
                <a:cs typeface="Trade Gothic Next LT Pro Lt" pitchFamily="34" charset="0"/>
              </a:rPr>
              <a:t>backwards-compatible</a:t>
            </a:r>
          </a:p>
          <a:p>
            <a:pPr lvl="1" algn="l" eaLnBrk="1" hangingPunct="1">
              <a:lnSpc>
                <a:spcPct val="50000"/>
              </a:lnSpc>
              <a:buFont typeface="Courier New"/>
              <a:buChar char="o"/>
            </a:pPr>
            <a:r>
              <a:rPr lang="en-US" sz="4000" dirty="0" smtClean="0">
                <a:latin typeface="+mj-lt"/>
                <a:cs typeface="Trade Gothic Next LT Pro Lt" pitchFamily="34" charset="0"/>
              </a:rPr>
              <a:t>consistent across browsers</a:t>
            </a:r>
          </a:p>
          <a:p>
            <a:pPr lvl="1" algn="l" eaLnBrk="1" hangingPunct="1">
              <a:lnSpc>
                <a:spcPct val="50000"/>
              </a:lnSpc>
              <a:buFont typeface="Courier New"/>
              <a:buChar char="o"/>
            </a:pPr>
            <a:r>
              <a:rPr lang="en-US" sz="4000" dirty="0" smtClean="0">
                <a:latin typeface="+mj-lt"/>
                <a:cs typeface="Trade Gothic Next LT Pro Lt" pitchFamily="34" charset="0"/>
              </a:rPr>
              <a:t>built-in client-side validation</a:t>
            </a:r>
            <a:endParaRPr lang="en-US" sz="4000" dirty="0">
              <a:latin typeface="+mj-lt"/>
              <a:cs typeface="Trade Gothic Next LT Pro Lt" pitchFamily="34" charset="0"/>
            </a:endParaRPr>
          </a:p>
          <a:p>
            <a:pPr algn="l">
              <a:lnSpc>
                <a:spcPct val="50000"/>
              </a:lnSpc>
            </a:pPr>
            <a:r>
              <a:rPr lang="en-US" sz="4000" dirty="0" smtClean="0">
                <a:solidFill>
                  <a:srgbClr val="7D1102"/>
                </a:solidFill>
                <a:cs typeface="Trade Gothic Next LT Pro Lt" pitchFamily="34" charset="0"/>
              </a:rPr>
              <a:t>HTML5 forms – “The Reality”</a:t>
            </a:r>
          </a:p>
          <a:p>
            <a:pPr lvl="1" algn="l" eaLnBrk="1" hangingPunct="1">
              <a:lnSpc>
                <a:spcPct val="50000"/>
              </a:lnSpc>
              <a:buFont typeface="Courier New"/>
              <a:buChar char="o"/>
            </a:pPr>
            <a:r>
              <a:rPr lang="en-US" sz="4000" dirty="0" smtClean="0">
                <a:cs typeface="Trade Gothic Next LT Pro Lt" pitchFamily="34" charset="0"/>
              </a:rPr>
              <a:t>inconsistent browser support </a:t>
            </a:r>
            <a:endParaRPr lang="en-US" sz="4000" dirty="0">
              <a:solidFill>
                <a:schemeClr val="tx1"/>
              </a:solidFill>
              <a:cs typeface="Trade Gothic Next LT Pro Lt" pitchFamily="34" charset="0"/>
            </a:endParaRPr>
          </a:p>
          <a:p>
            <a:pPr algn="l" eaLnBrk="1" hangingPunct="1">
              <a:lnSpc>
                <a:spcPct val="80000"/>
              </a:lnSpc>
            </a:pPr>
            <a:endParaRPr lang="en-US" sz="4000" i="1" dirty="0">
              <a:cs typeface="Trade Gothic Next LT Pro Lt" pitchFamily="34" charset="0"/>
            </a:endParaRPr>
          </a:p>
          <a:p>
            <a:pPr algn="l" eaLnBrk="1" hangingPunct="1">
              <a:lnSpc>
                <a:spcPct val="80000"/>
              </a:lnSpc>
            </a:pPr>
            <a:endParaRPr lang="en-US" sz="4000" dirty="0">
              <a:cs typeface="Trade Gothic Next LT Pro Lt" pitchFamily="34" charset="0"/>
            </a:endParaRPr>
          </a:p>
          <a:p>
            <a:pPr lvl="3" algn="l">
              <a:lnSpc>
                <a:spcPct val="80000"/>
              </a:lnSpc>
              <a:spcBef>
                <a:spcPts val="600"/>
              </a:spcBef>
            </a:pPr>
            <a:endParaRPr lang="en-US" sz="4000" dirty="0">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
        <p:nvSpPr>
          <p:cNvPr id="3" name="TextBox 2"/>
          <p:cNvSpPr txBox="1"/>
          <p:nvPr/>
        </p:nvSpPr>
        <p:spPr>
          <a:xfrm>
            <a:off x="15301351" y="12410345"/>
            <a:ext cx="6703835"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lvl="1" indent="-571500" algn="l">
              <a:buFont typeface="Wingdings" charset="2"/>
              <a:buChar char="Ø"/>
            </a:pPr>
            <a:r>
              <a:rPr lang="en-US" sz="3600" u="sng" dirty="0" err="1" smtClean="0">
                <a:solidFill>
                  <a:schemeClr val="accent3">
                    <a:lumMod val="75000"/>
                  </a:schemeClr>
                </a:solidFill>
                <a:cs typeface="Trade Gothic Next LT Pro Lt" pitchFamily="34" charset="0"/>
              </a:rPr>
              <a:t>www.wufoo.com</a:t>
            </a:r>
            <a:r>
              <a:rPr lang="en-US" sz="3600" u="sng" dirty="0">
                <a:solidFill>
                  <a:schemeClr val="accent3">
                    <a:lumMod val="75000"/>
                  </a:schemeClr>
                </a:solidFill>
                <a:cs typeface="Trade Gothic Next LT Pro Lt" pitchFamily="34" charset="0"/>
              </a:rPr>
              <a:t>/html5</a:t>
            </a:r>
            <a:r>
              <a:rPr lang="en-US" sz="3600" u="sng" dirty="0" smtClean="0">
                <a:solidFill>
                  <a:schemeClr val="accent3">
                    <a:lumMod val="75000"/>
                  </a:schemeClr>
                </a:solidFill>
                <a:cs typeface="Trade Gothic Next LT Pro Lt" pitchFamily="34" charset="0"/>
              </a:rPr>
              <a:t>/</a:t>
            </a:r>
            <a:endParaRPr lang="en-US" sz="3600" u="sng" dirty="0">
              <a:solidFill>
                <a:schemeClr val="accent3">
                  <a:lumMod val="75000"/>
                </a:schemeClr>
              </a:solidFill>
              <a:cs typeface="Trade Gothic Next LT Pro Lt" pitchFamily="34" charset="0"/>
            </a:endParaRPr>
          </a:p>
        </p:txBody>
      </p:sp>
      <p:pic>
        <p:nvPicPr>
          <p:cNvPr id="9" name="Picture 8"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796250" y="10837508"/>
            <a:ext cx="2208936" cy="2208936"/>
          </a:xfrm>
          <a:prstGeom prst="rect">
            <a:avLst/>
          </a:prstGeom>
        </p:spPr>
      </p:pic>
    </p:spTree>
    <p:extLst>
      <p:ext uri="{BB962C8B-B14F-4D97-AF65-F5344CB8AC3E}">
        <p14:creationId xmlns:p14="http://schemas.microsoft.com/office/powerpoint/2010/main" val="2363846143"/>
      </p:ext>
    </p:extLst>
  </p:cSld>
  <p:clrMapOvr>
    <a:masterClrMapping/>
  </p:clrMapOvr>
  <p:transition xmlns:p14="http://schemas.microsoft.com/office/powerpoint/2010/mai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New input types</a:t>
            </a:r>
            <a:endParaRPr lang="en-US" sz="8000" dirty="0"/>
          </a:p>
        </p:txBody>
      </p:sp>
      <p:sp>
        <p:nvSpPr>
          <p:cNvPr id="5" name="Rectangle 3"/>
          <p:cNvSpPr txBox="1">
            <a:spLocks noChangeArrowheads="1"/>
          </p:cNvSpPr>
          <p:nvPr/>
        </p:nvSpPr>
        <p:spPr>
          <a:xfrm>
            <a:off x="992907" y="2786363"/>
            <a:ext cx="21982547" cy="6159499"/>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indent="-571500" algn="l">
              <a:buFont typeface="Arial"/>
              <a:buChar char="•"/>
            </a:pPr>
            <a:r>
              <a:rPr lang="en-US" sz="4000" dirty="0" smtClean="0">
                <a:solidFill>
                  <a:srgbClr val="7D1102"/>
                </a:solidFill>
                <a:cs typeface="Trade Gothic Next LT Pro Lt" pitchFamily="34" charset="0"/>
              </a:rPr>
              <a:t>HTML5 introduces over a dozen new input types</a:t>
            </a:r>
          </a:p>
          <a:p>
            <a:pPr marL="571500" indent="-571500" algn="l">
              <a:buFont typeface="Arial"/>
              <a:buChar char="•"/>
            </a:pPr>
            <a:r>
              <a:rPr lang="en-US" sz="4000" dirty="0">
                <a:solidFill>
                  <a:schemeClr val="accent5">
                    <a:lumMod val="75000"/>
                  </a:schemeClr>
                </a:solidFill>
                <a:cs typeface="Trade Gothic Next LT Pro Lt" pitchFamily="34" charset="0"/>
              </a:rPr>
              <a:t>All browsers fall back to </a:t>
            </a:r>
            <a:r>
              <a:rPr lang="en-US" sz="4000" dirty="0">
                <a:solidFill>
                  <a:schemeClr val="accent5">
                    <a:lumMod val="75000"/>
                  </a:schemeClr>
                </a:solidFill>
                <a:latin typeface="Consolas" pitchFamily="49" charset="0"/>
                <a:cs typeface="Trade Gothic Next LT Pro Lt" pitchFamily="34" charset="0"/>
              </a:rPr>
              <a:t>type = “text” </a:t>
            </a:r>
            <a:r>
              <a:rPr lang="en-US" sz="4000" dirty="0">
                <a:solidFill>
                  <a:schemeClr val="accent5">
                    <a:lumMod val="75000"/>
                  </a:schemeClr>
                </a:solidFill>
                <a:cs typeface="Trade Gothic Next LT Pro Lt" pitchFamily="34" charset="0"/>
              </a:rPr>
              <a:t>when they don’t recognize the type </a:t>
            </a:r>
            <a:endParaRPr lang="en-US" sz="4000" dirty="0" smtClean="0">
              <a:solidFill>
                <a:schemeClr val="accent5">
                  <a:lumMod val="75000"/>
                </a:schemeClr>
              </a:solidFill>
              <a:cs typeface="Trade Gothic Next LT Pro Lt" pitchFamily="34" charset="0"/>
            </a:endParaRPr>
          </a:p>
          <a:p>
            <a:pPr algn="l">
              <a:buFont typeface="Wingdings" charset="2"/>
              <a:buChar char="Ø"/>
            </a:pPr>
            <a:r>
              <a:rPr lang="en-US" sz="4000" dirty="0" smtClean="0">
                <a:solidFill>
                  <a:schemeClr val="accent5">
                    <a:lumMod val="75000"/>
                  </a:schemeClr>
                </a:solidFill>
                <a:cs typeface="Trade Gothic Next LT Pro Lt" pitchFamily="34" charset="0"/>
              </a:rPr>
              <a:t>Check out </a:t>
            </a:r>
            <a:r>
              <a:rPr lang="en-US" sz="4000" dirty="0" smtClean="0">
                <a:solidFill>
                  <a:schemeClr val="accent3">
                    <a:lumMod val="75000"/>
                  </a:schemeClr>
                </a:solidFill>
                <a:cs typeface="Trade Gothic Next LT Pro Lt" pitchFamily="34" charset="0"/>
              </a:rPr>
              <a:t>http://</a:t>
            </a:r>
            <a:r>
              <a:rPr lang="en-US" sz="4000" dirty="0" err="1" smtClean="0">
                <a:solidFill>
                  <a:schemeClr val="accent3">
                    <a:lumMod val="75000"/>
                  </a:schemeClr>
                </a:solidFill>
                <a:cs typeface="Trade Gothic Next LT Pro Lt" pitchFamily="34" charset="0"/>
              </a:rPr>
              <a:t>fmbi.com</a:t>
            </a:r>
            <a:r>
              <a:rPr lang="en-US" sz="4000" dirty="0" smtClean="0">
                <a:solidFill>
                  <a:schemeClr val="accent3">
                    <a:lumMod val="75000"/>
                  </a:schemeClr>
                </a:solidFill>
                <a:cs typeface="Trade Gothic Next LT Pro Lt" pitchFamily="34" charset="0"/>
              </a:rPr>
              <a:t>/litmus </a:t>
            </a:r>
            <a:r>
              <a:rPr lang="en-US" sz="4000" dirty="0" smtClean="0">
                <a:solidFill>
                  <a:schemeClr val="accent5">
                    <a:lumMod val="75000"/>
                  </a:schemeClr>
                </a:solidFill>
                <a:cs typeface="Trade Gothic Next LT Pro Lt" pitchFamily="34" charset="0"/>
              </a:rPr>
              <a:t>for browser support </a:t>
            </a:r>
            <a:endParaRPr lang="en-US" sz="4000" dirty="0" smtClean="0">
              <a:solidFill>
                <a:srgbClr val="7D1102"/>
              </a:solidFill>
              <a:cs typeface="Trade Gothic Next LT Pro Lt" pitchFamily="34" charset="0"/>
            </a:endParaRPr>
          </a:p>
          <a:p>
            <a:pPr marL="571500" indent="-571500" algn="l">
              <a:buFont typeface="Arial"/>
              <a:buChar char="•"/>
            </a:pPr>
            <a:endParaRPr lang="en-US" sz="4000" dirty="0">
              <a:solidFill>
                <a:srgbClr val="7D1102"/>
              </a:solidFill>
              <a:cs typeface="Trade Gothic Next LT Pro Lt" pitchFamily="34" charset="0"/>
            </a:endParaRPr>
          </a:p>
          <a:p>
            <a:pPr marL="0" indent="0" algn="l">
              <a:buNone/>
            </a:pPr>
            <a:endParaRPr lang="en-US" sz="4000" dirty="0" smtClean="0">
              <a:solidFill>
                <a:srgbClr val="7D1102"/>
              </a:solidFill>
              <a:cs typeface="Trade Gothic Next LT Pro Lt" pitchFamily="34" charset="0"/>
            </a:endParaRPr>
          </a:p>
        </p:txBody>
      </p:sp>
      <p:graphicFrame>
        <p:nvGraphicFramePr>
          <p:cNvPr id="7" name="Content Placeholder 3"/>
          <p:cNvGraphicFramePr>
            <a:graphicFrameLocks/>
          </p:cNvGraphicFramePr>
          <p:nvPr>
            <p:extLst>
              <p:ext uri="{D42A27DB-BD31-4B8C-83A1-F6EECF244321}">
                <p14:modId xmlns:p14="http://schemas.microsoft.com/office/powerpoint/2010/main" val="3281815483"/>
              </p:ext>
            </p:extLst>
          </p:nvPr>
        </p:nvGraphicFramePr>
        <p:xfrm>
          <a:off x="5501408" y="7675862"/>
          <a:ext cx="14489400" cy="4846321"/>
        </p:xfrm>
        <a:graphic>
          <a:graphicData uri="http://schemas.openxmlformats.org/drawingml/2006/table">
            <a:tbl>
              <a:tblPr firstRow="1" bandRow="1">
                <a:tableStyleId>{2D5ABB26-0587-4C30-8999-92F81FD0307C}</a:tableStyleId>
              </a:tblPr>
              <a:tblGrid>
                <a:gridCol w="3622350"/>
                <a:gridCol w="3622350"/>
                <a:gridCol w="3622350"/>
                <a:gridCol w="3622350"/>
              </a:tblGrid>
              <a:tr h="853430">
                <a:tc>
                  <a:txBody>
                    <a:bodyPr/>
                    <a:lstStyle/>
                    <a:p>
                      <a:pPr algn="l"/>
                      <a:r>
                        <a:rPr lang="en-US" sz="3200" dirty="0" smtClean="0">
                          <a:solidFill>
                            <a:schemeClr val="accent4">
                              <a:lumMod val="75000"/>
                            </a:schemeClr>
                          </a:solidFill>
                          <a:latin typeface="Consolas" pitchFamily="49" charset="0"/>
                          <a:cs typeface="Consolas" pitchFamily="49" charset="0"/>
                        </a:rPr>
                        <a:t>search</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err="1" smtClean="0">
                          <a:solidFill>
                            <a:schemeClr val="accent4">
                              <a:lumMod val="75000"/>
                            </a:schemeClr>
                          </a:solidFill>
                          <a:latin typeface="Consolas" pitchFamily="49" charset="0"/>
                          <a:cs typeface="Consolas" pitchFamily="49" charset="0"/>
                        </a:rPr>
                        <a:t>tel</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err="1" smtClean="0">
                          <a:solidFill>
                            <a:schemeClr val="accent4">
                              <a:lumMod val="75000"/>
                            </a:schemeClr>
                          </a:solidFill>
                          <a:latin typeface="Consolas" pitchFamily="49" charset="0"/>
                          <a:cs typeface="Consolas" pitchFamily="49" charset="0"/>
                        </a:rPr>
                        <a:t>url</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email</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817862">
                <a:tc>
                  <a:txBody>
                    <a:bodyPr/>
                    <a:lstStyle/>
                    <a:p>
                      <a:pPr algn="l"/>
                      <a:r>
                        <a:rPr lang="en-US" sz="3200" dirty="0" smtClean="0">
                          <a:solidFill>
                            <a:schemeClr val="accent4">
                              <a:lumMod val="75000"/>
                            </a:schemeClr>
                          </a:solidFill>
                          <a:latin typeface="Consolas" pitchFamily="49" charset="0"/>
                          <a:cs typeface="Consolas" pitchFamily="49" charset="0"/>
                        </a:rPr>
                        <a:t>number</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range</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color</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date</a:t>
                      </a:r>
                    </a:p>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month</a:t>
                      </a:r>
                    </a:p>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week</a:t>
                      </a:r>
                    </a:p>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time</a:t>
                      </a:r>
                    </a:p>
                    <a:p>
                      <a:pPr marL="457200" indent="-457200" algn="l">
                        <a:buFont typeface="Courier New"/>
                        <a:buChar char="o"/>
                      </a:pPr>
                      <a:r>
                        <a:rPr lang="en-US" sz="3200" dirty="0" err="1" smtClean="0">
                          <a:solidFill>
                            <a:schemeClr val="accent4">
                              <a:lumMod val="75000"/>
                            </a:schemeClr>
                          </a:solidFill>
                          <a:latin typeface="Consolas" pitchFamily="49" charset="0"/>
                          <a:cs typeface="Consolas" pitchFamily="49" charset="0"/>
                        </a:rPr>
                        <a:t>datetime</a:t>
                      </a:r>
                      <a:endParaRPr lang="en-US" sz="3200" dirty="0" smtClean="0">
                        <a:solidFill>
                          <a:schemeClr val="accent4">
                            <a:lumMod val="75000"/>
                          </a:schemeClr>
                        </a:solidFill>
                        <a:latin typeface="Consolas" pitchFamily="49" charset="0"/>
                        <a:cs typeface="Consolas" pitchFamily="49" charset="0"/>
                      </a:endParaRPr>
                    </a:p>
                    <a:p>
                      <a:pPr marL="457200" indent="-457200" algn="l">
                        <a:buFont typeface="Courier New"/>
                        <a:buChar char="o"/>
                      </a:pPr>
                      <a:r>
                        <a:rPr lang="en-US" sz="3200" dirty="0" err="1" smtClean="0">
                          <a:solidFill>
                            <a:schemeClr val="accent4">
                              <a:lumMod val="75000"/>
                            </a:schemeClr>
                          </a:solidFill>
                          <a:latin typeface="Consolas" pitchFamily="49" charset="0"/>
                          <a:cs typeface="Consolas" pitchFamily="49" charset="0"/>
                        </a:rPr>
                        <a:t>datetime</a:t>
                      </a:r>
                      <a:r>
                        <a:rPr lang="en-US" sz="3200" dirty="0" smtClean="0">
                          <a:solidFill>
                            <a:schemeClr val="accent4">
                              <a:lumMod val="75000"/>
                            </a:schemeClr>
                          </a:solidFill>
                          <a:latin typeface="Consolas" pitchFamily="49" charset="0"/>
                          <a:cs typeface="Consolas" pitchFamily="49" charset="0"/>
                        </a:rPr>
                        <a:t>-local</a:t>
                      </a:r>
                    </a:p>
                    <a:p>
                      <a:pPr algn="l"/>
                      <a:endParaRPr lang="en-US" sz="3200" dirty="0">
                        <a:solidFill>
                          <a:schemeClr val="accent4">
                            <a:lumMod val="75000"/>
                          </a:schemeClr>
                        </a:solidFill>
                        <a:latin typeface="Consolas" pitchFamily="49" charset="0"/>
                        <a:cs typeface="Consolas" pitchFamily="49" charset="0"/>
                      </a:endParaRPr>
                    </a:p>
                  </a:txBody>
                  <a:tcPr marL="91450" marR="91450" marT="45726" marB="45726"/>
                </a:tc>
              </a:tr>
            </a:tbl>
          </a:graphicData>
        </a:graphic>
      </p:graphicFrame>
    </p:spTree>
    <p:extLst>
      <p:ext uri="{BB962C8B-B14F-4D97-AF65-F5344CB8AC3E}">
        <p14:creationId xmlns:p14="http://schemas.microsoft.com/office/powerpoint/2010/main" val="4152038177"/>
      </p:ext>
    </p:extLst>
  </p:cSld>
  <p:clrMapOvr>
    <a:masterClrMapping/>
  </p:clrMapOvr>
  <p:transition xmlns:p14="http://schemas.microsoft.com/office/powerpoint/2010/mai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2078182"/>
            <a:ext cx="11227376" cy="9426426"/>
          </a:xfrm>
        </p:spPr>
        <p:txBody>
          <a:bodyPr anchor="t">
            <a:noAutofit/>
          </a:bodyPr>
          <a:lstStyle/>
          <a:p>
            <a:pPr marL="0" indent="0" algn="ctr" eaLnBrk="1" hangingPunct="1">
              <a:lnSpc>
                <a:spcPct val="50000"/>
              </a:lnSpc>
              <a:buNone/>
            </a:pPr>
            <a:endParaRPr lang="en-US" sz="4400" b="1" dirty="0" smtClean="0">
              <a:solidFill>
                <a:srgbClr val="51868F"/>
              </a:solidFill>
              <a:cs typeface="Trade Gothic Next LT Pro Lt" pitchFamily="34" charset="0"/>
            </a:endParaRPr>
          </a:p>
          <a:p>
            <a:pPr marL="0" indent="0" algn="ctr" eaLnBrk="1" hangingPunct="1">
              <a:lnSpc>
                <a:spcPct val="50000"/>
              </a:lnSpc>
              <a:buNone/>
            </a:pPr>
            <a:r>
              <a:rPr lang="en-US" sz="3600" b="1" dirty="0" smtClean="0">
                <a:solidFill>
                  <a:srgbClr val="51868F"/>
                </a:solidFill>
                <a:cs typeface="Trade Gothic Next LT Pro Lt" pitchFamily="34" charset="0"/>
              </a:rPr>
              <a:t>Demos/Unit05-Forms/</a:t>
            </a:r>
          </a:p>
          <a:p>
            <a:pPr marL="0" indent="0" algn="ctr" eaLnBrk="1" hangingPunct="1">
              <a:lnSpc>
                <a:spcPct val="50000"/>
              </a:lnSpc>
              <a:buNone/>
            </a:pPr>
            <a:r>
              <a:rPr lang="en-US" sz="3600" b="1" dirty="0" smtClean="0">
                <a:solidFill>
                  <a:srgbClr val="51868F"/>
                </a:solidFill>
                <a:cs typeface="Trade Gothic Next LT Pro Lt" pitchFamily="34" charset="0"/>
              </a:rPr>
              <a:t>Input supported in your browser? </a:t>
            </a:r>
            <a:endParaRPr lang="en-US" sz="3600" b="1" dirty="0" smtClean="0">
              <a:solidFill>
                <a:srgbClr val="7D1102"/>
              </a:solidFill>
              <a:cs typeface="Trade Gothic Next LT Pro Lt" pitchFamily="34" charset="0"/>
            </a:endParaRPr>
          </a:p>
          <a:p>
            <a:pPr marL="742950" indent="-742950" algn="l" eaLnBrk="1" hangingPunct="1">
              <a:lnSpc>
                <a:spcPct val="50000"/>
              </a:lnSpc>
              <a:buFont typeface="+mj-lt"/>
              <a:buAutoNum type="arabicPeriod"/>
            </a:pPr>
            <a:r>
              <a:rPr lang="en-US" sz="3600" b="1" dirty="0" smtClean="0">
                <a:solidFill>
                  <a:srgbClr val="7D1102"/>
                </a:solidFill>
                <a:latin typeface="+mj-lt"/>
                <a:cs typeface="Trade Gothic Next LT Pro Lt" pitchFamily="34" charset="0"/>
              </a:rPr>
              <a:t>Input Validity Support</a:t>
            </a:r>
            <a:endParaRPr lang="en-US" sz="3600" b="1" dirty="0">
              <a:solidFill>
                <a:srgbClr val="7D1102"/>
              </a:solidFill>
              <a:latin typeface="+mj-lt"/>
              <a:cs typeface="Trade Gothic Next LT Pro Lt" pitchFamily="34" charset="0"/>
            </a:endParaRPr>
          </a:p>
          <a:p>
            <a:pPr marL="742950" indent="-742950" algn="l" eaLnBrk="1" hangingPunct="1">
              <a:lnSpc>
                <a:spcPct val="50000"/>
              </a:lnSpc>
              <a:buFont typeface="+mj-lt"/>
              <a:buAutoNum type="arabicPeriod"/>
            </a:pPr>
            <a:r>
              <a:rPr lang="en-US" sz="3600" b="1" dirty="0" smtClean="0">
                <a:solidFill>
                  <a:srgbClr val="7D1102"/>
                </a:solidFill>
                <a:cs typeface="Trade Gothic Next LT Pro Lt" pitchFamily="34" charset="0"/>
              </a:rPr>
              <a:t>Input </a:t>
            </a:r>
            <a:r>
              <a:rPr lang="en-US" sz="3600" b="1" dirty="0">
                <a:solidFill>
                  <a:srgbClr val="7D1102"/>
                </a:solidFill>
                <a:cs typeface="Trade Gothic Next LT Pro Lt" pitchFamily="34" charset="0"/>
              </a:rPr>
              <a:t>Validity </a:t>
            </a:r>
            <a:endParaRPr lang="en-US" sz="3600" b="1" dirty="0" smtClean="0">
              <a:solidFill>
                <a:srgbClr val="7D1102"/>
              </a:solidFill>
              <a:cs typeface="Trade Gothic Next LT Pro Lt" pitchFamily="34" charset="0"/>
            </a:endParaRPr>
          </a:p>
          <a:p>
            <a:pPr marL="0" indent="0" algn="ctr">
              <a:lnSpc>
                <a:spcPct val="50000"/>
              </a:lnSpc>
              <a:buNone/>
            </a:pPr>
            <a:endParaRPr lang="en-US" sz="3600" b="1" dirty="0">
              <a:solidFill>
                <a:srgbClr val="7D1102"/>
              </a:solidFill>
              <a:latin typeface="Consolas"/>
              <a:cs typeface="Consolas"/>
            </a:endParaRPr>
          </a:p>
          <a:p>
            <a:pPr marL="0" indent="0" algn="ctr">
              <a:lnSpc>
                <a:spcPct val="50000"/>
              </a:lnSpc>
              <a:buNone/>
            </a:pPr>
            <a:endParaRPr lang="en-US" sz="3600" b="1" dirty="0">
              <a:solidFill>
                <a:srgbClr val="7D1102"/>
              </a:solidFill>
              <a:latin typeface="Consolas"/>
              <a:cs typeface="Consolas"/>
            </a:endParaRPr>
          </a:p>
          <a:p>
            <a:pPr marL="0" indent="0" algn="ctr" eaLnBrk="1" hangingPunct="1">
              <a:lnSpc>
                <a:spcPct val="50000"/>
              </a:lnSpc>
              <a:buNone/>
            </a:pPr>
            <a:endParaRPr lang="en-US" sz="4400" b="1" dirty="0">
              <a:solidFill>
                <a:srgbClr val="7D1102"/>
              </a:solidFill>
              <a:cs typeface="Trade Gothic Next LT Pro Lt" pitchFamily="34" charset="0"/>
            </a:endParaRP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935784758"/>
      </p:ext>
    </p:extLst>
  </p:cSld>
  <p:clrMapOvr>
    <a:masterClrMapping/>
  </p:clrMapOvr>
  <p:transition xmlns:p14="http://schemas.microsoft.com/office/powerpoint/2010/mai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476250"/>
            <a:ext cx="21039283" cy="12065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a:solidFill>
                  <a:srgbClr val="7D1102"/>
                </a:solidFill>
                <a:cs typeface="Trade Gothic Next LT Pro Lt" pitchFamily="34" charset="0"/>
              </a:rPr>
              <a:t>T</a:t>
            </a:r>
            <a:r>
              <a:rPr lang="en-US" sz="4000" dirty="0" smtClean="0">
                <a:solidFill>
                  <a:srgbClr val="7D1102"/>
                </a:solidFill>
                <a:cs typeface="Trade Gothic Next LT Pro Lt" pitchFamily="34" charset="0"/>
              </a:rPr>
              <a:t>ext field which provides a ‘clear’ button after some text is entered </a:t>
            </a:r>
          </a:p>
          <a:p>
            <a:pPr algn="l" eaLnBrk="1" hangingPunct="1">
              <a:lnSpc>
                <a:spcPct val="80000"/>
              </a:lnSpc>
            </a:pPr>
            <a:r>
              <a:rPr lang="en-US" sz="4000" dirty="0" smtClean="0">
                <a:solidFill>
                  <a:srgbClr val="7D1102"/>
                </a:solidFill>
                <a:cs typeface="Trade Gothic Next LT Pro Lt" pitchFamily="34" charset="0"/>
              </a:rPr>
              <a:t>Will be styled to look like the local OS’ search-box style</a:t>
            </a:r>
          </a:p>
          <a:p>
            <a:pPr lvl="1" algn="l">
              <a:lnSpc>
                <a:spcPct val="80000"/>
              </a:lnSpc>
              <a:buFont typeface="Courier New"/>
              <a:buChar char="o"/>
            </a:pPr>
            <a:r>
              <a:rPr lang="en-US" sz="4000" dirty="0" smtClean="0">
                <a:cs typeface="Trade Gothic Next LT Pro Lt" pitchFamily="34" charset="0"/>
              </a:rPr>
              <a:t>rounded edges on Mac OS but not on Windows </a:t>
            </a:r>
            <a:endParaRPr lang="en-US" sz="4000" dirty="0" smtClean="0">
              <a:solidFill>
                <a:srgbClr val="7D1102"/>
              </a:solidFill>
              <a:cs typeface="Trade Gothic Next LT Pro Lt" pitchFamily="34" charset="0"/>
            </a:endParaRPr>
          </a:p>
          <a:p>
            <a:pPr algn="l" eaLnBrk="1" hangingPunct="1">
              <a:lnSpc>
                <a:spcPct val="80000"/>
              </a:lnSpc>
            </a:pPr>
            <a:r>
              <a:rPr lang="en-US" sz="4000" dirty="0" smtClean="0">
                <a:solidFill>
                  <a:srgbClr val="7D1102"/>
                </a:solidFill>
                <a:cs typeface="Trade Gothic Next LT Pro Lt" pitchFamily="34" charset="0"/>
              </a:rPr>
              <a:t>Safari and Chrome will auto-save previous entries </a:t>
            </a:r>
          </a:p>
        </p:txBody>
      </p:sp>
      <p:pic>
        <p:nvPicPr>
          <p:cNvPr id="6" name="Picture 3"/>
          <p:cNvPicPr>
            <a:picLocks noChangeAspect="1"/>
          </p:cNvPicPr>
          <p:nvPr/>
        </p:nvPicPr>
        <p:blipFill>
          <a:blip r:embed="rId2" cstate="print"/>
          <a:srcRect/>
          <a:stretch>
            <a:fillRect/>
          </a:stretch>
        </p:blipFill>
        <p:spPr bwMode="auto">
          <a:xfrm>
            <a:off x="13803313" y="6915149"/>
            <a:ext cx="4776787" cy="6278877"/>
          </a:xfrm>
          <a:prstGeom prst="rect">
            <a:avLst/>
          </a:prstGeom>
          <a:noFill/>
          <a:ln w="9525">
            <a:noFill/>
            <a:miter lim="800000"/>
            <a:headEnd/>
            <a:tailEnd/>
          </a:ln>
        </p:spPr>
      </p:pic>
      <p:sp>
        <p:nvSpPr>
          <p:cNvPr id="5" name="TextBox 4"/>
          <p:cNvSpPr txBox="1"/>
          <p:nvPr/>
        </p:nvSpPr>
        <p:spPr>
          <a:xfrm>
            <a:off x="1863725" y="1453108"/>
            <a:ext cx="559752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Consolas"/>
                <a:ea typeface="+mn-ea"/>
                <a:cs typeface="Consolas"/>
                <a:sym typeface="Gill Sans Light"/>
              </a:rPr>
              <a:t>search</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pic>
        <p:nvPicPr>
          <p:cNvPr id="2" name="Picture 1"/>
          <p:cNvPicPr>
            <a:picLocks noChangeAspect="1"/>
          </p:cNvPicPr>
          <p:nvPr/>
        </p:nvPicPr>
        <p:blipFill>
          <a:blip r:embed="rId3"/>
          <a:stretch>
            <a:fillRect/>
          </a:stretch>
        </p:blipFill>
        <p:spPr>
          <a:xfrm>
            <a:off x="6650182" y="9178636"/>
            <a:ext cx="4572000" cy="1765300"/>
          </a:xfrm>
          <a:prstGeom prst="rect">
            <a:avLst/>
          </a:prstGeom>
        </p:spPr>
      </p:pic>
    </p:spTree>
    <p:extLst>
      <p:ext uri="{BB962C8B-B14F-4D97-AF65-F5344CB8AC3E}">
        <p14:creationId xmlns:p14="http://schemas.microsoft.com/office/powerpoint/2010/main" val="595746448"/>
      </p:ext>
    </p:extLst>
  </p:cSld>
  <p:clrMapOvr>
    <a:masterClrMapping/>
  </p:clrMapOvr>
  <p:transition xmlns:p14="http://schemas.microsoft.com/office/powerpoint/2010/mai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476250"/>
            <a:ext cx="21039283" cy="12065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No telephone number validation</a:t>
            </a:r>
          </a:p>
          <a:p>
            <a:pPr lvl="1" algn="l">
              <a:lnSpc>
                <a:spcPct val="80000"/>
              </a:lnSpc>
              <a:buFont typeface="Courier New"/>
              <a:buChar char="o"/>
            </a:pPr>
            <a:r>
              <a:rPr lang="en-US" sz="4000" dirty="0" smtClean="0">
                <a:cs typeface="Trade Gothic Next LT Pro Lt" pitchFamily="34" charset="0"/>
              </a:rPr>
              <a:t>use your own </a:t>
            </a:r>
            <a:r>
              <a:rPr lang="en-US" sz="4000" dirty="0" smtClean="0">
                <a:latin typeface="Consolas"/>
                <a:cs typeface="Consolas"/>
              </a:rPr>
              <a:t>Pattern </a:t>
            </a:r>
            <a:r>
              <a:rPr lang="en-US" sz="4000" dirty="0" smtClean="0">
                <a:latin typeface="+mj-lt"/>
                <a:cs typeface="Consolas"/>
              </a:rPr>
              <a:t>attribute instead (will be discussed later in the course)</a:t>
            </a:r>
            <a:endParaRPr lang="en-US" sz="4000" dirty="0" smtClean="0">
              <a:solidFill>
                <a:srgbClr val="7D1102"/>
              </a:solidFill>
              <a:cs typeface="Trade Gothic Next LT Pro Lt" pitchFamily="34" charset="0"/>
            </a:endParaRPr>
          </a:p>
          <a:p>
            <a:pPr algn="l" eaLnBrk="1" hangingPunct="1">
              <a:lnSpc>
                <a:spcPct val="80000"/>
              </a:lnSpc>
            </a:pPr>
            <a:r>
              <a:rPr lang="en-US" sz="4000" dirty="0" smtClean="0">
                <a:solidFill>
                  <a:srgbClr val="7D1102"/>
                </a:solidFill>
                <a:cs typeface="Trade Gothic Next LT Pro Lt" pitchFamily="34" charset="0"/>
              </a:rPr>
              <a:t>No visual difference on desktop browsers</a:t>
            </a:r>
          </a:p>
          <a:p>
            <a:pPr lvl="1" algn="l">
              <a:lnSpc>
                <a:spcPct val="80000"/>
              </a:lnSpc>
              <a:buFont typeface="Courier New"/>
              <a:buChar char="o"/>
            </a:pPr>
            <a:r>
              <a:rPr lang="en-US" sz="4000" dirty="0" smtClean="0">
                <a:cs typeface="Trade Gothic Next LT Pro Lt" pitchFamily="34" charset="0"/>
              </a:rPr>
              <a:t>simply a way to designate telephone number input for styling reasons</a:t>
            </a:r>
            <a:endParaRPr lang="en-US" sz="4000" dirty="0" smtClean="0">
              <a:solidFill>
                <a:srgbClr val="7D1102"/>
              </a:solidFill>
              <a:cs typeface="Trade Gothic Next LT Pro Lt" pitchFamily="34" charset="0"/>
            </a:endParaRPr>
          </a:p>
          <a:p>
            <a:pPr algn="l" eaLnBrk="1" hangingPunct="1">
              <a:lnSpc>
                <a:spcPct val="80000"/>
              </a:lnSpc>
            </a:pPr>
            <a:r>
              <a:rPr lang="en-US" sz="4000" dirty="0" smtClean="0">
                <a:solidFill>
                  <a:srgbClr val="7D1102"/>
                </a:solidFill>
                <a:cs typeface="Trade Gothic Next LT Pro Lt" pitchFamily="34" charset="0"/>
              </a:rPr>
              <a:t>The iPhone will present a telephone keyboard on selection </a:t>
            </a:r>
          </a:p>
        </p:txBody>
      </p:sp>
      <p:pic>
        <p:nvPicPr>
          <p:cNvPr id="7" name="Picture 3" descr="HTML5.2-Webucator-ver1.1.1.pdf (page 87 of 186).png"/>
          <p:cNvPicPr>
            <a:picLocks noChangeAspect="1"/>
          </p:cNvPicPr>
          <p:nvPr/>
        </p:nvPicPr>
        <p:blipFill>
          <a:blip r:embed="rId2" cstate="print"/>
          <a:srcRect/>
          <a:stretch>
            <a:fillRect/>
          </a:stretch>
        </p:blipFill>
        <p:spPr bwMode="auto">
          <a:xfrm>
            <a:off x="14744917" y="7529188"/>
            <a:ext cx="7840591" cy="5202561"/>
          </a:xfrm>
          <a:prstGeom prst="rect">
            <a:avLst/>
          </a:prstGeom>
          <a:noFill/>
          <a:ln w="9525">
            <a:noFill/>
            <a:miter lim="800000"/>
            <a:headEnd/>
            <a:tailEnd/>
          </a:ln>
        </p:spPr>
      </p:pic>
      <p:sp>
        <p:nvSpPr>
          <p:cNvPr id="6" name="TextBox 5"/>
          <p:cNvSpPr txBox="1"/>
          <p:nvPr/>
        </p:nvSpPr>
        <p:spPr>
          <a:xfrm>
            <a:off x="1863725" y="1453108"/>
            <a:ext cx="559752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535353"/>
                </a:solidFill>
                <a:effectLst/>
                <a:uFillTx/>
                <a:latin typeface="Consolas"/>
                <a:ea typeface="+mn-ea"/>
                <a:cs typeface="Consolas"/>
                <a:sym typeface="Gill Sans Light"/>
              </a:rPr>
              <a:t>tel</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Tree>
    <p:extLst>
      <p:ext uri="{BB962C8B-B14F-4D97-AF65-F5344CB8AC3E}">
        <p14:creationId xmlns:p14="http://schemas.microsoft.com/office/powerpoint/2010/main" val="1901295324"/>
      </p:ext>
    </p:extLst>
  </p:cSld>
  <p:clrMapOvr>
    <a:masterClrMapping/>
  </p:clrMapOvr>
  <p:transition xmlns:p14="http://schemas.microsoft.com/office/powerpoint/2010/mai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476250"/>
            <a:ext cx="21039283" cy="12065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The iPhone will display a URL keyboard (“/” and “.com” keys added) </a:t>
            </a:r>
          </a:p>
          <a:p>
            <a:pPr algn="l" eaLnBrk="1" hangingPunct="1">
              <a:lnSpc>
                <a:spcPct val="80000"/>
              </a:lnSpc>
            </a:pPr>
            <a:r>
              <a:rPr lang="en-US" sz="4000" dirty="0" smtClean="0">
                <a:solidFill>
                  <a:srgbClr val="7D1102"/>
                </a:solidFill>
                <a:cs typeface="Trade Gothic Next LT Pro Lt" pitchFamily="34" charset="0"/>
              </a:rPr>
              <a:t>Performs basic URL validation on most browsers </a:t>
            </a:r>
          </a:p>
          <a:p>
            <a:pPr lvl="1" algn="l">
              <a:lnSpc>
                <a:spcPct val="80000"/>
              </a:lnSpc>
              <a:buFont typeface="Courier New"/>
              <a:buChar char="o"/>
            </a:pPr>
            <a:r>
              <a:rPr lang="en-US" sz="4000" dirty="0" smtClean="0">
                <a:cs typeface="Trade Gothic Next LT Pro Lt" pitchFamily="34" charset="0"/>
              </a:rPr>
              <a:t>error bubble on validation failure</a:t>
            </a:r>
          </a:p>
          <a:p>
            <a:pPr lvl="1" algn="l">
              <a:lnSpc>
                <a:spcPct val="80000"/>
              </a:lnSpc>
              <a:buFont typeface="Courier New"/>
              <a:buChar char="o"/>
            </a:pPr>
            <a:r>
              <a:rPr lang="en-US" sz="4000" dirty="0" smtClean="0">
                <a:solidFill>
                  <a:schemeClr val="tx2">
                    <a:lumMod val="75000"/>
                  </a:schemeClr>
                </a:solidFill>
                <a:cs typeface="Trade Gothic Next LT Pro Lt" pitchFamily="34" charset="0"/>
              </a:rPr>
              <a:t>values like “</a:t>
            </a:r>
            <a:r>
              <a:rPr lang="en-US" sz="4000" dirty="0" err="1" smtClean="0">
                <a:solidFill>
                  <a:schemeClr val="tx2">
                    <a:lumMod val="75000"/>
                  </a:schemeClr>
                </a:solidFill>
                <a:cs typeface="Trade Gothic Next LT Pro Lt" pitchFamily="34" charset="0"/>
              </a:rPr>
              <a:t>adfad</a:t>
            </a:r>
            <a:r>
              <a:rPr lang="en-US" sz="4000" dirty="0" smtClean="0">
                <a:solidFill>
                  <a:schemeClr val="tx2">
                    <a:lumMod val="75000"/>
                  </a:schemeClr>
                </a:solidFill>
                <a:cs typeface="Trade Gothic Next LT Pro Lt" pitchFamily="34" charset="0"/>
              </a:rPr>
              <a:t>” will be transformed into “http://</a:t>
            </a:r>
            <a:r>
              <a:rPr lang="en-US" sz="4000" dirty="0" err="1" smtClean="0">
                <a:solidFill>
                  <a:schemeClr val="tx2">
                    <a:lumMod val="75000"/>
                  </a:schemeClr>
                </a:solidFill>
                <a:cs typeface="Trade Gothic Next LT Pro Lt" pitchFamily="34" charset="0"/>
              </a:rPr>
              <a:t>adfad</a:t>
            </a:r>
            <a:r>
              <a:rPr lang="en-US" sz="4000" dirty="0" smtClean="0">
                <a:solidFill>
                  <a:schemeClr val="tx2">
                    <a:lumMod val="75000"/>
                  </a:schemeClr>
                </a:solidFill>
                <a:cs typeface="Trade Gothic Next LT Pro Lt" pitchFamily="34" charset="0"/>
              </a:rPr>
              <a:t>” in some browsers </a:t>
            </a:r>
            <a:r>
              <a:rPr lang="en-US" sz="4000" dirty="0" smtClean="0">
                <a:solidFill>
                  <a:srgbClr val="7D1102"/>
                </a:solidFill>
                <a:cs typeface="Trade Gothic Next LT Pro Lt" pitchFamily="34" charset="0"/>
              </a:rPr>
              <a:t> </a:t>
            </a:r>
          </a:p>
        </p:txBody>
      </p:sp>
      <p:pic>
        <p:nvPicPr>
          <p:cNvPr id="5" name="Picture 3"/>
          <p:cNvPicPr>
            <a:picLocks noChangeAspect="1"/>
          </p:cNvPicPr>
          <p:nvPr/>
        </p:nvPicPr>
        <p:blipFill>
          <a:blip r:embed="rId2" cstate="print"/>
          <a:srcRect/>
          <a:stretch>
            <a:fillRect/>
          </a:stretch>
        </p:blipFill>
        <p:spPr bwMode="auto">
          <a:xfrm>
            <a:off x="673100" y="10126216"/>
            <a:ext cx="6502400" cy="2166231"/>
          </a:xfrm>
          <a:prstGeom prst="rect">
            <a:avLst/>
          </a:prstGeom>
          <a:noFill/>
          <a:ln w="9525">
            <a:noFill/>
            <a:miter lim="800000"/>
            <a:headEnd/>
            <a:tailEnd/>
          </a:ln>
        </p:spPr>
      </p:pic>
      <p:pic>
        <p:nvPicPr>
          <p:cNvPr id="6" name="Picture 4"/>
          <p:cNvPicPr>
            <a:picLocks noChangeAspect="1"/>
          </p:cNvPicPr>
          <p:nvPr/>
        </p:nvPicPr>
        <p:blipFill>
          <a:blip r:embed="rId3" cstate="print"/>
          <a:srcRect/>
          <a:stretch>
            <a:fillRect/>
          </a:stretch>
        </p:blipFill>
        <p:spPr bwMode="auto">
          <a:xfrm>
            <a:off x="7900987" y="9167814"/>
            <a:ext cx="7561543" cy="3761080"/>
          </a:xfrm>
          <a:prstGeom prst="rect">
            <a:avLst/>
          </a:prstGeom>
          <a:noFill/>
          <a:ln w="9525">
            <a:noFill/>
            <a:miter lim="800000"/>
            <a:headEnd/>
            <a:tailEnd/>
          </a:ln>
        </p:spPr>
      </p:pic>
      <p:pic>
        <p:nvPicPr>
          <p:cNvPr id="9" name="Picture 5"/>
          <p:cNvPicPr>
            <a:picLocks noChangeAspect="1"/>
          </p:cNvPicPr>
          <p:nvPr/>
        </p:nvPicPr>
        <p:blipFill>
          <a:blip r:embed="rId4" cstate="print"/>
          <a:srcRect/>
          <a:stretch>
            <a:fillRect/>
          </a:stretch>
        </p:blipFill>
        <p:spPr bwMode="auto">
          <a:xfrm>
            <a:off x="16154400" y="9063038"/>
            <a:ext cx="6153599" cy="3229409"/>
          </a:xfrm>
          <a:prstGeom prst="rect">
            <a:avLst/>
          </a:prstGeom>
          <a:noFill/>
          <a:ln w="9525">
            <a:noFill/>
            <a:miter lim="800000"/>
            <a:headEnd/>
            <a:tailEnd/>
          </a:ln>
        </p:spPr>
      </p:pic>
      <p:sp>
        <p:nvSpPr>
          <p:cNvPr id="10" name="TextBox 9"/>
          <p:cNvSpPr txBox="1"/>
          <p:nvPr/>
        </p:nvSpPr>
        <p:spPr>
          <a:xfrm>
            <a:off x="1863725" y="1453108"/>
            <a:ext cx="559752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err="1" smtClean="0">
                <a:latin typeface="Consolas"/>
                <a:cs typeface="Consolas"/>
              </a:rPr>
              <a:t>url</a:t>
            </a:r>
            <a:endParaRPr kumimoji="0" lang="en-US" sz="5000" b="0" i="0" u="none" strike="noStrike" cap="none" spc="0" normalizeH="0" baseline="0" dirty="0">
              <a:ln>
                <a:noFill/>
              </a:ln>
              <a:solidFill>
                <a:srgbClr val="535353"/>
              </a:solidFill>
              <a:effectLst/>
              <a:uFillTx/>
              <a:latin typeface="Consolas"/>
              <a:cs typeface="Consolas"/>
              <a:sym typeface="Gill Sans Light"/>
            </a:endParaRPr>
          </a:p>
        </p:txBody>
      </p:sp>
    </p:spTree>
    <p:extLst>
      <p:ext uri="{BB962C8B-B14F-4D97-AF65-F5344CB8AC3E}">
        <p14:creationId xmlns:p14="http://schemas.microsoft.com/office/powerpoint/2010/main" val="1624247217"/>
      </p:ext>
    </p:extLst>
  </p:cSld>
  <p:clrMapOvr>
    <a:masterClrMapping/>
  </p:clrMapOvr>
  <p:transition xmlns:p14="http://schemas.microsoft.com/office/powerpoint/2010/mai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952500"/>
            <a:ext cx="21039283" cy="12065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The iPhone will display an email keyboard (“@” key added) </a:t>
            </a:r>
          </a:p>
          <a:p>
            <a:pPr algn="l" eaLnBrk="1" hangingPunct="1">
              <a:lnSpc>
                <a:spcPct val="80000"/>
              </a:lnSpc>
            </a:pPr>
            <a:r>
              <a:rPr lang="en-US" sz="4000" dirty="0" smtClean="0">
                <a:solidFill>
                  <a:srgbClr val="7D1102"/>
                </a:solidFill>
                <a:cs typeface="Trade Gothic Next LT Pro Lt" pitchFamily="34" charset="0"/>
              </a:rPr>
              <a:t>Performs basic email validations on most browsers</a:t>
            </a:r>
          </a:p>
          <a:p>
            <a:pPr lvl="1" algn="l">
              <a:lnSpc>
                <a:spcPct val="80000"/>
              </a:lnSpc>
              <a:buFont typeface="Courier New"/>
              <a:buChar char="o"/>
            </a:pPr>
            <a:r>
              <a:rPr lang="en-US" sz="4000" dirty="0" smtClean="0">
                <a:cs typeface="Trade Gothic Next LT Pro Lt" pitchFamily="34" charset="0"/>
              </a:rPr>
              <a:t>error bubble on validation failure</a:t>
            </a:r>
          </a:p>
        </p:txBody>
      </p:sp>
      <p:pic>
        <p:nvPicPr>
          <p:cNvPr id="7" name="Picture 1"/>
          <p:cNvPicPr>
            <a:picLocks noChangeAspect="1"/>
          </p:cNvPicPr>
          <p:nvPr/>
        </p:nvPicPr>
        <p:blipFill>
          <a:blip r:embed="rId2" cstate="print"/>
          <a:srcRect/>
          <a:stretch>
            <a:fillRect/>
          </a:stretch>
        </p:blipFill>
        <p:spPr bwMode="auto">
          <a:xfrm>
            <a:off x="957136" y="7704138"/>
            <a:ext cx="7128927" cy="2900362"/>
          </a:xfrm>
          <a:prstGeom prst="rect">
            <a:avLst/>
          </a:prstGeom>
          <a:noFill/>
          <a:ln w="9525">
            <a:noFill/>
            <a:miter lim="800000"/>
            <a:headEnd/>
            <a:tailEnd/>
          </a:ln>
        </p:spPr>
      </p:pic>
      <p:pic>
        <p:nvPicPr>
          <p:cNvPr id="10" name="Picture 2"/>
          <p:cNvPicPr>
            <a:picLocks noChangeAspect="1"/>
          </p:cNvPicPr>
          <p:nvPr/>
        </p:nvPicPr>
        <p:blipFill>
          <a:blip r:embed="rId3" cstate="print"/>
          <a:srcRect/>
          <a:stretch>
            <a:fillRect/>
          </a:stretch>
        </p:blipFill>
        <p:spPr bwMode="auto">
          <a:xfrm>
            <a:off x="9282546" y="7704138"/>
            <a:ext cx="5569044" cy="1703332"/>
          </a:xfrm>
          <a:prstGeom prst="rect">
            <a:avLst/>
          </a:prstGeom>
          <a:noFill/>
          <a:ln w="9525">
            <a:noFill/>
            <a:miter lim="800000"/>
            <a:headEnd/>
            <a:tailEnd/>
          </a:ln>
        </p:spPr>
      </p:pic>
      <p:pic>
        <p:nvPicPr>
          <p:cNvPr id="11" name="Picture 3"/>
          <p:cNvPicPr>
            <a:picLocks noChangeAspect="1"/>
          </p:cNvPicPr>
          <p:nvPr/>
        </p:nvPicPr>
        <p:blipFill>
          <a:blip r:embed="rId4" cstate="print"/>
          <a:srcRect/>
          <a:stretch>
            <a:fillRect/>
          </a:stretch>
        </p:blipFill>
        <p:spPr bwMode="auto">
          <a:xfrm>
            <a:off x="17714913" y="7704138"/>
            <a:ext cx="6256343" cy="2828816"/>
          </a:xfrm>
          <a:prstGeom prst="rect">
            <a:avLst/>
          </a:prstGeom>
          <a:noFill/>
          <a:ln w="9525">
            <a:noFill/>
            <a:miter lim="800000"/>
            <a:headEnd/>
            <a:tailEnd/>
          </a:ln>
        </p:spPr>
      </p:pic>
      <p:pic>
        <p:nvPicPr>
          <p:cNvPr id="12" name="Picture 4"/>
          <p:cNvPicPr>
            <a:picLocks noChangeAspect="1"/>
          </p:cNvPicPr>
          <p:nvPr/>
        </p:nvPicPr>
        <p:blipFill>
          <a:blip r:embed="rId5" cstate="print"/>
          <a:srcRect/>
          <a:stretch>
            <a:fillRect/>
          </a:stretch>
        </p:blipFill>
        <p:spPr bwMode="auto">
          <a:xfrm>
            <a:off x="9011575" y="10532954"/>
            <a:ext cx="6634057" cy="2635942"/>
          </a:xfrm>
          <a:prstGeom prst="rect">
            <a:avLst/>
          </a:prstGeom>
          <a:noFill/>
          <a:ln w="9525">
            <a:noFill/>
            <a:miter lim="800000"/>
            <a:headEnd/>
            <a:tailEnd/>
          </a:ln>
        </p:spPr>
      </p:pic>
      <p:sp>
        <p:nvSpPr>
          <p:cNvPr id="9" name="TextBox 8"/>
          <p:cNvSpPr txBox="1"/>
          <p:nvPr/>
        </p:nvSpPr>
        <p:spPr>
          <a:xfrm>
            <a:off x="1863725" y="1453108"/>
            <a:ext cx="559752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latin typeface="Consolas"/>
                <a:cs typeface="Consolas"/>
              </a:rPr>
              <a:t>email</a:t>
            </a:r>
            <a:endParaRPr kumimoji="0" lang="en-US" sz="5000" b="0" i="0" u="none" strike="noStrike" cap="none" spc="0" normalizeH="0" baseline="0" dirty="0">
              <a:ln>
                <a:noFill/>
              </a:ln>
              <a:solidFill>
                <a:srgbClr val="535353"/>
              </a:solidFill>
              <a:effectLst/>
              <a:uFillTx/>
              <a:latin typeface="Consolas"/>
              <a:cs typeface="Consolas"/>
              <a:sym typeface="Gill Sans Light"/>
            </a:endParaRPr>
          </a:p>
        </p:txBody>
      </p:sp>
    </p:spTree>
    <p:extLst>
      <p:ext uri="{BB962C8B-B14F-4D97-AF65-F5344CB8AC3E}">
        <p14:creationId xmlns:p14="http://schemas.microsoft.com/office/powerpoint/2010/main" val="3794343170"/>
      </p:ext>
    </p:extLst>
  </p:cSld>
  <p:clrMapOvr>
    <a:masterClrMapping/>
  </p:clrMapOvr>
  <p:transition xmlns:p14="http://schemas.microsoft.com/office/powerpoint/2010/mai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1016000"/>
            <a:ext cx="13154025" cy="12065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Can support different date formats</a:t>
            </a:r>
          </a:p>
          <a:p>
            <a:pPr algn="l" eaLnBrk="1" hangingPunct="1">
              <a:lnSpc>
                <a:spcPct val="80000"/>
              </a:lnSpc>
            </a:pPr>
            <a:r>
              <a:rPr lang="en-US" sz="4000" dirty="0" smtClean="0">
                <a:solidFill>
                  <a:srgbClr val="7D1102"/>
                </a:solidFill>
                <a:cs typeface="Trade Gothic Next LT Pro Lt" pitchFamily="34" charset="0"/>
              </a:rPr>
              <a:t>Some browsers spawn a date picker control whose layout will depend on date type </a:t>
            </a:r>
          </a:p>
          <a:p>
            <a:pPr algn="l" eaLnBrk="1" hangingPunct="1">
              <a:lnSpc>
                <a:spcPct val="80000"/>
              </a:lnSpc>
            </a:pPr>
            <a:r>
              <a:rPr lang="en-US" sz="4000" dirty="0" smtClean="0">
                <a:solidFill>
                  <a:srgbClr val="7D1102"/>
                </a:solidFill>
                <a:cs typeface="Trade Gothic Next LT Pro Lt" pitchFamily="34" charset="0"/>
              </a:rPr>
              <a:t>Validation will be done, must match appropriate date format </a:t>
            </a:r>
          </a:p>
        </p:txBody>
      </p:sp>
      <p:graphicFrame>
        <p:nvGraphicFramePr>
          <p:cNvPr id="9" name="Table 8"/>
          <p:cNvGraphicFramePr>
            <a:graphicFrameLocks noGrp="1"/>
          </p:cNvGraphicFramePr>
          <p:nvPr>
            <p:extLst>
              <p:ext uri="{D42A27DB-BD31-4B8C-83A1-F6EECF244321}">
                <p14:modId xmlns:p14="http://schemas.microsoft.com/office/powerpoint/2010/main" val="3017829330"/>
              </p:ext>
            </p:extLst>
          </p:nvPr>
        </p:nvGraphicFramePr>
        <p:xfrm>
          <a:off x="15420975" y="2311735"/>
          <a:ext cx="7874000" cy="4352590"/>
        </p:xfrm>
        <a:graphic>
          <a:graphicData uri="http://schemas.openxmlformats.org/drawingml/2006/table">
            <a:tbl>
              <a:tblPr firstRow="1" bandRow="1">
                <a:tableStyleId>{ED083AE6-46FA-4A59-8FB0-9F97EB10719F}</a:tableStyleId>
              </a:tblPr>
              <a:tblGrid>
                <a:gridCol w="3261220"/>
                <a:gridCol w="4612780"/>
              </a:tblGrid>
              <a:tr h="522670">
                <a:tc>
                  <a:txBody>
                    <a:bodyPr/>
                    <a:lstStyle/>
                    <a:p>
                      <a:r>
                        <a:rPr lang="en-US" sz="4000" dirty="0" smtClean="0"/>
                        <a:t>date</a:t>
                      </a:r>
                      <a:endParaRPr lang="en-US" sz="4000" b="0" dirty="0">
                        <a:solidFill>
                          <a:srgbClr val="434746"/>
                        </a:solidFill>
                        <a:latin typeface="Consolas" pitchFamily="49" charset="0"/>
                        <a:cs typeface="Consolas" pitchFamily="49" charset="0"/>
                      </a:endParaRPr>
                    </a:p>
                  </a:txBody>
                  <a:tcPr marL="91451" marR="91451" marT="45719" marB="45719"/>
                </a:tc>
                <a:tc>
                  <a:txBody>
                    <a:bodyPr/>
                    <a:lstStyle/>
                    <a:p>
                      <a:r>
                        <a:rPr lang="en-US" sz="4000" dirty="0" smtClean="0"/>
                        <a:t>yyyy-mm-dd</a:t>
                      </a:r>
                      <a:endParaRPr lang="en-US" sz="4000" b="0" dirty="0">
                        <a:solidFill>
                          <a:srgbClr val="434746"/>
                        </a:solidFill>
                        <a:latin typeface="Trade Gothic Next LT Pro Lt"/>
                        <a:cs typeface="Trade Gothic Next LT Pro Lt"/>
                      </a:endParaRPr>
                    </a:p>
                  </a:txBody>
                  <a:tcPr marL="91451" marR="91451" marT="45719" marB="45719"/>
                </a:tc>
              </a:tr>
              <a:tr h="522670">
                <a:tc>
                  <a:txBody>
                    <a:bodyPr/>
                    <a:lstStyle/>
                    <a:p>
                      <a:r>
                        <a:rPr lang="en-US" sz="4000" dirty="0" smtClean="0"/>
                        <a:t>month</a:t>
                      </a:r>
                      <a:endParaRPr lang="en-US" sz="4000" b="0" dirty="0">
                        <a:solidFill>
                          <a:srgbClr val="434746"/>
                        </a:solidFill>
                        <a:latin typeface="Consolas" pitchFamily="49" charset="0"/>
                        <a:cs typeface="Consolas" pitchFamily="49" charset="0"/>
                      </a:endParaRPr>
                    </a:p>
                  </a:txBody>
                  <a:tcPr marL="91451" marR="91451" marT="45719" marB="45719"/>
                </a:tc>
                <a:tc>
                  <a:txBody>
                    <a:bodyPr/>
                    <a:lstStyle/>
                    <a:p>
                      <a:r>
                        <a:rPr lang="en-US" sz="4000" dirty="0" smtClean="0"/>
                        <a:t>yyyy-mm</a:t>
                      </a:r>
                      <a:endParaRPr lang="en-US" sz="4000" b="0" dirty="0">
                        <a:solidFill>
                          <a:srgbClr val="434746"/>
                        </a:solidFill>
                        <a:latin typeface="Trade Gothic Next LT Pro Lt"/>
                        <a:cs typeface="Trade Gothic Next LT Pro Lt"/>
                      </a:endParaRPr>
                    </a:p>
                  </a:txBody>
                  <a:tcPr marL="91451" marR="91451" marT="45719" marB="45719"/>
                </a:tc>
              </a:tr>
              <a:tr h="522670">
                <a:tc>
                  <a:txBody>
                    <a:bodyPr/>
                    <a:lstStyle/>
                    <a:p>
                      <a:r>
                        <a:rPr lang="en-US" sz="4000" dirty="0" smtClean="0"/>
                        <a:t>week</a:t>
                      </a:r>
                      <a:endParaRPr lang="en-US" sz="4000" b="0" dirty="0">
                        <a:solidFill>
                          <a:srgbClr val="434746"/>
                        </a:solidFill>
                        <a:latin typeface="Consolas" pitchFamily="49" charset="0"/>
                        <a:cs typeface="Consolas" pitchFamily="49" charset="0"/>
                      </a:endParaRPr>
                    </a:p>
                  </a:txBody>
                  <a:tcPr marL="91451" marR="91451" marT="45719" marB="45719"/>
                </a:tc>
                <a:tc>
                  <a:txBody>
                    <a:bodyPr/>
                    <a:lstStyle/>
                    <a:p>
                      <a:r>
                        <a:rPr lang="en-US" sz="4000" dirty="0" smtClean="0"/>
                        <a:t>yyyy-mmW</a:t>
                      </a:r>
                      <a:endParaRPr lang="en-US" sz="4000" b="0" dirty="0">
                        <a:solidFill>
                          <a:srgbClr val="434746"/>
                        </a:solidFill>
                        <a:latin typeface="Trade Gothic Next LT Pro Lt"/>
                        <a:cs typeface="Trade Gothic Next LT Pro Lt"/>
                      </a:endParaRPr>
                    </a:p>
                  </a:txBody>
                  <a:tcPr marL="91451" marR="91451" marT="45719" marB="45719"/>
                </a:tc>
              </a:tr>
              <a:tr h="522670">
                <a:tc>
                  <a:txBody>
                    <a:bodyPr/>
                    <a:lstStyle/>
                    <a:p>
                      <a:r>
                        <a:rPr lang="en-US" sz="4000" dirty="0" smtClean="0"/>
                        <a:t>time</a:t>
                      </a:r>
                      <a:endParaRPr lang="en-US" sz="4000" b="0" dirty="0">
                        <a:solidFill>
                          <a:srgbClr val="434746"/>
                        </a:solidFill>
                        <a:latin typeface="Consolas" pitchFamily="49" charset="0"/>
                        <a:cs typeface="Consolas" pitchFamily="49" charset="0"/>
                      </a:endParaRPr>
                    </a:p>
                  </a:txBody>
                  <a:tcPr marL="91451" marR="91451" marT="45719" marB="45719"/>
                </a:tc>
                <a:tc>
                  <a:txBody>
                    <a:bodyPr/>
                    <a:lstStyle/>
                    <a:p>
                      <a:r>
                        <a:rPr lang="en-US" sz="4000" dirty="0" smtClean="0"/>
                        <a:t>HH:MM</a:t>
                      </a:r>
                      <a:endParaRPr lang="en-US" sz="4000" b="0" dirty="0">
                        <a:solidFill>
                          <a:srgbClr val="434746"/>
                        </a:solidFill>
                        <a:latin typeface="Trade Gothic Next LT Pro Lt"/>
                        <a:cs typeface="Trade Gothic Next LT Pro Lt"/>
                      </a:endParaRPr>
                    </a:p>
                  </a:txBody>
                  <a:tcPr marL="91451" marR="91451" marT="45719" marB="45719"/>
                </a:tc>
              </a:tr>
              <a:tr h="522670">
                <a:tc>
                  <a:txBody>
                    <a:bodyPr/>
                    <a:lstStyle/>
                    <a:p>
                      <a:r>
                        <a:rPr lang="en-US" sz="4000" dirty="0" smtClean="0"/>
                        <a:t>datetime</a:t>
                      </a:r>
                      <a:endParaRPr lang="en-US" sz="4000" b="0" dirty="0">
                        <a:solidFill>
                          <a:srgbClr val="434746"/>
                        </a:solidFill>
                        <a:latin typeface="Consolas" pitchFamily="49" charset="0"/>
                        <a:cs typeface="Consolas" pitchFamily="49" charset="0"/>
                      </a:endParaRPr>
                    </a:p>
                  </a:txBody>
                  <a:tcPr marL="91451" marR="91451" marT="45719" marB="45719"/>
                </a:tc>
                <a:tc>
                  <a:txBody>
                    <a:bodyPr/>
                    <a:lstStyle/>
                    <a:p>
                      <a:r>
                        <a:rPr lang="en-US" sz="4000" dirty="0" smtClean="0"/>
                        <a:t>yyyy-mm-dd HH:MM</a:t>
                      </a:r>
                      <a:endParaRPr lang="en-US" sz="4000" b="0" dirty="0">
                        <a:solidFill>
                          <a:srgbClr val="434746"/>
                        </a:solidFill>
                        <a:latin typeface="Trade Gothic Next LT Pro Lt"/>
                        <a:cs typeface="Trade Gothic Next LT Pro Lt"/>
                      </a:endParaRPr>
                    </a:p>
                  </a:txBody>
                  <a:tcPr marL="91451" marR="91451" marT="45719" marB="45719"/>
                </a:tc>
              </a:tr>
              <a:tr h="847400">
                <a:tc>
                  <a:txBody>
                    <a:bodyPr/>
                    <a:lstStyle/>
                    <a:p>
                      <a:r>
                        <a:rPr lang="en-US" sz="4000" dirty="0" smtClean="0"/>
                        <a:t>datetime-local</a:t>
                      </a:r>
                      <a:endParaRPr lang="en-US" sz="4000" b="0" dirty="0">
                        <a:solidFill>
                          <a:srgbClr val="434746"/>
                        </a:solidFill>
                        <a:latin typeface="Consolas" pitchFamily="49" charset="0"/>
                        <a:cs typeface="Consolas" pitchFamily="49" charset="0"/>
                      </a:endParaRPr>
                    </a:p>
                  </a:txBody>
                  <a:tcPr marL="91451" marR="91451" marT="45719" marB="45719"/>
                </a:tc>
                <a:tc>
                  <a:txBody>
                    <a:bodyPr/>
                    <a:lstStyle/>
                    <a:p>
                      <a:r>
                        <a:rPr lang="en-US" sz="4000" dirty="0" smtClean="0"/>
                        <a:t>yyyy-mm-dd HH:MM</a:t>
                      </a:r>
                      <a:endParaRPr lang="en-US" sz="4000" b="0" dirty="0">
                        <a:solidFill>
                          <a:srgbClr val="434746"/>
                        </a:solidFill>
                        <a:latin typeface="Trade Gothic Next LT Pro Lt"/>
                        <a:cs typeface="Trade Gothic Next LT Pro Lt"/>
                      </a:endParaRPr>
                    </a:p>
                  </a:txBody>
                  <a:tcPr marL="91451" marR="91451" marT="45719" marB="45719"/>
                </a:tc>
              </a:tr>
            </a:tbl>
          </a:graphicData>
        </a:graphic>
      </p:graphicFrame>
      <p:pic>
        <p:nvPicPr>
          <p:cNvPr id="13" name="Picture 3"/>
          <p:cNvPicPr>
            <a:picLocks noChangeAspect="1"/>
          </p:cNvPicPr>
          <p:nvPr/>
        </p:nvPicPr>
        <p:blipFill>
          <a:blip r:embed="rId2" cstate="print"/>
          <a:srcRect/>
          <a:stretch>
            <a:fillRect/>
          </a:stretch>
        </p:blipFill>
        <p:spPr bwMode="auto">
          <a:xfrm>
            <a:off x="5389804" y="7429500"/>
            <a:ext cx="5843955" cy="5108575"/>
          </a:xfrm>
          <a:prstGeom prst="rect">
            <a:avLst/>
          </a:prstGeom>
          <a:noFill/>
          <a:ln w="9525">
            <a:noFill/>
            <a:miter lim="800000"/>
            <a:headEnd/>
            <a:tailEnd/>
          </a:ln>
        </p:spPr>
      </p:pic>
      <p:pic>
        <p:nvPicPr>
          <p:cNvPr id="14" name="Picture 4"/>
          <p:cNvPicPr>
            <a:picLocks noChangeAspect="1"/>
          </p:cNvPicPr>
          <p:nvPr/>
        </p:nvPicPr>
        <p:blipFill>
          <a:blip r:embed="rId3" cstate="print"/>
          <a:srcRect/>
          <a:stretch>
            <a:fillRect/>
          </a:stretch>
        </p:blipFill>
        <p:spPr bwMode="auto">
          <a:xfrm>
            <a:off x="13744169" y="7947023"/>
            <a:ext cx="3353611" cy="1108397"/>
          </a:xfrm>
          <a:prstGeom prst="rect">
            <a:avLst/>
          </a:prstGeom>
          <a:noFill/>
          <a:ln w="9525">
            <a:noFill/>
            <a:miter lim="800000"/>
            <a:headEnd/>
            <a:tailEnd/>
          </a:ln>
        </p:spPr>
      </p:pic>
      <p:pic>
        <p:nvPicPr>
          <p:cNvPr id="15" name="Picture 5"/>
          <p:cNvPicPr>
            <a:picLocks noChangeAspect="1"/>
          </p:cNvPicPr>
          <p:nvPr/>
        </p:nvPicPr>
        <p:blipFill>
          <a:blip r:embed="rId4" cstate="print"/>
          <a:srcRect/>
          <a:stretch>
            <a:fillRect/>
          </a:stretch>
        </p:blipFill>
        <p:spPr bwMode="auto">
          <a:xfrm>
            <a:off x="13545225" y="9926393"/>
            <a:ext cx="3552555" cy="2245215"/>
          </a:xfrm>
          <a:prstGeom prst="rect">
            <a:avLst/>
          </a:prstGeom>
          <a:noFill/>
          <a:ln w="9525">
            <a:noFill/>
            <a:miter lim="800000"/>
            <a:headEnd/>
            <a:tailEnd/>
          </a:ln>
        </p:spPr>
      </p:pic>
      <p:sp>
        <p:nvSpPr>
          <p:cNvPr id="10" name="TextBox 9"/>
          <p:cNvSpPr txBox="1"/>
          <p:nvPr/>
        </p:nvSpPr>
        <p:spPr>
          <a:xfrm>
            <a:off x="1863725" y="1453108"/>
            <a:ext cx="559752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Consolas"/>
                <a:ea typeface="+mn-ea"/>
                <a:cs typeface="Consolas"/>
                <a:sym typeface="Gill Sans Light"/>
              </a:rPr>
              <a:t>date/time</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Tree>
    <p:extLst>
      <p:ext uri="{BB962C8B-B14F-4D97-AF65-F5344CB8AC3E}">
        <p14:creationId xmlns:p14="http://schemas.microsoft.com/office/powerpoint/2010/main" val="2466891527"/>
      </p:ext>
    </p:extLst>
  </p:cSld>
  <p:clrMapOvr>
    <a:masterClrMapping/>
  </p:clrMapOvr>
  <p:transition xmlns:p14="http://schemas.microsoft.com/office/powerpoint/2010/mai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3209635"/>
            <a:ext cx="21039283" cy="4378615"/>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the iPhone and Android phones will display a keyboard designed for numerical input</a:t>
            </a:r>
          </a:p>
          <a:p>
            <a:pPr algn="l" eaLnBrk="1" hangingPunct="1">
              <a:lnSpc>
                <a:spcPct val="80000"/>
              </a:lnSpc>
            </a:pPr>
            <a:r>
              <a:rPr lang="en-US" sz="4000" dirty="0" smtClean="0">
                <a:solidFill>
                  <a:srgbClr val="7D1102"/>
                </a:solidFill>
                <a:cs typeface="Trade Gothic Next LT Pro Lt" pitchFamily="34" charset="0"/>
              </a:rPr>
              <a:t>Some browsers will validate that the input contains only numerical characters</a:t>
            </a:r>
          </a:p>
          <a:p>
            <a:pPr algn="l" eaLnBrk="1" hangingPunct="1">
              <a:lnSpc>
                <a:spcPct val="80000"/>
              </a:lnSpc>
            </a:pPr>
            <a:r>
              <a:rPr lang="en-US" sz="4000" dirty="0" smtClean="0">
                <a:solidFill>
                  <a:srgbClr val="7D1102"/>
                </a:solidFill>
                <a:cs typeface="Trade Gothic Next LT Pro Lt" pitchFamily="34" charset="0"/>
              </a:rPr>
              <a:t>Accepts a </a:t>
            </a:r>
            <a:r>
              <a:rPr lang="en-US" sz="4000" dirty="0" smtClean="0">
                <a:solidFill>
                  <a:srgbClr val="7D1102"/>
                </a:solidFill>
                <a:latin typeface="Consolas"/>
                <a:cs typeface="Consolas"/>
              </a:rPr>
              <a:t>min, max </a:t>
            </a:r>
            <a:r>
              <a:rPr lang="en-US" sz="4000" dirty="0" smtClean="0">
                <a:solidFill>
                  <a:srgbClr val="7D1102"/>
                </a:solidFill>
                <a:cs typeface="Trade Gothic Next LT Pro Lt" pitchFamily="34" charset="0"/>
              </a:rPr>
              <a:t>and </a:t>
            </a:r>
            <a:r>
              <a:rPr lang="en-US" sz="4000" dirty="0" smtClean="0">
                <a:solidFill>
                  <a:srgbClr val="7D1102"/>
                </a:solidFill>
                <a:latin typeface="Consolas"/>
                <a:cs typeface="Consolas"/>
              </a:rPr>
              <a:t>step </a:t>
            </a:r>
            <a:r>
              <a:rPr lang="en-US" sz="4000" dirty="0" smtClean="0">
                <a:solidFill>
                  <a:srgbClr val="7D1102"/>
                </a:solidFill>
                <a:cs typeface="Trade Gothic Next LT Pro Lt" pitchFamily="34" charset="0"/>
              </a:rPr>
              <a:t>attributes</a:t>
            </a:r>
          </a:p>
        </p:txBody>
      </p:sp>
      <p:pic>
        <p:nvPicPr>
          <p:cNvPr id="10" name="Picture 3"/>
          <p:cNvPicPr>
            <a:picLocks noChangeAspect="1"/>
          </p:cNvPicPr>
          <p:nvPr/>
        </p:nvPicPr>
        <p:blipFill>
          <a:blip r:embed="rId2" cstate="print"/>
          <a:srcRect/>
          <a:stretch>
            <a:fillRect/>
          </a:stretch>
        </p:blipFill>
        <p:spPr bwMode="auto">
          <a:xfrm>
            <a:off x="12392984" y="8316985"/>
            <a:ext cx="8276266" cy="1303349"/>
          </a:xfrm>
          <a:prstGeom prst="rect">
            <a:avLst/>
          </a:prstGeom>
          <a:noFill/>
          <a:ln w="9525">
            <a:noFill/>
            <a:miter lim="800000"/>
            <a:headEnd/>
            <a:tailEnd/>
          </a:ln>
        </p:spPr>
      </p:pic>
      <p:pic>
        <p:nvPicPr>
          <p:cNvPr id="11" name="Picture 4"/>
          <p:cNvPicPr>
            <a:picLocks noChangeAspect="1"/>
          </p:cNvPicPr>
          <p:nvPr/>
        </p:nvPicPr>
        <p:blipFill>
          <a:blip r:embed="rId3" cstate="print"/>
          <a:srcRect/>
          <a:stretch>
            <a:fillRect/>
          </a:stretch>
        </p:blipFill>
        <p:spPr bwMode="auto">
          <a:xfrm>
            <a:off x="2657475" y="8340293"/>
            <a:ext cx="8391525" cy="1415041"/>
          </a:xfrm>
          <a:prstGeom prst="rect">
            <a:avLst/>
          </a:prstGeom>
          <a:noFill/>
          <a:ln w="9525">
            <a:noFill/>
            <a:miter lim="800000"/>
            <a:headEnd/>
            <a:tailEnd/>
          </a:ln>
        </p:spPr>
      </p:pic>
      <p:sp>
        <p:nvSpPr>
          <p:cNvPr id="7" name="TextBox 6"/>
          <p:cNvSpPr txBox="1"/>
          <p:nvPr/>
        </p:nvSpPr>
        <p:spPr>
          <a:xfrm>
            <a:off x="1863725" y="1453108"/>
            <a:ext cx="559752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Consolas"/>
                <a:ea typeface="+mn-ea"/>
                <a:cs typeface="Consolas"/>
                <a:sym typeface="Gill Sans Light"/>
              </a:rPr>
              <a:t>number</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Tree>
    <p:extLst>
      <p:ext uri="{BB962C8B-B14F-4D97-AF65-F5344CB8AC3E}">
        <p14:creationId xmlns:p14="http://schemas.microsoft.com/office/powerpoint/2010/main" val="3563394280"/>
      </p:ext>
    </p:extLst>
  </p:cSld>
  <p:clrMapOvr>
    <a:masterClrMapping/>
  </p:clrMapOvr>
  <p:transition xmlns:p14="http://schemas.microsoft.com/office/powerpoint/2010/mai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2678545"/>
            <a:ext cx="21039283" cy="8021206"/>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Used to submit a number, where the specific number chosen is irrelevant </a:t>
            </a:r>
          </a:p>
          <a:p>
            <a:pPr algn="l" eaLnBrk="1" hangingPunct="1">
              <a:lnSpc>
                <a:spcPct val="80000"/>
              </a:lnSpc>
            </a:pPr>
            <a:r>
              <a:rPr lang="en-US" sz="4000" dirty="0" smtClean="0">
                <a:solidFill>
                  <a:srgbClr val="7D1102"/>
                </a:solidFill>
                <a:cs typeface="Trade Gothic Next LT Pro Lt" pitchFamily="34" charset="0"/>
              </a:rPr>
              <a:t>Supports a </a:t>
            </a:r>
            <a:r>
              <a:rPr lang="en-US" sz="4000" dirty="0" smtClean="0">
                <a:solidFill>
                  <a:srgbClr val="7D1102"/>
                </a:solidFill>
                <a:latin typeface="Consolas"/>
                <a:cs typeface="Consolas"/>
              </a:rPr>
              <a:t>min </a:t>
            </a:r>
            <a:r>
              <a:rPr lang="en-US" sz="4000" dirty="0" smtClean="0">
                <a:solidFill>
                  <a:srgbClr val="7D1102"/>
                </a:solidFill>
                <a:latin typeface="+mj-lt"/>
                <a:cs typeface="Consolas"/>
              </a:rPr>
              <a:t>and </a:t>
            </a:r>
            <a:r>
              <a:rPr lang="en-US" sz="4000" dirty="0" smtClean="0">
                <a:solidFill>
                  <a:srgbClr val="7D1102"/>
                </a:solidFill>
                <a:latin typeface="Consolas"/>
                <a:cs typeface="Consolas"/>
              </a:rPr>
              <a:t>max </a:t>
            </a:r>
            <a:r>
              <a:rPr lang="en-US" sz="4000" dirty="0" smtClean="0">
                <a:solidFill>
                  <a:srgbClr val="7D1102"/>
                </a:solidFill>
                <a:latin typeface="+mj-lt"/>
                <a:cs typeface="Consolas"/>
              </a:rPr>
              <a:t>attribute</a:t>
            </a:r>
          </a:p>
          <a:p>
            <a:pPr algn="l" eaLnBrk="1" hangingPunct="1">
              <a:lnSpc>
                <a:spcPct val="80000"/>
              </a:lnSpc>
            </a:pPr>
            <a:r>
              <a:rPr lang="en-US" sz="4000" dirty="0" smtClean="0">
                <a:solidFill>
                  <a:srgbClr val="7D1102"/>
                </a:solidFill>
                <a:cs typeface="Trade Gothic Next LT Pro Lt" pitchFamily="34" charset="0"/>
              </a:rPr>
              <a:t>If height of input is larger than the width, range slider can be vertical</a:t>
            </a:r>
          </a:p>
        </p:txBody>
      </p:sp>
      <p:sp>
        <p:nvSpPr>
          <p:cNvPr id="6" name="Rounded Rectangle 5"/>
          <p:cNvSpPr/>
          <p:nvPr/>
        </p:nvSpPr>
        <p:spPr>
          <a:xfrm>
            <a:off x="3741914" y="6473399"/>
            <a:ext cx="17762285" cy="133937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a:solidFill>
                  <a:schemeClr val="accent3">
                    <a:lumMod val="75000"/>
                  </a:schemeClr>
                </a:solidFill>
                <a:latin typeface="Consolas" pitchFamily="49" charset="0"/>
                <a:cs typeface="Consolas" pitchFamily="49" charset="0"/>
              </a:rPr>
              <a:t>&lt;input </a:t>
            </a:r>
            <a:r>
              <a:rPr lang="en-US" sz="3600" dirty="0">
                <a:latin typeface="Consolas" pitchFamily="49" charset="0"/>
                <a:cs typeface="Consolas" pitchFamily="49" charset="0"/>
              </a:rPr>
              <a:t>type=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range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style=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width:20px; height:200px; -</a:t>
            </a:r>
            <a:r>
              <a:rPr lang="en-US" sz="3600" dirty="0" err="1">
                <a:latin typeface="Consolas" pitchFamily="49" charset="0"/>
                <a:cs typeface="Consolas" pitchFamily="49" charset="0"/>
              </a:rPr>
              <a:t>webkit</a:t>
            </a:r>
            <a:r>
              <a:rPr lang="en-US" sz="3600" dirty="0">
                <a:latin typeface="Consolas" pitchFamily="49" charset="0"/>
                <a:cs typeface="Consolas" pitchFamily="49" charset="0"/>
              </a:rPr>
              <a:t>-appearance: slider-vertical; </a:t>
            </a:r>
            <a:r>
              <a:rPr lang="en-US" altLang="en-US" sz="3600" dirty="0">
                <a:latin typeface="Consolas" pitchFamily="49" charset="0"/>
                <a:cs typeface="Consolas" pitchFamily="49" charset="0"/>
              </a:rPr>
              <a:t>"</a:t>
            </a:r>
            <a:r>
              <a:rPr lang="en-US" sz="3600" dirty="0">
                <a:solidFill>
                  <a:srgbClr val="A37113"/>
                </a:solidFill>
                <a:latin typeface="Consolas" pitchFamily="49" charset="0"/>
                <a:cs typeface="Consolas" pitchFamily="49" charset="0"/>
              </a:rPr>
              <a:t>&gt; &lt;/input&gt;</a:t>
            </a:r>
          </a:p>
        </p:txBody>
      </p:sp>
      <p:pic>
        <p:nvPicPr>
          <p:cNvPr id="7" name="Picture 4"/>
          <p:cNvPicPr>
            <a:picLocks noChangeAspect="1"/>
          </p:cNvPicPr>
          <p:nvPr/>
        </p:nvPicPr>
        <p:blipFill>
          <a:blip r:embed="rId2" cstate="print"/>
          <a:srcRect/>
          <a:stretch>
            <a:fillRect/>
          </a:stretch>
        </p:blipFill>
        <p:spPr bwMode="auto">
          <a:xfrm>
            <a:off x="4141787" y="8560591"/>
            <a:ext cx="6938963" cy="3455876"/>
          </a:xfrm>
          <a:prstGeom prst="rect">
            <a:avLst/>
          </a:prstGeom>
          <a:noFill/>
          <a:ln w="9525">
            <a:noFill/>
            <a:miter lim="800000"/>
            <a:headEnd/>
            <a:tailEnd/>
          </a:ln>
        </p:spPr>
      </p:pic>
      <p:pic>
        <p:nvPicPr>
          <p:cNvPr id="9" name="Picture 5"/>
          <p:cNvPicPr>
            <a:picLocks noChangeAspect="1"/>
          </p:cNvPicPr>
          <p:nvPr/>
        </p:nvPicPr>
        <p:blipFill>
          <a:blip r:embed="rId3" cstate="print"/>
          <a:srcRect/>
          <a:stretch>
            <a:fillRect/>
          </a:stretch>
        </p:blipFill>
        <p:spPr bwMode="auto">
          <a:xfrm>
            <a:off x="12963524" y="8560591"/>
            <a:ext cx="5895975" cy="3752949"/>
          </a:xfrm>
          <a:prstGeom prst="rect">
            <a:avLst/>
          </a:prstGeom>
          <a:noFill/>
          <a:ln w="9525">
            <a:noFill/>
            <a:miter lim="800000"/>
            <a:headEnd/>
            <a:tailEnd/>
          </a:ln>
        </p:spPr>
      </p:pic>
      <p:sp>
        <p:nvSpPr>
          <p:cNvPr id="10" name="TextBox 9"/>
          <p:cNvSpPr txBox="1"/>
          <p:nvPr/>
        </p:nvSpPr>
        <p:spPr>
          <a:xfrm>
            <a:off x="1863725" y="1453108"/>
            <a:ext cx="559752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Consolas"/>
                <a:ea typeface="+mn-ea"/>
                <a:cs typeface="Consolas"/>
                <a:sym typeface="Gill Sans Light"/>
              </a:rPr>
              <a:t>range</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Tree>
    <p:extLst>
      <p:ext uri="{BB962C8B-B14F-4D97-AF65-F5344CB8AC3E}">
        <p14:creationId xmlns:p14="http://schemas.microsoft.com/office/powerpoint/2010/main" val="1663073172"/>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Environment </a:t>
            </a:r>
            <a:br>
              <a:rPr lang="en-US" dirty="0" smtClean="0"/>
            </a:br>
            <a:r>
              <a:rPr lang="en-US" dirty="0" smtClean="0"/>
              <a:t>Setup</a:t>
            </a:r>
            <a:endParaRPr lang="en-US" sz="8000" dirty="0"/>
          </a:p>
        </p:txBody>
      </p:sp>
      <p:sp>
        <p:nvSpPr>
          <p:cNvPr id="8" name="Rectangle 3"/>
          <p:cNvSpPr txBox="1">
            <a:spLocks noChangeArrowheads="1"/>
          </p:cNvSpPr>
          <p:nvPr/>
        </p:nvSpPr>
        <p:spPr>
          <a:xfrm>
            <a:off x="2455717" y="4398242"/>
            <a:ext cx="19515283" cy="804775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736600" lvl="1" indent="0" algn="l" eaLnBrk="1" hangingPunct="1">
              <a:spcBef>
                <a:spcPts val="600"/>
              </a:spcBef>
              <a:buNone/>
            </a:pPr>
            <a:endParaRPr lang="en-US" sz="4000" dirty="0">
              <a:latin typeface="+mj-lt"/>
              <a:cs typeface="Trade Gothic Next LT Pro Lt" pitchFamily="34" charset="0"/>
            </a:endParaRPr>
          </a:p>
          <a:p>
            <a:pPr algn="l" eaLnBrk="1" hangingPunct="1">
              <a:lnSpc>
                <a:spcPct val="50000"/>
              </a:lnSpc>
              <a:buSzTx/>
            </a:pPr>
            <a:r>
              <a:rPr lang="en-CA" sz="4000" dirty="0">
                <a:solidFill>
                  <a:srgbClr val="7D1102"/>
                </a:solidFill>
                <a:latin typeface="+mj-lt"/>
                <a:cs typeface="Trade Gothic Next LT Pro Lt" pitchFamily="34" charset="0"/>
              </a:rPr>
              <a:t>Download the student files</a:t>
            </a:r>
          </a:p>
          <a:p>
            <a:pPr algn="l" eaLnBrk="1" hangingPunct="1">
              <a:lnSpc>
                <a:spcPct val="50000"/>
              </a:lnSpc>
              <a:buSzTx/>
            </a:pPr>
            <a:r>
              <a:rPr lang="en-CA" sz="4000" dirty="0">
                <a:solidFill>
                  <a:srgbClr val="7D1102"/>
                </a:solidFill>
                <a:latin typeface="+mj-lt"/>
                <a:cs typeface="Trade Gothic Next LT Pro Lt" pitchFamily="34" charset="0"/>
              </a:rPr>
              <a:t>Open your preferred IDE</a:t>
            </a:r>
          </a:p>
          <a:p>
            <a:pPr algn="l" eaLnBrk="1" hangingPunct="1">
              <a:lnSpc>
                <a:spcPct val="50000"/>
              </a:lnSpc>
              <a:buSzTx/>
            </a:pPr>
            <a:r>
              <a:rPr lang="en-CA" sz="4000" dirty="0">
                <a:solidFill>
                  <a:srgbClr val="7D1102"/>
                </a:solidFill>
                <a:latin typeface="+mj-lt"/>
                <a:cs typeface="Trade Gothic Next LT Pro Lt" pitchFamily="34" charset="0"/>
              </a:rPr>
              <a:t>Setup project:</a:t>
            </a:r>
          </a:p>
          <a:p>
            <a:pPr lvl="1" algn="l" eaLnBrk="1" hangingPunct="1">
              <a:lnSpc>
                <a:spcPct val="50000"/>
              </a:lnSpc>
              <a:buSzTx/>
              <a:buFont typeface="Courier New"/>
              <a:buChar char="o"/>
            </a:pPr>
            <a:r>
              <a:rPr lang="en-CA" sz="4000" dirty="0">
                <a:latin typeface="Consolas"/>
                <a:cs typeface="Consolas"/>
              </a:rPr>
              <a:t>workspace: C:\HTML5</a:t>
            </a:r>
          </a:p>
          <a:p>
            <a:pPr algn="l" eaLnBrk="1" hangingPunct="1">
              <a:lnSpc>
                <a:spcPct val="50000"/>
              </a:lnSpc>
              <a:buSzTx/>
            </a:pPr>
            <a:r>
              <a:rPr lang="en-CA" sz="4000" dirty="0">
                <a:solidFill>
                  <a:srgbClr val="7D1102"/>
                </a:solidFill>
                <a:latin typeface="+mj-lt"/>
                <a:cs typeface="Trade Gothic Next LT Pro Lt" pitchFamily="34" charset="0"/>
              </a:rPr>
              <a:t>Setup IIS or Apache</a:t>
            </a:r>
          </a:p>
          <a:p>
            <a:pPr lvl="1" algn="l" eaLnBrk="1" hangingPunct="1">
              <a:lnSpc>
                <a:spcPct val="50000"/>
              </a:lnSpc>
              <a:buSzTx/>
              <a:buFont typeface="Courier New"/>
              <a:buChar char="o"/>
            </a:pPr>
            <a:r>
              <a:rPr lang="en-CA" sz="4000" dirty="0">
                <a:latin typeface="Consolas"/>
                <a:cs typeface="Consolas"/>
              </a:rPr>
              <a:t>http://</a:t>
            </a:r>
            <a:r>
              <a:rPr lang="en-CA" sz="4000" dirty="0" err="1">
                <a:latin typeface="Consolas"/>
                <a:cs typeface="Consolas"/>
              </a:rPr>
              <a:t>localhost</a:t>
            </a:r>
            <a:r>
              <a:rPr lang="en-CA" sz="4000" dirty="0">
                <a:latin typeface="Consolas"/>
                <a:cs typeface="Consolas"/>
              </a:rPr>
              <a:t> =&gt; c:\HTML5</a:t>
            </a:r>
          </a:p>
          <a:p>
            <a:pPr lvl="3" algn="l">
              <a:spcBef>
                <a:spcPts val="600"/>
              </a:spcBef>
            </a:pPr>
            <a:endParaRPr lang="en-US" sz="4000" dirty="0">
              <a:latin typeface="+mj-lt"/>
              <a:cs typeface="Trade Gothic Next LT Pro Lt" pitchFamily="34" charset="0"/>
            </a:endParaRPr>
          </a:p>
          <a:p>
            <a:pPr marL="736600" lvl="1" indent="0" algn="l" eaLnBrk="1" hangingPunct="1">
              <a:spcBef>
                <a:spcPts val="600"/>
              </a:spcBef>
              <a:buNone/>
            </a:pPr>
            <a:endParaRPr lang="en-US" sz="4000" dirty="0" smtClean="0">
              <a:latin typeface="+mj-lt"/>
              <a:cs typeface="Trade Gothic Next LT Pro Lt" pitchFamily="34" charset="0"/>
            </a:endParaRPr>
          </a:p>
          <a:p>
            <a:pPr marL="736600" lvl="1" indent="0" algn="l" eaLnBrk="1" hangingPunct="1">
              <a:spcBef>
                <a:spcPts val="600"/>
              </a:spcBef>
              <a:buNone/>
            </a:pPr>
            <a:endParaRPr lang="en-US" sz="4000" dirty="0">
              <a:latin typeface="+mj-lt"/>
              <a:cs typeface="Trade Gothic Next LT Pro Lt" pitchFamily="34" charset="0"/>
            </a:endParaRPr>
          </a:p>
          <a:p>
            <a:pPr lvl="1" algn="l" eaLnBrk="1" hangingPunct="1"/>
            <a:endParaRPr lang="en-US" sz="4000" dirty="0">
              <a:latin typeface="+mj-lt"/>
              <a:cs typeface="Trade Gothic Next LT Pro Lt" pitchFamily="34" charset="0"/>
            </a:endParaRPr>
          </a:p>
        </p:txBody>
      </p:sp>
    </p:spTree>
    <p:extLst>
      <p:ext uri="{BB962C8B-B14F-4D97-AF65-F5344CB8AC3E}">
        <p14:creationId xmlns:p14="http://schemas.microsoft.com/office/powerpoint/2010/main" val="3001524328"/>
      </p:ext>
    </p:extLst>
  </p:cSld>
  <p:clrMapOvr>
    <a:masterClrMapping/>
  </p:clrMapOvr>
  <p:transition xmlns:p14="http://schemas.microsoft.com/office/powerpoint/2010/mai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2747817"/>
            <a:ext cx="21039283" cy="6561283"/>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Will spawn a Color Picker control</a:t>
            </a:r>
          </a:p>
          <a:p>
            <a:pPr algn="l" eaLnBrk="1" hangingPunct="1">
              <a:lnSpc>
                <a:spcPct val="80000"/>
              </a:lnSpc>
            </a:pPr>
            <a:r>
              <a:rPr lang="en-US" sz="4000" dirty="0" smtClean="0">
                <a:solidFill>
                  <a:srgbClr val="7D1102"/>
                </a:solidFill>
                <a:cs typeface="Trade Gothic Next LT Pro Lt" pitchFamily="34" charset="0"/>
              </a:rPr>
              <a:t>As usual, defaults to type=“text” on unsupported browsers</a:t>
            </a:r>
            <a:endParaRPr lang="en-US" sz="4000" dirty="0" smtClean="0">
              <a:solidFill>
                <a:srgbClr val="7D1102"/>
              </a:solidFill>
              <a:latin typeface="+mj-lt"/>
              <a:cs typeface="Consolas"/>
            </a:endParaRPr>
          </a:p>
        </p:txBody>
      </p:sp>
      <p:sp>
        <p:nvSpPr>
          <p:cNvPr id="6" name="Rounded Rectangle 5"/>
          <p:cNvSpPr/>
          <p:nvPr/>
        </p:nvSpPr>
        <p:spPr>
          <a:xfrm>
            <a:off x="3519664" y="5360698"/>
            <a:ext cx="17762285" cy="726440"/>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a:latin typeface="Consolas" pitchFamily="49" charset="0"/>
                <a:cs typeface="Consolas" pitchFamily="49" charset="0"/>
              </a:rPr>
              <a:t>	</a:t>
            </a:r>
            <a:r>
              <a:rPr lang="en-US" sz="3600" dirty="0">
                <a:solidFill>
                  <a:srgbClr val="A37113"/>
                </a:solidFill>
                <a:latin typeface="Consolas" pitchFamily="49" charset="0"/>
                <a:cs typeface="Consolas" pitchFamily="49" charset="0"/>
              </a:rPr>
              <a:t>&lt;input </a:t>
            </a:r>
            <a:r>
              <a:rPr lang="en-US" sz="3600" dirty="0">
                <a:latin typeface="Consolas" pitchFamily="49" charset="0"/>
                <a:cs typeface="Consolas" pitchFamily="49" charset="0"/>
              </a:rPr>
              <a:t>id=</a:t>
            </a:r>
            <a:r>
              <a:rPr lang="en-US" altLang="en-US" sz="3600" dirty="0">
                <a:latin typeface="Consolas" pitchFamily="49" charset="0"/>
                <a:cs typeface="Consolas" pitchFamily="49" charset="0"/>
              </a:rPr>
              <a:t>"</a:t>
            </a:r>
            <a:r>
              <a:rPr lang="en-US" altLang="ja-JP" sz="3600" dirty="0" err="1">
                <a:latin typeface="Consolas" pitchFamily="49" charset="0"/>
                <a:cs typeface="Consolas" pitchFamily="49" charset="0"/>
              </a:rPr>
              <a:t>myColor</a:t>
            </a:r>
            <a:r>
              <a:rPr lang="en-US" altLang="en-US" sz="3600" dirty="0">
                <a:latin typeface="Consolas" pitchFamily="49" charset="0"/>
                <a:cs typeface="Consolas" pitchFamily="49" charset="0"/>
              </a:rPr>
              <a:t>"</a:t>
            </a:r>
            <a:r>
              <a:rPr lang="en-US" altLang="ja-JP" sz="3600" dirty="0">
                <a:latin typeface="Consolas" pitchFamily="49" charset="0"/>
                <a:cs typeface="Consolas" pitchFamily="49" charset="0"/>
              </a:rPr>
              <a:t> type=</a:t>
            </a:r>
            <a:r>
              <a:rPr lang="en-US" altLang="en-US" sz="3600" dirty="0">
                <a:latin typeface="Consolas" pitchFamily="49" charset="0"/>
                <a:cs typeface="Consolas" pitchFamily="49" charset="0"/>
              </a:rPr>
              <a:t>"</a:t>
            </a:r>
            <a:r>
              <a:rPr lang="en-US" altLang="ja-JP" sz="3600" dirty="0">
                <a:latin typeface="Consolas" pitchFamily="49" charset="0"/>
                <a:cs typeface="Consolas" pitchFamily="49" charset="0"/>
              </a:rPr>
              <a:t>color</a:t>
            </a:r>
            <a:r>
              <a:rPr lang="en-US" altLang="en-US" sz="3600" dirty="0">
                <a:latin typeface="Consolas" pitchFamily="49" charset="0"/>
                <a:cs typeface="Consolas" pitchFamily="49" charset="0"/>
              </a:rPr>
              <a:t>"</a:t>
            </a:r>
            <a:r>
              <a:rPr lang="en-US" altLang="ja-JP" sz="3600" dirty="0">
                <a:solidFill>
                  <a:srgbClr val="A37113"/>
                </a:solidFill>
                <a:latin typeface="Consolas" pitchFamily="49" charset="0"/>
                <a:cs typeface="Consolas" pitchFamily="49" charset="0"/>
              </a:rPr>
              <a:t>&gt;&lt;/input&gt;</a:t>
            </a:r>
          </a:p>
        </p:txBody>
      </p:sp>
      <p:pic>
        <p:nvPicPr>
          <p:cNvPr id="10" name="Picture 3"/>
          <p:cNvPicPr>
            <a:picLocks noChangeAspect="1"/>
          </p:cNvPicPr>
          <p:nvPr/>
        </p:nvPicPr>
        <p:blipFill>
          <a:blip r:embed="rId2" cstate="print"/>
          <a:srcRect/>
          <a:stretch>
            <a:fillRect/>
          </a:stretch>
        </p:blipFill>
        <p:spPr bwMode="auto">
          <a:xfrm>
            <a:off x="13302631" y="6756976"/>
            <a:ext cx="7979318" cy="4381501"/>
          </a:xfrm>
          <a:prstGeom prst="rect">
            <a:avLst/>
          </a:prstGeom>
          <a:noFill/>
          <a:ln w="9525">
            <a:noFill/>
            <a:miter lim="800000"/>
            <a:headEnd/>
            <a:tailEnd/>
          </a:ln>
        </p:spPr>
      </p:pic>
      <p:pic>
        <p:nvPicPr>
          <p:cNvPr id="11" name="Picture 5"/>
          <p:cNvPicPr>
            <a:picLocks noChangeAspect="1"/>
          </p:cNvPicPr>
          <p:nvPr/>
        </p:nvPicPr>
        <p:blipFill>
          <a:blip r:embed="rId3" cstate="print"/>
          <a:srcRect/>
          <a:stretch>
            <a:fillRect/>
          </a:stretch>
        </p:blipFill>
        <p:spPr bwMode="auto">
          <a:xfrm>
            <a:off x="3519664" y="6748426"/>
            <a:ext cx="6513512" cy="5121347"/>
          </a:xfrm>
          <a:prstGeom prst="rect">
            <a:avLst/>
          </a:prstGeom>
          <a:noFill/>
          <a:ln w="9525">
            <a:noFill/>
            <a:miter lim="800000"/>
            <a:headEnd/>
            <a:tailEnd/>
          </a:ln>
        </p:spPr>
      </p:pic>
      <p:sp>
        <p:nvSpPr>
          <p:cNvPr id="12" name="TextBox 11"/>
          <p:cNvSpPr txBox="1"/>
          <p:nvPr/>
        </p:nvSpPr>
        <p:spPr>
          <a:xfrm>
            <a:off x="1863725" y="1453108"/>
            <a:ext cx="559752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Consolas"/>
                <a:ea typeface="+mn-ea"/>
                <a:cs typeface="Consolas"/>
                <a:sym typeface="Gill Sans Light"/>
              </a:rPr>
              <a:t>color</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Tree>
    <p:extLst>
      <p:ext uri="{BB962C8B-B14F-4D97-AF65-F5344CB8AC3E}">
        <p14:creationId xmlns:p14="http://schemas.microsoft.com/office/powerpoint/2010/main" val="1354241226"/>
      </p:ext>
    </p:extLst>
  </p:cSld>
  <p:clrMapOvr>
    <a:masterClrMapping/>
  </p:clrMapOvr>
  <p:transition xmlns:p14="http://schemas.microsoft.com/office/powerpoint/2010/mai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2078182"/>
            <a:ext cx="11227376" cy="9426426"/>
          </a:xfrm>
        </p:spPr>
        <p:txBody>
          <a:bodyPr anchor="t">
            <a:noAutofit/>
          </a:bodyPr>
          <a:lstStyle/>
          <a:p>
            <a:pPr marL="0" indent="0" algn="ctr" eaLnBrk="1" hangingPunct="1">
              <a:lnSpc>
                <a:spcPct val="50000"/>
              </a:lnSpc>
              <a:buNone/>
            </a:pPr>
            <a:endParaRPr lang="en-US" sz="4400" b="1" dirty="0" smtClean="0">
              <a:solidFill>
                <a:srgbClr val="51868F"/>
              </a:solidFill>
              <a:cs typeface="Trade Gothic Next LT Pro Lt" pitchFamily="34" charset="0"/>
            </a:endParaRPr>
          </a:p>
          <a:p>
            <a:pPr marL="0" indent="0" algn="ctr" eaLnBrk="1" hangingPunct="1">
              <a:lnSpc>
                <a:spcPct val="50000"/>
              </a:lnSpc>
              <a:buNone/>
            </a:pPr>
            <a:r>
              <a:rPr lang="en-US" sz="3600" b="1" dirty="0" smtClean="0">
                <a:solidFill>
                  <a:srgbClr val="51868F"/>
                </a:solidFill>
                <a:cs typeface="Trade Gothic Next LT Pro Lt" pitchFamily="34" charset="0"/>
              </a:rPr>
              <a:t>Demos/Unit05-Forms/</a:t>
            </a:r>
            <a:endParaRPr lang="en-US" sz="3600" b="1" dirty="0" smtClean="0">
              <a:solidFill>
                <a:srgbClr val="7D1102"/>
              </a:solidFill>
              <a:cs typeface="Trade Gothic Next LT Pro Lt" pitchFamily="34" charset="0"/>
            </a:endParaRPr>
          </a:p>
          <a:p>
            <a:pPr marL="0" indent="0" algn="l" eaLnBrk="1" hangingPunct="1">
              <a:lnSpc>
                <a:spcPct val="50000"/>
              </a:lnSpc>
              <a:buNone/>
            </a:pPr>
            <a:r>
              <a:rPr lang="en-US" sz="3600" b="1" dirty="0" smtClean="0">
                <a:solidFill>
                  <a:srgbClr val="7D1102"/>
                </a:solidFill>
                <a:cs typeface="Trade Gothic Next LT Pro Lt" pitchFamily="34" charset="0"/>
              </a:rPr>
              <a:t>3.	Input Number Step </a:t>
            </a:r>
          </a:p>
          <a:p>
            <a:pPr marL="0" indent="0" algn="l" eaLnBrk="1" hangingPunct="1">
              <a:lnSpc>
                <a:spcPct val="50000"/>
              </a:lnSpc>
              <a:buNone/>
            </a:pPr>
            <a:r>
              <a:rPr lang="en-US" sz="3600" b="1" dirty="0" smtClean="0">
                <a:solidFill>
                  <a:srgbClr val="7D1102"/>
                </a:solidFill>
                <a:cs typeface="Trade Gothic Next LT Pro Lt" pitchFamily="34" charset="0"/>
              </a:rPr>
              <a:t>4.	Input Range Dynamic </a:t>
            </a:r>
            <a:endParaRPr lang="en-US" sz="3600" b="1" dirty="0">
              <a:solidFill>
                <a:srgbClr val="7D1102"/>
              </a:solidFill>
              <a:cs typeface="Trade Gothic Next LT Pro Lt" pitchFamily="34" charset="0"/>
            </a:endParaRPr>
          </a:p>
          <a:p>
            <a:pPr marL="0" indent="0" algn="l" eaLnBrk="1" hangingPunct="1">
              <a:lnSpc>
                <a:spcPct val="50000"/>
              </a:lnSpc>
              <a:buNone/>
            </a:pPr>
            <a:r>
              <a:rPr lang="en-US" sz="3600" b="1" dirty="0" smtClean="0">
                <a:solidFill>
                  <a:srgbClr val="7D1102"/>
                </a:solidFill>
                <a:cs typeface="Trade Gothic Next LT Pro Lt" pitchFamily="34" charset="0"/>
              </a:rPr>
              <a:t>5.	Input </a:t>
            </a:r>
            <a:r>
              <a:rPr lang="en-US" sz="3600" b="1" dirty="0">
                <a:solidFill>
                  <a:srgbClr val="7D1102"/>
                </a:solidFill>
                <a:cs typeface="Trade Gothic Next LT Pro Lt" pitchFamily="34" charset="0"/>
              </a:rPr>
              <a:t>Range </a:t>
            </a:r>
            <a:r>
              <a:rPr lang="en-US" sz="3600" b="1" dirty="0" smtClean="0">
                <a:solidFill>
                  <a:srgbClr val="7D1102"/>
                </a:solidFill>
                <a:cs typeface="Trade Gothic Next LT Pro Lt" pitchFamily="34" charset="0"/>
              </a:rPr>
              <a:t>Output </a:t>
            </a:r>
          </a:p>
          <a:p>
            <a:pPr marL="0" indent="0" algn="l" eaLnBrk="1" hangingPunct="1">
              <a:lnSpc>
                <a:spcPct val="50000"/>
              </a:lnSpc>
              <a:buNone/>
            </a:pPr>
            <a:r>
              <a:rPr lang="en-US" sz="3600" b="1" dirty="0" smtClean="0">
                <a:solidFill>
                  <a:srgbClr val="7D1102"/>
                </a:solidFill>
                <a:cs typeface="Trade Gothic Next LT Pro Lt" pitchFamily="34" charset="0"/>
              </a:rPr>
              <a:t>6.	Input Types </a:t>
            </a:r>
          </a:p>
          <a:p>
            <a:pPr marL="0" indent="0" algn="ctr">
              <a:lnSpc>
                <a:spcPct val="50000"/>
              </a:lnSpc>
              <a:buNone/>
            </a:pPr>
            <a:endParaRPr lang="en-US" sz="3600" b="1" dirty="0">
              <a:solidFill>
                <a:srgbClr val="7D1102"/>
              </a:solidFill>
              <a:latin typeface="Consolas"/>
              <a:cs typeface="Consolas"/>
            </a:endParaRPr>
          </a:p>
          <a:p>
            <a:pPr marL="0" indent="0" algn="ctr">
              <a:lnSpc>
                <a:spcPct val="50000"/>
              </a:lnSpc>
              <a:buNone/>
            </a:pPr>
            <a:endParaRPr lang="en-US" sz="3600" b="1" dirty="0">
              <a:solidFill>
                <a:srgbClr val="7D1102"/>
              </a:solidFill>
              <a:latin typeface="Consolas"/>
              <a:cs typeface="Consolas"/>
            </a:endParaRPr>
          </a:p>
          <a:p>
            <a:pPr marL="0" indent="0" algn="ctr" eaLnBrk="1" hangingPunct="1">
              <a:lnSpc>
                <a:spcPct val="50000"/>
              </a:lnSpc>
              <a:buNone/>
            </a:pPr>
            <a:endParaRPr lang="en-US" sz="4400" b="1" dirty="0">
              <a:solidFill>
                <a:srgbClr val="7D1102"/>
              </a:solidFill>
              <a:cs typeface="Trade Gothic Next LT Pro Lt" pitchFamily="34" charset="0"/>
            </a:endParaRP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515633054"/>
      </p:ext>
    </p:extLst>
  </p:cSld>
  <p:clrMapOvr>
    <a:masterClrMapping/>
  </p:clrMapOvr>
  <p:transition xmlns:p14="http://schemas.microsoft.com/office/powerpoint/2010/mai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New form Attributes</a:t>
            </a:r>
            <a:endParaRPr lang="en-US" sz="8000" dirty="0"/>
          </a:p>
        </p:txBody>
      </p:sp>
      <p:sp>
        <p:nvSpPr>
          <p:cNvPr id="5" name="TextBox 4"/>
          <p:cNvSpPr txBox="1"/>
          <p:nvPr/>
        </p:nvSpPr>
        <p:spPr>
          <a:xfrm>
            <a:off x="1824181" y="4712152"/>
            <a:ext cx="20862995" cy="50270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eaLnBrk="1" hangingPunct="1"/>
            <a:r>
              <a:rPr lang="en-US" sz="4000" dirty="0" smtClean="0">
                <a:solidFill>
                  <a:srgbClr val="7D1102"/>
                </a:solidFill>
                <a:latin typeface="Consolas" pitchFamily="49" charset="0"/>
                <a:cs typeface="Trade Gothic Next LT Pro Lt" pitchFamily="34" charset="0"/>
              </a:rPr>
              <a:t>autocomplete</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latin typeface="Consolas"/>
                <a:cs typeface="Consolas"/>
              </a:rPr>
              <a:t>on</a:t>
            </a:r>
            <a:r>
              <a:rPr lang="en-US" sz="4000" dirty="0" smtClean="0">
                <a:latin typeface="+mj-lt"/>
                <a:cs typeface="Trade Gothic Next LT Pro Lt" pitchFamily="34" charset="0"/>
              </a:rPr>
              <a:t> or </a:t>
            </a:r>
            <a:r>
              <a:rPr lang="en-US" sz="4000" dirty="0" smtClean="0">
                <a:latin typeface="Consolas"/>
                <a:cs typeface="Consolas"/>
              </a:rPr>
              <a:t>off</a:t>
            </a:r>
            <a:r>
              <a:rPr lang="en-US" sz="4000" dirty="0" smtClean="0">
                <a:latin typeface="+mj-lt"/>
                <a:cs typeface="Trade Gothic Next LT Pro Lt" pitchFamily="34" charset="0"/>
              </a:rPr>
              <a:t>. When </a:t>
            </a:r>
            <a:r>
              <a:rPr lang="en-US" sz="4000" dirty="0" smtClean="0">
                <a:latin typeface="Consolas"/>
                <a:cs typeface="Consolas"/>
              </a:rPr>
              <a:t>off</a:t>
            </a:r>
            <a:r>
              <a:rPr lang="en-US" sz="4000" dirty="0" smtClean="0">
                <a:latin typeface="+mj-lt"/>
                <a:cs typeface="Trade Gothic Next LT Pro Lt" pitchFamily="34" charset="0"/>
              </a:rPr>
              <a:t>, browser won’t use built in autocomplete tools on form</a:t>
            </a:r>
          </a:p>
          <a:p>
            <a:pPr lvl="1" indent="0" algn="l" eaLnBrk="1" hangingPunct="1"/>
            <a:endParaRPr lang="en-US" sz="4000" dirty="0">
              <a:latin typeface="+mj-lt"/>
              <a:cs typeface="Trade Gothic Next LT Pro Lt" pitchFamily="34" charset="0"/>
            </a:endParaRPr>
          </a:p>
          <a:p>
            <a:pPr lvl="1" indent="0" algn="l" eaLnBrk="1" hangingPunct="1"/>
            <a:r>
              <a:rPr lang="en-US" sz="4000" dirty="0" smtClean="0">
                <a:latin typeface="+mj-lt"/>
                <a:cs typeface="Trade Gothic Next LT Pro Lt" pitchFamily="34" charset="0"/>
              </a:rPr>
              <a:t> </a:t>
            </a:r>
          </a:p>
          <a:p>
            <a:pPr algn="l" eaLnBrk="1" hangingPunct="1"/>
            <a:r>
              <a:rPr lang="en-US" sz="4000" dirty="0" err="1" smtClean="0">
                <a:solidFill>
                  <a:srgbClr val="7D1102"/>
                </a:solidFill>
                <a:latin typeface="Consolas" pitchFamily="49" charset="0"/>
                <a:cs typeface="Trade Gothic Next LT Pro Lt" pitchFamily="34" charset="0"/>
              </a:rPr>
              <a:t>novalidate</a:t>
            </a:r>
            <a:endParaRPr lang="en-US" sz="4000" dirty="0" smtClean="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err="1" smtClean="0">
                <a:latin typeface="+mj-lt"/>
                <a:cs typeface="Trade Gothic Next LT Pro Lt" pitchFamily="34" charset="0"/>
              </a:rPr>
              <a:t>boolean</a:t>
            </a:r>
            <a:r>
              <a:rPr lang="en-US" sz="4000" dirty="0" smtClean="0">
                <a:latin typeface="+mj-lt"/>
                <a:cs typeface="Trade Gothic Next LT Pro Lt" pitchFamily="34" charset="0"/>
              </a:rPr>
              <a:t> – form should not validate on submission </a:t>
            </a:r>
          </a:p>
          <a:p>
            <a:pPr marL="571500" lvl="1" indent="-571500" algn="l" eaLnBrk="1" hangingPunct="1">
              <a:buFont typeface="Arial"/>
              <a:buChar char="•"/>
            </a:pPr>
            <a:r>
              <a:rPr lang="en-US" sz="4000" dirty="0" smtClean="0">
                <a:latin typeface="+mj-lt"/>
                <a:cs typeface="Trade Gothic Next LT Pro Lt" pitchFamily="34" charset="0"/>
              </a:rPr>
              <a:t>allow users to submit invalid forms, save state of incomplete data </a:t>
            </a:r>
            <a:endParaRPr lang="en-US" sz="4000" dirty="0">
              <a:latin typeface="+mj-lt"/>
              <a:cs typeface="Trade Gothic Next LT Pro Lt" pitchFamily="34" charset="0"/>
            </a:endParaRPr>
          </a:p>
          <a:p>
            <a:pPr marL="0" marR="0" indent="0" algn="l" defTabSz="825500" rtl="0" fontAlgn="auto" latinLnBrk="1" hangingPunct="0">
              <a:spcBef>
                <a:spcPts val="0"/>
              </a:spcBef>
              <a:spcAft>
                <a:spcPts val="0"/>
              </a:spcAft>
              <a:buClrTx/>
              <a:buSzTx/>
              <a:buFontTx/>
              <a:buNone/>
              <a:tabLst/>
            </a:pPr>
            <a:endParaRPr kumimoji="0" lang="en-US" sz="4000" b="0" i="0" u="none" strike="noStrike" cap="none" spc="0" normalizeH="0" baseline="0" dirty="0">
              <a:ln>
                <a:noFill/>
              </a:ln>
              <a:solidFill>
                <a:srgbClr val="535353"/>
              </a:solidFill>
              <a:effectLst/>
              <a:uFillTx/>
              <a:latin typeface="+mj-lt"/>
              <a:sym typeface="Gill Sans Light"/>
            </a:endParaRPr>
          </a:p>
        </p:txBody>
      </p:sp>
    </p:spTree>
    <p:extLst>
      <p:ext uri="{BB962C8B-B14F-4D97-AF65-F5344CB8AC3E}">
        <p14:creationId xmlns:p14="http://schemas.microsoft.com/office/powerpoint/2010/main" val="617223875"/>
      </p:ext>
    </p:extLst>
  </p:cSld>
  <p:clrMapOvr>
    <a:masterClrMapping/>
  </p:clrMapOvr>
  <p:transition xmlns:p14="http://schemas.microsoft.com/office/powerpoint/2010/mai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2078182"/>
            <a:ext cx="11227376" cy="9426426"/>
          </a:xfrm>
        </p:spPr>
        <p:txBody>
          <a:bodyPr anchor="t">
            <a:noAutofit/>
          </a:bodyPr>
          <a:lstStyle/>
          <a:p>
            <a:pPr marL="0" indent="0" algn="ctr" eaLnBrk="1" hangingPunct="1">
              <a:lnSpc>
                <a:spcPct val="50000"/>
              </a:lnSpc>
              <a:buNone/>
            </a:pPr>
            <a:endParaRPr lang="en-US" sz="4000" b="1" dirty="0" smtClean="0">
              <a:solidFill>
                <a:srgbClr val="51868F"/>
              </a:solidFill>
              <a:cs typeface="Trade Gothic Next LT Pro Lt" pitchFamily="34" charset="0"/>
            </a:endParaRPr>
          </a:p>
          <a:p>
            <a:pPr marL="0" indent="0" algn="ctr" eaLnBrk="1" hangingPunct="1">
              <a:lnSpc>
                <a:spcPct val="50000"/>
              </a:lnSpc>
              <a:buNone/>
            </a:pPr>
            <a:r>
              <a:rPr lang="en-US" sz="4000" b="1" dirty="0" smtClean="0">
                <a:solidFill>
                  <a:srgbClr val="51868F"/>
                </a:solidFill>
                <a:cs typeface="Trade Gothic Next LT Pro Lt" pitchFamily="34" charset="0"/>
              </a:rPr>
              <a:t>Demos/Unit05-Forms/</a:t>
            </a:r>
            <a:endParaRPr lang="en-US" sz="4000" b="1" dirty="0" smtClean="0">
              <a:solidFill>
                <a:srgbClr val="7D1102"/>
              </a:solidFill>
              <a:cs typeface="Trade Gothic Next LT Pro Lt" pitchFamily="34" charset="0"/>
            </a:endParaRPr>
          </a:p>
          <a:p>
            <a:pPr marL="742950" indent="-742950" algn="l" eaLnBrk="1" hangingPunct="1">
              <a:lnSpc>
                <a:spcPct val="50000"/>
              </a:lnSpc>
              <a:buAutoNum type="arabicPeriod" startAt="7"/>
            </a:pPr>
            <a:r>
              <a:rPr lang="en-US" sz="4000" b="1" dirty="0" smtClean="0">
                <a:solidFill>
                  <a:srgbClr val="7D1102"/>
                </a:solidFill>
                <a:cs typeface="Trade Gothic Next LT Pro Lt" pitchFamily="34" charset="0"/>
              </a:rPr>
              <a:t>Form Attributes</a:t>
            </a:r>
          </a:p>
          <a:p>
            <a:pPr marL="736600" lvl="1" indent="0" algn="l">
              <a:lnSpc>
                <a:spcPct val="50000"/>
              </a:lnSpc>
              <a:buNone/>
            </a:pPr>
            <a:r>
              <a:rPr lang="en-US" sz="4000" b="1" dirty="0" smtClean="0">
                <a:solidFill>
                  <a:srgbClr val="7D1102"/>
                </a:solidFill>
                <a:latin typeface="Consolas"/>
                <a:cs typeface="Consolas"/>
              </a:rPr>
              <a:t>07-form-attributes.html</a:t>
            </a:r>
          </a:p>
          <a:p>
            <a:pPr marL="742950" indent="-742950" algn="l" eaLnBrk="1" hangingPunct="1">
              <a:lnSpc>
                <a:spcPct val="50000"/>
              </a:lnSpc>
              <a:buAutoNum type="arabicPeriod" startAt="7"/>
            </a:pPr>
            <a:r>
              <a:rPr lang="en-US" sz="4000" b="1" dirty="0" err="1" smtClean="0">
                <a:solidFill>
                  <a:srgbClr val="7D1102"/>
                </a:solidFill>
                <a:cs typeface="Trade Gothic Next LT Pro Lt" pitchFamily="34" charset="0"/>
              </a:rPr>
              <a:t>Novalidate</a:t>
            </a:r>
            <a:endParaRPr lang="en-US" sz="4000" b="1" dirty="0">
              <a:solidFill>
                <a:srgbClr val="7D1102"/>
              </a:solidFill>
              <a:cs typeface="Trade Gothic Next LT Pro Lt" pitchFamily="34" charset="0"/>
            </a:endParaRPr>
          </a:p>
          <a:p>
            <a:pPr marL="736600" lvl="1" indent="0" algn="l">
              <a:lnSpc>
                <a:spcPct val="50000"/>
              </a:lnSpc>
              <a:buNone/>
            </a:pPr>
            <a:r>
              <a:rPr lang="en-US" sz="4000" b="1" dirty="0">
                <a:solidFill>
                  <a:srgbClr val="7D1102"/>
                </a:solidFill>
                <a:latin typeface="Consolas"/>
                <a:cs typeface="Consolas"/>
              </a:rPr>
              <a:t>07-form</a:t>
            </a:r>
            <a:r>
              <a:rPr lang="en-US" sz="4000" b="1" dirty="0" smtClean="0">
                <a:solidFill>
                  <a:srgbClr val="7D1102"/>
                </a:solidFill>
                <a:latin typeface="Consolas"/>
                <a:cs typeface="Consolas"/>
              </a:rPr>
              <a:t>-validate-override.html</a:t>
            </a:r>
            <a:endParaRPr lang="en-US" sz="4000" b="1" dirty="0">
              <a:solidFill>
                <a:srgbClr val="7D1102"/>
              </a:solidFill>
              <a:latin typeface="Consolas"/>
              <a:cs typeface="Consolas"/>
            </a:endParaRPr>
          </a:p>
          <a:p>
            <a:pPr marL="736600" lvl="1" indent="0" algn="l">
              <a:lnSpc>
                <a:spcPct val="50000"/>
              </a:lnSpc>
              <a:buNone/>
            </a:pPr>
            <a:endParaRPr lang="en-US" sz="4000" b="1" dirty="0" smtClean="0">
              <a:solidFill>
                <a:srgbClr val="7D1102"/>
              </a:solidFill>
              <a:latin typeface="Consolas"/>
              <a:cs typeface="Consolas"/>
            </a:endParaRPr>
          </a:p>
          <a:p>
            <a:pPr marL="0" indent="0" algn="ctr">
              <a:lnSpc>
                <a:spcPct val="50000"/>
              </a:lnSpc>
              <a:buNone/>
            </a:pPr>
            <a:endParaRPr lang="en-US" sz="4000" b="1" dirty="0">
              <a:solidFill>
                <a:srgbClr val="7D1102"/>
              </a:solidFill>
              <a:latin typeface="Consolas"/>
              <a:cs typeface="Consolas"/>
            </a:endParaRPr>
          </a:p>
          <a:p>
            <a:pPr marL="0" indent="0" algn="ctr">
              <a:lnSpc>
                <a:spcPct val="50000"/>
              </a:lnSpc>
              <a:buNone/>
            </a:pPr>
            <a:endParaRPr lang="en-US" sz="4000" b="1" dirty="0">
              <a:solidFill>
                <a:srgbClr val="7D1102"/>
              </a:solidFill>
              <a:latin typeface="Consolas"/>
              <a:cs typeface="Consolas"/>
            </a:endParaRPr>
          </a:p>
          <a:p>
            <a:pPr marL="0" indent="0" algn="ctr" eaLnBrk="1" hangingPunct="1">
              <a:lnSpc>
                <a:spcPct val="50000"/>
              </a:lnSpc>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1496873455"/>
      </p:ext>
    </p:extLst>
  </p:cSld>
  <p:clrMapOvr>
    <a:masterClrMapping/>
  </p:clrMapOvr>
  <p:transition xmlns:p14="http://schemas.microsoft.com/office/powerpoint/2010/mai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New form field attributes</a:t>
            </a:r>
            <a:endParaRPr lang="en-US" sz="8000" dirty="0"/>
          </a:p>
        </p:txBody>
      </p:sp>
      <p:sp>
        <p:nvSpPr>
          <p:cNvPr id="7" name="TextBox 6"/>
          <p:cNvSpPr txBox="1"/>
          <p:nvPr/>
        </p:nvSpPr>
        <p:spPr>
          <a:xfrm>
            <a:off x="1353705" y="3002218"/>
            <a:ext cx="11187545" cy="93358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eaLnBrk="1" hangingPunct="1"/>
            <a:r>
              <a:rPr lang="en-US" sz="4000" dirty="0" smtClean="0">
                <a:solidFill>
                  <a:srgbClr val="7D1102"/>
                </a:solidFill>
                <a:latin typeface="Consolas" pitchFamily="49" charset="0"/>
                <a:cs typeface="Trade Gothic Next LT Pro Lt" pitchFamily="34" charset="0"/>
              </a:rPr>
              <a:t>required</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latin typeface="+mj-lt"/>
                <a:cs typeface="Consolas"/>
              </a:rPr>
              <a:t>Used to indicate that a form field must contain data </a:t>
            </a:r>
            <a:endParaRPr lang="en-US" sz="4000" dirty="0" smtClean="0">
              <a:latin typeface="+mj-lt"/>
              <a:cs typeface="Trade Gothic Next LT Pro Lt" pitchFamily="34" charset="0"/>
            </a:endParaRPr>
          </a:p>
          <a:p>
            <a:pPr lvl="1" indent="0" algn="l" eaLnBrk="1" hangingPunct="1"/>
            <a:endParaRPr lang="en-US" sz="4000" dirty="0" smtClean="0">
              <a:latin typeface="+mj-lt"/>
              <a:cs typeface="Trade Gothic Next LT Pro Lt" pitchFamily="34" charset="0"/>
            </a:endParaRPr>
          </a:p>
          <a:p>
            <a:pPr algn="l" eaLnBrk="1" hangingPunct="1"/>
            <a:r>
              <a:rPr lang="en-US" sz="4000" dirty="0" smtClean="0">
                <a:solidFill>
                  <a:srgbClr val="7D1102"/>
                </a:solidFill>
                <a:latin typeface="Consolas" pitchFamily="49" charset="0"/>
                <a:cs typeface="Trade Gothic Next LT Pro Lt" pitchFamily="34" charset="0"/>
              </a:rPr>
              <a:t>placeholder </a:t>
            </a:r>
          </a:p>
          <a:p>
            <a:pPr marL="571500" lvl="1" indent="-571500" algn="l" eaLnBrk="1" hangingPunct="1">
              <a:buFont typeface="Arial"/>
              <a:buChar char="•"/>
            </a:pPr>
            <a:r>
              <a:rPr lang="en-US" sz="4000" dirty="0" smtClean="0">
                <a:latin typeface="+mj-lt"/>
                <a:cs typeface="Trade Gothic Next LT Pro Lt" pitchFamily="34" charset="0"/>
              </a:rPr>
              <a:t>Used to add placeholder text to form field </a:t>
            </a:r>
          </a:p>
          <a:p>
            <a:pPr marL="571500" lvl="1" indent="-571500" algn="l" eaLnBrk="1" hangingPunct="1">
              <a:buFont typeface="Arial"/>
              <a:buChar char="•"/>
            </a:pPr>
            <a:endParaRPr lang="en-US" sz="4000" dirty="0">
              <a:latin typeface="+mj-lt"/>
              <a:cs typeface="Trade Gothic Next LT Pro Lt" pitchFamily="34" charset="0"/>
            </a:endParaRPr>
          </a:p>
          <a:p>
            <a:pPr algn="l" eaLnBrk="1" hangingPunct="1"/>
            <a:r>
              <a:rPr lang="en-US" sz="4000" dirty="0" smtClean="0">
                <a:solidFill>
                  <a:srgbClr val="7D1102"/>
                </a:solidFill>
                <a:latin typeface="Consolas" pitchFamily="49" charset="0"/>
                <a:cs typeface="Trade Gothic Next LT Pro Lt" pitchFamily="34" charset="0"/>
              </a:rPr>
              <a:t>autofocus </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cs typeface="Trade Gothic Next LT Pro Lt" pitchFamily="34" charset="0"/>
              </a:rPr>
              <a:t>Limited to one field per page </a:t>
            </a:r>
          </a:p>
          <a:p>
            <a:pPr marL="571500" lvl="1" indent="-571500" algn="l" eaLnBrk="1" hangingPunct="1">
              <a:buFont typeface="Arial"/>
              <a:buChar char="•"/>
            </a:pPr>
            <a:r>
              <a:rPr lang="en-US" sz="4000" dirty="0" smtClean="0">
                <a:cs typeface="Trade Gothic Next LT Pro Lt" pitchFamily="34" charset="0"/>
              </a:rPr>
              <a:t>Instructs the browser to place focus on a field on page load</a:t>
            </a:r>
          </a:p>
          <a:p>
            <a:pPr marL="571500" lvl="1" indent="-571500" algn="l" eaLnBrk="1" hangingPunct="1">
              <a:buFont typeface="Arial"/>
              <a:buChar char="•"/>
            </a:pPr>
            <a:endParaRPr lang="en-US" sz="4000" dirty="0" smtClean="0">
              <a:cs typeface="Trade Gothic Next LT Pro Lt" pitchFamily="34" charset="0"/>
            </a:endParaRPr>
          </a:p>
          <a:p>
            <a:pPr algn="l" eaLnBrk="1" hangingPunct="1"/>
            <a:r>
              <a:rPr lang="en-US" sz="4000" dirty="0" smtClean="0">
                <a:solidFill>
                  <a:srgbClr val="7D1102"/>
                </a:solidFill>
                <a:latin typeface="Consolas" pitchFamily="49" charset="0"/>
                <a:cs typeface="Trade Gothic Next LT Pro Lt" pitchFamily="34" charset="0"/>
              </a:rPr>
              <a:t>autocomplete </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cs typeface="Trade Gothic Next LT Pro Lt" pitchFamily="34" charset="0"/>
              </a:rPr>
              <a:t>Overrides the browser and form autocomplete behavior</a:t>
            </a:r>
          </a:p>
          <a:p>
            <a:pPr marL="571500" lvl="1" indent="-571500" algn="l" eaLnBrk="1" hangingPunct="1">
              <a:buFont typeface="Arial"/>
              <a:buChar char="•"/>
            </a:pPr>
            <a:endParaRPr lang="en-US" sz="4000" dirty="0">
              <a:cs typeface="Trade Gothic Next LT Pro Lt" pitchFamily="34" charset="0"/>
            </a:endParaRPr>
          </a:p>
        </p:txBody>
      </p:sp>
      <p:sp>
        <p:nvSpPr>
          <p:cNvPr id="8" name="TextBox 7"/>
          <p:cNvSpPr txBox="1"/>
          <p:nvPr/>
        </p:nvSpPr>
        <p:spPr>
          <a:xfrm>
            <a:off x="12731750" y="3182994"/>
            <a:ext cx="11187545" cy="50270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eaLnBrk="1" hangingPunct="1"/>
            <a:r>
              <a:rPr lang="en-US" sz="4000" dirty="0" smtClean="0">
                <a:solidFill>
                  <a:srgbClr val="7D1102"/>
                </a:solidFill>
                <a:latin typeface="Consolas" pitchFamily="49" charset="0"/>
                <a:cs typeface="Trade Gothic Next LT Pro Lt" pitchFamily="34" charset="0"/>
              </a:rPr>
              <a:t>form </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cs typeface="Trade Gothic Next LT Pro Lt" pitchFamily="34" charset="0"/>
              </a:rPr>
              <a:t>Associates an element, placed outside of a form, with one </a:t>
            </a:r>
          </a:p>
          <a:p>
            <a:pPr marL="571500" lvl="1" indent="-571500" algn="l" eaLnBrk="1" hangingPunct="1">
              <a:buFont typeface="Arial"/>
              <a:buChar char="•"/>
            </a:pPr>
            <a:endParaRPr lang="en-US" sz="4000" dirty="0">
              <a:cs typeface="Trade Gothic Next LT Pro Lt" pitchFamily="34" charset="0"/>
            </a:endParaRPr>
          </a:p>
          <a:p>
            <a:pPr algn="l" eaLnBrk="1" hangingPunct="1"/>
            <a:r>
              <a:rPr lang="en-US" sz="4000" dirty="0" smtClean="0">
                <a:solidFill>
                  <a:srgbClr val="7D1102"/>
                </a:solidFill>
                <a:latin typeface="Consolas" pitchFamily="49" charset="0"/>
                <a:cs typeface="Trade Gothic Next LT Pro Lt" pitchFamily="34" charset="0"/>
              </a:rPr>
              <a:t>pattern</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cs typeface="Trade Gothic Next LT Pro Lt" pitchFamily="34" charset="0"/>
              </a:rPr>
              <a:t>Contains a regular expression to validate the form field </a:t>
            </a:r>
            <a:endParaRPr lang="en-US" sz="4000" dirty="0">
              <a:latin typeface="+mj-lt"/>
              <a:cs typeface="Trade Gothic Next LT Pro Lt" pitchFamily="34" charset="0"/>
            </a:endParaRPr>
          </a:p>
          <a:p>
            <a:pPr marL="0" marR="0" indent="0" algn="l" defTabSz="825500" rtl="0" fontAlgn="auto" latinLnBrk="1" hangingPunct="0">
              <a:spcBef>
                <a:spcPts val="0"/>
              </a:spcBef>
              <a:spcAft>
                <a:spcPts val="0"/>
              </a:spcAft>
              <a:buClrTx/>
              <a:buSzTx/>
              <a:buFontTx/>
              <a:buNone/>
              <a:tabLst/>
            </a:pPr>
            <a:endParaRPr kumimoji="0" lang="en-US" sz="4000" b="0" i="0" u="none" strike="noStrike" cap="none" spc="0" normalizeH="0" baseline="0" dirty="0">
              <a:ln>
                <a:noFill/>
              </a:ln>
              <a:solidFill>
                <a:srgbClr val="535353"/>
              </a:solidFill>
              <a:effectLst/>
              <a:uFillTx/>
              <a:latin typeface="+mj-lt"/>
              <a:sym typeface="Gill Sans Light"/>
            </a:endParaRPr>
          </a:p>
        </p:txBody>
      </p:sp>
    </p:spTree>
    <p:extLst>
      <p:ext uri="{BB962C8B-B14F-4D97-AF65-F5344CB8AC3E}">
        <p14:creationId xmlns:p14="http://schemas.microsoft.com/office/powerpoint/2010/main" val="520418093"/>
      </p:ext>
    </p:extLst>
  </p:cSld>
  <p:clrMapOvr>
    <a:masterClrMapping/>
  </p:clrMapOvr>
  <p:transition xmlns:p14="http://schemas.microsoft.com/office/powerpoint/2010/mai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Demos/Unit05-Forms/</a:t>
            </a:r>
            <a:endParaRPr lang="en-US" sz="4000" b="1" dirty="0" smtClean="0">
              <a:solidFill>
                <a:srgbClr val="7D1102"/>
              </a:solidFill>
              <a:cs typeface="Trade Gothic Next LT Pro Lt" pitchFamily="34" charset="0"/>
            </a:endParaRPr>
          </a:p>
          <a:p>
            <a:pPr marL="0" indent="0" algn="l" eaLnBrk="1" hangingPunct="1">
              <a:buNone/>
            </a:pPr>
            <a:r>
              <a:rPr lang="en-US" sz="4000" b="1" dirty="0" smtClean="0">
                <a:solidFill>
                  <a:srgbClr val="7D1102"/>
                </a:solidFill>
                <a:cs typeface="Trade Gothic Next LT Pro Lt" pitchFamily="34" charset="0"/>
              </a:rPr>
              <a:t>9.	Required - </a:t>
            </a:r>
            <a:r>
              <a:rPr lang="en-US" sz="4000" b="1" dirty="0" smtClean="0">
                <a:solidFill>
                  <a:srgbClr val="7D1102"/>
                </a:solidFill>
                <a:latin typeface="Consolas"/>
                <a:cs typeface="Consolas"/>
              </a:rPr>
              <a:t>09-required.html</a:t>
            </a:r>
          </a:p>
          <a:p>
            <a:pPr marL="0" indent="0" algn="l">
              <a:buNone/>
            </a:pPr>
            <a:r>
              <a:rPr lang="en-US" sz="4000" b="1" dirty="0" smtClean="0">
                <a:solidFill>
                  <a:srgbClr val="7D1102"/>
                </a:solidFill>
                <a:cs typeface="Trade Gothic Next LT Pro Lt" pitchFamily="34" charset="0"/>
              </a:rPr>
              <a:t>10.	Placeholder </a:t>
            </a:r>
            <a:r>
              <a:rPr lang="en-US" sz="4000" b="1" dirty="0">
                <a:solidFill>
                  <a:srgbClr val="7D1102"/>
                </a:solidFill>
                <a:cs typeface="Trade Gothic Next LT Pro Lt" pitchFamily="34" charset="0"/>
              </a:rPr>
              <a:t>- </a:t>
            </a:r>
            <a:r>
              <a:rPr lang="en-US" sz="4000" b="1" dirty="0" smtClean="0">
                <a:solidFill>
                  <a:srgbClr val="7D1102"/>
                </a:solidFill>
                <a:latin typeface="Consolas"/>
                <a:cs typeface="Consolas"/>
              </a:rPr>
              <a:t>10-placeholder.html</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11.	Autofocus - </a:t>
            </a:r>
            <a:r>
              <a:rPr lang="en-US" sz="4000" b="1" dirty="0" smtClean="0">
                <a:solidFill>
                  <a:srgbClr val="7D1102"/>
                </a:solidFill>
                <a:latin typeface="Consolas"/>
                <a:cs typeface="Consolas"/>
              </a:rPr>
              <a:t>11-autofocus.html</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12.	Chrome Autofocus Bug –</a:t>
            </a:r>
            <a:r>
              <a:rPr lang="en-US" sz="4000" b="1" dirty="0" smtClean="0">
                <a:solidFill>
                  <a:srgbClr val="7D1102"/>
                </a:solidFill>
                <a:latin typeface="Consolas"/>
                <a:cs typeface="Consolas"/>
              </a:rPr>
              <a:t> 12-chrome-autofocus-bug.html</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13.	Pattern </a:t>
            </a:r>
            <a:r>
              <a:rPr lang="en-US" sz="4000" b="1" dirty="0">
                <a:solidFill>
                  <a:srgbClr val="7D1102"/>
                </a:solidFill>
                <a:cs typeface="Trade Gothic Next LT Pro Lt" pitchFamily="34" charset="0"/>
              </a:rPr>
              <a:t>–</a:t>
            </a:r>
            <a:r>
              <a:rPr lang="en-US" sz="4000" b="1" dirty="0">
                <a:solidFill>
                  <a:srgbClr val="7D1102"/>
                </a:solidFill>
                <a:latin typeface="Consolas"/>
                <a:cs typeface="Consolas"/>
              </a:rPr>
              <a:t> </a:t>
            </a:r>
            <a:r>
              <a:rPr lang="en-US" sz="4000" b="1" dirty="0" smtClean="0">
                <a:solidFill>
                  <a:srgbClr val="7D1102"/>
                </a:solidFill>
                <a:latin typeface="Consolas"/>
                <a:cs typeface="Consolas"/>
              </a:rPr>
              <a:t>13-pattern.html</a:t>
            </a: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1737718363"/>
      </p:ext>
    </p:extLst>
  </p:cSld>
  <p:clrMapOvr>
    <a:masterClrMapping/>
  </p:clrMapOvr>
  <p:transition xmlns:p14="http://schemas.microsoft.com/office/powerpoint/2010/mai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Form element’s change event handler</a:t>
            </a:r>
            <a:endParaRPr lang="en-US" sz="8000" dirty="0"/>
          </a:p>
        </p:txBody>
      </p:sp>
      <p:sp>
        <p:nvSpPr>
          <p:cNvPr id="8" name="Rectangle 3"/>
          <p:cNvSpPr txBox="1">
            <a:spLocks noChangeArrowheads="1"/>
          </p:cNvSpPr>
          <p:nvPr/>
        </p:nvSpPr>
        <p:spPr>
          <a:xfrm>
            <a:off x="1863725" y="2857500"/>
            <a:ext cx="21039283" cy="24783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A form now supports a change event handler</a:t>
            </a:r>
          </a:p>
          <a:p>
            <a:pPr lvl="1" algn="l">
              <a:lnSpc>
                <a:spcPct val="80000"/>
              </a:lnSpc>
              <a:buFont typeface="Courier New"/>
              <a:buChar char="o"/>
            </a:pPr>
            <a:r>
              <a:rPr lang="en-US" sz="4000" dirty="0" smtClean="0">
                <a:solidFill>
                  <a:srgbClr val="434746"/>
                </a:solidFill>
                <a:cs typeface="Trade Gothic Next LT Pro Lt" pitchFamily="34" charset="0"/>
              </a:rPr>
              <a:t>Will be triggered on all form-wide changes </a:t>
            </a:r>
          </a:p>
        </p:txBody>
      </p:sp>
      <p:sp>
        <p:nvSpPr>
          <p:cNvPr id="10" name="Rounded Rectangle 9"/>
          <p:cNvSpPr/>
          <p:nvPr/>
        </p:nvSpPr>
        <p:spPr>
          <a:xfrm>
            <a:off x="1619250" y="5769329"/>
            <a:ext cx="21621750" cy="685577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a:solidFill>
                  <a:schemeClr val="accent5">
                    <a:lumMod val="75000"/>
                  </a:schemeClr>
                </a:solidFill>
                <a:latin typeface="Consolas" pitchFamily="49" charset="0"/>
              </a:rPr>
              <a:t>&lt;script</a:t>
            </a:r>
            <a:r>
              <a:rPr lang="en-US" sz="3600" dirty="0" smtClean="0">
                <a:solidFill>
                  <a:schemeClr val="accent5">
                    <a:lumMod val="75000"/>
                  </a:schemeClr>
                </a:solidFill>
                <a:latin typeface="Consolas" pitchFamily="49" charset="0"/>
              </a:rPr>
              <a:t>&gt;</a:t>
            </a:r>
            <a:endParaRPr lang="en-US" sz="3600" dirty="0">
              <a:solidFill>
                <a:schemeClr val="accent5">
                  <a:lumMod val="75000"/>
                </a:schemeClr>
              </a:solidFill>
              <a:latin typeface="Consolas" pitchFamily="49" charset="0"/>
            </a:endParaRPr>
          </a:p>
          <a:p>
            <a:pPr algn="l">
              <a:defRPr/>
            </a:pPr>
            <a:r>
              <a:rPr lang="en-US" sz="3600" dirty="0">
                <a:latin typeface="Consolas" pitchFamily="49" charset="0"/>
              </a:rPr>
              <a:t>	function </a:t>
            </a:r>
            <a:r>
              <a:rPr lang="en-US" sz="3600" dirty="0" err="1">
                <a:latin typeface="Consolas" pitchFamily="49" charset="0"/>
              </a:rPr>
              <a:t>someFunction</a:t>
            </a:r>
            <a:r>
              <a:rPr lang="en-US" sz="3600" dirty="0">
                <a:latin typeface="Consolas" pitchFamily="49" charset="0"/>
              </a:rPr>
              <a:t>(</a:t>
            </a:r>
            <a:r>
              <a:rPr lang="en-US" sz="3600" dirty="0" smtClean="0">
                <a:latin typeface="Consolas" pitchFamily="49" charset="0"/>
              </a:rPr>
              <a:t>){ …</a:t>
            </a:r>
            <a:r>
              <a:rPr lang="en-US" sz="3600" dirty="0">
                <a:latin typeface="Consolas" pitchFamily="49" charset="0"/>
              </a:rPr>
              <a:t/>
            </a:r>
            <a:br>
              <a:rPr lang="en-US" sz="3600" dirty="0">
                <a:latin typeface="Consolas" pitchFamily="49" charset="0"/>
              </a:rPr>
            </a:br>
            <a:r>
              <a:rPr lang="en-US" sz="3600" dirty="0">
                <a:latin typeface="Consolas" pitchFamily="49" charset="0"/>
              </a:rPr>
              <a:t>	</a:t>
            </a:r>
            <a:r>
              <a:rPr lang="en-US" sz="3600" dirty="0" smtClean="0">
                <a:latin typeface="Consolas" pitchFamily="49" charset="0"/>
              </a:rPr>
              <a:t>}</a:t>
            </a:r>
            <a:endParaRPr lang="en-US" sz="3600" dirty="0">
              <a:latin typeface="Consolas" pitchFamily="49" charset="0"/>
            </a:endParaRPr>
          </a:p>
          <a:p>
            <a:pPr algn="l">
              <a:defRPr/>
            </a:pPr>
            <a:r>
              <a:rPr lang="en-US" sz="3600" dirty="0">
                <a:latin typeface="Consolas" pitchFamily="49" charset="0"/>
              </a:rPr>
              <a:t>	</a:t>
            </a:r>
            <a:r>
              <a:rPr lang="en-US" sz="3600" dirty="0" err="1">
                <a:latin typeface="Consolas" pitchFamily="49" charset="0"/>
              </a:rPr>
              <a:t>document.getElementById</a:t>
            </a:r>
            <a:r>
              <a:rPr lang="en-US" sz="3600" dirty="0">
                <a:latin typeface="Consolas" pitchFamily="49" charset="0"/>
              </a:rPr>
              <a:t>(</a:t>
            </a:r>
            <a:r>
              <a:rPr lang="en-US" altLang="en-US" sz="3600" dirty="0">
                <a:latin typeface="Consolas" pitchFamily="49" charset="0"/>
              </a:rPr>
              <a:t>'</a:t>
            </a:r>
            <a:r>
              <a:rPr lang="en-US" altLang="ja-JP" sz="3600" dirty="0" err="1">
                <a:latin typeface="Consolas" pitchFamily="49" charset="0"/>
              </a:rPr>
              <a:t>myForm</a:t>
            </a:r>
            <a:r>
              <a:rPr lang="en-US" altLang="en-US" sz="3600" dirty="0">
                <a:latin typeface="Consolas" pitchFamily="49" charset="0"/>
              </a:rPr>
              <a:t>'</a:t>
            </a:r>
            <a:r>
              <a:rPr lang="en-US" altLang="ja-JP" sz="3600" dirty="0">
                <a:latin typeface="Consolas" pitchFamily="49" charset="0"/>
              </a:rPr>
              <a:t>).</a:t>
            </a:r>
            <a:r>
              <a:rPr lang="en-US" altLang="ja-JP" sz="3600" dirty="0" err="1">
                <a:latin typeface="Consolas" pitchFamily="49" charset="0"/>
              </a:rPr>
              <a:t>addEventListener</a:t>
            </a:r>
            <a:r>
              <a:rPr lang="en-US" altLang="ja-JP" sz="3600" dirty="0">
                <a:latin typeface="Consolas" pitchFamily="49" charset="0"/>
              </a:rPr>
              <a:t>(</a:t>
            </a:r>
            <a:r>
              <a:rPr lang="en-US" altLang="en-US" sz="3600" dirty="0">
                <a:latin typeface="Consolas" pitchFamily="49" charset="0"/>
              </a:rPr>
              <a:t>"</a:t>
            </a:r>
            <a:r>
              <a:rPr lang="en-US" altLang="ja-JP" sz="3600" dirty="0" smtClean="0">
                <a:latin typeface="Consolas" pitchFamily="49" charset="0"/>
              </a:rPr>
              <a:t>change</a:t>
            </a:r>
            <a:r>
              <a:rPr lang="en-US" altLang="en-US" sz="3600" dirty="0" smtClean="0">
                <a:latin typeface="Consolas" pitchFamily="49" charset="0"/>
              </a:rPr>
              <a:t>”</a:t>
            </a:r>
            <a:r>
              <a:rPr lang="en-US" altLang="ja-JP" sz="3600" dirty="0" smtClean="0">
                <a:latin typeface="Consolas" pitchFamily="49" charset="0"/>
              </a:rPr>
              <a:t>, </a:t>
            </a:r>
          </a:p>
          <a:p>
            <a:pPr algn="l">
              <a:defRPr/>
            </a:pPr>
            <a:r>
              <a:rPr lang="en-US" altLang="ja-JP" sz="3600" dirty="0">
                <a:latin typeface="Consolas" pitchFamily="49" charset="0"/>
              </a:rPr>
              <a:t>	</a:t>
            </a:r>
            <a:r>
              <a:rPr lang="en-US" altLang="ja-JP" sz="3600" dirty="0" smtClean="0">
                <a:latin typeface="Consolas" pitchFamily="49" charset="0"/>
              </a:rPr>
              <a:t>																</a:t>
            </a:r>
            <a:r>
              <a:rPr lang="en-US" altLang="ja-JP" sz="3600" dirty="0" err="1" smtClean="0">
                <a:latin typeface="Consolas" pitchFamily="49" charset="0"/>
              </a:rPr>
              <a:t>someFunction</a:t>
            </a:r>
            <a:r>
              <a:rPr lang="en-US" altLang="ja-JP" sz="3600" dirty="0" smtClean="0">
                <a:latin typeface="Consolas" pitchFamily="49" charset="0"/>
              </a:rPr>
              <a:t>,</a:t>
            </a:r>
          </a:p>
          <a:p>
            <a:pPr algn="l">
              <a:defRPr/>
            </a:pPr>
            <a:r>
              <a:rPr lang="en-US" altLang="ja-JP" sz="3600" dirty="0">
                <a:latin typeface="Consolas" pitchFamily="49" charset="0"/>
              </a:rPr>
              <a:t>	</a:t>
            </a:r>
            <a:r>
              <a:rPr lang="en-US" altLang="ja-JP" sz="3600" dirty="0" smtClean="0">
                <a:latin typeface="Consolas" pitchFamily="49" charset="0"/>
              </a:rPr>
              <a:t>															 </a:t>
            </a:r>
            <a:r>
              <a:rPr lang="en-US" sz="3600" dirty="0" smtClean="0">
                <a:latin typeface="Consolas" pitchFamily="49" charset="0"/>
              </a:rPr>
              <a:t>false</a:t>
            </a:r>
            <a:r>
              <a:rPr lang="en-US" sz="3600" dirty="0">
                <a:latin typeface="Consolas" pitchFamily="49" charset="0"/>
              </a:rPr>
              <a:t>);</a:t>
            </a:r>
          </a:p>
          <a:p>
            <a:pPr algn="l">
              <a:defRPr/>
            </a:pPr>
            <a:r>
              <a:rPr lang="en-US" sz="3600" dirty="0">
                <a:solidFill>
                  <a:srgbClr val="7D1102"/>
                </a:solidFill>
                <a:latin typeface="Consolas" pitchFamily="49" charset="0"/>
              </a:rPr>
              <a:t>&lt;/script</a:t>
            </a:r>
            <a:r>
              <a:rPr lang="en-US" sz="3600" dirty="0" smtClean="0">
                <a:solidFill>
                  <a:srgbClr val="7D1102"/>
                </a:solidFill>
                <a:latin typeface="Consolas" pitchFamily="49" charset="0"/>
              </a:rPr>
              <a:t>&gt;</a:t>
            </a:r>
            <a:endParaRPr lang="en-US" sz="3600" dirty="0">
              <a:solidFill>
                <a:srgbClr val="7D1102"/>
              </a:solidFill>
              <a:latin typeface="Consolas" pitchFamily="49" charset="0"/>
            </a:endParaRPr>
          </a:p>
          <a:p>
            <a:pPr algn="l">
              <a:defRPr/>
            </a:pPr>
            <a:r>
              <a:rPr lang="en-US" sz="3600" dirty="0">
                <a:solidFill>
                  <a:srgbClr val="7F7F7F"/>
                </a:solidFill>
                <a:latin typeface="Consolas" pitchFamily="49" charset="0"/>
              </a:rPr>
              <a:t>&lt;!– or </a:t>
            </a:r>
            <a:r>
              <a:rPr lang="en-US" sz="3600" dirty="0" smtClean="0">
                <a:solidFill>
                  <a:srgbClr val="7F7F7F"/>
                </a:solidFill>
                <a:latin typeface="Consolas" pitchFamily="49" charset="0"/>
                <a:sym typeface="Wingdings"/>
              </a:rPr>
              <a:t></a:t>
            </a:r>
            <a:endParaRPr lang="en-US" sz="3600" dirty="0">
              <a:latin typeface="Consolas" pitchFamily="49" charset="0"/>
            </a:endParaRPr>
          </a:p>
          <a:p>
            <a:pPr algn="l">
              <a:defRPr/>
            </a:pPr>
            <a:r>
              <a:rPr lang="en-US" sz="3600" dirty="0">
                <a:solidFill>
                  <a:srgbClr val="7D1102"/>
                </a:solidFill>
                <a:latin typeface="Consolas" pitchFamily="49" charset="0"/>
              </a:rPr>
              <a:t>&lt;form </a:t>
            </a:r>
            <a:r>
              <a:rPr lang="en-US" sz="3600" dirty="0">
                <a:latin typeface="Consolas" pitchFamily="49" charset="0"/>
              </a:rPr>
              <a:t>id=</a:t>
            </a:r>
            <a:r>
              <a:rPr lang="en-US" altLang="en-US" sz="3600" dirty="0">
                <a:latin typeface="Consolas" pitchFamily="49" charset="0"/>
              </a:rPr>
              <a:t>"</a:t>
            </a:r>
            <a:r>
              <a:rPr lang="en-US" altLang="ja-JP" sz="3600" dirty="0" err="1">
                <a:latin typeface="Consolas" pitchFamily="49" charset="0"/>
              </a:rPr>
              <a:t>myForm</a:t>
            </a:r>
            <a:r>
              <a:rPr lang="en-US" altLang="en-US" sz="3600" dirty="0">
                <a:latin typeface="Consolas" pitchFamily="49" charset="0"/>
              </a:rPr>
              <a:t>"</a:t>
            </a:r>
            <a:r>
              <a:rPr lang="en-US" altLang="ja-JP" sz="3600" dirty="0">
                <a:latin typeface="Consolas" pitchFamily="49" charset="0"/>
              </a:rPr>
              <a:t> </a:t>
            </a:r>
            <a:r>
              <a:rPr lang="en-US" altLang="ja-JP" sz="3600" dirty="0" err="1">
                <a:latin typeface="Consolas" pitchFamily="49" charset="0"/>
              </a:rPr>
              <a:t>onchange</a:t>
            </a:r>
            <a:r>
              <a:rPr lang="en-US" altLang="ja-JP" sz="3600" dirty="0">
                <a:latin typeface="Consolas" pitchFamily="49" charset="0"/>
              </a:rPr>
              <a:t>=</a:t>
            </a:r>
            <a:r>
              <a:rPr lang="en-US" altLang="en-US" sz="3600" dirty="0">
                <a:latin typeface="Consolas" pitchFamily="49" charset="0"/>
              </a:rPr>
              <a:t>"</a:t>
            </a:r>
            <a:r>
              <a:rPr lang="en-US" altLang="ja-JP" sz="3600" dirty="0" err="1">
                <a:latin typeface="Consolas" pitchFamily="49" charset="0"/>
              </a:rPr>
              <a:t>someFunction</a:t>
            </a:r>
            <a:r>
              <a:rPr lang="en-US" altLang="ja-JP" sz="3600" dirty="0">
                <a:latin typeface="Consolas" pitchFamily="49" charset="0"/>
              </a:rPr>
              <a:t>();</a:t>
            </a:r>
            <a:r>
              <a:rPr lang="en-US" altLang="en-US" sz="3600" dirty="0">
                <a:latin typeface="Consolas" pitchFamily="49" charset="0"/>
              </a:rPr>
              <a:t>"</a:t>
            </a:r>
            <a:r>
              <a:rPr lang="en-US" altLang="ja-JP" sz="3600" dirty="0">
                <a:latin typeface="Consolas" pitchFamily="49" charset="0"/>
              </a:rPr>
              <a:t> </a:t>
            </a:r>
            <a:r>
              <a:rPr lang="en-US" altLang="ja-JP" sz="3600" dirty="0">
                <a:solidFill>
                  <a:srgbClr val="7D1102"/>
                </a:solidFill>
                <a:latin typeface="Consolas" pitchFamily="49" charset="0"/>
              </a:rPr>
              <a:t>&gt;</a:t>
            </a:r>
          </a:p>
          <a:p>
            <a:pPr algn="l">
              <a:defRPr/>
            </a:pPr>
            <a:r>
              <a:rPr lang="en-US" sz="3600" dirty="0">
                <a:solidFill>
                  <a:srgbClr val="7D1102"/>
                </a:solidFill>
                <a:latin typeface="Consolas" pitchFamily="49" charset="0"/>
              </a:rPr>
              <a:t>&lt;/form&gt;</a:t>
            </a:r>
          </a:p>
          <a:p>
            <a:pPr algn="l">
              <a:defRPr/>
            </a:pPr>
            <a:endParaRPr lang="en-US" sz="3600" dirty="0">
              <a:latin typeface="Consolas" pitchFamily="49" charset="0"/>
              <a:cs typeface="Consolas" pitchFamily="49" charset="0"/>
            </a:endParaRPr>
          </a:p>
        </p:txBody>
      </p:sp>
    </p:spTree>
    <p:extLst>
      <p:ext uri="{BB962C8B-B14F-4D97-AF65-F5344CB8AC3E}">
        <p14:creationId xmlns:p14="http://schemas.microsoft.com/office/powerpoint/2010/main" val="880908650"/>
      </p:ext>
    </p:extLst>
  </p:cSld>
  <p:clrMapOvr>
    <a:masterClrMapping/>
  </p:clrMapOvr>
  <p:transition xmlns:p14="http://schemas.microsoft.com/office/powerpoint/2010/mai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New form Elements</a:t>
            </a:r>
            <a:endParaRPr lang="en-US" sz="8000" dirty="0"/>
          </a:p>
        </p:txBody>
      </p:sp>
      <p:sp>
        <p:nvSpPr>
          <p:cNvPr id="7" name="TextBox 6"/>
          <p:cNvSpPr txBox="1"/>
          <p:nvPr/>
        </p:nvSpPr>
        <p:spPr>
          <a:xfrm>
            <a:off x="1347355" y="3770646"/>
            <a:ext cx="11187545" cy="6873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eaLnBrk="1" hangingPunct="1"/>
            <a:r>
              <a:rPr lang="en-US" sz="4000" dirty="0" smtClean="0">
                <a:solidFill>
                  <a:srgbClr val="7D1102"/>
                </a:solidFill>
                <a:latin typeface="Consolas" pitchFamily="49" charset="0"/>
                <a:cs typeface="Trade Gothic Next LT Pro Lt" pitchFamily="34" charset="0"/>
              </a:rPr>
              <a:t>output</a:t>
            </a:r>
            <a:endParaRPr lang="en-US" sz="4000" dirty="0">
              <a:solidFill>
                <a:srgbClr val="7D1102"/>
              </a:solidFill>
              <a:latin typeface="Consolas" pitchFamily="49" charset="0"/>
              <a:cs typeface="Trade Gothic Next LT Pro Lt" pitchFamily="34" charset="0"/>
            </a:endParaRPr>
          </a:p>
          <a:p>
            <a:pPr marL="571500" indent="-571500" algn="l">
              <a:buFont typeface="Arial"/>
              <a:buChar char="•"/>
            </a:pPr>
            <a:r>
              <a:rPr lang="en-US" sz="4000" dirty="0" smtClean="0">
                <a:latin typeface="+mj-lt"/>
                <a:cs typeface="Consolas"/>
              </a:rPr>
              <a:t>Used to show output generated by a script </a:t>
            </a:r>
          </a:p>
          <a:p>
            <a:pPr marL="571500" lvl="1" indent="-571500" algn="l" eaLnBrk="1" hangingPunct="1">
              <a:buFont typeface="Arial"/>
              <a:buChar char="•"/>
            </a:pPr>
            <a:r>
              <a:rPr lang="en-US" sz="4000" dirty="0" smtClean="0">
                <a:latin typeface="+mj-lt"/>
                <a:cs typeface="Consolas"/>
              </a:rPr>
              <a:t>Commonly used to show errors or calculation results </a:t>
            </a:r>
            <a:endParaRPr lang="en-US" sz="4000" dirty="0" smtClean="0">
              <a:latin typeface="+mj-lt"/>
              <a:cs typeface="Trade Gothic Next LT Pro Lt" pitchFamily="34" charset="0"/>
            </a:endParaRPr>
          </a:p>
          <a:p>
            <a:pPr lvl="1" indent="0" algn="l" eaLnBrk="1" hangingPunct="1"/>
            <a:endParaRPr lang="en-US" sz="4000" dirty="0" smtClean="0">
              <a:latin typeface="+mj-lt"/>
              <a:cs typeface="Trade Gothic Next LT Pro Lt" pitchFamily="34" charset="0"/>
            </a:endParaRPr>
          </a:p>
          <a:p>
            <a:pPr algn="l" eaLnBrk="1" hangingPunct="1"/>
            <a:r>
              <a:rPr lang="en-US" sz="4000" dirty="0" err="1" smtClean="0">
                <a:solidFill>
                  <a:srgbClr val="7D1102"/>
                </a:solidFill>
                <a:latin typeface="Consolas" pitchFamily="49" charset="0"/>
                <a:cs typeface="Trade Gothic Next LT Pro Lt" pitchFamily="34" charset="0"/>
              </a:rPr>
              <a:t>datalist</a:t>
            </a:r>
            <a:endParaRPr lang="en-US" sz="4000" dirty="0" smtClean="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latin typeface="+mj-lt"/>
                <a:cs typeface="Trade Gothic Next LT Pro Lt" pitchFamily="34" charset="0"/>
              </a:rPr>
              <a:t>Used in conjunction with a list attribute to provide a list of input suggestions</a:t>
            </a:r>
          </a:p>
          <a:p>
            <a:pPr marL="571500" lvl="1" indent="-571500" algn="l" eaLnBrk="1" hangingPunct="1">
              <a:buFont typeface="Arial"/>
              <a:buChar char="•"/>
            </a:pPr>
            <a:r>
              <a:rPr lang="en-US" sz="4000" dirty="0" smtClean="0">
                <a:latin typeface="+mj-lt"/>
                <a:cs typeface="Trade Gothic Next LT Pro Lt" pitchFamily="34" charset="0"/>
              </a:rPr>
              <a:t>only suggestions, input can still accept alternative values </a:t>
            </a:r>
          </a:p>
          <a:p>
            <a:pPr marL="571500" lvl="1" indent="-571500" algn="l" eaLnBrk="1" hangingPunct="1">
              <a:buFont typeface="Arial"/>
              <a:buChar char="•"/>
            </a:pPr>
            <a:endParaRPr lang="en-US" sz="4000" dirty="0">
              <a:cs typeface="Trade Gothic Next LT Pro Lt" pitchFamily="34" charset="0"/>
            </a:endParaRPr>
          </a:p>
        </p:txBody>
      </p:sp>
      <p:sp>
        <p:nvSpPr>
          <p:cNvPr id="8" name="TextBox 7"/>
          <p:cNvSpPr txBox="1"/>
          <p:nvPr/>
        </p:nvSpPr>
        <p:spPr>
          <a:xfrm>
            <a:off x="12687300" y="3721100"/>
            <a:ext cx="11187545" cy="5642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eaLnBrk="1" hangingPunct="1"/>
            <a:r>
              <a:rPr lang="en-US" sz="4000" dirty="0" err="1" smtClean="0">
                <a:solidFill>
                  <a:srgbClr val="7D1102"/>
                </a:solidFill>
                <a:latin typeface="Consolas" pitchFamily="49" charset="0"/>
                <a:cs typeface="Trade Gothic Next LT Pro Lt" pitchFamily="34" charset="0"/>
              </a:rPr>
              <a:t>progesss</a:t>
            </a:r>
            <a:r>
              <a:rPr lang="en-US" sz="4000" dirty="0" smtClean="0">
                <a:solidFill>
                  <a:srgbClr val="7D1102"/>
                </a:solidFill>
                <a:latin typeface="Consolas" pitchFamily="49" charset="0"/>
                <a:cs typeface="Trade Gothic Next LT Pro Lt" pitchFamily="34" charset="0"/>
              </a:rPr>
              <a:t> </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cs typeface="Trade Gothic Next LT Pro Lt" pitchFamily="34" charset="0"/>
              </a:rPr>
              <a:t>Used to show progress of a task </a:t>
            </a:r>
          </a:p>
          <a:p>
            <a:pPr marL="571500" lvl="1" indent="-571500" algn="l" eaLnBrk="1" hangingPunct="1">
              <a:buFont typeface="Arial"/>
              <a:buChar char="•"/>
            </a:pPr>
            <a:endParaRPr lang="en-US" sz="4000" dirty="0" smtClean="0">
              <a:cs typeface="Trade Gothic Next LT Pro Lt" pitchFamily="34" charset="0"/>
            </a:endParaRPr>
          </a:p>
          <a:p>
            <a:pPr algn="l" eaLnBrk="1" hangingPunct="1"/>
            <a:r>
              <a:rPr lang="en-US" sz="4000" dirty="0" smtClean="0">
                <a:solidFill>
                  <a:srgbClr val="7D1102"/>
                </a:solidFill>
                <a:latin typeface="Consolas" pitchFamily="49" charset="0"/>
                <a:cs typeface="Trade Gothic Next LT Pro Lt" pitchFamily="34" charset="0"/>
              </a:rPr>
              <a:t>meter</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cs typeface="Trade Gothic Next LT Pro Lt" pitchFamily="34" charset="0"/>
              </a:rPr>
              <a:t>represents a scalar measurement within a known range </a:t>
            </a:r>
          </a:p>
          <a:p>
            <a:pPr marL="571500" lvl="1" indent="-571500" algn="l" eaLnBrk="1" hangingPunct="1">
              <a:buFont typeface="Arial"/>
              <a:buChar char="•"/>
            </a:pPr>
            <a:r>
              <a:rPr lang="en-US" sz="4000" dirty="0" smtClean="0">
                <a:cs typeface="Trade Gothic Next LT Pro Lt" pitchFamily="34" charset="0"/>
              </a:rPr>
              <a:t>only used when there’s a known max and min</a:t>
            </a:r>
          </a:p>
          <a:p>
            <a:pPr marL="571500" lvl="1" indent="-571500" algn="l" eaLnBrk="1" hangingPunct="1">
              <a:buFont typeface="Arial"/>
              <a:buChar char="•"/>
            </a:pPr>
            <a:r>
              <a:rPr lang="en-US" sz="4000" dirty="0" smtClean="0">
                <a:cs typeface="Trade Gothic Next LT Pro Lt" pitchFamily="34" charset="0"/>
              </a:rPr>
              <a:t>range may deal with negative numbers </a:t>
            </a:r>
          </a:p>
          <a:p>
            <a:pPr marL="571500" lvl="1" indent="-571500" algn="l" eaLnBrk="1" hangingPunct="1">
              <a:buFont typeface="Arial"/>
              <a:buChar char="•"/>
            </a:pPr>
            <a:endParaRPr lang="en-US" sz="4000" dirty="0">
              <a:cs typeface="Trade Gothic Next LT Pro Lt" pitchFamily="34" charset="0"/>
            </a:endParaRPr>
          </a:p>
        </p:txBody>
      </p:sp>
    </p:spTree>
    <p:extLst>
      <p:ext uri="{BB962C8B-B14F-4D97-AF65-F5344CB8AC3E}">
        <p14:creationId xmlns:p14="http://schemas.microsoft.com/office/powerpoint/2010/main" val="1680032308"/>
      </p:ext>
    </p:extLst>
  </p:cSld>
  <p:clrMapOvr>
    <a:masterClrMapping/>
  </p:clrMapOvr>
  <p:transition xmlns:p14="http://schemas.microsoft.com/office/powerpoint/2010/mai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1542829"/>
            <a:ext cx="21039283" cy="24783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The range type is commonly used with the output element </a:t>
            </a:r>
          </a:p>
        </p:txBody>
      </p:sp>
      <p:sp>
        <p:nvSpPr>
          <p:cNvPr id="10" name="Rounded Rectangle 9"/>
          <p:cNvSpPr/>
          <p:nvPr/>
        </p:nvSpPr>
        <p:spPr>
          <a:xfrm>
            <a:off x="1281258" y="3290132"/>
            <a:ext cx="21621750" cy="3178175"/>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smtClean="0">
                <a:solidFill>
                  <a:srgbClr val="7D1102"/>
                </a:solidFill>
                <a:latin typeface="Consolas" pitchFamily="49" charset="0"/>
              </a:rPr>
              <a:t>&lt;</a:t>
            </a:r>
            <a:r>
              <a:rPr lang="en-US" sz="3600" dirty="0">
                <a:solidFill>
                  <a:srgbClr val="7D1102"/>
                </a:solidFill>
                <a:latin typeface="Consolas" pitchFamily="49" charset="0"/>
              </a:rPr>
              <a:t>input </a:t>
            </a:r>
            <a:r>
              <a:rPr lang="en-US" sz="3600" dirty="0">
                <a:latin typeface="Consolas" pitchFamily="49" charset="0"/>
              </a:rPr>
              <a:t>id=</a:t>
            </a:r>
            <a:r>
              <a:rPr lang="en-US" altLang="en-US" sz="3600" dirty="0">
                <a:latin typeface="Consolas" pitchFamily="49" charset="0"/>
              </a:rPr>
              <a:t>"</a:t>
            </a:r>
            <a:r>
              <a:rPr lang="en-US" altLang="ja-JP" sz="3600" dirty="0" err="1">
                <a:latin typeface="Consolas" pitchFamily="49" charset="0"/>
              </a:rPr>
              <a:t>myInput</a:t>
            </a:r>
            <a:r>
              <a:rPr lang="en-US" altLang="en-US" sz="3600" dirty="0">
                <a:latin typeface="Consolas" pitchFamily="49" charset="0"/>
              </a:rPr>
              <a:t>"</a:t>
            </a:r>
            <a:r>
              <a:rPr lang="en-US" altLang="ja-JP" sz="3600" dirty="0">
                <a:latin typeface="Consolas" pitchFamily="49" charset="0"/>
              </a:rPr>
              <a:t> type=</a:t>
            </a:r>
            <a:r>
              <a:rPr lang="en-US" altLang="en-US" sz="3600" dirty="0">
                <a:latin typeface="Consolas" pitchFamily="49" charset="0"/>
              </a:rPr>
              <a:t>"</a:t>
            </a:r>
            <a:r>
              <a:rPr lang="en-US" altLang="ja-JP" sz="3600" dirty="0">
                <a:latin typeface="Consolas" pitchFamily="49" charset="0"/>
              </a:rPr>
              <a:t>range</a:t>
            </a:r>
            <a:r>
              <a:rPr lang="en-US" altLang="en-US" sz="3600" dirty="0">
                <a:latin typeface="Consolas" pitchFamily="49" charset="0"/>
              </a:rPr>
              <a:t>"</a:t>
            </a:r>
            <a:r>
              <a:rPr lang="en-US" altLang="ja-JP" sz="3600" dirty="0">
                <a:latin typeface="Consolas" pitchFamily="49" charset="0"/>
              </a:rPr>
              <a:t> style=</a:t>
            </a:r>
            <a:r>
              <a:rPr lang="en-US" altLang="en-US" sz="3600" dirty="0">
                <a:latin typeface="Consolas" pitchFamily="49" charset="0"/>
              </a:rPr>
              <a:t>"</a:t>
            </a:r>
            <a:r>
              <a:rPr lang="en-US" altLang="ja-JP" sz="3600" dirty="0">
                <a:latin typeface="Consolas" pitchFamily="49" charset="0"/>
              </a:rPr>
              <a:t>width:200px; height:20px;</a:t>
            </a:r>
            <a:r>
              <a:rPr lang="en-US" altLang="en-US" sz="3600" dirty="0">
                <a:latin typeface="Consolas" pitchFamily="49" charset="0"/>
              </a:rPr>
              <a:t>"</a:t>
            </a:r>
            <a:r>
              <a:rPr lang="en-US" altLang="ja-JP" sz="3600" dirty="0">
                <a:latin typeface="Consolas" pitchFamily="49" charset="0"/>
              </a:rPr>
              <a:t>   </a:t>
            </a:r>
          </a:p>
          <a:p>
            <a:pPr algn="l">
              <a:defRPr/>
            </a:pPr>
            <a:r>
              <a:rPr lang="en-US" sz="3600" b="1" dirty="0" err="1">
                <a:latin typeface="Consolas" pitchFamily="49" charset="0"/>
              </a:rPr>
              <a:t>onchange</a:t>
            </a:r>
            <a:r>
              <a:rPr lang="en-US" sz="3600" b="1" dirty="0">
                <a:latin typeface="Consolas" pitchFamily="49" charset="0"/>
              </a:rPr>
              <a:t>=</a:t>
            </a:r>
            <a:r>
              <a:rPr lang="en-US" altLang="en-US" sz="3600" b="1" dirty="0">
                <a:latin typeface="Consolas" pitchFamily="49" charset="0"/>
              </a:rPr>
              <a:t>"</a:t>
            </a:r>
            <a:r>
              <a:rPr lang="en-US" altLang="ja-JP" sz="3600" b="1" dirty="0" err="1">
                <a:latin typeface="Consolas" pitchFamily="49" charset="0"/>
              </a:rPr>
              <a:t>document.getElementById</a:t>
            </a:r>
            <a:r>
              <a:rPr lang="en-US" altLang="ja-JP" sz="3600" b="1" dirty="0">
                <a:latin typeface="Consolas" pitchFamily="49" charset="0"/>
              </a:rPr>
              <a:t>(</a:t>
            </a:r>
            <a:r>
              <a:rPr lang="en-US" altLang="en-US" sz="3600" b="1" dirty="0">
                <a:latin typeface="Consolas" pitchFamily="49" charset="0"/>
              </a:rPr>
              <a:t>'</a:t>
            </a:r>
            <a:r>
              <a:rPr lang="en-US" altLang="ja-JP" sz="3600" b="1" dirty="0" err="1">
                <a:latin typeface="Consolas" pitchFamily="49" charset="0"/>
              </a:rPr>
              <a:t>myOutput</a:t>
            </a:r>
            <a:r>
              <a:rPr lang="en-US" altLang="en-US" sz="3600" b="1" dirty="0">
                <a:latin typeface="Consolas" pitchFamily="49" charset="0"/>
              </a:rPr>
              <a:t>'</a:t>
            </a:r>
            <a:r>
              <a:rPr lang="en-US" altLang="ja-JP" sz="3600" b="1" dirty="0">
                <a:latin typeface="Consolas" pitchFamily="49" charset="0"/>
              </a:rPr>
              <a:t>).</a:t>
            </a:r>
            <a:r>
              <a:rPr lang="en-US" altLang="ja-JP" sz="3600" b="1" dirty="0" err="1">
                <a:latin typeface="Consolas" pitchFamily="49" charset="0"/>
              </a:rPr>
              <a:t>innerHTML</a:t>
            </a:r>
            <a:r>
              <a:rPr lang="en-US" altLang="ja-JP" sz="3600" b="1" dirty="0">
                <a:latin typeface="Consolas" pitchFamily="49" charset="0"/>
              </a:rPr>
              <a:t>=</a:t>
            </a:r>
            <a:r>
              <a:rPr lang="en-US" altLang="ja-JP" sz="3600" b="1" dirty="0" err="1">
                <a:latin typeface="Consolas" pitchFamily="49" charset="0"/>
              </a:rPr>
              <a:t>this.value</a:t>
            </a:r>
            <a:r>
              <a:rPr lang="en-US" altLang="ja-JP" sz="3600" dirty="0">
                <a:latin typeface="Consolas" pitchFamily="49" charset="0"/>
              </a:rPr>
              <a:t>;</a:t>
            </a:r>
            <a:r>
              <a:rPr lang="en-US" altLang="en-US" sz="3600" dirty="0">
                <a:latin typeface="Consolas" pitchFamily="49" charset="0"/>
              </a:rPr>
              <a:t>"</a:t>
            </a:r>
            <a:r>
              <a:rPr lang="en-US" altLang="ja-JP" sz="3600" dirty="0">
                <a:latin typeface="Consolas" pitchFamily="49" charset="0"/>
              </a:rPr>
              <a:t> min=</a:t>
            </a:r>
            <a:r>
              <a:rPr lang="en-US" altLang="en-US" sz="3600" dirty="0">
                <a:latin typeface="Consolas" pitchFamily="49" charset="0"/>
              </a:rPr>
              <a:t>"</a:t>
            </a:r>
            <a:r>
              <a:rPr lang="en-US" altLang="ja-JP" sz="3600" dirty="0">
                <a:latin typeface="Consolas" pitchFamily="49" charset="0"/>
              </a:rPr>
              <a:t>1</a:t>
            </a:r>
            <a:r>
              <a:rPr lang="en-US" altLang="en-US" sz="3600" dirty="0">
                <a:latin typeface="Consolas" pitchFamily="49" charset="0"/>
              </a:rPr>
              <a:t>"</a:t>
            </a:r>
            <a:r>
              <a:rPr lang="en-US" altLang="ja-JP" sz="3600" dirty="0">
                <a:latin typeface="Consolas" pitchFamily="49" charset="0"/>
              </a:rPr>
              <a:t> max=</a:t>
            </a:r>
            <a:r>
              <a:rPr lang="en-US" altLang="en-US" sz="3600" dirty="0">
                <a:latin typeface="Consolas" pitchFamily="49" charset="0"/>
              </a:rPr>
              <a:t>"</a:t>
            </a:r>
            <a:r>
              <a:rPr lang="en-US" altLang="ja-JP" sz="3600" dirty="0">
                <a:latin typeface="Consolas" pitchFamily="49" charset="0"/>
              </a:rPr>
              <a:t>9</a:t>
            </a:r>
            <a:r>
              <a:rPr lang="en-US" altLang="en-US" sz="3600" dirty="0">
                <a:latin typeface="Consolas" pitchFamily="49" charset="0"/>
              </a:rPr>
              <a:t>"</a:t>
            </a:r>
            <a:r>
              <a:rPr lang="en-US" altLang="ja-JP" sz="3600" dirty="0">
                <a:latin typeface="Consolas" pitchFamily="49" charset="0"/>
              </a:rPr>
              <a:t> </a:t>
            </a:r>
            <a:r>
              <a:rPr lang="en-US" altLang="ja-JP" sz="3600" dirty="0">
                <a:solidFill>
                  <a:srgbClr val="7D1102"/>
                </a:solidFill>
                <a:latin typeface="Consolas" pitchFamily="49" charset="0"/>
              </a:rPr>
              <a:t>&gt;&lt;/input&gt;</a:t>
            </a:r>
          </a:p>
          <a:p>
            <a:pPr algn="l">
              <a:defRPr/>
            </a:pPr>
            <a:endParaRPr lang="en-US" sz="3600" dirty="0">
              <a:latin typeface="Consolas" pitchFamily="49" charset="0"/>
            </a:endParaRPr>
          </a:p>
          <a:p>
            <a:pPr algn="l">
              <a:defRPr/>
            </a:pPr>
            <a:r>
              <a:rPr lang="en-US" sz="3600" dirty="0">
                <a:latin typeface="Consolas" pitchFamily="49" charset="0"/>
              </a:rPr>
              <a:t>&lt;output id=</a:t>
            </a:r>
            <a:r>
              <a:rPr lang="en-US" altLang="en-US" sz="3600" dirty="0">
                <a:latin typeface="Consolas" pitchFamily="49" charset="0"/>
              </a:rPr>
              <a:t>"</a:t>
            </a:r>
            <a:r>
              <a:rPr lang="en-US" altLang="ja-JP" sz="3600" dirty="0" err="1">
                <a:latin typeface="Consolas" pitchFamily="49" charset="0"/>
              </a:rPr>
              <a:t>myOutput</a:t>
            </a:r>
            <a:r>
              <a:rPr lang="en-US" altLang="en-US" sz="3600" dirty="0">
                <a:latin typeface="Consolas" pitchFamily="49" charset="0"/>
              </a:rPr>
              <a:t>"</a:t>
            </a:r>
            <a:r>
              <a:rPr lang="en-US" altLang="ja-JP" sz="3600" dirty="0">
                <a:latin typeface="Consolas" pitchFamily="49" charset="0"/>
              </a:rPr>
              <a:t> for=</a:t>
            </a:r>
            <a:r>
              <a:rPr lang="en-US" altLang="en-US" sz="3600" dirty="0">
                <a:latin typeface="Consolas" pitchFamily="49" charset="0"/>
              </a:rPr>
              <a:t>"</a:t>
            </a:r>
            <a:r>
              <a:rPr lang="en-US" altLang="ja-JP" sz="3600" dirty="0" err="1">
                <a:latin typeface="Consolas" pitchFamily="49" charset="0"/>
              </a:rPr>
              <a:t>myInput</a:t>
            </a:r>
            <a:r>
              <a:rPr lang="en-US" altLang="en-US" sz="3600" dirty="0">
                <a:latin typeface="Consolas" pitchFamily="49" charset="0"/>
              </a:rPr>
              <a:t>"</a:t>
            </a:r>
            <a:r>
              <a:rPr lang="en-US" altLang="ja-JP" sz="3600" dirty="0">
                <a:latin typeface="Consolas" pitchFamily="49" charset="0"/>
              </a:rPr>
              <a:t>&gt;0&lt;/output</a:t>
            </a:r>
            <a:r>
              <a:rPr lang="en-US" altLang="ja-JP" sz="3600" dirty="0" smtClean="0">
                <a:latin typeface="Consolas" pitchFamily="49" charset="0"/>
              </a:rPr>
              <a:t>&gt;</a:t>
            </a:r>
            <a:endParaRPr lang="en-US" altLang="ja-JP" sz="3600" dirty="0">
              <a:latin typeface="Consolas" pitchFamily="49" charset="0"/>
            </a:endParaRPr>
          </a:p>
        </p:txBody>
      </p:sp>
      <p:sp>
        <p:nvSpPr>
          <p:cNvPr id="5" name="Rectangle 3"/>
          <p:cNvSpPr txBox="1">
            <a:spLocks noChangeArrowheads="1"/>
          </p:cNvSpPr>
          <p:nvPr/>
        </p:nvSpPr>
        <p:spPr>
          <a:xfrm>
            <a:off x="1863725" y="6626179"/>
            <a:ext cx="21039283" cy="24783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The output element should have it’s </a:t>
            </a:r>
            <a:r>
              <a:rPr lang="en-US" sz="4000" dirty="0" smtClean="0">
                <a:solidFill>
                  <a:srgbClr val="7D1102"/>
                </a:solidFill>
                <a:latin typeface="Consolas"/>
                <a:cs typeface="Consolas"/>
              </a:rPr>
              <a:t>for </a:t>
            </a:r>
            <a:r>
              <a:rPr lang="en-US" sz="4000" dirty="0" err="1" smtClean="0">
                <a:solidFill>
                  <a:srgbClr val="7D1102"/>
                </a:solidFill>
                <a:latin typeface="+mj-lt"/>
                <a:cs typeface="Consolas"/>
              </a:rPr>
              <a:t>attribut</a:t>
            </a:r>
            <a:r>
              <a:rPr lang="en-US" sz="4000" dirty="0" smtClean="0">
                <a:solidFill>
                  <a:srgbClr val="7D1102"/>
                </a:solidFill>
                <a:latin typeface="+mj-lt"/>
                <a:cs typeface="Consolas"/>
              </a:rPr>
              <a:t> set </a:t>
            </a:r>
          </a:p>
          <a:p>
            <a:pPr algn="l" eaLnBrk="1" hangingPunct="1">
              <a:lnSpc>
                <a:spcPct val="80000"/>
              </a:lnSpc>
            </a:pPr>
            <a:r>
              <a:rPr lang="en-US" sz="4000" dirty="0" smtClean="0">
                <a:solidFill>
                  <a:srgbClr val="7D1102"/>
                </a:solidFill>
                <a:latin typeface="+mj-lt"/>
                <a:cs typeface="Consolas"/>
              </a:rPr>
              <a:t>Optionally output can also be given a name , and attached to a </a:t>
            </a:r>
            <a:r>
              <a:rPr lang="en-US" sz="4000" dirty="0" smtClean="0">
                <a:solidFill>
                  <a:srgbClr val="7D1102"/>
                </a:solidFill>
                <a:latin typeface="Consolas"/>
                <a:cs typeface="Consolas"/>
              </a:rPr>
              <a:t>form</a:t>
            </a:r>
            <a:r>
              <a:rPr lang="en-US" sz="4000" dirty="0" smtClean="0">
                <a:solidFill>
                  <a:srgbClr val="7D1102"/>
                </a:solidFill>
                <a:latin typeface="+mj-lt"/>
                <a:cs typeface="Consolas"/>
              </a:rPr>
              <a:t> </a:t>
            </a:r>
            <a:r>
              <a:rPr lang="en-US" sz="4000" dirty="0" smtClean="0">
                <a:solidFill>
                  <a:srgbClr val="7D1102"/>
                </a:solidFill>
                <a:cs typeface="Trade Gothic Next LT Pro Lt" pitchFamily="34" charset="0"/>
              </a:rPr>
              <a:t> </a:t>
            </a:r>
          </a:p>
        </p:txBody>
      </p:sp>
      <p:sp>
        <p:nvSpPr>
          <p:cNvPr id="6" name="Rounded Rectangle 5"/>
          <p:cNvSpPr/>
          <p:nvPr/>
        </p:nvSpPr>
        <p:spPr>
          <a:xfrm>
            <a:off x="1281258" y="9391806"/>
            <a:ext cx="21621750" cy="256524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a:solidFill>
                  <a:srgbClr val="7D1102"/>
                </a:solidFill>
                <a:latin typeface="Consolas" pitchFamily="49" charset="0"/>
              </a:rPr>
              <a:t>&lt;form</a:t>
            </a:r>
            <a:r>
              <a:rPr lang="en-US" sz="3600" dirty="0">
                <a:latin typeface="Consolas" pitchFamily="49" charset="0"/>
              </a:rPr>
              <a:t> id=</a:t>
            </a:r>
            <a:r>
              <a:rPr lang="en-US" altLang="en-US" sz="3600" dirty="0">
                <a:latin typeface="Consolas" pitchFamily="49" charset="0"/>
              </a:rPr>
              <a:t>"</a:t>
            </a:r>
            <a:r>
              <a:rPr lang="en-US" sz="3600" dirty="0" err="1" smtClean="0">
                <a:latin typeface="Consolas" pitchFamily="49" charset="0"/>
              </a:rPr>
              <a:t>myForm</a:t>
            </a:r>
            <a:r>
              <a:rPr lang="en-US" altLang="en-US" sz="3600" dirty="0" smtClean="0">
                <a:latin typeface="Consolas" pitchFamily="49" charset="0"/>
              </a:rPr>
              <a:t>”</a:t>
            </a:r>
            <a:r>
              <a:rPr lang="en-US" sz="3600" dirty="0" smtClean="0">
                <a:solidFill>
                  <a:srgbClr val="7D1102"/>
                </a:solidFill>
                <a:latin typeface="Consolas" pitchFamily="49" charset="0"/>
              </a:rPr>
              <a:t>&gt;</a:t>
            </a:r>
            <a:endParaRPr lang="en-US" sz="3600" dirty="0">
              <a:solidFill>
                <a:srgbClr val="7D1102"/>
              </a:solidFill>
              <a:latin typeface="Consolas" pitchFamily="49" charset="0"/>
            </a:endParaRPr>
          </a:p>
          <a:p>
            <a:pPr algn="l">
              <a:defRPr/>
            </a:pPr>
            <a:r>
              <a:rPr lang="en-US" sz="3600" dirty="0">
                <a:latin typeface="Consolas" pitchFamily="49" charset="0"/>
              </a:rPr>
              <a:t>  &lt;output id=</a:t>
            </a:r>
            <a:r>
              <a:rPr lang="en-US" altLang="en-US" sz="3600" dirty="0">
                <a:latin typeface="Consolas" pitchFamily="49" charset="0"/>
              </a:rPr>
              <a:t>"</a:t>
            </a:r>
            <a:r>
              <a:rPr lang="en-US" sz="3600" dirty="0" err="1">
                <a:latin typeface="Consolas" pitchFamily="49" charset="0"/>
              </a:rPr>
              <a:t>myOutput</a:t>
            </a:r>
            <a:r>
              <a:rPr lang="en-US" altLang="en-US" sz="3600" dirty="0">
                <a:latin typeface="Consolas" pitchFamily="49" charset="0"/>
              </a:rPr>
              <a:t>"</a:t>
            </a:r>
            <a:r>
              <a:rPr lang="en-US" sz="3600" dirty="0">
                <a:latin typeface="Consolas" pitchFamily="49" charset="0"/>
              </a:rPr>
              <a:t> name=</a:t>
            </a:r>
            <a:r>
              <a:rPr lang="en-US" altLang="en-US" sz="3600" dirty="0">
                <a:latin typeface="Consolas" pitchFamily="49" charset="0"/>
              </a:rPr>
              <a:t>"</a:t>
            </a:r>
            <a:r>
              <a:rPr lang="en-US" sz="3600" dirty="0">
                <a:latin typeface="Consolas" pitchFamily="49" charset="0"/>
              </a:rPr>
              <a:t>My </a:t>
            </a:r>
            <a:r>
              <a:rPr lang="en-US" sz="3600" dirty="0" err="1">
                <a:latin typeface="Consolas" pitchFamily="49" charset="0"/>
              </a:rPr>
              <a:t>Ouput</a:t>
            </a:r>
            <a:r>
              <a:rPr lang="en-US" altLang="en-US" sz="3600" dirty="0">
                <a:latin typeface="Consolas" pitchFamily="49" charset="0"/>
              </a:rPr>
              <a:t>"</a:t>
            </a:r>
            <a:r>
              <a:rPr lang="en-US" sz="3600" dirty="0">
                <a:latin typeface="Consolas" pitchFamily="49" charset="0"/>
              </a:rPr>
              <a:t> for=</a:t>
            </a:r>
            <a:r>
              <a:rPr lang="en-US" altLang="en-US" sz="3600" dirty="0">
                <a:latin typeface="Consolas" pitchFamily="49" charset="0"/>
              </a:rPr>
              <a:t>"</a:t>
            </a:r>
            <a:r>
              <a:rPr lang="en-US" sz="3600" dirty="0" err="1">
                <a:latin typeface="Consolas" pitchFamily="49" charset="0"/>
              </a:rPr>
              <a:t>myInput</a:t>
            </a:r>
            <a:r>
              <a:rPr lang="en-US" altLang="en-US" sz="3600" dirty="0">
                <a:latin typeface="Consolas" pitchFamily="49" charset="0"/>
              </a:rPr>
              <a:t>"</a:t>
            </a:r>
            <a:r>
              <a:rPr lang="en-US" sz="3600" dirty="0">
                <a:latin typeface="Consolas" pitchFamily="49" charset="0"/>
              </a:rPr>
              <a:t>        </a:t>
            </a:r>
          </a:p>
          <a:p>
            <a:pPr algn="l">
              <a:defRPr/>
            </a:pPr>
            <a:r>
              <a:rPr lang="en-US" sz="3600" dirty="0">
                <a:latin typeface="Consolas" pitchFamily="49" charset="0"/>
              </a:rPr>
              <a:t>   form=</a:t>
            </a:r>
            <a:r>
              <a:rPr lang="en-US" altLang="en-US" sz="3600" dirty="0">
                <a:latin typeface="Consolas" pitchFamily="49" charset="0"/>
              </a:rPr>
              <a:t>"</a:t>
            </a:r>
            <a:r>
              <a:rPr lang="en-US" sz="3600" dirty="0" err="1">
                <a:latin typeface="Consolas" pitchFamily="49" charset="0"/>
              </a:rPr>
              <a:t>myForm</a:t>
            </a:r>
            <a:r>
              <a:rPr lang="en-US" altLang="en-US" sz="3600" dirty="0">
                <a:latin typeface="Consolas" pitchFamily="49" charset="0"/>
              </a:rPr>
              <a:t>"</a:t>
            </a:r>
            <a:r>
              <a:rPr lang="en-US" altLang="ja-JP" sz="3600" dirty="0">
                <a:latin typeface="Consolas" pitchFamily="49" charset="0"/>
              </a:rPr>
              <a:t>&gt; 0 &lt;/output</a:t>
            </a:r>
            <a:r>
              <a:rPr lang="en-US" altLang="ja-JP" sz="3600" dirty="0" smtClean="0">
                <a:latin typeface="Consolas" pitchFamily="49" charset="0"/>
              </a:rPr>
              <a:t>&gt;</a:t>
            </a:r>
            <a:endParaRPr lang="en-US" sz="3600" dirty="0">
              <a:latin typeface="Consolas" pitchFamily="49" charset="0"/>
            </a:endParaRPr>
          </a:p>
          <a:p>
            <a:pPr algn="l">
              <a:defRPr/>
            </a:pPr>
            <a:r>
              <a:rPr lang="en-US" sz="3600" dirty="0">
                <a:solidFill>
                  <a:srgbClr val="7D1102"/>
                </a:solidFill>
                <a:latin typeface="Consolas" pitchFamily="49" charset="0"/>
              </a:rPr>
              <a:t>&lt;/form&gt;</a:t>
            </a:r>
          </a:p>
        </p:txBody>
      </p:sp>
      <p:sp>
        <p:nvSpPr>
          <p:cNvPr id="9" name="TextBox 8"/>
          <p:cNvSpPr txBox="1"/>
          <p:nvPr/>
        </p:nvSpPr>
        <p:spPr>
          <a:xfrm>
            <a:off x="1863725" y="1453108"/>
            <a:ext cx="559752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Consolas"/>
                <a:ea typeface="+mn-ea"/>
                <a:cs typeface="Consolas"/>
                <a:sym typeface="Gill Sans Light"/>
              </a:rPr>
              <a:t>output</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Tree>
    <p:extLst>
      <p:ext uri="{BB962C8B-B14F-4D97-AF65-F5344CB8AC3E}">
        <p14:creationId xmlns:p14="http://schemas.microsoft.com/office/powerpoint/2010/main" val="323839711"/>
      </p:ext>
    </p:extLst>
  </p:cSld>
  <p:clrMapOvr>
    <a:masterClrMapping/>
  </p:clrMapOvr>
  <p:transition xmlns:p14="http://schemas.microsoft.com/office/powerpoint/2010/mai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2545418"/>
            <a:ext cx="21039283" cy="24783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Only used to generate suggested values </a:t>
            </a:r>
          </a:p>
        </p:txBody>
      </p:sp>
      <p:sp>
        <p:nvSpPr>
          <p:cNvPr id="10" name="Rounded Rectangle 9"/>
          <p:cNvSpPr/>
          <p:nvPr/>
        </p:nvSpPr>
        <p:spPr>
          <a:xfrm>
            <a:off x="1281258" y="4794525"/>
            <a:ext cx="21621750" cy="5016977"/>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smtClean="0">
                <a:solidFill>
                  <a:srgbClr val="A37113"/>
                </a:solidFill>
                <a:latin typeface="Consolas" pitchFamily="49" charset="0"/>
                <a:cs typeface="Consolas" pitchFamily="49" charset="0"/>
              </a:rPr>
              <a:t>&lt;</a:t>
            </a:r>
            <a:r>
              <a:rPr lang="en-US" sz="3600" dirty="0">
                <a:solidFill>
                  <a:srgbClr val="A37113"/>
                </a:solidFill>
                <a:latin typeface="Consolas" pitchFamily="49" charset="0"/>
                <a:cs typeface="Consolas" pitchFamily="49" charset="0"/>
              </a:rPr>
              <a:t>input </a:t>
            </a:r>
            <a:r>
              <a:rPr lang="en-US" sz="3600" dirty="0">
                <a:latin typeface="Consolas" pitchFamily="49" charset="0"/>
                <a:cs typeface="Consolas" pitchFamily="49" charset="0"/>
              </a:rPr>
              <a:t>list=</a:t>
            </a:r>
            <a:r>
              <a:rPr lang="en-US" altLang="en-US" sz="3600" dirty="0">
                <a:latin typeface="Consolas" pitchFamily="49" charset="0"/>
                <a:cs typeface="Consolas" pitchFamily="49" charset="0"/>
              </a:rPr>
              <a:t>"</a:t>
            </a:r>
            <a:r>
              <a:rPr lang="en-US" sz="3600" dirty="0" smtClean="0">
                <a:latin typeface="Consolas" pitchFamily="49" charset="0"/>
                <a:cs typeface="Consolas" pitchFamily="49" charset="0"/>
              </a:rPr>
              <a:t>browsers</a:t>
            </a:r>
            <a:r>
              <a:rPr lang="en-US" altLang="en-US" sz="3600" dirty="0" smtClean="0">
                <a:latin typeface="Consolas" pitchFamily="49" charset="0"/>
                <a:cs typeface="Consolas" pitchFamily="49" charset="0"/>
              </a:rPr>
              <a:t>"</a:t>
            </a:r>
            <a:r>
              <a:rPr lang="en-US" sz="3600" dirty="0" smtClean="0">
                <a:solidFill>
                  <a:schemeClr val="accent3">
                    <a:lumMod val="75000"/>
                  </a:schemeClr>
                </a:solidFill>
                <a:latin typeface="Consolas" pitchFamily="49" charset="0"/>
                <a:cs typeface="Consolas" pitchFamily="49" charset="0"/>
              </a:rPr>
              <a:t>/&gt;</a:t>
            </a:r>
            <a:endParaRPr lang="en-US" sz="3600" dirty="0">
              <a:solidFill>
                <a:schemeClr val="accent3">
                  <a:lumMod val="75000"/>
                </a:schemeClr>
              </a:solidFill>
              <a:latin typeface="Consolas" pitchFamily="49" charset="0"/>
              <a:cs typeface="Consolas" pitchFamily="49" charset="0"/>
            </a:endParaRPr>
          </a:p>
          <a:p>
            <a:pPr algn="l">
              <a:defRPr/>
            </a:pPr>
            <a:r>
              <a:rPr lang="en-US" sz="3600" dirty="0">
                <a:latin typeface="Consolas" pitchFamily="49" charset="0"/>
                <a:cs typeface="Consolas" pitchFamily="49" charset="0"/>
              </a:rPr>
              <a:t>	</a:t>
            </a:r>
            <a:r>
              <a:rPr lang="en-US" sz="3600" dirty="0">
                <a:solidFill>
                  <a:schemeClr val="accent1">
                    <a:lumMod val="75000"/>
                  </a:schemeClr>
                </a:solidFill>
                <a:latin typeface="Consolas" pitchFamily="49" charset="0"/>
                <a:cs typeface="Consolas" pitchFamily="49" charset="0"/>
              </a:rPr>
              <a:t>&lt;</a:t>
            </a:r>
            <a:r>
              <a:rPr lang="en-US" sz="3600" dirty="0" err="1">
                <a:solidFill>
                  <a:schemeClr val="accent1">
                    <a:lumMod val="75000"/>
                  </a:schemeClr>
                </a:solidFill>
                <a:latin typeface="Consolas" pitchFamily="49" charset="0"/>
                <a:cs typeface="Consolas" pitchFamily="49" charset="0"/>
              </a:rPr>
              <a:t>datalist</a:t>
            </a:r>
            <a:r>
              <a:rPr lang="en-US" sz="3600" dirty="0">
                <a:solidFill>
                  <a:schemeClr val="accent1">
                    <a:lumMod val="75000"/>
                  </a:schemeClr>
                </a:solidFill>
                <a:latin typeface="Consolas" pitchFamily="49" charset="0"/>
                <a:cs typeface="Consolas" pitchFamily="49" charset="0"/>
              </a:rPr>
              <a:t> </a:t>
            </a:r>
            <a:r>
              <a:rPr lang="en-US" sz="3600" dirty="0">
                <a:latin typeface="Consolas" pitchFamily="49" charset="0"/>
                <a:cs typeface="Consolas" pitchFamily="49" charset="0"/>
              </a:rPr>
              <a:t>id=</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browsers</a:t>
            </a:r>
            <a:r>
              <a:rPr lang="en-US" altLang="en-US" sz="3600" dirty="0">
                <a:latin typeface="Consolas" pitchFamily="49" charset="0"/>
                <a:cs typeface="Consolas" pitchFamily="49" charset="0"/>
              </a:rPr>
              <a:t>"</a:t>
            </a:r>
            <a:r>
              <a:rPr lang="en-US" sz="3600" dirty="0">
                <a:solidFill>
                  <a:srgbClr val="51868F"/>
                </a:solidFill>
                <a:latin typeface="Consolas" pitchFamily="49" charset="0"/>
                <a:cs typeface="Consolas" pitchFamily="49" charset="0"/>
              </a:rPr>
              <a:t>&gt;</a:t>
            </a:r>
          </a:p>
          <a:p>
            <a:pPr algn="l">
              <a:defRPr/>
            </a:pPr>
            <a:r>
              <a:rPr lang="en-US" sz="3600" dirty="0">
                <a:latin typeface="Consolas" pitchFamily="49" charset="0"/>
                <a:cs typeface="Consolas" pitchFamily="49" charset="0"/>
              </a:rPr>
              <a:t>		&lt;option value=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Internet Explorer</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&gt;</a:t>
            </a:r>
          </a:p>
          <a:p>
            <a:pPr algn="l">
              <a:defRPr/>
            </a:pPr>
            <a:r>
              <a:rPr lang="en-US" sz="3600" dirty="0">
                <a:latin typeface="Consolas" pitchFamily="49" charset="0"/>
                <a:cs typeface="Consolas" pitchFamily="49" charset="0"/>
              </a:rPr>
              <a:t>		&lt;option value=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Firefox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&gt;</a:t>
            </a:r>
          </a:p>
          <a:p>
            <a:pPr algn="l">
              <a:defRPr/>
            </a:pPr>
            <a:r>
              <a:rPr lang="en-US" sz="3600" dirty="0">
                <a:latin typeface="Consolas" pitchFamily="49" charset="0"/>
                <a:cs typeface="Consolas" pitchFamily="49" charset="0"/>
              </a:rPr>
              <a:t>		&lt;option value=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Chrome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&gt;</a:t>
            </a:r>
          </a:p>
          <a:p>
            <a:pPr algn="l">
              <a:defRPr/>
            </a:pPr>
            <a:r>
              <a:rPr lang="en-US" sz="3600" dirty="0">
                <a:latin typeface="Consolas" pitchFamily="49" charset="0"/>
                <a:cs typeface="Consolas" pitchFamily="49" charset="0"/>
              </a:rPr>
              <a:t>		&lt;option value=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Opera</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&gt;</a:t>
            </a:r>
          </a:p>
          <a:p>
            <a:pPr algn="l">
              <a:defRPr/>
            </a:pPr>
            <a:r>
              <a:rPr lang="en-US" sz="3600" dirty="0">
                <a:latin typeface="Consolas" pitchFamily="49" charset="0"/>
                <a:cs typeface="Consolas" pitchFamily="49" charset="0"/>
              </a:rPr>
              <a:t>		&lt;option value=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Safari</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&gt;</a:t>
            </a:r>
          </a:p>
          <a:p>
            <a:pPr algn="l">
              <a:defRPr/>
            </a:pPr>
            <a:r>
              <a:rPr lang="en-US" sz="3600" dirty="0">
                <a:solidFill>
                  <a:srgbClr val="51868F"/>
                </a:solidFill>
                <a:latin typeface="Consolas" pitchFamily="49" charset="0"/>
                <a:cs typeface="Consolas" pitchFamily="49" charset="0"/>
              </a:rPr>
              <a:t>	&lt;/</a:t>
            </a:r>
            <a:r>
              <a:rPr lang="en-US" sz="3600" dirty="0" err="1">
                <a:solidFill>
                  <a:srgbClr val="51868F"/>
                </a:solidFill>
                <a:latin typeface="Consolas" pitchFamily="49" charset="0"/>
                <a:cs typeface="Consolas" pitchFamily="49" charset="0"/>
              </a:rPr>
              <a:t>datalist</a:t>
            </a:r>
            <a:r>
              <a:rPr lang="en-US" sz="3600" dirty="0">
                <a:solidFill>
                  <a:srgbClr val="51868F"/>
                </a:solidFill>
                <a:latin typeface="Consolas" pitchFamily="49" charset="0"/>
                <a:cs typeface="Consolas" pitchFamily="49" charset="0"/>
              </a:rPr>
              <a:t>&gt;</a:t>
            </a:r>
          </a:p>
        </p:txBody>
      </p:sp>
      <p:sp>
        <p:nvSpPr>
          <p:cNvPr id="11" name="TextBox 10"/>
          <p:cNvSpPr txBox="1"/>
          <p:nvPr/>
        </p:nvSpPr>
        <p:spPr>
          <a:xfrm>
            <a:off x="1863725" y="1453108"/>
            <a:ext cx="559752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535353"/>
                </a:solidFill>
                <a:effectLst/>
                <a:uFillTx/>
                <a:latin typeface="Consolas"/>
                <a:ea typeface="+mn-ea"/>
                <a:cs typeface="Consolas"/>
                <a:sym typeface="Gill Sans Light"/>
              </a:rPr>
              <a:t>datalist</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pic>
        <p:nvPicPr>
          <p:cNvPr id="2" name="Picture 1"/>
          <p:cNvPicPr>
            <a:picLocks noChangeAspect="1"/>
          </p:cNvPicPr>
          <p:nvPr/>
        </p:nvPicPr>
        <p:blipFill>
          <a:blip r:embed="rId2"/>
          <a:stretch>
            <a:fillRect/>
          </a:stretch>
        </p:blipFill>
        <p:spPr>
          <a:xfrm>
            <a:off x="9385300" y="10636250"/>
            <a:ext cx="5867400" cy="1270000"/>
          </a:xfrm>
          <a:prstGeom prst="rect">
            <a:avLst/>
          </a:prstGeom>
        </p:spPr>
      </p:pic>
    </p:spTree>
    <p:extLst>
      <p:ext uri="{BB962C8B-B14F-4D97-AF65-F5344CB8AC3E}">
        <p14:creationId xmlns:p14="http://schemas.microsoft.com/office/powerpoint/2010/main" val="1852499690"/>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2455717" y="2614469"/>
            <a:ext cx="8632537" cy="9467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736600" lvl="1" indent="0" algn="l" eaLnBrk="1" hangingPunct="1">
              <a:spcBef>
                <a:spcPts val="600"/>
              </a:spcBef>
              <a:buNone/>
            </a:pPr>
            <a:endParaRPr lang="en-US" sz="4000" dirty="0">
              <a:latin typeface="+mj-lt"/>
              <a:cs typeface="Trade Gothic Next LT Pro Lt" pitchFamily="34" charset="0"/>
            </a:endParaRPr>
          </a:p>
          <a:p>
            <a:pPr marL="736600" lvl="1" indent="0" algn="l" eaLnBrk="1" hangingPunct="1">
              <a:spcBef>
                <a:spcPts val="600"/>
              </a:spcBef>
              <a:buNone/>
            </a:pPr>
            <a:endParaRPr lang="en-US" sz="4000" dirty="0">
              <a:cs typeface="Trade Gothic Next LT Pro Lt" pitchFamily="34" charset="0"/>
            </a:endParaRPr>
          </a:p>
          <a:p>
            <a:pPr algn="l" eaLnBrk="1" hangingPunct="1">
              <a:lnSpc>
                <a:spcPct val="50000"/>
              </a:lnSpc>
              <a:buSzTx/>
            </a:pPr>
            <a:r>
              <a:rPr lang="en-CA" sz="4000" dirty="0">
                <a:solidFill>
                  <a:srgbClr val="7D1102"/>
                </a:solidFill>
                <a:cs typeface="Trade Gothic Next LT Pro Lt" pitchFamily="34" charset="0"/>
              </a:rPr>
              <a:t>Setup browsers</a:t>
            </a:r>
          </a:p>
          <a:p>
            <a:pPr lvl="2" algn="l">
              <a:lnSpc>
                <a:spcPct val="50000"/>
              </a:lnSpc>
              <a:buSzTx/>
              <a:buFont typeface="Courier New"/>
              <a:buChar char="o"/>
            </a:pPr>
            <a:r>
              <a:rPr lang="en-US" sz="4000" dirty="0">
                <a:cs typeface="Trade Gothic Next LT Pro Lt" pitchFamily="34" charset="0"/>
              </a:rPr>
              <a:t>Google Chrome</a:t>
            </a:r>
          </a:p>
          <a:p>
            <a:pPr lvl="2" algn="l">
              <a:lnSpc>
                <a:spcPct val="50000"/>
              </a:lnSpc>
              <a:buSzTx/>
              <a:buFont typeface="Courier New"/>
              <a:buChar char="o"/>
            </a:pPr>
            <a:r>
              <a:rPr lang="en-US" sz="4000" dirty="0">
                <a:cs typeface="Trade Gothic Next LT Pro Lt" pitchFamily="34" charset="0"/>
              </a:rPr>
              <a:t>Firefox</a:t>
            </a:r>
          </a:p>
          <a:p>
            <a:pPr lvl="1" algn="l" eaLnBrk="1" hangingPunct="1">
              <a:lnSpc>
                <a:spcPct val="50000"/>
              </a:lnSpc>
              <a:buSzTx/>
            </a:pPr>
            <a:r>
              <a:rPr lang="en-US" sz="4000" dirty="0">
                <a:solidFill>
                  <a:srgbClr val="7D1102"/>
                </a:solidFill>
                <a:cs typeface="Trade Gothic Next LT Pro Lt" pitchFamily="34" charset="0"/>
              </a:rPr>
              <a:t>Internet Explorer:</a:t>
            </a:r>
          </a:p>
          <a:p>
            <a:pPr lvl="3" algn="l">
              <a:lnSpc>
                <a:spcPct val="50000"/>
              </a:lnSpc>
              <a:buSzTx/>
              <a:buFont typeface="Courier New"/>
              <a:buChar char="o"/>
            </a:pPr>
            <a:r>
              <a:rPr lang="en-US" sz="4000" dirty="0">
                <a:cs typeface="Trade Gothic Next LT Pro Lt" pitchFamily="34" charset="0"/>
              </a:rPr>
              <a:t>9 for Windows XP</a:t>
            </a:r>
          </a:p>
          <a:p>
            <a:pPr lvl="3" algn="l">
              <a:lnSpc>
                <a:spcPct val="50000"/>
              </a:lnSpc>
              <a:buSzTx/>
              <a:buFont typeface="Courier New"/>
              <a:buChar char="o"/>
            </a:pPr>
            <a:r>
              <a:rPr lang="en-US" sz="4000" dirty="0">
                <a:cs typeface="Trade Gothic Next LT Pro Lt" pitchFamily="34" charset="0"/>
              </a:rPr>
              <a:t>10/11 for Windows </a:t>
            </a:r>
            <a:r>
              <a:rPr lang="en-US" sz="4000" dirty="0" smtClean="0">
                <a:cs typeface="Trade Gothic Next LT Pro Lt" pitchFamily="34" charset="0"/>
              </a:rPr>
              <a:t>7</a:t>
            </a:r>
          </a:p>
          <a:p>
            <a:pPr lvl="1" algn="l">
              <a:lnSpc>
                <a:spcPct val="50000"/>
              </a:lnSpc>
              <a:buSzTx/>
            </a:pPr>
            <a:r>
              <a:rPr lang="en-US" sz="4000" dirty="0">
                <a:solidFill>
                  <a:srgbClr val="7D1102"/>
                </a:solidFill>
                <a:cs typeface="Trade Gothic Next LT Pro Lt" pitchFamily="34" charset="0"/>
              </a:rPr>
              <a:t>Opera</a:t>
            </a:r>
          </a:p>
          <a:p>
            <a:pPr lvl="1" algn="l">
              <a:lnSpc>
                <a:spcPct val="50000"/>
              </a:lnSpc>
              <a:buSzTx/>
            </a:pPr>
            <a:r>
              <a:rPr lang="en-US" sz="4000" dirty="0">
                <a:solidFill>
                  <a:srgbClr val="7D1102"/>
                </a:solidFill>
                <a:cs typeface="Trade Gothic Next LT Pro Lt" pitchFamily="34" charset="0"/>
              </a:rPr>
              <a:t>Safari</a:t>
            </a:r>
          </a:p>
          <a:p>
            <a:pPr lvl="1" algn="l">
              <a:lnSpc>
                <a:spcPct val="50000"/>
              </a:lnSpc>
              <a:buSzTx/>
            </a:pPr>
            <a:r>
              <a:rPr lang="en-US" sz="4000" dirty="0" err="1">
                <a:solidFill>
                  <a:srgbClr val="7D1102"/>
                </a:solidFill>
                <a:cs typeface="Trade Gothic Next LT Pro Lt" pitchFamily="34" charset="0"/>
              </a:rPr>
              <a:t>Multiple.ie</a:t>
            </a:r>
            <a:r>
              <a:rPr lang="en-US" sz="4000" dirty="0">
                <a:solidFill>
                  <a:srgbClr val="7D1102"/>
                </a:solidFill>
                <a:cs typeface="Trade Gothic Next LT Pro Lt" pitchFamily="34" charset="0"/>
              </a:rPr>
              <a:t> (optional)</a:t>
            </a:r>
          </a:p>
          <a:p>
            <a:pPr lvl="2" algn="l">
              <a:lnSpc>
                <a:spcPct val="50000"/>
              </a:lnSpc>
              <a:buSzTx/>
              <a:buFont typeface="Courier New"/>
              <a:buChar char="o"/>
            </a:pPr>
            <a:endParaRPr lang="en-US" sz="4000" dirty="0" smtClean="0">
              <a:cs typeface="Trade Gothic Next LT Pro Lt" pitchFamily="34" charset="0"/>
            </a:endParaRPr>
          </a:p>
          <a:p>
            <a:pPr lvl="2" algn="l">
              <a:spcBef>
                <a:spcPts val="600"/>
              </a:spcBef>
            </a:pPr>
            <a:endParaRPr lang="en-US" sz="4000" dirty="0">
              <a:latin typeface="+mj-lt"/>
              <a:cs typeface="Trade Gothic Next LT Pro Lt" pitchFamily="34" charset="0"/>
            </a:endParaRPr>
          </a:p>
          <a:p>
            <a:pPr marL="736600" lvl="1" indent="0" algn="l" eaLnBrk="1" hangingPunct="1">
              <a:spcBef>
                <a:spcPts val="600"/>
              </a:spcBef>
              <a:buNone/>
            </a:pPr>
            <a:endParaRPr lang="en-US" sz="4000" dirty="0" smtClean="0">
              <a:latin typeface="+mj-lt"/>
              <a:cs typeface="Trade Gothic Next LT Pro Lt" pitchFamily="34" charset="0"/>
            </a:endParaRPr>
          </a:p>
          <a:p>
            <a:pPr marL="736600" lvl="1" indent="0" algn="l" eaLnBrk="1" hangingPunct="1">
              <a:spcBef>
                <a:spcPts val="600"/>
              </a:spcBef>
              <a:buNone/>
            </a:pPr>
            <a:endParaRPr lang="en-US" sz="4000" dirty="0">
              <a:latin typeface="+mj-lt"/>
              <a:cs typeface="Trade Gothic Next LT Pro Lt" pitchFamily="34" charset="0"/>
            </a:endParaRPr>
          </a:p>
          <a:p>
            <a:pPr lvl="1" algn="l" eaLnBrk="1" hangingPunct="1"/>
            <a:endParaRPr lang="en-US" sz="4000" dirty="0">
              <a:latin typeface="+mj-lt"/>
              <a:cs typeface="Trade Gothic Next LT Pro Lt" pitchFamily="34" charset="0"/>
            </a:endParaRPr>
          </a:p>
        </p:txBody>
      </p:sp>
      <p:sp>
        <p:nvSpPr>
          <p:cNvPr id="4" name="Rectangle 3"/>
          <p:cNvSpPr txBox="1">
            <a:spLocks noChangeArrowheads="1"/>
          </p:cNvSpPr>
          <p:nvPr/>
        </p:nvSpPr>
        <p:spPr>
          <a:xfrm>
            <a:off x="11806958" y="-455463"/>
            <a:ext cx="11283951" cy="1003992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buSzTx/>
            </a:pPr>
            <a:r>
              <a:rPr lang="en-US" sz="4000" dirty="0" smtClean="0">
                <a:solidFill>
                  <a:srgbClr val="7D1102"/>
                </a:solidFill>
                <a:latin typeface="+mj-lt"/>
                <a:cs typeface="Trade Gothic Next LT Pro Lt" pitchFamily="34" charset="0"/>
              </a:rPr>
              <a:t>Integrate </a:t>
            </a:r>
            <a:r>
              <a:rPr lang="en-US" sz="4000" dirty="0">
                <a:solidFill>
                  <a:srgbClr val="7D1102"/>
                </a:solidFill>
                <a:latin typeface="+mj-lt"/>
                <a:cs typeface="Trade Gothic Next LT Pro Lt" pitchFamily="34" charset="0"/>
              </a:rPr>
              <a:t>browsers into your IDE</a:t>
            </a:r>
          </a:p>
          <a:p>
            <a:pPr lvl="2" algn="l">
              <a:lnSpc>
                <a:spcPct val="50000"/>
              </a:lnSpc>
              <a:buSzTx/>
              <a:buFont typeface="Courier New"/>
              <a:buChar char="o"/>
            </a:pPr>
            <a:r>
              <a:rPr lang="en-US" sz="4000" dirty="0">
                <a:latin typeface="+mj-lt"/>
                <a:cs typeface="Trade Gothic Next LT Pro Lt" pitchFamily="34" charset="0"/>
              </a:rPr>
              <a:t>Configure launch of current file from IDE</a:t>
            </a:r>
          </a:p>
          <a:p>
            <a:pPr lvl="2" algn="l">
              <a:lnSpc>
                <a:spcPct val="50000"/>
              </a:lnSpc>
              <a:buSzTx/>
              <a:buFont typeface="Courier New"/>
              <a:buChar char="o"/>
            </a:pPr>
            <a:r>
              <a:rPr lang="en-US" sz="4000" dirty="0">
                <a:latin typeface="+mj-lt"/>
                <a:cs typeface="Trade Gothic Next LT Pro Lt" pitchFamily="34" charset="0"/>
              </a:rPr>
              <a:t>Introduction to Brackets, Sublime and Atom</a:t>
            </a:r>
          </a:p>
          <a:p>
            <a:pPr lvl="3" algn="l">
              <a:spcBef>
                <a:spcPts val="600"/>
              </a:spcBef>
            </a:pPr>
            <a:endParaRPr lang="en-US" sz="4000" dirty="0">
              <a:latin typeface="+mj-lt"/>
              <a:cs typeface="Trade Gothic Next LT Pro Lt" pitchFamily="34" charset="0"/>
            </a:endParaRPr>
          </a:p>
          <a:p>
            <a:pPr marL="736600" lvl="1" indent="0" algn="l" eaLnBrk="1" hangingPunct="1">
              <a:spcBef>
                <a:spcPts val="600"/>
              </a:spcBef>
              <a:buNone/>
            </a:pPr>
            <a:endParaRPr lang="en-US" sz="4000" dirty="0" smtClean="0">
              <a:latin typeface="+mj-lt"/>
              <a:cs typeface="Trade Gothic Next LT Pro Lt" pitchFamily="34" charset="0"/>
            </a:endParaRPr>
          </a:p>
          <a:p>
            <a:pPr marL="736600" lvl="1" indent="0" algn="l" eaLnBrk="1" hangingPunct="1">
              <a:spcBef>
                <a:spcPts val="600"/>
              </a:spcBef>
              <a:buNone/>
            </a:pPr>
            <a:endParaRPr lang="en-US" sz="4000" dirty="0">
              <a:latin typeface="+mj-lt"/>
              <a:cs typeface="Trade Gothic Next LT Pro Lt" pitchFamily="34" charset="0"/>
            </a:endParaRPr>
          </a:p>
          <a:p>
            <a:pPr lvl="1" algn="l" eaLnBrk="1" hangingPunct="1"/>
            <a:endParaRPr lang="en-US" sz="4000" dirty="0">
              <a:latin typeface="+mj-lt"/>
              <a:cs typeface="Trade Gothic Next LT Pro Lt" pitchFamily="34" charset="0"/>
            </a:endParaRPr>
          </a:p>
        </p:txBody>
      </p:sp>
    </p:spTree>
    <p:extLst>
      <p:ext uri="{BB962C8B-B14F-4D97-AF65-F5344CB8AC3E}">
        <p14:creationId xmlns:p14="http://schemas.microsoft.com/office/powerpoint/2010/main" val="1571625562"/>
      </p:ext>
    </p:extLst>
  </p:cSld>
  <p:clrMapOvr>
    <a:masterClrMapping/>
  </p:clrMapOvr>
  <p:transition xmlns:p14="http://schemas.microsoft.com/office/powerpoint/2010/mai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&amp; meter</a:t>
            </a:r>
            <a:endParaRPr lang="en-US" dirty="0"/>
          </a:p>
        </p:txBody>
      </p:sp>
      <p:sp>
        <p:nvSpPr>
          <p:cNvPr id="3" name="Text Placeholder 2"/>
          <p:cNvSpPr>
            <a:spLocks noGrp="1"/>
          </p:cNvSpPr>
          <p:nvPr>
            <p:ph type="body" idx="1"/>
          </p:nvPr>
        </p:nvSpPr>
        <p:spPr/>
        <p:txBody>
          <a:bodyPr/>
          <a:lstStyle/>
          <a:p>
            <a:pPr algn="l" eaLnBrk="1" hangingPunct="1">
              <a:lnSpc>
                <a:spcPct val="100000"/>
              </a:lnSpc>
            </a:pPr>
            <a:r>
              <a:rPr lang="en-US" sz="4000" dirty="0">
                <a:solidFill>
                  <a:srgbClr val="7D1102"/>
                </a:solidFill>
                <a:cs typeface="Consolas"/>
              </a:rPr>
              <a:t>REMEMBER</a:t>
            </a:r>
          </a:p>
          <a:p>
            <a:pPr lvl="1" algn="l">
              <a:lnSpc>
                <a:spcPct val="100000"/>
              </a:lnSpc>
            </a:pPr>
            <a:r>
              <a:rPr lang="en-US" sz="4000" dirty="0">
                <a:latin typeface="Consolas"/>
                <a:cs typeface="Consolas"/>
              </a:rPr>
              <a:t>progress</a:t>
            </a:r>
            <a:r>
              <a:rPr lang="en-US" sz="4000" dirty="0">
                <a:cs typeface="Consolas"/>
              </a:rPr>
              <a:t> is used  to visualize the progress of a task</a:t>
            </a:r>
          </a:p>
          <a:p>
            <a:pPr lvl="1" algn="l">
              <a:lnSpc>
                <a:spcPct val="100000"/>
              </a:lnSpc>
            </a:pPr>
            <a:r>
              <a:rPr lang="en-US" sz="4000" dirty="0">
                <a:latin typeface="Consolas"/>
                <a:cs typeface="Consolas"/>
              </a:rPr>
              <a:t>meter</a:t>
            </a:r>
            <a:r>
              <a:rPr lang="en-US" sz="4000" dirty="0">
                <a:cs typeface="Consolas"/>
              </a:rPr>
              <a:t> is used to display a value inside a fixed range </a:t>
            </a:r>
            <a:endParaRPr lang="en-US" sz="4000" dirty="0">
              <a:solidFill>
                <a:srgbClr val="7D1102"/>
              </a:solidFill>
              <a:cs typeface="Consolas"/>
            </a:endParaRPr>
          </a:p>
          <a:p>
            <a:endParaRPr lang="en-US" dirty="0"/>
          </a:p>
        </p:txBody>
      </p:sp>
    </p:spTree>
    <p:extLst>
      <p:ext uri="{BB962C8B-B14F-4D97-AF65-F5344CB8AC3E}">
        <p14:creationId xmlns:p14="http://schemas.microsoft.com/office/powerpoint/2010/main" val="1036168566"/>
      </p:ext>
    </p:extLst>
  </p:cSld>
  <p:clrMapOvr>
    <a:masterClrMapping/>
  </p:clrMapOvr>
  <p:transition xmlns:p14="http://schemas.microsoft.com/office/powerpoint/2010/mai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122217" y="2325142"/>
            <a:ext cx="22817283" cy="750226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dirty="0" smtClean="0">
                <a:solidFill>
                  <a:srgbClr val="7D1102"/>
                </a:solidFill>
                <a:latin typeface="Consolas"/>
                <a:cs typeface="Consolas"/>
              </a:rPr>
              <a:t>progress </a:t>
            </a:r>
            <a:r>
              <a:rPr lang="en-US" sz="4000" dirty="0" smtClean="0">
                <a:solidFill>
                  <a:srgbClr val="7D1102"/>
                </a:solidFill>
                <a:latin typeface="+mj-lt"/>
                <a:cs typeface="Consolas"/>
              </a:rPr>
              <a:t>can have a</a:t>
            </a:r>
            <a:r>
              <a:rPr lang="en-US" sz="4000" dirty="0">
                <a:solidFill>
                  <a:srgbClr val="7D1102"/>
                </a:solidFill>
                <a:latin typeface="Consolas"/>
                <a:cs typeface="Consolas"/>
              </a:rPr>
              <a:t> </a:t>
            </a:r>
            <a:r>
              <a:rPr lang="en-US" sz="4000" dirty="0" smtClean="0">
                <a:solidFill>
                  <a:srgbClr val="7D1102"/>
                </a:solidFill>
                <a:latin typeface="Consolas"/>
                <a:cs typeface="Consolas"/>
              </a:rPr>
              <a:t>value </a:t>
            </a:r>
            <a:r>
              <a:rPr lang="en-US" sz="4000" dirty="0" smtClean="0">
                <a:solidFill>
                  <a:srgbClr val="7D1102"/>
                </a:solidFill>
                <a:latin typeface="+mj-lt"/>
                <a:cs typeface="Consolas"/>
              </a:rPr>
              <a:t>and a </a:t>
            </a:r>
            <a:r>
              <a:rPr lang="en-US" sz="4000" dirty="0" smtClean="0">
                <a:solidFill>
                  <a:srgbClr val="7D1102"/>
                </a:solidFill>
                <a:latin typeface="Consolas"/>
                <a:cs typeface="Consolas"/>
              </a:rPr>
              <a:t>max</a:t>
            </a:r>
            <a:r>
              <a:rPr lang="en-US" sz="4000" dirty="0" smtClean="0">
                <a:solidFill>
                  <a:srgbClr val="7D1102"/>
                </a:solidFill>
                <a:latin typeface="+mj-lt"/>
                <a:cs typeface="Consolas"/>
              </a:rPr>
              <a:t> attribute set </a:t>
            </a:r>
            <a:endParaRPr lang="en-US" sz="4000" dirty="0" smtClean="0">
              <a:solidFill>
                <a:srgbClr val="7D1102"/>
              </a:solidFill>
              <a:latin typeface="Consolas"/>
              <a:cs typeface="Consolas"/>
            </a:endParaRPr>
          </a:p>
          <a:p>
            <a:pPr lvl="1" algn="l" eaLnBrk="1" hangingPunct="1">
              <a:lnSpc>
                <a:spcPct val="100000"/>
              </a:lnSpc>
            </a:pPr>
            <a:r>
              <a:rPr lang="en-US" sz="4000" dirty="0" smtClean="0">
                <a:latin typeface="+mj-lt"/>
                <a:cs typeface="Trade Gothic Next LT Pro Lt" pitchFamily="34" charset="0"/>
              </a:rPr>
              <a:t>will be displayed as an animated progress bar in some browsers</a:t>
            </a:r>
          </a:p>
        </p:txBody>
      </p:sp>
      <p:sp>
        <p:nvSpPr>
          <p:cNvPr id="4" name="Rounded Rectangle 3"/>
          <p:cNvSpPr/>
          <p:nvPr/>
        </p:nvSpPr>
        <p:spPr>
          <a:xfrm>
            <a:off x="3351358" y="9038618"/>
            <a:ext cx="9037492" cy="256524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endParaRPr lang="fi-FI" sz="3600" dirty="0" smtClean="0">
              <a:solidFill>
                <a:srgbClr val="A37113"/>
              </a:solidFill>
              <a:latin typeface="Consolas" pitchFamily="49" charset="0"/>
            </a:endParaRPr>
          </a:p>
          <a:p>
            <a:pPr algn="l">
              <a:defRPr/>
            </a:pPr>
            <a:r>
              <a:rPr lang="fi-FI" sz="3600" dirty="0" smtClean="0">
                <a:solidFill>
                  <a:srgbClr val="A37113"/>
                </a:solidFill>
                <a:latin typeface="Consolas" pitchFamily="49" charset="0"/>
              </a:rPr>
              <a:t>&lt;</a:t>
            </a:r>
            <a:r>
              <a:rPr lang="fi-FI" sz="3600" dirty="0" err="1">
                <a:solidFill>
                  <a:srgbClr val="A37113"/>
                </a:solidFill>
                <a:latin typeface="Consolas" pitchFamily="49" charset="0"/>
              </a:rPr>
              <a:t>progress</a:t>
            </a:r>
            <a:r>
              <a:rPr lang="fi-FI" sz="3600" dirty="0">
                <a:solidFill>
                  <a:srgbClr val="A37113"/>
                </a:solidFill>
                <a:latin typeface="Consolas" pitchFamily="49" charset="0"/>
              </a:rPr>
              <a:t> </a:t>
            </a:r>
            <a:r>
              <a:rPr lang="fi-FI" sz="3600" dirty="0">
                <a:latin typeface="Consolas" pitchFamily="49" charset="0"/>
              </a:rPr>
              <a:t>value="50" max="100"</a:t>
            </a:r>
            <a:r>
              <a:rPr lang="fi-FI" sz="3600" dirty="0">
                <a:solidFill>
                  <a:srgbClr val="A37113"/>
                </a:solidFill>
                <a:latin typeface="Consolas" pitchFamily="49" charset="0"/>
              </a:rPr>
              <a:t>/&gt;</a:t>
            </a:r>
          </a:p>
          <a:p>
            <a:pPr algn="l">
              <a:defRPr/>
            </a:pPr>
            <a:r>
              <a:rPr lang="fi-FI" sz="3600" dirty="0">
                <a:solidFill>
                  <a:srgbClr val="A37113"/>
                </a:solidFill>
                <a:latin typeface="Consolas" pitchFamily="49" charset="0"/>
              </a:rPr>
              <a:t>&lt;</a:t>
            </a:r>
            <a:r>
              <a:rPr lang="fi-FI" sz="3600" dirty="0" err="1">
                <a:solidFill>
                  <a:srgbClr val="A37113"/>
                </a:solidFill>
                <a:latin typeface="Consolas" pitchFamily="49" charset="0"/>
              </a:rPr>
              <a:t>progress</a:t>
            </a:r>
            <a:r>
              <a:rPr lang="fi-FI" sz="3600" dirty="0">
                <a:solidFill>
                  <a:srgbClr val="A37113"/>
                </a:solidFill>
                <a:latin typeface="Consolas" pitchFamily="49" charset="0"/>
              </a:rPr>
              <a:t> </a:t>
            </a:r>
            <a:r>
              <a:rPr lang="fi-FI" sz="3600" dirty="0">
                <a:latin typeface="Consolas" pitchFamily="49" charset="0"/>
              </a:rPr>
              <a:t>value=</a:t>
            </a:r>
            <a:r>
              <a:rPr lang="fi-FI" altLang="en-US" sz="3600" dirty="0">
                <a:latin typeface="Consolas" pitchFamily="49" charset="0"/>
              </a:rPr>
              <a:t>"</a:t>
            </a:r>
            <a:r>
              <a:rPr lang="fi-FI" sz="3600" dirty="0">
                <a:latin typeface="Consolas" pitchFamily="49" charset="0"/>
              </a:rPr>
              <a:t>100" max="100"</a:t>
            </a:r>
            <a:r>
              <a:rPr lang="fi-FI" sz="3600" dirty="0" smtClean="0">
                <a:solidFill>
                  <a:srgbClr val="A37113"/>
                </a:solidFill>
                <a:latin typeface="Consolas" pitchFamily="49" charset="0"/>
              </a:rPr>
              <a:t>/</a:t>
            </a:r>
            <a:r>
              <a:rPr lang="en-US" sz="3600" dirty="0" smtClean="0">
                <a:solidFill>
                  <a:srgbClr val="A37113"/>
                </a:solidFill>
                <a:latin typeface="Consolas" pitchFamily="49" charset="0"/>
                <a:cs typeface="Consolas" pitchFamily="49" charset="0"/>
              </a:rPr>
              <a:t>&gt;</a:t>
            </a:r>
          </a:p>
          <a:p>
            <a:pPr algn="l">
              <a:defRPr/>
            </a:pPr>
            <a:endParaRPr lang="fi-FI" sz="3600" dirty="0" smtClean="0">
              <a:solidFill>
                <a:srgbClr val="A37113"/>
              </a:solidFill>
              <a:latin typeface="Consolas" pitchFamily="49" charset="0"/>
            </a:endParaRPr>
          </a:p>
        </p:txBody>
      </p:sp>
      <p:pic>
        <p:nvPicPr>
          <p:cNvPr id="6" name="Picture 7" descr="Untitled.html-2.png"/>
          <p:cNvPicPr>
            <a:picLocks noChangeAspect="1"/>
          </p:cNvPicPr>
          <p:nvPr/>
        </p:nvPicPr>
        <p:blipFill>
          <a:blip r:embed="rId2" cstate="print"/>
          <a:srcRect/>
          <a:stretch>
            <a:fillRect/>
          </a:stretch>
        </p:blipFill>
        <p:spPr bwMode="auto">
          <a:xfrm>
            <a:off x="14657387" y="9827407"/>
            <a:ext cx="5269111" cy="788789"/>
          </a:xfrm>
          <a:prstGeom prst="rect">
            <a:avLst/>
          </a:prstGeom>
          <a:noFill/>
          <a:ln w="9525">
            <a:noFill/>
            <a:miter lim="800000"/>
            <a:headEnd/>
            <a:tailEnd/>
          </a:ln>
        </p:spPr>
      </p:pic>
      <p:pic>
        <p:nvPicPr>
          <p:cNvPr id="7" name="Picture 8" descr="Untitled.html-3.png"/>
          <p:cNvPicPr>
            <a:picLocks noChangeAspect="1"/>
          </p:cNvPicPr>
          <p:nvPr/>
        </p:nvPicPr>
        <p:blipFill>
          <a:blip r:embed="rId3" cstate="print"/>
          <a:srcRect/>
          <a:stretch>
            <a:fillRect/>
          </a:stretch>
        </p:blipFill>
        <p:spPr bwMode="auto">
          <a:xfrm>
            <a:off x="14657387" y="11225240"/>
            <a:ext cx="5332211" cy="757237"/>
          </a:xfrm>
          <a:prstGeom prst="rect">
            <a:avLst/>
          </a:prstGeom>
          <a:noFill/>
          <a:ln w="9525">
            <a:noFill/>
            <a:miter lim="800000"/>
            <a:headEnd/>
            <a:tailEnd/>
          </a:ln>
        </p:spPr>
      </p:pic>
      <p:sp>
        <p:nvSpPr>
          <p:cNvPr id="11" name="TextBox 10"/>
          <p:cNvSpPr txBox="1"/>
          <p:nvPr/>
        </p:nvSpPr>
        <p:spPr>
          <a:xfrm>
            <a:off x="1863725" y="1453108"/>
            <a:ext cx="689927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Consolas"/>
                <a:ea typeface="+mn-ea"/>
                <a:cs typeface="Consolas"/>
                <a:sym typeface="Gill Sans Light"/>
              </a:rPr>
              <a:t>progress</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Tree>
    <p:extLst>
      <p:ext uri="{BB962C8B-B14F-4D97-AF65-F5344CB8AC3E}">
        <p14:creationId xmlns:p14="http://schemas.microsoft.com/office/powerpoint/2010/main" val="4215445613"/>
      </p:ext>
    </p:extLst>
  </p:cSld>
  <p:clrMapOvr>
    <a:masterClrMapping/>
  </p:clrMapOvr>
  <p:transition xmlns:p14="http://schemas.microsoft.com/office/powerpoint/2010/mai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122217" y="1768735"/>
            <a:ext cx="13044633" cy="858176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dirty="0" smtClean="0">
                <a:solidFill>
                  <a:srgbClr val="7D1102"/>
                </a:solidFill>
                <a:latin typeface="Consolas"/>
                <a:cs typeface="Consolas"/>
              </a:rPr>
              <a:t>meter </a:t>
            </a:r>
            <a:r>
              <a:rPr lang="en-US" sz="4000" dirty="0">
                <a:solidFill>
                  <a:srgbClr val="7D1102"/>
                </a:solidFill>
                <a:cs typeface="Consolas"/>
              </a:rPr>
              <a:t>can have a</a:t>
            </a:r>
            <a:r>
              <a:rPr lang="en-US" sz="4000" dirty="0">
                <a:solidFill>
                  <a:srgbClr val="7D1102"/>
                </a:solidFill>
                <a:latin typeface="Consolas"/>
                <a:cs typeface="Consolas"/>
              </a:rPr>
              <a:t> </a:t>
            </a:r>
            <a:r>
              <a:rPr lang="en-US" sz="4000" dirty="0" smtClean="0">
                <a:solidFill>
                  <a:srgbClr val="7D1102"/>
                </a:solidFill>
                <a:latin typeface="Consolas"/>
                <a:cs typeface="Consolas"/>
              </a:rPr>
              <a:t>value, min </a:t>
            </a:r>
            <a:r>
              <a:rPr lang="en-US" sz="4000" dirty="0">
                <a:solidFill>
                  <a:srgbClr val="7D1102"/>
                </a:solidFill>
                <a:cs typeface="Consolas"/>
              </a:rPr>
              <a:t>and a </a:t>
            </a:r>
            <a:r>
              <a:rPr lang="en-US" sz="4000" dirty="0">
                <a:solidFill>
                  <a:srgbClr val="7D1102"/>
                </a:solidFill>
                <a:latin typeface="Consolas"/>
                <a:cs typeface="Consolas"/>
              </a:rPr>
              <a:t>max</a:t>
            </a:r>
            <a:r>
              <a:rPr lang="en-US" sz="4000" dirty="0">
                <a:solidFill>
                  <a:srgbClr val="7D1102"/>
                </a:solidFill>
                <a:cs typeface="Consolas"/>
              </a:rPr>
              <a:t> attribute set </a:t>
            </a:r>
            <a:endParaRPr lang="en-US" sz="4000" dirty="0">
              <a:solidFill>
                <a:srgbClr val="7D1102"/>
              </a:solidFill>
              <a:latin typeface="Consolas"/>
              <a:cs typeface="Consolas"/>
            </a:endParaRPr>
          </a:p>
          <a:p>
            <a:pPr lvl="1" algn="l" eaLnBrk="1" hangingPunct="1">
              <a:lnSpc>
                <a:spcPct val="100000"/>
              </a:lnSpc>
            </a:pPr>
            <a:r>
              <a:rPr lang="en-US" sz="4000" dirty="0" smtClean="0">
                <a:cs typeface="Trade Gothic Next LT Pro Lt" pitchFamily="34" charset="0"/>
              </a:rPr>
              <a:t>also contains </a:t>
            </a:r>
            <a:r>
              <a:rPr lang="en-US" sz="4000" dirty="0" smtClean="0">
                <a:latin typeface="Consolas"/>
                <a:cs typeface="Consolas"/>
              </a:rPr>
              <a:t>low, high </a:t>
            </a:r>
            <a:r>
              <a:rPr lang="en-US" sz="4000" dirty="0" smtClean="0">
                <a:cs typeface="Trade Gothic Next LT Pro Lt" pitchFamily="34" charset="0"/>
              </a:rPr>
              <a:t>and </a:t>
            </a:r>
            <a:r>
              <a:rPr lang="en-US" sz="4000" dirty="0" smtClean="0">
                <a:latin typeface="Consolas"/>
                <a:cs typeface="Consolas"/>
              </a:rPr>
              <a:t>optimum</a:t>
            </a:r>
            <a:r>
              <a:rPr lang="en-US" sz="4000" dirty="0" smtClean="0">
                <a:cs typeface="Trade Gothic Next LT Pro Lt" pitchFamily="34" charset="0"/>
              </a:rPr>
              <a:t> attribute</a:t>
            </a:r>
            <a:endParaRPr lang="en-US" sz="4000" dirty="0">
              <a:cs typeface="Trade Gothic Next LT Pro Lt" pitchFamily="34" charset="0"/>
            </a:endParaRPr>
          </a:p>
        </p:txBody>
      </p:sp>
      <p:sp>
        <p:nvSpPr>
          <p:cNvPr id="5" name="Rounded Rectangle 4"/>
          <p:cNvSpPr/>
          <p:nvPr/>
        </p:nvSpPr>
        <p:spPr>
          <a:xfrm>
            <a:off x="3306908" y="8145221"/>
            <a:ext cx="12091842" cy="256524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endParaRPr lang="en-US" sz="3600" dirty="0" smtClean="0">
              <a:solidFill>
                <a:schemeClr val="accent1">
                  <a:lumMod val="75000"/>
                </a:schemeClr>
              </a:solidFill>
              <a:latin typeface="Consolas" pitchFamily="49" charset="0"/>
            </a:endParaRPr>
          </a:p>
          <a:p>
            <a:pPr algn="l">
              <a:defRPr/>
            </a:pPr>
            <a:r>
              <a:rPr lang="en-US" sz="3600" dirty="0" smtClean="0">
                <a:solidFill>
                  <a:schemeClr val="accent1">
                    <a:lumMod val="75000"/>
                  </a:schemeClr>
                </a:solidFill>
                <a:latin typeface="Consolas" pitchFamily="49" charset="0"/>
              </a:rPr>
              <a:t>&lt;</a:t>
            </a:r>
            <a:r>
              <a:rPr lang="en-US" sz="3600" dirty="0">
                <a:solidFill>
                  <a:schemeClr val="accent1">
                    <a:lumMod val="75000"/>
                  </a:schemeClr>
                </a:solidFill>
                <a:latin typeface="Consolas" pitchFamily="49" charset="0"/>
              </a:rPr>
              <a:t>meter </a:t>
            </a:r>
            <a:r>
              <a:rPr lang="en-US" sz="3600" dirty="0">
                <a:latin typeface="Consolas" pitchFamily="49" charset="0"/>
              </a:rPr>
              <a:t>value=</a:t>
            </a:r>
            <a:r>
              <a:rPr lang="en-US" altLang="en-US" sz="3600" dirty="0">
                <a:latin typeface="Consolas" pitchFamily="49" charset="0"/>
              </a:rPr>
              <a:t>"</a:t>
            </a:r>
            <a:r>
              <a:rPr lang="en-US" sz="3600" dirty="0">
                <a:latin typeface="Consolas" pitchFamily="49" charset="0"/>
              </a:rPr>
              <a:t>8</a:t>
            </a:r>
            <a:r>
              <a:rPr lang="en-US" altLang="en-US" sz="3600" dirty="0">
                <a:latin typeface="Consolas" pitchFamily="49" charset="0"/>
              </a:rPr>
              <a:t>"</a:t>
            </a:r>
            <a:r>
              <a:rPr lang="en-US" sz="3600" dirty="0">
                <a:latin typeface="Consolas" pitchFamily="49" charset="0"/>
              </a:rPr>
              <a:t> max=</a:t>
            </a:r>
            <a:r>
              <a:rPr lang="en-US" altLang="en-US" sz="3600" dirty="0">
                <a:latin typeface="Consolas" pitchFamily="49" charset="0"/>
              </a:rPr>
              <a:t>"</a:t>
            </a:r>
            <a:r>
              <a:rPr lang="en-US" sz="3600" dirty="0">
                <a:latin typeface="Consolas" pitchFamily="49" charset="0"/>
              </a:rPr>
              <a:t>10</a:t>
            </a:r>
            <a:r>
              <a:rPr lang="en-US" altLang="en-US" sz="3600" dirty="0">
                <a:latin typeface="Consolas" pitchFamily="49" charset="0"/>
              </a:rPr>
              <a:t>"</a:t>
            </a:r>
            <a:r>
              <a:rPr lang="en-US" sz="3600" dirty="0">
                <a:solidFill>
                  <a:srgbClr val="51868F"/>
                </a:solidFill>
                <a:latin typeface="Consolas" pitchFamily="49" charset="0"/>
              </a:rPr>
              <a:t>/&gt;</a:t>
            </a:r>
          </a:p>
          <a:p>
            <a:pPr algn="l">
              <a:defRPr/>
            </a:pPr>
            <a:r>
              <a:rPr lang="en-US" sz="3600" dirty="0">
                <a:solidFill>
                  <a:srgbClr val="51868F"/>
                </a:solidFill>
                <a:latin typeface="Consolas" pitchFamily="49" charset="0"/>
              </a:rPr>
              <a:t>&lt;meter </a:t>
            </a:r>
            <a:r>
              <a:rPr lang="en-US" sz="3600" dirty="0">
                <a:latin typeface="Consolas" pitchFamily="49" charset="0"/>
              </a:rPr>
              <a:t>value=</a:t>
            </a:r>
            <a:r>
              <a:rPr lang="en-US" altLang="en-US" sz="3600" dirty="0">
                <a:latin typeface="Consolas" pitchFamily="49" charset="0"/>
              </a:rPr>
              <a:t>"</a:t>
            </a:r>
            <a:r>
              <a:rPr lang="en-US" sz="3600" dirty="0">
                <a:latin typeface="Consolas" pitchFamily="49" charset="0"/>
              </a:rPr>
              <a:t>8</a:t>
            </a:r>
            <a:r>
              <a:rPr lang="en-US" altLang="en-US" sz="3600" dirty="0">
                <a:latin typeface="Consolas" pitchFamily="49" charset="0"/>
              </a:rPr>
              <a:t>"</a:t>
            </a:r>
            <a:r>
              <a:rPr lang="en-US" sz="3600" dirty="0">
                <a:latin typeface="Consolas" pitchFamily="49" charset="0"/>
              </a:rPr>
              <a:t> max=</a:t>
            </a:r>
            <a:r>
              <a:rPr lang="en-US" altLang="en-US" sz="3600" dirty="0">
                <a:latin typeface="Consolas" pitchFamily="49" charset="0"/>
              </a:rPr>
              <a:t>"</a:t>
            </a:r>
            <a:r>
              <a:rPr lang="en-US" sz="3600" dirty="0">
                <a:latin typeface="Consolas" pitchFamily="49" charset="0"/>
              </a:rPr>
              <a:t>10</a:t>
            </a:r>
            <a:r>
              <a:rPr lang="en-US" altLang="en-US" sz="3600" dirty="0">
                <a:latin typeface="Consolas" pitchFamily="49" charset="0"/>
              </a:rPr>
              <a:t>"</a:t>
            </a:r>
            <a:r>
              <a:rPr lang="en-US" sz="3600" dirty="0">
                <a:latin typeface="Consolas" pitchFamily="49" charset="0"/>
              </a:rPr>
              <a:t> high=</a:t>
            </a:r>
            <a:r>
              <a:rPr lang="en-US" altLang="en-US" sz="3600" dirty="0">
                <a:latin typeface="Consolas" pitchFamily="49" charset="0"/>
              </a:rPr>
              <a:t>"</a:t>
            </a:r>
            <a:r>
              <a:rPr lang="en-US" sz="3600" dirty="0">
                <a:latin typeface="Consolas" pitchFamily="49" charset="0"/>
              </a:rPr>
              <a:t>7</a:t>
            </a:r>
            <a:r>
              <a:rPr lang="en-US" altLang="en-US" sz="3600" dirty="0">
                <a:latin typeface="Consolas" pitchFamily="49" charset="0"/>
              </a:rPr>
              <a:t>"</a:t>
            </a:r>
            <a:r>
              <a:rPr lang="en-US" sz="3600" dirty="0">
                <a:solidFill>
                  <a:srgbClr val="51868F"/>
                </a:solidFill>
                <a:latin typeface="Consolas" pitchFamily="49" charset="0"/>
              </a:rPr>
              <a:t>/</a:t>
            </a:r>
            <a:r>
              <a:rPr lang="en-US" sz="3600" dirty="0" smtClean="0">
                <a:solidFill>
                  <a:srgbClr val="51868F"/>
                </a:solidFill>
                <a:latin typeface="Consolas" pitchFamily="49" charset="0"/>
              </a:rPr>
              <a:t>&gt;</a:t>
            </a:r>
          </a:p>
          <a:p>
            <a:pPr algn="l">
              <a:defRPr/>
            </a:pPr>
            <a:endParaRPr lang="en-US" sz="3600" dirty="0">
              <a:solidFill>
                <a:srgbClr val="51868F"/>
              </a:solidFill>
              <a:latin typeface="Consolas" pitchFamily="49" charset="0"/>
            </a:endParaRPr>
          </a:p>
        </p:txBody>
      </p:sp>
      <p:pic>
        <p:nvPicPr>
          <p:cNvPr id="9" name="Picture 4" descr="Untitled.html.png"/>
          <p:cNvPicPr>
            <a:picLocks noChangeAspect="1"/>
          </p:cNvPicPr>
          <p:nvPr/>
        </p:nvPicPr>
        <p:blipFill>
          <a:blip r:embed="rId2" cstate="print"/>
          <a:srcRect/>
          <a:stretch>
            <a:fillRect/>
          </a:stretch>
        </p:blipFill>
        <p:spPr bwMode="auto">
          <a:xfrm>
            <a:off x="17145145" y="8270949"/>
            <a:ext cx="3720471" cy="974409"/>
          </a:xfrm>
          <a:prstGeom prst="rect">
            <a:avLst/>
          </a:prstGeom>
          <a:noFill/>
          <a:ln w="9525">
            <a:noFill/>
            <a:miter lim="800000"/>
            <a:headEnd/>
            <a:tailEnd/>
          </a:ln>
        </p:spPr>
      </p:pic>
      <p:pic>
        <p:nvPicPr>
          <p:cNvPr id="10" name="Picture 5" descr="Untitled.html-1.png"/>
          <p:cNvPicPr>
            <a:picLocks noChangeAspect="1"/>
          </p:cNvPicPr>
          <p:nvPr/>
        </p:nvPicPr>
        <p:blipFill>
          <a:blip r:embed="rId3" cstate="print"/>
          <a:srcRect/>
          <a:stretch>
            <a:fillRect/>
          </a:stretch>
        </p:blipFill>
        <p:spPr bwMode="auto">
          <a:xfrm>
            <a:off x="17145145" y="9376091"/>
            <a:ext cx="3720471" cy="974409"/>
          </a:xfrm>
          <a:prstGeom prst="rect">
            <a:avLst/>
          </a:prstGeom>
          <a:noFill/>
          <a:ln w="9525">
            <a:noFill/>
            <a:miter lim="800000"/>
            <a:headEnd/>
            <a:tailEnd/>
          </a:ln>
        </p:spPr>
      </p:pic>
      <p:sp>
        <p:nvSpPr>
          <p:cNvPr id="11" name="TextBox 10"/>
          <p:cNvSpPr txBox="1"/>
          <p:nvPr/>
        </p:nvSpPr>
        <p:spPr>
          <a:xfrm>
            <a:off x="1863725" y="1453108"/>
            <a:ext cx="689927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latin typeface="Consolas"/>
                <a:cs typeface="Consolas"/>
              </a:rPr>
              <a:t>meter</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Tree>
    <p:extLst>
      <p:ext uri="{BB962C8B-B14F-4D97-AF65-F5344CB8AC3E}">
        <p14:creationId xmlns:p14="http://schemas.microsoft.com/office/powerpoint/2010/main" val="834531248"/>
      </p:ext>
    </p:extLst>
  </p:cSld>
  <p:clrMapOvr>
    <a:masterClrMapping/>
  </p:clrMapOvr>
  <p:transition xmlns:p14="http://schemas.microsoft.com/office/powerpoint/2010/mai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Demos/Unit05-Forms/</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14.	Progress </a:t>
            </a:r>
            <a:r>
              <a:rPr lang="en-US" sz="4000" b="1" dirty="0">
                <a:solidFill>
                  <a:srgbClr val="7D1102"/>
                </a:solidFill>
                <a:cs typeface="Trade Gothic Next LT Pro Lt" pitchFamily="34" charset="0"/>
              </a:rPr>
              <a:t>–</a:t>
            </a:r>
            <a:r>
              <a:rPr lang="en-US" sz="4000" b="1" dirty="0">
                <a:solidFill>
                  <a:srgbClr val="7D1102"/>
                </a:solidFill>
                <a:latin typeface="Consolas"/>
                <a:cs typeface="Consolas"/>
              </a:rPr>
              <a:t> </a:t>
            </a:r>
            <a:r>
              <a:rPr lang="en-US" sz="4000" b="1" dirty="0" smtClean="0">
                <a:solidFill>
                  <a:srgbClr val="7D1102"/>
                </a:solidFill>
                <a:latin typeface="Consolas"/>
                <a:cs typeface="Consolas"/>
              </a:rPr>
              <a:t>14-progress.html</a:t>
            </a:r>
            <a:endParaRPr lang="en-US" sz="4000" b="1" dirty="0">
              <a:solidFill>
                <a:srgbClr val="7D1102"/>
              </a:solidFill>
              <a:cs typeface="Trade Gothic Next LT Pro Lt" pitchFamily="34" charset="0"/>
            </a:endParaRPr>
          </a:p>
          <a:p>
            <a:pPr marL="742950" indent="-742950" algn="l">
              <a:buAutoNum type="arabicPeriod" startAt="15"/>
            </a:pPr>
            <a:r>
              <a:rPr lang="en-US" sz="4000" b="1" dirty="0" err="1" smtClean="0">
                <a:solidFill>
                  <a:srgbClr val="7D1102"/>
                </a:solidFill>
                <a:cs typeface="Trade Gothic Next LT Pro Lt" pitchFamily="34" charset="0"/>
              </a:rPr>
              <a:t>Datalist</a:t>
            </a:r>
            <a:r>
              <a:rPr lang="en-US" sz="4000" b="1" dirty="0" smtClean="0">
                <a:solidFill>
                  <a:srgbClr val="7D1102"/>
                </a:solidFill>
                <a:cs typeface="Trade Gothic Next LT Pro Lt" pitchFamily="34" charset="0"/>
              </a:rPr>
              <a:t> </a:t>
            </a:r>
            <a:r>
              <a:rPr lang="en-US" sz="4000" b="1" dirty="0">
                <a:solidFill>
                  <a:srgbClr val="7D1102"/>
                </a:solidFill>
                <a:cs typeface="Trade Gothic Next LT Pro Lt" pitchFamily="34" charset="0"/>
              </a:rPr>
              <a:t>–</a:t>
            </a:r>
            <a:r>
              <a:rPr lang="en-US" sz="4000" b="1" dirty="0">
                <a:solidFill>
                  <a:srgbClr val="7D1102"/>
                </a:solidFill>
                <a:latin typeface="Consolas"/>
                <a:cs typeface="Consolas"/>
              </a:rPr>
              <a:t> </a:t>
            </a:r>
            <a:r>
              <a:rPr lang="en-US" sz="4000" b="1" dirty="0" smtClean="0">
                <a:solidFill>
                  <a:srgbClr val="7D1102"/>
                </a:solidFill>
                <a:latin typeface="Consolas"/>
                <a:cs typeface="Consolas"/>
              </a:rPr>
              <a:t>15-datalist.html</a:t>
            </a:r>
          </a:p>
          <a:p>
            <a:pPr marL="742950" indent="-742950" algn="l">
              <a:buAutoNum type="arabicPeriod" startAt="15"/>
            </a:pPr>
            <a:r>
              <a:rPr lang="en-US" sz="4000" b="1" dirty="0" smtClean="0">
                <a:solidFill>
                  <a:srgbClr val="7D1102"/>
                </a:solidFill>
                <a:cs typeface="Trade Gothic Next LT Pro Lt" pitchFamily="34" charset="0"/>
              </a:rPr>
              <a:t>All in One </a:t>
            </a:r>
            <a:r>
              <a:rPr lang="en-US" sz="4000" b="1" dirty="0">
                <a:solidFill>
                  <a:srgbClr val="7D1102"/>
                </a:solidFill>
                <a:cs typeface="Trade Gothic Next LT Pro Lt" pitchFamily="34" charset="0"/>
              </a:rPr>
              <a:t>–</a:t>
            </a:r>
            <a:r>
              <a:rPr lang="en-US" sz="4000" b="1" dirty="0">
                <a:solidFill>
                  <a:srgbClr val="7D1102"/>
                </a:solidFill>
                <a:latin typeface="Consolas"/>
                <a:cs typeface="Consolas"/>
              </a:rPr>
              <a:t> </a:t>
            </a:r>
            <a:r>
              <a:rPr lang="en-US" sz="4000" b="1" dirty="0" smtClean="0">
                <a:solidFill>
                  <a:srgbClr val="7D1102"/>
                </a:solidFill>
                <a:latin typeface="Consolas"/>
                <a:cs typeface="Consolas"/>
              </a:rPr>
              <a:t>16-all-in-one.html</a:t>
            </a:r>
            <a:endParaRPr lang="en-US" sz="4000" b="1" dirty="0">
              <a:solidFill>
                <a:srgbClr val="7D1102"/>
              </a:solidFill>
              <a:latin typeface="Consolas"/>
              <a:cs typeface="Consolas"/>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565876621"/>
      </p:ext>
    </p:extLst>
  </p:cSld>
  <p:clrMapOvr>
    <a:masterClrMapping/>
  </p:clrMapOvr>
  <p:transition xmlns:p14="http://schemas.microsoft.com/office/powerpoint/2010/mai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Exercise</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Quiz</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dirty="0" smtClean="0">
                <a:solidFill>
                  <a:srgbClr val="51868F"/>
                </a:solidFill>
                <a:latin typeface="+mj-lt"/>
                <a:cs typeface="Trade Gothic Next LT Pro Lt" pitchFamily="34" charset="0"/>
              </a:rPr>
              <a:t>Exercise Unit05-Forms</a:t>
            </a:r>
          </a:p>
          <a:p>
            <a:pPr eaLnBrk="1" hangingPunct="1">
              <a:buFont typeface="Wingdings" charset="2"/>
              <a:buChar char="v"/>
            </a:pPr>
            <a:r>
              <a:rPr lang="en-US" sz="4400" b="1" dirty="0">
                <a:solidFill>
                  <a:srgbClr val="51868F"/>
                </a:solidFill>
                <a:cs typeface="Trade Gothic Next LT Pro Lt" pitchFamily="34" charset="0"/>
              </a:rPr>
              <a:t>Exercises</a:t>
            </a:r>
            <a:r>
              <a:rPr lang="en-US" sz="4400" b="1" dirty="0" smtClean="0">
                <a:solidFill>
                  <a:srgbClr val="51868F"/>
                </a:solidFill>
                <a:cs typeface="Trade Gothic Next LT Pro Lt" pitchFamily="34" charset="0"/>
              </a:rPr>
              <a:t>/</a:t>
            </a:r>
            <a:r>
              <a:rPr lang="en-US" sz="4400" b="1" dirty="0" smtClean="0">
                <a:solidFill>
                  <a:srgbClr val="51868F"/>
                </a:solidFill>
                <a:latin typeface="+mj-lt"/>
                <a:cs typeface="Trade Gothic Next LT Pro Lt" pitchFamily="34" charset="0"/>
              </a:rPr>
              <a:t>Unit05-Forms</a:t>
            </a:r>
          </a:p>
          <a:p>
            <a:pPr marL="0" indent="0" eaLnBrk="1" hangingPunct="1">
              <a:spcBef>
                <a:spcPts val="600"/>
              </a:spcBef>
              <a:buNone/>
            </a:pPr>
            <a:endParaRPr lang="en-US" sz="4400" dirty="0">
              <a:solidFill>
                <a:srgbClr val="7D1102"/>
              </a:solidFill>
              <a:latin typeface="+mj-lt"/>
              <a:cs typeface="Trade Gothic Next LT Pro Lt" pitchFamily="34" charset="0"/>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758477811"/>
      </p:ext>
    </p:extLst>
  </p:cSld>
  <p:clrMapOvr>
    <a:masterClrMapping/>
  </p:clrMapOvr>
  <p:transition xmlns:p14="http://schemas.microsoft.com/office/powerpoint/2010/mai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normAutofit fontScale="90000"/>
          </a:bodyPr>
          <a:lstStyle/>
          <a:p>
            <a:pPr lvl="0"/>
            <a:r>
              <a:rPr lang="en-CA" dirty="0" smtClean="0"/>
              <a:t>Unit 6 </a:t>
            </a:r>
            <a:br>
              <a:rPr lang="en-CA" dirty="0" smtClean="0"/>
            </a:br>
            <a:r>
              <a:rPr lang="en-CA" dirty="0" smtClean="0"/>
              <a:t>Intro to JavaScript</a:t>
            </a:r>
            <a:endParaRPr dirty="0"/>
          </a:p>
        </p:txBody>
      </p:sp>
      <p:pic>
        <p:nvPicPr>
          <p:cNvPr id="5" name="Picture 4" descr="9455413519_javascript.png"/>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9695297" y="5625593"/>
            <a:ext cx="5641285" cy="6474045"/>
          </a:xfrm>
          <a:prstGeom prst="rect">
            <a:avLst/>
          </a:prstGeom>
        </p:spPr>
      </p:pic>
    </p:spTree>
    <p:extLst>
      <p:ext uri="{BB962C8B-B14F-4D97-AF65-F5344CB8AC3E}">
        <p14:creationId xmlns:p14="http://schemas.microsoft.com/office/powerpoint/2010/main" val="8195117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Javascript</a:t>
            </a:r>
            <a:endParaRPr lang="en-US" dirty="0"/>
          </a:p>
        </p:txBody>
      </p:sp>
      <p:sp>
        <p:nvSpPr>
          <p:cNvPr id="3" name="Text Placeholder 2"/>
          <p:cNvSpPr>
            <a:spLocks noGrp="1"/>
          </p:cNvSpPr>
          <p:nvPr>
            <p:ph type="body" idx="1"/>
          </p:nvPr>
        </p:nvSpPr>
        <p:spPr>
          <a:xfrm>
            <a:off x="673100" y="4364182"/>
            <a:ext cx="23050500" cy="8462818"/>
          </a:xfrm>
        </p:spPr>
        <p:txBody>
          <a:bodyPr>
            <a:noAutofit/>
          </a:bodyPr>
          <a:lstStyle/>
          <a:p>
            <a:pPr eaLnBrk="1" hangingPunct="1">
              <a:lnSpc>
                <a:spcPct val="50000"/>
              </a:lnSpc>
            </a:pPr>
            <a:r>
              <a:rPr lang="en-US" sz="4000" dirty="0">
                <a:solidFill>
                  <a:schemeClr val="accent5">
                    <a:lumMod val="75000"/>
                  </a:schemeClr>
                </a:solidFill>
                <a:cs typeface="Trade Gothic Next LT Pro Lt" pitchFamily="34" charset="0"/>
              </a:rPr>
              <a:t>Getting Started</a:t>
            </a:r>
          </a:p>
          <a:p>
            <a:pPr eaLnBrk="1" hangingPunct="1">
              <a:lnSpc>
                <a:spcPct val="50000"/>
              </a:lnSpc>
            </a:pPr>
            <a:r>
              <a:rPr lang="en-US" sz="4000" dirty="0" smtClean="0">
                <a:solidFill>
                  <a:schemeClr val="accent5">
                    <a:lumMod val="75000"/>
                  </a:schemeClr>
                </a:solidFill>
                <a:cs typeface="Trade Gothic Next LT Pro Lt" pitchFamily="34" charset="0"/>
              </a:rPr>
              <a:t>Variables</a:t>
            </a:r>
            <a:endParaRPr lang="en-US" sz="4000" dirty="0">
              <a:solidFill>
                <a:schemeClr val="accent5">
                  <a:lumMod val="75000"/>
                </a:schemeClr>
              </a:solidFill>
              <a:cs typeface="Trade Gothic Next LT Pro Lt" pitchFamily="34" charset="0"/>
            </a:endParaRPr>
          </a:p>
          <a:p>
            <a:pPr>
              <a:lnSpc>
                <a:spcPct val="50000"/>
              </a:lnSpc>
            </a:pPr>
            <a:r>
              <a:rPr lang="en-US" sz="4000" dirty="0" smtClean="0">
                <a:solidFill>
                  <a:schemeClr val="accent5">
                    <a:lumMod val="75000"/>
                  </a:schemeClr>
                </a:solidFill>
                <a:cs typeface="Trade Gothic Next LT Pro Lt" pitchFamily="34" charset="0"/>
              </a:rPr>
              <a:t>Object </a:t>
            </a:r>
            <a:r>
              <a:rPr lang="en-US" sz="4000" dirty="0">
                <a:solidFill>
                  <a:schemeClr val="accent5">
                    <a:lumMod val="75000"/>
                  </a:schemeClr>
                </a:solidFill>
                <a:cs typeface="Trade Gothic Next LT Pro Lt" pitchFamily="34" charset="0"/>
              </a:rPr>
              <a:t>Oriented </a:t>
            </a:r>
            <a:r>
              <a:rPr lang="en-US" sz="4000" dirty="0" smtClean="0">
                <a:solidFill>
                  <a:schemeClr val="accent5">
                    <a:lumMod val="75000"/>
                  </a:schemeClr>
                </a:solidFill>
                <a:cs typeface="Trade Gothic Next LT Pro Lt" pitchFamily="34" charset="0"/>
              </a:rPr>
              <a:t>Programming and Functions</a:t>
            </a:r>
            <a:endParaRPr lang="en-US" sz="4000" dirty="0">
              <a:solidFill>
                <a:schemeClr val="accent5">
                  <a:lumMod val="75000"/>
                </a:schemeClr>
              </a:solidFill>
              <a:latin typeface="Consolas"/>
              <a:cs typeface="Consolas"/>
            </a:endParaRPr>
          </a:p>
          <a:p>
            <a:pPr eaLnBrk="1" hangingPunct="1">
              <a:lnSpc>
                <a:spcPct val="50000"/>
              </a:lnSpc>
              <a:buFont typeface="Wingdings" charset="2"/>
              <a:buChar char="v"/>
            </a:pPr>
            <a:r>
              <a:rPr lang="en-US" sz="4000" i="1" dirty="0" smtClean="0">
                <a:solidFill>
                  <a:schemeClr val="accent1">
                    <a:lumMod val="75000"/>
                  </a:schemeClr>
                </a:solidFill>
                <a:cs typeface="Trade Gothic Next LT Pro Lt" pitchFamily="34" charset="0"/>
              </a:rPr>
              <a:t>Exercise</a:t>
            </a:r>
            <a:r>
              <a:rPr lang="en-US" sz="4000" i="1" dirty="0">
                <a:solidFill>
                  <a:schemeClr val="accent1">
                    <a:lumMod val="75000"/>
                  </a:schemeClr>
                </a:solidFill>
                <a:cs typeface="Trade Gothic Next LT Pro Lt" pitchFamily="34" charset="0"/>
              </a:rPr>
              <a:t>: </a:t>
            </a:r>
            <a:r>
              <a:rPr lang="en-US" sz="4000" i="1" dirty="0" smtClean="0">
                <a:solidFill>
                  <a:schemeClr val="accent1">
                    <a:lumMod val="75000"/>
                  </a:schemeClr>
                </a:solidFill>
                <a:cs typeface="Trade Gothic Next LT Pro Lt" pitchFamily="34" charset="0"/>
              </a:rPr>
              <a:t>…</a:t>
            </a:r>
          </a:p>
          <a:p>
            <a:pPr>
              <a:lnSpc>
                <a:spcPct val="50000"/>
              </a:lnSpc>
            </a:pPr>
            <a:r>
              <a:rPr lang="en-US" sz="4000" dirty="0" smtClean="0">
                <a:solidFill>
                  <a:schemeClr val="accent5">
                    <a:lumMod val="75000"/>
                  </a:schemeClr>
                </a:solidFill>
                <a:cs typeface="Trade Gothic Next LT Pro Lt" pitchFamily="34" charset="0"/>
              </a:rPr>
              <a:t>Scope </a:t>
            </a:r>
          </a:p>
          <a:p>
            <a:pPr>
              <a:lnSpc>
                <a:spcPct val="50000"/>
              </a:lnSpc>
              <a:buFont typeface="Wingdings" charset="2"/>
              <a:buChar char="v"/>
            </a:pPr>
            <a:r>
              <a:rPr lang="en-US" sz="4000" i="1" dirty="0">
                <a:solidFill>
                  <a:schemeClr val="accent1">
                    <a:lumMod val="75000"/>
                  </a:schemeClr>
                </a:solidFill>
                <a:cs typeface="Trade Gothic Next LT Pro Lt" pitchFamily="34" charset="0"/>
              </a:rPr>
              <a:t>Exercise: </a:t>
            </a:r>
            <a:r>
              <a:rPr lang="en-US" sz="4000" i="1" dirty="0" smtClean="0">
                <a:solidFill>
                  <a:schemeClr val="accent1">
                    <a:lumMod val="75000"/>
                  </a:schemeClr>
                </a:solidFill>
                <a:cs typeface="Trade Gothic Next LT Pro Lt" pitchFamily="34" charset="0"/>
              </a:rPr>
              <a:t>…</a:t>
            </a:r>
            <a:endParaRPr lang="en-US" sz="4000" dirty="0">
              <a:solidFill>
                <a:schemeClr val="accent5">
                  <a:lumMod val="75000"/>
                </a:schemeClr>
              </a:solidFill>
              <a:latin typeface="Consolas"/>
              <a:cs typeface="Consolas"/>
            </a:endParaRPr>
          </a:p>
          <a:p>
            <a:pPr>
              <a:lnSpc>
                <a:spcPct val="50000"/>
              </a:lnSpc>
              <a:buFont typeface="Arial"/>
              <a:buChar char="•"/>
            </a:pPr>
            <a:r>
              <a:rPr lang="en-US" sz="4000" dirty="0" smtClean="0">
                <a:solidFill>
                  <a:schemeClr val="accent5">
                    <a:lumMod val="75000"/>
                  </a:schemeClr>
                </a:solidFill>
                <a:cs typeface="Trade Gothic Next LT Pro Lt" pitchFamily="34" charset="0"/>
              </a:rPr>
              <a:t>Intro ECMA Script 6</a:t>
            </a:r>
            <a:endParaRPr lang="en-US" sz="4000" dirty="0">
              <a:solidFill>
                <a:schemeClr val="accent5">
                  <a:lumMod val="75000"/>
                </a:schemeClr>
              </a:solidFill>
              <a:cs typeface="Trade Gothic Next LT Pro Lt" pitchFamily="34" charset="0"/>
            </a:endParaRPr>
          </a:p>
          <a:p>
            <a:pPr eaLnBrk="1" hangingPunct="1">
              <a:lnSpc>
                <a:spcPct val="50000"/>
              </a:lnSpc>
              <a:buFont typeface="Wingdings" charset="2"/>
              <a:buChar char="v"/>
            </a:pPr>
            <a:endParaRPr lang="en-US" sz="4000" i="1" dirty="0">
              <a:solidFill>
                <a:schemeClr val="accent1">
                  <a:lumMod val="75000"/>
                </a:schemeClr>
              </a:solidFill>
              <a:cs typeface="Trade Gothic Next LT Pro Lt" pitchFamily="34" charset="0"/>
            </a:endParaRPr>
          </a:p>
        </p:txBody>
      </p:sp>
    </p:spTree>
    <p:extLst>
      <p:ext uri="{BB962C8B-B14F-4D97-AF65-F5344CB8AC3E}">
        <p14:creationId xmlns:p14="http://schemas.microsoft.com/office/powerpoint/2010/main" val="2348515779"/>
      </p:ext>
    </p:extLst>
  </p:cSld>
  <p:clrMapOvr>
    <a:masterClrMapping/>
  </p:clrMapOvr>
  <p:transition xmlns:p14="http://schemas.microsoft.com/office/powerpoint/2010/mai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with JS</a:t>
            </a:r>
            <a:endParaRPr lang="en-US" dirty="0"/>
          </a:p>
        </p:txBody>
      </p:sp>
      <p:sp>
        <p:nvSpPr>
          <p:cNvPr id="3" name="Text Placeholder 2"/>
          <p:cNvSpPr>
            <a:spLocks noGrp="1"/>
          </p:cNvSpPr>
          <p:nvPr>
            <p:ph type="body" idx="1"/>
          </p:nvPr>
        </p:nvSpPr>
        <p:spPr>
          <a:xfrm>
            <a:off x="673100" y="4364182"/>
            <a:ext cx="23050500" cy="8462818"/>
          </a:xfrm>
        </p:spPr>
        <p:txBody>
          <a:bodyPr anchor="t">
            <a:noAutofit/>
          </a:bodyPr>
          <a:lstStyle/>
          <a:p>
            <a:pPr indent="-630000" eaLnBrk="1" hangingPunct="1">
              <a:lnSpc>
                <a:spcPct val="80000"/>
              </a:lnSpc>
            </a:pPr>
            <a:r>
              <a:rPr lang="en-US" sz="4000" dirty="0" smtClean="0">
                <a:solidFill>
                  <a:schemeClr val="accent5">
                    <a:lumMod val="75000"/>
                  </a:schemeClr>
                </a:solidFill>
                <a:cs typeface="Trade Gothic Next LT Pro Lt" pitchFamily="34" charset="0"/>
              </a:rPr>
              <a:t>a cross-platform, object-oriented scripting language </a:t>
            </a:r>
          </a:p>
          <a:p>
            <a:pPr indent="-630000" eaLnBrk="1" hangingPunct="1">
              <a:lnSpc>
                <a:spcPct val="80000"/>
              </a:lnSpc>
            </a:pPr>
            <a:r>
              <a:rPr lang="en-US" sz="4000" dirty="0" smtClean="0">
                <a:solidFill>
                  <a:schemeClr val="accent5">
                    <a:lumMod val="75000"/>
                  </a:schemeClr>
                </a:solidFill>
                <a:cs typeface="Trade Gothic Next LT Pro Lt" pitchFamily="34" charset="0"/>
              </a:rPr>
              <a:t>contains a library of objects such as </a:t>
            </a:r>
            <a:r>
              <a:rPr lang="en-US" sz="4000" dirty="0" smtClean="0">
                <a:solidFill>
                  <a:schemeClr val="accent5">
                    <a:lumMod val="75000"/>
                  </a:schemeClr>
                </a:solidFill>
                <a:latin typeface="Consolas"/>
                <a:cs typeface="Consolas"/>
              </a:rPr>
              <a:t>Array</a:t>
            </a:r>
            <a:r>
              <a:rPr lang="en-US" sz="4000" dirty="0" smtClean="0">
                <a:solidFill>
                  <a:schemeClr val="accent5">
                    <a:lumMod val="75000"/>
                  </a:schemeClr>
                </a:solidFill>
                <a:cs typeface="Trade Gothic Next LT Pro Lt" pitchFamily="34" charset="0"/>
              </a:rPr>
              <a:t>, </a:t>
            </a:r>
            <a:r>
              <a:rPr lang="en-US" sz="4000" dirty="0" smtClean="0">
                <a:solidFill>
                  <a:schemeClr val="accent5">
                    <a:lumMod val="75000"/>
                  </a:schemeClr>
                </a:solidFill>
                <a:latin typeface="Consolas"/>
                <a:cs typeface="Consolas"/>
              </a:rPr>
              <a:t>Date</a:t>
            </a:r>
            <a:r>
              <a:rPr lang="en-US" sz="4000" dirty="0" smtClean="0">
                <a:solidFill>
                  <a:schemeClr val="accent5">
                    <a:lumMod val="75000"/>
                  </a:schemeClr>
                </a:solidFill>
                <a:cs typeface="Trade Gothic Next LT Pro Lt" pitchFamily="34" charset="0"/>
              </a:rPr>
              <a:t>, and </a:t>
            </a:r>
            <a:r>
              <a:rPr lang="en-US" sz="4000" dirty="0" smtClean="0">
                <a:solidFill>
                  <a:schemeClr val="accent5">
                    <a:lumMod val="75000"/>
                  </a:schemeClr>
                </a:solidFill>
                <a:latin typeface="Consolas"/>
                <a:cs typeface="Consolas"/>
              </a:rPr>
              <a:t>Math</a:t>
            </a:r>
          </a:p>
          <a:p>
            <a:pPr indent="-630000">
              <a:lnSpc>
                <a:spcPct val="80000"/>
              </a:lnSpc>
            </a:pPr>
            <a:r>
              <a:rPr lang="en-US" sz="4000" dirty="0" smtClean="0">
                <a:solidFill>
                  <a:schemeClr val="accent5">
                    <a:lumMod val="75000"/>
                  </a:schemeClr>
                </a:solidFill>
                <a:cs typeface="Trade Gothic Next LT Pro Lt" pitchFamily="34" charset="0"/>
              </a:rPr>
              <a:t>standardized in the ECMA Script (the European association for standardizing information and communication systems, formerly known as the European Computer Manufacturers Association) </a:t>
            </a:r>
          </a:p>
          <a:p>
            <a:pPr indent="-630000" eaLnBrk="1" hangingPunct="1">
              <a:lnSpc>
                <a:spcPct val="80000"/>
              </a:lnSpc>
            </a:pPr>
            <a:r>
              <a:rPr lang="en-US" sz="4000" dirty="0" smtClean="0">
                <a:solidFill>
                  <a:schemeClr val="accent5">
                    <a:lumMod val="75000"/>
                  </a:schemeClr>
                </a:solidFill>
                <a:cs typeface="Trade Gothic Next LT Pro Lt" pitchFamily="34" charset="0"/>
              </a:rPr>
              <a:t>considered one of the three essential technologies of WWW content production</a:t>
            </a:r>
          </a:p>
          <a:p>
            <a:pPr indent="-630000" eaLnBrk="1" hangingPunct="1">
              <a:lnSpc>
                <a:spcPct val="80000"/>
              </a:lnSpc>
            </a:pPr>
            <a:r>
              <a:rPr lang="en-US" sz="4000" dirty="0" smtClean="0">
                <a:solidFill>
                  <a:schemeClr val="accent5">
                    <a:lumMod val="75000"/>
                  </a:schemeClr>
                </a:solidFill>
                <a:cs typeface="Trade Gothic Next LT Pro Lt" pitchFamily="34" charset="0"/>
              </a:rPr>
              <a:t>was originally developed in ten days by Brendan </a:t>
            </a:r>
            <a:r>
              <a:rPr lang="en-US" sz="4000" dirty="0" err="1" smtClean="0">
                <a:solidFill>
                  <a:schemeClr val="accent5">
                    <a:lumMod val="75000"/>
                  </a:schemeClr>
                </a:solidFill>
                <a:cs typeface="Trade Gothic Next LT Pro Lt" pitchFamily="34" charset="0"/>
              </a:rPr>
              <a:t>Eich</a:t>
            </a:r>
            <a:r>
              <a:rPr lang="en-US" sz="4000" dirty="0" smtClean="0">
                <a:solidFill>
                  <a:schemeClr val="accent5">
                    <a:lumMod val="75000"/>
                  </a:schemeClr>
                </a:solidFill>
                <a:cs typeface="Trade Gothic Next LT Pro Lt" pitchFamily="34" charset="0"/>
              </a:rPr>
              <a:t> while he was working for Netscape </a:t>
            </a:r>
          </a:p>
          <a:p>
            <a:pPr indent="-630000" eaLnBrk="1" hangingPunct="1">
              <a:lnSpc>
                <a:spcPct val="80000"/>
              </a:lnSpc>
            </a:pPr>
            <a:r>
              <a:rPr lang="en-US" sz="4000" dirty="0" smtClean="0">
                <a:solidFill>
                  <a:schemeClr val="accent5">
                    <a:lumMod val="75000"/>
                  </a:schemeClr>
                </a:solidFill>
                <a:cs typeface="Trade Gothic Next LT Pro Lt" pitchFamily="34" charset="0"/>
              </a:rPr>
              <a:t>filled the need for a lightweight  interpreted language</a:t>
            </a:r>
          </a:p>
        </p:txBody>
      </p:sp>
    </p:spTree>
    <p:extLst>
      <p:ext uri="{BB962C8B-B14F-4D97-AF65-F5344CB8AC3E}">
        <p14:creationId xmlns:p14="http://schemas.microsoft.com/office/powerpoint/2010/main" val="595236315"/>
      </p:ext>
    </p:extLst>
  </p:cSld>
  <p:clrMapOvr>
    <a:masterClrMapping/>
  </p:clrMapOvr>
  <p:transition xmlns:p14="http://schemas.microsoft.com/office/powerpoint/2010/mai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JS</a:t>
            </a:r>
          </a:p>
        </p:txBody>
      </p:sp>
      <p:sp>
        <p:nvSpPr>
          <p:cNvPr id="3" name="Text Placeholder 2"/>
          <p:cNvSpPr>
            <a:spLocks noGrp="1"/>
          </p:cNvSpPr>
          <p:nvPr>
            <p:ph type="body" idx="1"/>
          </p:nvPr>
        </p:nvSpPr>
        <p:spPr>
          <a:xfrm>
            <a:off x="673100" y="4364182"/>
            <a:ext cx="12261850" cy="846281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Chrome or Firefox browser, open the developer tools by clicking the menu on the right corner, More tools, Developer tools or </a:t>
            </a:r>
            <a:r>
              <a:rPr lang="en-US" sz="4000" dirty="0" smtClean="0">
                <a:solidFill>
                  <a:schemeClr val="accent5">
                    <a:lumMod val="75000"/>
                  </a:schemeClr>
                </a:solidFill>
                <a:latin typeface="Consolas"/>
                <a:cs typeface="Consolas"/>
              </a:rPr>
              <a:t>Option</a:t>
            </a:r>
            <a:r>
              <a:rPr lang="en-US" sz="4000" dirty="0" smtClean="0">
                <a:solidFill>
                  <a:schemeClr val="accent5">
                    <a:lumMod val="75000"/>
                  </a:schemeClr>
                </a:solidFill>
                <a:cs typeface="Trade Gothic Next LT Pro Lt" pitchFamily="34" charset="0"/>
              </a:rPr>
              <a:t>, </a:t>
            </a:r>
            <a:r>
              <a:rPr lang="en-US" sz="4000" dirty="0" smtClean="0">
                <a:solidFill>
                  <a:schemeClr val="accent5">
                    <a:lumMod val="75000"/>
                  </a:schemeClr>
                </a:solidFill>
                <a:latin typeface="Consolas"/>
                <a:cs typeface="Consolas"/>
              </a:rPr>
              <a:t>Command</a:t>
            </a:r>
            <a:r>
              <a:rPr lang="en-US" sz="4000" dirty="0" smtClean="0">
                <a:solidFill>
                  <a:schemeClr val="accent5">
                    <a:lumMod val="75000"/>
                  </a:schemeClr>
                </a:solidFill>
                <a:cs typeface="Trade Gothic Next LT Pro Lt" pitchFamily="34" charset="0"/>
              </a:rPr>
              <a:t>, </a:t>
            </a:r>
            <a:r>
              <a:rPr lang="en-US" sz="4000" dirty="0" smtClean="0">
                <a:solidFill>
                  <a:schemeClr val="accent5">
                    <a:lumMod val="75000"/>
                  </a:schemeClr>
                </a:solidFill>
                <a:latin typeface="Consolas"/>
                <a:cs typeface="Consolas"/>
              </a:rPr>
              <a:t>I </a:t>
            </a:r>
            <a:r>
              <a:rPr lang="en-US" sz="4000" dirty="0" smtClean="0">
                <a:solidFill>
                  <a:schemeClr val="accent5">
                    <a:lumMod val="75000"/>
                  </a:schemeClr>
                </a:solidFill>
                <a:cs typeface="Trade Gothic Next LT Pro Lt" pitchFamily="34" charset="0"/>
              </a:rPr>
              <a:t>in your browser </a:t>
            </a:r>
          </a:p>
          <a:p>
            <a:pPr indent="-630000" eaLnBrk="1" hangingPunct="1">
              <a:lnSpc>
                <a:spcPct val="100000"/>
              </a:lnSpc>
            </a:pPr>
            <a:r>
              <a:rPr lang="en-US" sz="4000" dirty="0" smtClean="0">
                <a:solidFill>
                  <a:schemeClr val="accent5">
                    <a:lumMod val="75000"/>
                  </a:schemeClr>
                </a:solidFill>
                <a:cs typeface="Trade Gothic Next LT Pro Lt" pitchFamily="34" charset="0"/>
              </a:rPr>
              <a:t>Panel will appear on your browser</a:t>
            </a:r>
          </a:p>
          <a:p>
            <a:pPr indent="-630000" eaLnBrk="1" hangingPunct="1">
              <a:lnSpc>
                <a:spcPct val="90000"/>
              </a:lnSpc>
            </a:pPr>
            <a:r>
              <a:rPr lang="en-US" sz="4000" dirty="0" smtClean="0">
                <a:solidFill>
                  <a:schemeClr val="accent5">
                    <a:lumMod val="75000"/>
                  </a:schemeClr>
                </a:solidFill>
                <a:cs typeface="Trade Gothic Next LT Pro Lt" pitchFamily="34" charset="0"/>
              </a:rPr>
              <a:t>Along the bottom of the console is a command line that you can enter JS and the </a:t>
            </a:r>
            <a:r>
              <a:rPr lang="en-US" sz="4000" dirty="0" err="1" smtClean="0">
                <a:solidFill>
                  <a:schemeClr val="accent5">
                    <a:lumMod val="75000"/>
                  </a:schemeClr>
                </a:solidFill>
                <a:cs typeface="Trade Gothic Next LT Pro Lt" pitchFamily="34" charset="0"/>
              </a:rPr>
              <a:t>ouput</a:t>
            </a:r>
            <a:r>
              <a:rPr lang="en-US" sz="4000" dirty="0" smtClean="0">
                <a:solidFill>
                  <a:schemeClr val="accent5">
                    <a:lumMod val="75000"/>
                  </a:schemeClr>
                </a:solidFill>
                <a:cs typeface="Trade Gothic Next LT Pro Lt" pitchFamily="34" charset="0"/>
              </a:rPr>
              <a:t> appears in the pane above</a:t>
            </a:r>
          </a:p>
          <a:p>
            <a:pPr indent="-630000" eaLnBrk="1" hangingPunct="1">
              <a:lnSpc>
                <a:spcPct val="90000"/>
              </a:lnSpc>
              <a:buFont typeface="Wingdings" charset="2"/>
              <a:buChar char="Ø"/>
            </a:pPr>
            <a:r>
              <a:rPr lang="en-US" sz="4000" dirty="0">
                <a:solidFill>
                  <a:schemeClr val="accent3">
                    <a:lumMod val="75000"/>
                  </a:schemeClr>
                </a:solidFill>
                <a:cs typeface="Trade Gothic Next LT Pro Lt" pitchFamily="34" charset="0"/>
              </a:rPr>
              <a:t>https://</a:t>
            </a:r>
            <a:r>
              <a:rPr lang="en-US" sz="4000" dirty="0" err="1">
                <a:solidFill>
                  <a:schemeClr val="accent3">
                    <a:lumMod val="75000"/>
                  </a:schemeClr>
                </a:solidFill>
                <a:cs typeface="Trade Gothic Next LT Pro Lt" pitchFamily="34" charset="0"/>
              </a:rPr>
              <a:t>developer.mozilla.org</a:t>
            </a:r>
            <a:r>
              <a:rPr lang="en-US" sz="4000" dirty="0">
                <a:solidFill>
                  <a:schemeClr val="accent3">
                    <a:lumMod val="75000"/>
                  </a:schemeClr>
                </a:solidFill>
                <a:cs typeface="Trade Gothic Next LT Pro Lt" pitchFamily="34" charset="0"/>
              </a:rPr>
              <a:t>/en-US/docs/Web</a:t>
            </a:r>
            <a:r>
              <a:rPr lang="en-US" sz="4000" dirty="0" smtClean="0">
                <a:solidFill>
                  <a:schemeClr val="accent3">
                    <a:lumMod val="75000"/>
                  </a:schemeClr>
                </a:solidFill>
                <a:cs typeface="Trade Gothic Next LT Pro Lt" pitchFamily="34" charset="0"/>
              </a:rPr>
              <a:t>/</a:t>
            </a:r>
          </a:p>
          <a:p>
            <a:pPr indent="-630000" eaLnBrk="1" hangingPunct="1">
              <a:lnSpc>
                <a:spcPct val="90000"/>
              </a:lnSpc>
              <a:buFont typeface="Wingdings" charset="2"/>
              <a:buChar char="Ø"/>
            </a:pPr>
            <a:endParaRPr lang="en-US" sz="4000" dirty="0">
              <a:solidFill>
                <a:schemeClr val="accent3">
                  <a:lumMod val="75000"/>
                </a:schemeClr>
              </a:solidFill>
              <a:cs typeface="Trade Gothic Next LT Pro Lt" pitchFamily="34" charset="0"/>
            </a:endParaRPr>
          </a:p>
        </p:txBody>
      </p:sp>
      <p:pic>
        <p:nvPicPr>
          <p:cNvPr id="5" name="Picture 4" descr="web-console-command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4950" y="4364182"/>
            <a:ext cx="11150600" cy="7480300"/>
          </a:xfrm>
          <a:prstGeom prst="rect">
            <a:avLst/>
          </a:prstGeom>
        </p:spPr>
      </p:pic>
      <p:sp>
        <p:nvSpPr>
          <p:cNvPr id="4" name="Bent-Up Arrow 3"/>
          <p:cNvSpPr/>
          <p:nvPr/>
        </p:nvSpPr>
        <p:spPr>
          <a:xfrm rot="10570684" flipH="1">
            <a:off x="12340828" y="3030681"/>
            <a:ext cx="11402159" cy="2667000"/>
          </a:xfrm>
          <a:prstGeom prst="bentUpArrow">
            <a:avLst>
              <a:gd name="adj1" fmla="val 14230"/>
              <a:gd name="adj2" fmla="val 26660"/>
              <a:gd name="adj3" fmla="val 25000"/>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3465651014"/>
      </p:ext>
    </p:extLst>
  </p:cSld>
  <p:clrMapOvr>
    <a:masterClrMapping/>
  </p:clrMapOvr>
  <p:transition xmlns:p14="http://schemas.microsoft.com/office/powerpoint/2010/mai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 of Variables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47588229"/>
              </p:ext>
            </p:extLst>
          </p:nvPr>
        </p:nvGraphicFramePr>
        <p:xfrm>
          <a:off x="1142998" y="3407833"/>
          <a:ext cx="22580601" cy="9113520"/>
        </p:xfrm>
        <a:graphic>
          <a:graphicData uri="http://schemas.openxmlformats.org/drawingml/2006/table">
            <a:tbl>
              <a:tblPr firstRow="1" bandRow="1">
                <a:tableStyleId>{5940675A-B579-460E-94D1-54222C63F5DA}</a:tableStyleId>
              </a:tblPr>
              <a:tblGrid>
                <a:gridCol w="7526867"/>
                <a:gridCol w="7526867"/>
                <a:gridCol w="7526867"/>
              </a:tblGrid>
              <a:tr h="370840">
                <a:tc>
                  <a:txBody>
                    <a:bodyPr/>
                    <a:lstStyle/>
                    <a:p>
                      <a:r>
                        <a:rPr lang="en-US" sz="3200" dirty="0" smtClean="0">
                          <a:solidFill>
                            <a:schemeClr val="tx1">
                              <a:lumMod val="75000"/>
                            </a:schemeClr>
                          </a:solidFill>
                          <a:latin typeface="+mj-lt"/>
                          <a:cs typeface="Consolas"/>
                        </a:rPr>
                        <a:t>String</a:t>
                      </a:r>
                      <a:endParaRPr lang="en-US" sz="3200" dirty="0">
                        <a:solidFill>
                          <a:schemeClr val="tx1">
                            <a:lumMod val="75000"/>
                          </a:schemeClr>
                        </a:solidFill>
                        <a:latin typeface="+mj-lt"/>
                        <a:cs typeface="Consolas"/>
                      </a:endParaRPr>
                    </a:p>
                  </a:txBody>
                  <a:tcPr/>
                </a:tc>
                <a:tc>
                  <a:txBody>
                    <a:bodyPr/>
                    <a:lstStyle/>
                    <a:p>
                      <a:r>
                        <a:rPr lang="en-US" sz="3200" dirty="0" smtClean="0">
                          <a:solidFill>
                            <a:schemeClr val="accent1">
                              <a:lumMod val="75000"/>
                            </a:schemeClr>
                          </a:solidFill>
                          <a:latin typeface="Consolas"/>
                          <a:cs typeface="Consolas"/>
                        </a:rPr>
                        <a:t>“String”</a:t>
                      </a:r>
                      <a:endParaRPr lang="en-US" sz="3200" dirty="0">
                        <a:solidFill>
                          <a:schemeClr val="accent1">
                            <a:lumMod val="75000"/>
                          </a:schemeClr>
                        </a:solidFill>
                        <a:latin typeface="Consolas"/>
                        <a:cs typeface="Consolas"/>
                      </a:endParaRPr>
                    </a:p>
                  </a:txBody>
                  <a:tcPr/>
                </a:tc>
                <a:tc>
                  <a:txBody>
                    <a:bodyPr/>
                    <a:lstStyle/>
                    <a:p>
                      <a:r>
                        <a:rPr lang="en-US" sz="3200" dirty="0" err="1" smtClean="0">
                          <a:solidFill>
                            <a:schemeClr val="accent3">
                              <a:lumMod val="75000"/>
                            </a:schemeClr>
                          </a:solidFill>
                          <a:latin typeface="Consolas"/>
                          <a:cs typeface="Consolas"/>
                        </a:rPr>
                        <a:t>var</a:t>
                      </a:r>
                      <a:r>
                        <a:rPr lang="en-US" sz="3200" dirty="0" smtClean="0">
                          <a:solidFill>
                            <a:schemeClr val="accent3">
                              <a:lumMod val="75000"/>
                            </a:schemeClr>
                          </a:solidFill>
                          <a:latin typeface="Consolas"/>
                          <a:cs typeface="Consolas"/>
                        </a:rPr>
                        <a:t> x</a:t>
                      </a:r>
                      <a:r>
                        <a:rPr lang="en-US" sz="3200" baseline="0" dirty="0" smtClean="0">
                          <a:latin typeface="Consolas"/>
                          <a:cs typeface="Consolas"/>
                        </a:rPr>
                        <a:t> = </a:t>
                      </a:r>
                      <a:r>
                        <a:rPr lang="en-US" sz="3200" baseline="0" dirty="0" smtClean="0">
                          <a:solidFill>
                            <a:schemeClr val="accent5">
                              <a:lumMod val="75000"/>
                            </a:schemeClr>
                          </a:solidFill>
                          <a:latin typeface="Consolas"/>
                          <a:cs typeface="Consolas"/>
                        </a:rPr>
                        <a:t>“John”</a:t>
                      </a:r>
                      <a:endParaRPr lang="en-US" sz="3200" dirty="0">
                        <a:solidFill>
                          <a:schemeClr val="accent5">
                            <a:lumMod val="75000"/>
                          </a:schemeClr>
                        </a:solidFill>
                        <a:latin typeface="Consolas"/>
                        <a:cs typeface="Consolas"/>
                      </a:endParaRPr>
                    </a:p>
                  </a:txBody>
                  <a:tcPr/>
                </a:tc>
              </a:tr>
              <a:tr h="370840">
                <a:tc>
                  <a:txBody>
                    <a:bodyPr/>
                    <a:lstStyle/>
                    <a:p>
                      <a:r>
                        <a:rPr lang="en-US" sz="3200" dirty="0" smtClean="0">
                          <a:solidFill>
                            <a:schemeClr val="tx1">
                              <a:lumMod val="75000"/>
                            </a:schemeClr>
                          </a:solidFill>
                          <a:latin typeface="+mj-lt"/>
                          <a:cs typeface="Consolas"/>
                        </a:rPr>
                        <a:t>Number</a:t>
                      </a:r>
                      <a:endParaRPr lang="en-US" sz="3200" dirty="0">
                        <a:solidFill>
                          <a:schemeClr val="tx1">
                            <a:lumMod val="75000"/>
                          </a:schemeClr>
                        </a:solidFill>
                        <a:latin typeface="+mj-lt"/>
                        <a:cs typeface="Consolas"/>
                      </a:endParaRPr>
                    </a:p>
                  </a:txBody>
                  <a:tcPr/>
                </a:tc>
                <a:tc>
                  <a:txBody>
                    <a:bodyPr/>
                    <a:lstStyle/>
                    <a:p>
                      <a:r>
                        <a:rPr lang="en-US" sz="3200" dirty="0" smtClean="0">
                          <a:solidFill>
                            <a:schemeClr val="accent1">
                              <a:lumMod val="75000"/>
                            </a:schemeClr>
                          </a:solidFill>
                          <a:latin typeface="Consolas"/>
                          <a:cs typeface="Consolas"/>
                        </a:rPr>
                        <a:t>21</a:t>
                      </a:r>
                      <a:endParaRPr lang="en-US" sz="3200" dirty="0">
                        <a:solidFill>
                          <a:schemeClr val="accent1">
                            <a:lumMod val="75000"/>
                          </a:schemeClr>
                        </a:solidFill>
                        <a:latin typeface="Consolas"/>
                        <a:cs typeface="Consolas"/>
                      </a:endParaRPr>
                    </a:p>
                  </a:txBody>
                  <a:tcPr/>
                </a:tc>
                <a:tc>
                  <a:txBody>
                    <a:bodyPr/>
                    <a:lstStyle/>
                    <a:p>
                      <a:r>
                        <a:rPr lang="en-US" sz="3200" dirty="0" err="1" smtClean="0">
                          <a:solidFill>
                            <a:srgbClr val="A37113"/>
                          </a:solidFill>
                          <a:latin typeface="Consolas"/>
                          <a:cs typeface="Consolas"/>
                        </a:rPr>
                        <a:t>var</a:t>
                      </a:r>
                      <a:r>
                        <a:rPr lang="en-US" sz="3200" dirty="0" smtClean="0">
                          <a:solidFill>
                            <a:srgbClr val="A37113"/>
                          </a:solidFill>
                          <a:latin typeface="Consolas"/>
                          <a:cs typeface="Consolas"/>
                        </a:rPr>
                        <a:t> x</a:t>
                      </a:r>
                      <a:r>
                        <a:rPr lang="en-US" sz="3200" dirty="0" smtClean="0">
                          <a:latin typeface="Consolas"/>
                          <a:cs typeface="Consolas"/>
                        </a:rPr>
                        <a:t> = </a:t>
                      </a:r>
                      <a:r>
                        <a:rPr lang="en-US" sz="3200" dirty="0" smtClean="0">
                          <a:solidFill>
                            <a:srgbClr val="7D1102"/>
                          </a:solidFill>
                          <a:latin typeface="Consolas"/>
                          <a:cs typeface="Consolas"/>
                        </a:rPr>
                        <a:t>5</a:t>
                      </a:r>
                      <a:endParaRPr lang="en-US" sz="3200" dirty="0">
                        <a:solidFill>
                          <a:srgbClr val="7D1102"/>
                        </a:solidFill>
                        <a:latin typeface="Consolas"/>
                        <a:cs typeface="Consolas"/>
                      </a:endParaRPr>
                    </a:p>
                  </a:txBody>
                  <a:tcPr/>
                </a:tc>
              </a:tr>
              <a:tr h="370840">
                <a:tc>
                  <a:txBody>
                    <a:bodyPr/>
                    <a:lstStyle/>
                    <a:p>
                      <a:r>
                        <a:rPr lang="en-US" sz="3200" dirty="0" smtClean="0">
                          <a:solidFill>
                            <a:schemeClr val="tx1">
                              <a:lumMod val="75000"/>
                            </a:schemeClr>
                          </a:solidFill>
                          <a:latin typeface="+mj-lt"/>
                          <a:cs typeface="Consolas"/>
                        </a:rPr>
                        <a:t>Boolean</a:t>
                      </a:r>
                      <a:endParaRPr lang="en-US" sz="3200" dirty="0">
                        <a:solidFill>
                          <a:schemeClr val="tx1">
                            <a:lumMod val="75000"/>
                          </a:schemeClr>
                        </a:solidFill>
                        <a:latin typeface="+mj-lt"/>
                        <a:cs typeface="Consolas"/>
                      </a:endParaRPr>
                    </a:p>
                  </a:txBody>
                  <a:tcPr/>
                </a:tc>
                <a:tc>
                  <a:txBody>
                    <a:bodyPr/>
                    <a:lstStyle/>
                    <a:p>
                      <a:r>
                        <a:rPr lang="en-US" sz="3200" dirty="0" smtClean="0">
                          <a:solidFill>
                            <a:schemeClr val="accent1">
                              <a:lumMod val="75000"/>
                            </a:schemeClr>
                          </a:solidFill>
                          <a:latin typeface="Consolas"/>
                          <a:cs typeface="Consolas"/>
                        </a:rPr>
                        <a:t>true</a:t>
                      </a:r>
                      <a:endParaRPr lang="en-US" sz="3200" baseline="0" dirty="0" smtClean="0">
                        <a:solidFill>
                          <a:schemeClr val="accent1">
                            <a:lumMod val="75000"/>
                          </a:schemeClr>
                        </a:solidFill>
                        <a:latin typeface="Consolas"/>
                        <a:cs typeface="Consolas"/>
                      </a:endParaRPr>
                    </a:p>
                    <a:p>
                      <a:r>
                        <a:rPr lang="en-US" sz="3200" baseline="0" dirty="0" smtClean="0">
                          <a:solidFill>
                            <a:schemeClr val="accent1">
                              <a:lumMod val="75000"/>
                            </a:schemeClr>
                          </a:solidFill>
                          <a:latin typeface="Consolas"/>
                          <a:cs typeface="Consolas"/>
                        </a:rPr>
                        <a:t>false</a:t>
                      </a:r>
                      <a:endParaRPr lang="en-US" sz="3200" dirty="0">
                        <a:solidFill>
                          <a:schemeClr val="accent1">
                            <a:lumMod val="75000"/>
                          </a:schemeClr>
                        </a:solidFill>
                        <a:latin typeface="Consolas"/>
                        <a:cs typeface="Consolas"/>
                      </a:endParaRPr>
                    </a:p>
                  </a:txBody>
                  <a:tcPr/>
                </a:tc>
                <a:tc>
                  <a:txBody>
                    <a:bodyPr/>
                    <a:lstStyle/>
                    <a:p>
                      <a:r>
                        <a:rPr lang="en-US" sz="3200" dirty="0" err="1" smtClean="0">
                          <a:solidFill>
                            <a:srgbClr val="A37113"/>
                          </a:solidFill>
                          <a:latin typeface="Consolas"/>
                          <a:cs typeface="Consolas"/>
                        </a:rPr>
                        <a:t>var</a:t>
                      </a:r>
                      <a:r>
                        <a:rPr lang="en-US" sz="3200" baseline="0" dirty="0" smtClean="0">
                          <a:solidFill>
                            <a:srgbClr val="A37113"/>
                          </a:solidFill>
                          <a:latin typeface="Consolas"/>
                          <a:cs typeface="Consolas"/>
                        </a:rPr>
                        <a:t> x</a:t>
                      </a:r>
                      <a:r>
                        <a:rPr lang="en-US" sz="3200" baseline="0" dirty="0" smtClean="0">
                          <a:latin typeface="Consolas"/>
                          <a:cs typeface="Consolas"/>
                        </a:rPr>
                        <a:t> = </a:t>
                      </a:r>
                      <a:r>
                        <a:rPr lang="en-US" sz="3200" baseline="0" dirty="0" smtClean="0">
                          <a:solidFill>
                            <a:srgbClr val="7D1102"/>
                          </a:solidFill>
                          <a:latin typeface="Consolas"/>
                          <a:cs typeface="Consolas"/>
                        </a:rPr>
                        <a:t>true</a:t>
                      </a:r>
                    </a:p>
                    <a:p>
                      <a:r>
                        <a:rPr lang="en-US" sz="3200" dirty="0" err="1" smtClean="0">
                          <a:solidFill>
                            <a:srgbClr val="A37113"/>
                          </a:solidFill>
                          <a:latin typeface="Consolas"/>
                          <a:cs typeface="Consolas"/>
                        </a:rPr>
                        <a:t>var</a:t>
                      </a:r>
                      <a:r>
                        <a:rPr lang="en-US" sz="3200" dirty="0" smtClean="0">
                          <a:solidFill>
                            <a:srgbClr val="A37113"/>
                          </a:solidFill>
                          <a:latin typeface="Consolas"/>
                          <a:cs typeface="Consolas"/>
                        </a:rPr>
                        <a:t> y</a:t>
                      </a:r>
                      <a:r>
                        <a:rPr lang="en-US" sz="3200" dirty="0" smtClean="0">
                          <a:latin typeface="Consolas"/>
                          <a:cs typeface="Consolas"/>
                        </a:rPr>
                        <a:t> = </a:t>
                      </a:r>
                      <a:r>
                        <a:rPr lang="en-US" sz="3200" dirty="0" smtClean="0">
                          <a:solidFill>
                            <a:srgbClr val="7D1102"/>
                          </a:solidFill>
                          <a:latin typeface="Consolas"/>
                          <a:cs typeface="Consolas"/>
                        </a:rPr>
                        <a:t>false</a:t>
                      </a:r>
                      <a:endParaRPr lang="en-US" sz="3200" dirty="0">
                        <a:solidFill>
                          <a:srgbClr val="7D1102"/>
                        </a:solidFill>
                        <a:latin typeface="Consolas"/>
                        <a:cs typeface="Consolas"/>
                      </a:endParaRPr>
                    </a:p>
                  </a:txBody>
                  <a:tcPr/>
                </a:tc>
              </a:tr>
              <a:tr h="370840">
                <a:tc>
                  <a:txBody>
                    <a:bodyPr/>
                    <a:lstStyle/>
                    <a:p>
                      <a:r>
                        <a:rPr lang="en-US" sz="3200" dirty="0" smtClean="0">
                          <a:solidFill>
                            <a:schemeClr val="tx1">
                              <a:lumMod val="75000"/>
                            </a:schemeClr>
                          </a:solidFill>
                          <a:latin typeface="+mj-lt"/>
                          <a:cs typeface="Consolas"/>
                        </a:rPr>
                        <a:t>Arrays</a:t>
                      </a:r>
                      <a:endParaRPr lang="en-US" sz="3200" dirty="0">
                        <a:solidFill>
                          <a:schemeClr val="tx1">
                            <a:lumMod val="75000"/>
                          </a:schemeClr>
                        </a:solidFill>
                        <a:latin typeface="+mj-lt"/>
                        <a:cs typeface="Consolas"/>
                      </a:endParaRPr>
                    </a:p>
                  </a:txBody>
                  <a:tcPr/>
                </a:tc>
                <a:tc>
                  <a:txBody>
                    <a:bodyPr/>
                    <a:lstStyle/>
                    <a:p>
                      <a:r>
                        <a:rPr lang="en-US" sz="3200" dirty="0" smtClean="0">
                          <a:solidFill>
                            <a:schemeClr val="accent1">
                              <a:lumMod val="75000"/>
                            </a:schemeClr>
                          </a:solidFill>
                          <a:latin typeface="Consolas"/>
                          <a:cs typeface="Consolas"/>
                        </a:rPr>
                        <a:t>[“hello”, “world”, “true”, 4]</a:t>
                      </a:r>
                      <a:endParaRPr lang="en-US" sz="3200" dirty="0">
                        <a:solidFill>
                          <a:schemeClr val="accent1">
                            <a:lumMod val="75000"/>
                          </a:schemeClr>
                        </a:solidFill>
                        <a:latin typeface="Consolas"/>
                        <a:cs typeface="Consolas"/>
                      </a:endParaRPr>
                    </a:p>
                  </a:txBody>
                  <a:tcPr/>
                </a:tc>
                <a:tc>
                  <a:txBody>
                    <a:bodyPr/>
                    <a:lstStyle/>
                    <a:p>
                      <a:r>
                        <a:rPr lang="en-US" sz="3200" dirty="0" err="1" smtClean="0">
                          <a:solidFill>
                            <a:srgbClr val="A37113"/>
                          </a:solidFill>
                          <a:latin typeface="Consolas"/>
                          <a:cs typeface="Consolas"/>
                        </a:rPr>
                        <a:t>var</a:t>
                      </a:r>
                      <a:r>
                        <a:rPr lang="en-US" sz="3200" dirty="0" smtClean="0">
                          <a:solidFill>
                            <a:srgbClr val="A37113"/>
                          </a:solidFill>
                          <a:latin typeface="Consolas"/>
                          <a:cs typeface="Consolas"/>
                        </a:rPr>
                        <a:t> cars</a:t>
                      </a:r>
                      <a:r>
                        <a:rPr lang="en-US" sz="3200" dirty="0" smtClean="0">
                          <a:latin typeface="Consolas"/>
                          <a:cs typeface="Consolas"/>
                        </a:rPr>
                        <a:t> = [</a:t>
                      </a:r>
                      <a:r>
                        <a:rPr lang="en-US" sz="3200" dirty="0" smtClean="0">
                          <a:solidFill>
                            <a:srgbClr val="7D1102"/>
                          </a:solidFill>
                          <a:latin typeface="Consolas"/>
                          <a:cs typeface="Consolas"/>
                        </a:rPr>
                        <a:t>“Saab”</a:t>
                      </a:r>
                      <a:r>
                        <a:rPr lang="en-US" sz="3200" dirty="0" smtClean="0">
                          <a:latin typeface="Consolas"/>
                          <a:cs typeface="Consolas"/>
                        </a:rPr>
                        <a:t>, </a:t>
                      </a:r>
                      <a:r>
                        <a:rPr lang="en-US" sz="3200" dirty="0" smtClean="0">
                          <a:solidFill>
                            <a:srgbClr val="7D1102"/>
                          </a:solidFill>
                          <a:latin typeface="Consolas"/>
                          <a:cs typeface="Consolas"/>
                        </a:rPr>
                        <a:t>“Volvo”</a:t>
                      </a:r>
                      <a:r>
                        <a:rPr lang="en-US" sz="3200" dirty="0" smtClean="0">
                          <a:latin typeface="Consolas"/>
                          <a:cs typeface="Consolas"/>
                        </a:rPr>
                        <a:t>, </a:t>
                      </a:r>
                      <a:r>
                        <a:rPr lang="en-US" sz="3200" dirty="0" smtClean="0">
                          <a:solidFill>
                            <a:srgbClr val="7D1102"/>
                          </a:solidFill>
                          <a:latin typeface="Consolas"/>
                          <a:cs typeface="Consolas"/>
                        </a:rPr>
                        <a:t>“BMW”</a:t>
                      </a:r>
                      <a:r>
                        <a:rPr lang="en-US" sz="3200" dirty="0" smtClean="0">
                          <a:latin typeface="Consolas"/>
                          <a:cs typeface="Consolas"/>
                        </a:rPr>
                        <a:t>]</a:t>
                      </a:r>
                      <a:endParaRPr lang="en-US" sz="3200" dirty="0">
                        <a:latin typeface="Consolas"/>
                        <a:cs typeface="Consolas"/>
                      </a:endParaRPr>
                    </a:p>
                  </a:txBody>
                  <a:tcPr/>
                </a:tc>
              </a:tr>
              <a:tr h="370840">
                <a:tc>
                  <a:txBody>
                    <a:bodyPr/>
                    <a:lstStyle/>
                    <a:p>
                      <a:r>
                        <a:rPr lang="en-US" sz="3200" dirty="0" smtClean="0">
                          <a:solidFill>
                            <a:schemeClr val="tx1">
                              <a:lumMod val="75000"/>
                            </a:schemeClr>
                          </a:solidFill>
                          <a:latin typeface="+mj-lt"/>
                          <a:cs typeface="Consolas"/>
                        </a:rPr>
                        <a:t>Objects</a:t>
                      </a:r>
                      <a:endParaRPr lang="en-US" sz="3200" dirty="0">
                        <a:solidFill>
                          <a:schemeClr val="tx1">
                            <a:lumMod val="75000"/>
                          </a:schemeClr>
                        </a:solidFill>
                        <a:latin typeface="+mj-lt"/>
                        <a:cs typeface="Consolas"/>
                      </a:endParaRPr>
                    </a:p>
                  </a:txBody>
                  <a:tcPr/>
                </a:tc>
                <a:tc>
                  <a:txBody>
                    <a:bodyPr/>
                    <a:lstStyle/>
                    <a:p>
                      <a:r>
                        <a:rPr lang="en-US" sz="3200" dirty="0" smtClean="0">
                          <a:solidFill>
                            <a:schemeClr val="accent1">
                              <a:lumMod val="75000"/>
                            </a:schemeClr>
                          </a:solidFill>
                          <a:latin typeface="Consolas"/>
                          <a:cs typeface="Consolas"/>
                        </a:rPr>
                        <a:t>{color:</a:t>
                      </a:r>
                      <a:r>
                        <a:rPr lang="en-US" sz="3200" baseline="0" dirty="0" smtClean="0">
                          <a:solidFill>
                            <a:schemeClr val="accent1">
                              <a:lumMod val="75000"/>
                            </a:schemeClr>
                          </a:solidFill>
                          <a:latin typeface="Consolas"/>
                          <a:cs typeface="Consolas"/>
                        </a:rPr>
                        <a:t> “yellow”</a:t>
                      </a:r>
                      <a:r>
                        <a:rPr lang="en-US" sz="3200" dirty="0" smtClean="0">
                          <a:solidFill>
                            <a:schemeClr val="accent1">
                              <a:lumMod val="75000"/>
                            </a:schemeClr>
                          </a:solidFill>
                          <a:latin typeface="Consolas"/>
                          <a:cs typeface="Consolas"/>
                        </a:rPr>
                        <a:t>}</a:t>
                      </a:r>
                      <a:endParaRPr lang="en-US" sz="3200" dirty="0">
                        <a:solidFill>
                          <a:schemeClr val="accent1">
                            <a:lumMod val="75000"/>
                          </a:schemeClr>
                        </a:solidFill>
                        <a:latin typeface="Consolas"/>
                        <a:cs typeface="Consolas"/>
                      </a:endParaRPr>
                    </a:p>
                  </a:txBody>
                  <a:tcPr/>
                </a:tc>
                <a:tc>
                  <a:txBody>
                    <a:bodyPr/>
                    <a:lstStyle/>
                    <a:p>
                      <a:r>
                        <a:rPr lang="en-US" sz="3200" dirty="0" err="1" smtClean="0">
                          <a:solidFill>
                            <a:srgbClr val="A37113"/>
                          </a:solidFill>
                          <a:latin typeface="Consolas"/>
                          <a:cs typeface="Consolas"/>
                        </a:rPr>
                        <a:t>var</a:t>
                      </a:r>
                      <a:r>
                        <a:rPr lang="en-US" sz="3200" dirty="0" smtClean="0">
                          <a:solidFill>
                            <a:srgbClr val="A37113"/>
                          </a:solidFill>
                          <a:latin typeface="Consolas"/>
                          <a:cs typeface="Consolas"/>
                        </a:rPr>
                        <a:t> person</a:t>
                      </a:r>
                      <a:r>
                        <a:rPr lang="en-US" sz="3200" baseline="0" dirty="0" smtClean="0">
                          <a:latin typeface="Consolas"/>
                          <a:cs typeface="Consolas"/>
                        </a:rPr>
                        <a:t> = {</a:t>
                      </a:r>
                      <a:r>
                        <a:rPr lang="en-US" sz="3200" baseline="0" dirty="0" err="1" smtClean="0">
                          <a:latin typeface="Consolas"/>
                          <a:cs typeface="Consolas"/>
                        </a:rPr>
                        <a:t>firstName</a:t>
                      </a:r>
                      <a:r>
                        <a:rPr lang="en-US" sz="3200" baseline="0" dirty="0" smtClean="0">
                          <a:latin typeface="Consolas"/>
                          <a:cs typeface="Consolas"/>
                        </a:rPr>
                        <a:t>:</a:t>
                      </a:r>
                      <a:r>
                        <a:rPr lang="en-US" sz="3200" baseline="0" dirty="0" smtClean="0">
                          <a:solidFill>
                            <a:srgbClr val="7D1102"/>
                          </a:solidFill>
                          <a:latin typeface="Consolas"/>
                          <a:cs typeface="Consolas"/>
                        </a:rPr>
                        <a:t>“John”</a:t>
                      </a:r>
                      <a:r>
                        <a:rPr lang="en-US" sz="3200" baseline="0" dirty="0" smtClean="0">
                          <a:latin typeface="Consolas"/>
                          <a:cs typeface="Consolas"/>
                        </a:rPr>
                        <a:t>, </a:t>
                      </a:r>
                      <a:r>
                        <a:rPr lang="en-US" sz="3200" baseline="0" dirty="0" err="1" smtClean="0">
                          <a:latin typeface="Consolas"/>
                          <a:cs typeface="Consolas"/>
                        </a:rPr>
                        <a:t>lastName</a:t>
                      </a:r>
                      <a:r>
                        <a:rPr lang="en-US" sz="3200" baseline="0" dirty="0" smtClean="0">
                          <a:latin typeface="Consolas"/>
                          <a:cs typeface="Consolas"/>
                        </a:rPr>
                        <a:t>:</a:t>
                      </a:r>
                      <a:r>
                        <a:rPr lang="en-US" sz="3200" baseline="0" dirty="0" smtClean="0">
                          <a:solidFill>
                            <a:srgbClr val="7D1102"/>
                          </a:solidFill>
                          <a:latin typeface="Consolas"/>
                          <a:cs typeface="Consolas"/>
                        </a:rPr>
                        <a:t>“Doe”</a:t>
                      </a:r>
                      <a:r>
                        <a:rPr lang="en-US" sz="3200" baseline="0" dirty="0" smtClean="0">
                          <a:latin typeface="Consolas"/>
                          <a:cs typeface="Consolas"/>
                        </a:rPr>
                        <a:t>, age:</a:t>
                      </a:r>
                      <a:r>
                        <a:rPr lang="en-US" sz="3200" baseline="0" dirty="0" smtClean="0">
                          <a:solidFill>
                            <a:srgbClr val="7D1102"/>
                          </a:solidFill>
                          <a:latin typeface="Consolas"/>
                          <a:cs typeface="Consolas"/>
                        </a:rPr>
                        <a:t>24</a:t>
                      </a:r>
                      <a:r>
                        <a:rPr lang="en-US" sz="3200" baseline="0" dirty="0" smtClean="0">
                          <a:latin typeface="Consolas"/>
                          <a:cs typeface="Consolas"/>
                        </a:rPr>
                        <a:t>}</a:t>
                      </a:r>
                      <a:endParaRPr lang="en-US" sz="3200" dirty="0">
                        <a:latin typeface="Consolas"/>
                        <a:cs typeface="Consolas"/>
                      </a:endParaRPr>
                    </a:p>
                  </a:txBody>
                  <a:tcPr/>
                </a:tc>
              </a:tr>
              <a:tr h="370840">
                <a:tc>
                  <a:txBody>
                    <a:bodyPr/>
                    <a:lstStyle/>
                    <a:p>
                      <a:r>
                        <a:rPr lang="en-US" sz="3200" dirty="0" err="1" smtClean="0">
                          <a:solidFill>
                            <a:schemeClr val="tx1">
                              <a:lumMod val="75000"/>
                            </a:schemeClr>
                          </a:solidFill>
                          <a:latin typeface="+mj-lt"/>
                          <a:cs typeface="Consolas"/>
                        </a:rPr>
                        <a:t>typeof</a:t>
                      </a:r>
                      <a:r>
                        <a:rPr lang="en-US" sz="3200" dirty="0" smtClean="0">
                          <a:solidFill>
                            <a:schemeClr val="tx1">
                              <a:lumMod val="75000"/>
                            </a:schemeClr>
                          </a:solidFill>
                          <a:latin typeface="+mj-lt"/>
                          <a:cs typeface="Consolas"/>
                        </a:rPr>
                        <a:t> Operator</a:t>
                      </a:r>
                      <a:endParaRPr lang="en-US" sz="3200" dirty="0">
                        <a:solidFill>
                          <a:schemeClr val="tx1">
                            <a:lumMod val="75000"/>
                          </a:schemeClr>
                        </a:solidFill>
                        <a:latin typeface="+mj-lt"/>
                        <a:cs typeface="Consolas"/>
                      </a:endParaRPr>
                    </a:p>
                  </a:txBody>
                  <a:tcPr/>
                </a:tc>
                <a:tc>
                  <a:txBody>
                    <a:bodyPr/>
                    <a:lstStyle/>
                    <a:p>
                      <a:r>
                        <a:rPr lang="en-US" sz="3200" dirty="0" err="1" smtClean="0">
                          <a:solidFill>
                            <a:schemeClr val="accent1">
                              <a:lumMod val="75000"/>
                            </a:schemeClr>
                          </a:solidFill>
                          <a:latin typeface="Consolas"/>
                          <a:cs typeface="Consolas"/>
                        </a:rPr>
                        <a:t>typeof</a:t>
                      </a:r>
                      <a:endParaRPr lang="en-US" sz="3200" dirty="0">
                        <a:solidFill>
                          <a:schemeClr val="accent1">
                            <a:lumMod val="75000"/>
                          </a:schemeClr>
                        </a:solidFill>
                        <a:latin typeface="Consolas"/>
                        <a:cs typeface="Consolas"/>
                      </a:endParaRPr>
                    </a:p>
                  </a:txBody>
                  <a:tcPr/>
                </a:tc>
                <a:tc>
                  <a:txBody>
                    <a:bodyPr/>
                    <a:lstStyle/>
                    <a:p>
                      <a:r>
                        <a:rPr lang="en-US" sz="3200" dirty="0" err="1" smtClean="0">
                          <a:solidFill>
                            <a:srgbClr val="A37113"/>
                          </a:solidFill>
                          <a:latin typeface="Consolas"/>
                          <a:cs typeface="Consolas"/>
                        </a:rPr>
                        <a:t>typeof</a:t>
                      </a:r>
                      <a:r>
                        <a:rPr lang="en-US" sz="3200" dirty="0" smtClean="0">
                          <a:latin typeface="Consolas"/>
                          <a:cs typeface="Consolas"/>
                        </a:rPr>
                        <a:t> </a:t>
                      </a:r>
                      <a:r>
                        <a:rPr lang="en-US" sz="3200" dirty="0" smtClean="0">
                          <a:solidFill>
                            <a:srgbClr val="7D1102"/>
                          </a:solidFill>
                          <a:latin typeface="Consolas"/>
                          <a:cs typeface="Consolas"/>
                        </a:rPr>
                        <a:t>“John”</a:t>
                      </a:r>
                      <a:r>
                        <a:rPr lang="en-US" sz="3200" dirty="0" smtClean="0">
                          <a:latin typeface="Consolas"/>
                          <a:cs typeface="Consolas"/>
                        </a:rPr>
                        <a:t> </a:t>
                      </a:r>
                    </a:p>
                    <a:p>
                      <a:r>
                        <a:rPr lang="en-US" sz="3200" dirty="0" smtClean="0">
                          <a:solidFill>
                            <a:schemeClr val="tx1">
                              <a:lumMod val="60000"/>
                              <a:lumOff val="40000"/>
                            </a:schemeClr>
                          </a:solidFill>
                          <a:latin typeface="Consolas"/>
                          <a:cs typeface="Consolas"/>
                        </a:rPr>
                        <a:t>//returns string</a:t>
                      </a:r>
                      <a:r>
                        <a:rPr lang="en-US" sz="3200" dirty="0" smtClean="0">
                          <a:latin typeface="Consolas"/>
                          <a:cs typeface="Consolas"/>
                        </a:rPr>
                        <a:t> </a:t>
                      </a:r>
                      <a:endParaRPr lang="en-US" sz="3200" dirty="0">
                        <a:latin typeface="Consolas"/>
                        <a:cs typeface="Consolas"/>
                      </a:endParaRPr>
                    </a:p>
                  </a:txBody>
                  <a:tcPr/>
                </a:tc>
              </a:tr>
              <a:tr h="370840">
                <a:tc>
                  <a:txBody>
                    <a:bodyPr/>
                    <a:lstStyle/>
                    <a:p>
                      <a:r>
                        <a:rPr lang="en-US" sz="3200" dirty="0" smtClean="0">
                          <a:solidFill>
                            <a:schemeClr val="tx1">
                              <a:lumMod val="75000"/>
                            </a:schemeClr>
                          </a:solidFill>
                          <a:latin typeface="+mj-lt"/>
                          <a:cs typeface="Consolas"/>
                        </a:rPr>
                        <a:t>Undefined</a:t>
                      </a:r>
                      <a:endParaRPr lang="en-US" sz="3200" dirty="0">
                        <a:solidFill>
                          <a:schemeClr val="tx1">
                            <a:lumMod val="75000"/>
                          </a:schemeClr>
                        </a:solidFill>
                        <a:latin typeface="+mj-lt"/>
                        <a:cs typeface="Consolas"/>
                      </a:endParaRPr>
                    </a:p>
                  </a:txBody>
                  <a:tcPr/>
                </a:tc>
                <a:tc>
                  <a:txBody>
                    <a:bodyPr/>
                    <a:lstStyle/>
                    <a:p>
                      <a:r>
                        <a:rPr lang="en-US" sz="3200" dirty="0" smtClean="0">
                          <a:solidFill>
                            <a:schemeClr val="accent1">
                              <a:lumMod val="75000"/>
                            </a:schemeClr>
                          </a:solidFill>
                          <a:latin typeface="Consolas"/>
                          <a:cs typeface="Consolas"/>
                        </a:rPr>
                        <a:t>undefined</a:t>
                      </a:r>
                      <a:endParaRPr lang="en-US" sz="3200" dirty="0">
                        <a:solidFill>
                          <a:schemeClr val="accent1">
                            <a:lumMod val="75000"/>
                          </a:schemeClr>
                        </a:solidFill>
                        <a:latin typeface="Consolas"/>
                        <a:cs typeface="Consolas"/>
                      </a:endParaRPr>
                    </a:p>
                  </a:txBody>
                  <a:tcPr/>
                </a:tc>
                <a:tc>
                  <a:txBody>
                    <a:bodyPr/>
                    <a:lstStyle/>
                    <a:p>
                      <a:r>
                        <a:rPr lang="en-US" sz="3200" dirty="0" err="1" smtClean="0">
                          <a:solidFill>
                            <a:srgbClr val="A37113"/>
                          </a:solidFill>
                          <a:latin typeface="Consolas"/>
                          <a:cs typeface="Consolas"/>
                        </a:rPr>
                        <a:t>var</a:t>
                      </a:r>
                      <a:r>
                        <a:rPr lang="en-US" sz="3200" dirty="0" smtClean="0">
                          <a:solidFill>
                            <a:srgbClr val="A37113"/>
                          </a:solidFill>
                          <a:latin typeface="Consolas"/>
                          <a:cs typeface="Consolas"/>
                        </a:rPr>
                        <a:t> person</a:t>
                      </a:r>
                      <a:r>
                        <a:rPr lang="en-US" sz="3200" dirty="0" smtClean="0">
                          <a:latin typeface="Consolas"/>
                          <a:cs typeface="Consolas"/>
                        </a:rPr>
                        <a:t>; </a:t>
                      </a:r>
                    </a:p>
                    <a:p>
                      <a:r>
                        <a:rPr lang="en-US" sz="3200" dirty="0" smtClean="0">
                          <a:solidFill>
                            <a:srgbClr val="989898"/>
                          </a:solidFill>
                          <a:latin typeface="Consolas"/>
                          <a:cs typeface="Consolas"/>
                        </a:rPr>
                        <a:t>//returns undefined</a:t>
                      </a:r>
                    </a:p>
                    <a:p>
                      <a:r>
                        <a:rPr lang="en-US" sz="3200" dirty="0" smtClean="0">
                          <a:solidFill>
                            <a:srgbClr val="989898"/>
                          </a:solidFill>
                          <a:latin typeface="Consolas"/>
                          <a:cs typeface="Consolas"/>
                        </a:rPr>
                        <a:t>//</a:t>
                      </a:r>
                      <a:r>
                        <a:rPr lang="en-US" sz="3200" dirty="0" err="1" smtClean="0">
                          <a:solidFill>
                            <a:srgbClr val="989898"/>
                          </a:solidFill>
                          <a:latin typeface="Consolas"/>
                          <a:cs typeface="Consolas"/>
                        </a:rPr>
                        <a:t>typeof</a:t>
                      </a:r>
                      <a:r>
                        <a:rPr lang="en-US" sz="3200" dirty="0" smtClean="0">
                          <a:solidFill>
                            <a:srgbClr val="989898"/>
                          </a:solidFill>
                          <a:latin typeface="Consolas"/>
                          <a:cs typeface="Consolas"/>
                        </a:rPr>
                        <a:t> undefined</a:t>
                      </a:r>
                      <a:endParaRPr lang="en-US" sz="3200" dirty="0">
                        <a:solidFill>
                          <a:srgbClr val="989898"/>
                        </a:solidFill>
                        <a:latin typeface="Consolas"/>
                        <a:cs typeface="Consolas"/>
                      </a:endParaRPr>
                    </a:p>
                  </a:txBody>
                  <a:tcPr/>
                </a:tc>
              </a:tr>
              <a:tr h="370840">
                <a:tc>
                  <a:txBody>
                    <a:bodyPr/>
                    <a:lstStyle/>
                    <a:p>
                      <a:r>
                        <a:rPr lang="en-US" sz="3200" dirty="0" smtClean="0">
                          <a:solidFill>
                            <a:schemeClr val="tx1">
                              <a:lumMod val="75000"/>
                            </a:schemeClr>
                          </a:solidFill>
                          <a:latin typeface="+mj-lt"/>
                          <a:cs typeface="Consolas"/>
                        </a:rPr>
                        <a:t>Empty Values</a:t>
                      </a:r>
                      <a:endParaRPr lang="en-US" sz="3200" dirty="0">
                        <a:solidFill>
                          <a:schemeClr val="tx1">
                            <a:lumMod val="75000"/>
                          </a:schemeClr>
                        </a:solidFill>
                        <a:latin typeface="+mj-lt"/>
                        <a:cs typeface="Consolas"/>
                      </a:endParaRPr>
                    </a:p>
                  </a:txBody>
                  <a:tcPr/>
                </a:tc>
                <a:tc>
                  <a:txBody>
                    <a:bodyPr/>
                    <a:lstStyle/>
                    <a:p>
                      <a:r>
                        <a:rPr lang="en-US" sz="3200" dirty="0" smtClean="0">
                          <a:solidFill>
                            <a:schemeClr val="accent1">
                              <a:lumMod val="75000"/>
                            </a:schemeClr>
                          </a:solidFill>
                          <a:latin typeface="Consolas"/>
                          <a:cs typeface="Consolas"/>
                        </a:rPr>
                        <a:t>“”</a:t>
                      </a:r>
                      <a:endParaRPr lang="en-US" sz="3200" dirty="0">
                        <a:solidFill>
                          <a:schemeClr val="accent1">
                            <a:lumMod val="75000"/>
                          </a:schemeClr>
                        </a:solidFill>
                        <a:latin typeface="Consolas"/>
                        <a:cs typeface="Consolas"/>
                      </a:endParaRPr>
                    </a:p>
                  </a:txBody>
                  <a:tcPr/>
                </a:tc>
                <a:tc>
                  <a:txBody>
                    <a:bodyPr/>
                    <a:lstStyle/>
                    <a:p>
                      <a:r>
                        <a:rPr lang="en-US" sz="3200" dirty="0" err="1" smtClean="0">
                          <a:solidFill>
                            <a:srgbClr val="A37113"/>
                          </a:solidFill>
                          <a:latin typeface="Consolas"/>
                          <a:cs typeface="Consolas"/>
                        </a:rPr>
                        <a:t>var</a:t>
                      </a:r>
                      <a:r>
                        <a:rPr lang="en-US" sz="3200" dirty="0" smtClean="0">
                          <a:solidFill>
                            <a:srgbClr val="A37113"/>
                          </a:solidFill>
                          <a:latin typeface="Consolas"/>
                          <a:cs typeface="Consolas"/>
                        </a:rPr>
                        <a:t> car</a:t>
                      </a:r>
                      <a:r>
                        <a:rPr lang="en-US" sz="3200" dirty="0" smtClean="0">
                          <a:latin typeface="Consolas"/>
                          <a:cs typeface="Consolas"/>
                        </a:rPr>
                        <a:t> = </a:t>
                      </a:r>
                      <a:r>
                        <a:rPr lang="en-US" sz="3200" dirty="0" smtClean="0">
                          <a:solidFill>
                            <a:srgbClr val="7D1102"/>
                          </a:solidFill>
                          <a:latin typeface="Consolas"/>
                          <a:cs typeface="Consolas"/>
                        </a:rPr>
                        <a:t>“”</a:t>
                      </a:r>
                      <a:r>
                        <a:rPr lang="en-US" sz="3200" dirty="0" smtClean="0">
                          <a:latin typeface="Consolas"/>
                          <a:cs typeface="Consolas"/>
                        </a:rPr>
                        <a:t>;</a:t>
                      </a:r>
                    </a:p>
                    <a:p>
                      <a:r>
                        <a:rPr lang="en-US" sz="3200" dirty="0" smtClean="0">
                          <a:solidFill>
                            <a:srgbClr val="989898"/>
                          </a:solidFill>
                          <a:latin typeface="Consolas"/>
                          <a:cs typeface="Consolas"/>
                        </a:rPr>
                        <a:t>//</a:t>
                      </a:r>
                      <a:r>
                        <a:rPr lang="en-US" sz="3200" dirty="0" err="1" smtClean="0">
                          <a:solidFill>
                            <a:srgbClr val="989898"/>
                          </a:solidFill>
                          <a:latin typeface="Consolas"/>
                          <a:cs typeface="Consolas"/>
                        </a:rPr>
                        <a:t>typeof</a:t>
                      </a:r>
                      <a:r>
                        <a:rPr lang="en-US" sz="3200" dirty="0" smtClean="0">
                          <a:solidFill>
                            <a:srgbClr val="989898"/>
                          </a:solidFill>
                          <a:latin typeface="Consolas"/>
                          <a:cs typeface="Consolas"/>
                        </a:rPr>
                        <a:t> is string</a:t>
                      </a:r>
                      <a:endParaRPr lang="en-US" sz="3200" dirty="0">
                        <a:solidFill>
                          <a:srgbClr val="989898"/>
                        </a:solidFill>
                        <a:latin typeface="Consolas"/>
                        <a:cs typeface="Consolas"/>
                      </a:endParaRPr>
                    </a:p>
                  </a:txBody>
                  <a:tcPr/>
                </a:tc>
              </a:tr>
              <a:tr h="370840">
                <a:tc>
                  <a:txBody>
                    <a:bodyPr/>
                    <a:lstStyle/>
                    <a:p>
                      <a:r>
                        <a:rPr lang="en-US" sz="3200" dirty="0" smtClean="0">
                          <a:solidFill>
                            <a:schemeClr val="tx1">
                              <a:lumMod val="75000"/>
                            </a:schemeClr>
                          </a:solidFill>
                          <a:latin typeface="+mj-lt"/>
                          <a:cs typeface="Consolas"/>
                        </a:rPr>
                        <a:t>Null</a:t>
                      </a:r>
                      <a:endParaRPr lang="en-US" sz="3200" dirty="0">
                        <a:solidFill>
                          <a:schemeClr val="tx1">
                            <a:lumMod val="75000"/>
                          </a:schemeClr>
                        </a:solidFill>
                        <a:latin typeface="+mj-lt"/>
                        <a:cs typeface="Consolas"/>
                      </a:endParaRPr>
                    </a:p>
                  </a:txBody>
                  <a:tcPr/>
                </a:tc>
                <a:tc>
                  <a:txBody>
                    <a:bodyPr/>
                    <a:lstStyle/>
                    <a:p>
                      <a:r>
                        <a:rPr lang="en-US" sz="3200" dirty="0" smtClean="0">
                          <a:solidFill>
                            <a:schemeClr val="accent1">
                              <a:lumMod val="75000"/>
                            </a:schemeClr>
                          </a:solidFill>
                          <a:latin typeface="Consolas"/>
                          <a:cs typeface="Consolas"/>
                        </a:rPr>
                        <a:t>null</a:t>
                      </a:r>
                      <a:endParaRPr lang="en-US" sz="3200" dirty="0">
                        <a:solidFill>
                          <a:schemeClr val="accent1">
                            <a:lumMod val="75000"/>
                          </a:schemeClr>
                        </a:solidFill>
                        <a:latin typeface="Consolas"/>
                        <a:cs typeface="Consolas"/>
                      </a:endParaRPr>
                    </a:p>
                  </a:txBody>
                  <a:tcPr/>
                </a:tc>
                <a:tc>
                  <a:txBody>
                    <a:bodyPr/>
                    <a:lstStyle/>
                    <a:p>
                      <a:r>
                        <a:rPr lang="en-US" sz="3200" dirty="0" err="1" smtClean="0">
                          <a:solidFill>
                            <a:srgbClr val="A37113"/>
                          </a:solidFill>
                          <a:latin typeface="Consolas"/>
                          <a:cs typeface="Consolas"/>
                        </a:rPr>
                        <a:t>var</a:t>
                      </a:r>
                      <a:r>
                        <a:rPr lang="en-US" sz="3200" dirty="0" smtClean="0">
                          <a:solidFill>
                            <a:srgbClr val="A37113"/>
                          </a:solidFill>
                          <a:latin typeface="Consolas"/>
                          <a:cs typeface="Consolas"/>
                        </a:rPr>
                        <a:t> person</a:t>
                      </a:r>
                      <a:r>
                        <a:rPr lang="en-US" sz="3200" dirty="0" smtClean="0">
                          <a:latin typeface="Consolas"/>
                          <a:cs typeface="Consolas"/>
                        </a:rPr>
                        <a:t> = </a:t>
                      </a:r>
                      <a:r>
                        <a:rPr lang="en-US" sz="3200" dirty="0" smtClean="0">
                          <a:solidFill>
                            <a:srgbClr val="7D1102"/>
                          </a:solidFill>
                          <a:latin typeface="Consolas"/>
                          <a:cs typeface="Consolas"/>
                        </a:rPr>
                        <a:t>null</a:t>
                      </a:r>
                      <a:r>
                        <a:rPr lang="en-US" sz="3200" dirty="0" smtClean="0">
                          <a:latin typeface="Consolas"/>
                          <a:cs typeface="Consolas"/>
                        </a:rPr>
                        <a:t>;</a:t>
                      </a:r>
                    </a:p>
                    <a:p>
                      <a:r>
                        <a:rPr lang="en-US" sz="3200" baseline="0" dirty="0" smtClean="0">
                          <a:solidFill>
                            <a:srgbClr val="989898"/>
                          </a:solidFill>
                          <a:latin typeface="Consolas"/>
                          <a:cs typeface="Consolas"/>
                        </a:rPr>
                        <a:t>//</a:t>
                      </a:r>
                      <a:r>
                        <a:rPr lang="en-US" sz="3200" baseline="0" dirty="0" err="1" smtClean="0">
                          <a:solidFill>
                            <a:srgbClr val="989898"/>
                          </a:solidFill>
                          <a:latin typeface="Consolas"/>
                          <a:cs typeface="Consolas"/>
                        </a:rPr>
                        <a:t>typeof</a:t>
                      </a:r>
                      <a:r>
                        <a:rPr lang="en-US" sz="3200" baseline="0" dirty="0" smtClean="0">
                          <a:solidFill>
                            <a:srgbClr val="989898"/>
                          </a:solidFill>
                          <a:latin typeface="Consolas"/>
                          <a:cs typeface="Consolas"/>
                        </a:rPr>
                        <a:t> is object </a:t>
                      </a:r>
                      <a:endParaRPr lang="en-US" sz="3200" dirty="0">
                        <a:solidFill>
                          <a:srgbClr val="989898"/>
                        </a:solidFill>
                        <a:latin typeface="Consolas"/>
                        <a:cs typeface="Consolas"/>
                      </a:endParaRPr>
                    </a:p>
                  </a:txBody>
                  <a:tcPr/>
                </a:tc>
              </a:tr>
            </a:tbl>
          </a:graphicData>
        </a:graphic>
      </p:graphicFrame>
    </p:spTree>
    <p:extLst>
      <p:ext uri="{BB962C8B-B14F-4D97-AF65-F5344CB8AC3E}">
        <p14:creationId xmlns:p14="http://schemas.microsoft.com/office/powerpoint/2010/main" val="847435969"/>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normAutofit fontScale="90000"/>
          </a:bodyPr>
          <a:lstStyle/>
          <a:p>
            <a:pPr lvl="0"/>
            <a:r>
              <a:rPr lang="en-US" dirty="0" smtClean="0"/>
              <a:t>Unit 1 </a:t>
            </a:r>
            <a:br>
              <a:rPr lang="en-US" dirty="0" smtClean="0"/>
            </a:br>
            <a:r>
              <a:rPr lang="en-US" dirty="0" smtClean="0"/>
              <a:t>Intro to HTML5</a:t>
            </a:r>
            <a:endParaRPr dirty="0"/>
          </a:p>
        </p:txBody>
      </p:sp>
      <p:pic>
        <p:nvPicPr>
          <p:cNvPr id="4" name="Picture 3" descr="HTML5_logo_and_wordmark.svg.png"/>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8289637" y="4756728"/>
            <a:ext cx="7874000" cy="7874000"/>
          </a:xfrm>
          <a:prstGeom prst="rect">
            <a:avLst/>
          </a:prstGeom>
        </p:spPr>
      </p:pic>
    </p:spTree>
    <p:extLst>
      <p:ext uri="{BB962C8B-B14F-4D97-AF65-F5344CB8AC3E}">
        <p14:creationId xmlns:p14="http://schemas.microsoft.com/office/powerpoint/2010/main" val="32852790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idx="1"/>
          </p:nvPr>
        </p:nvSpPr>
        <p:spPr>
          <a:xfrm>
            <a:off x="685800" y="3156743"/>
            <a:ext cx="10648950" cy="9588500"/>
          </a:xfrm>
        </p:spPr>
        <p:txBody>
          <a:bodyPr anchor="t">
            <a:noAutofit/>
          </a:bodyPr>
          <a:lstStyle/>
          <a:p>
            <a:pPr marL="106600" indent="0" eaLnBrk="1" hangingPunct="1">
              <a:lnSpc>
                <a:spcPct val="100000"/>
              </a:lnSpc>
              <a:buNone/>
            </a:pPr>
            <a:r>
              <a:rPr lang="en-US" sz="4000" dirty="0" err="1" smtClean="0">
                <a:solidFill>
                  <a:schemeClr val="tx1">
                    <a:lumMod val="75000"/>
                  </a:schemeClr>
                </a:solidFill>
                <a:latin typeface="Consolas"/>
                <a:cs typeface="Consolas"/>
              </a:rPr>
              <a:t>example.html</a:t>
            </a:r>
            <a:endParaRPr lang="en-US" sz="4000" dirty="0">
              <a:solidFill>
                <a:schemeClr val="tx1">
                  <a:lumMod val="75000"/>
                </a:schemeClr>
              </a:solidFill>
              <a:latin typeface="Consolas"/>
              <a:cs typeface="Consolas"/>
            </a:endParaRPr>
          </a:p>
          <a:p>
            <a:pPr marL="1414700" lvl="2" indent="-571500">
              <a:lnSpc>
                <a:spcPct val="100000"/>
              </a:lnSpc>
              <a:buFont typeface="Arial"/>
              <a:buChar char="•"/>
            </a:pPr>
            <a:r>
              <a:rPr lang="en-US" sz="4000" dirty="0" smtClean="0">
                <a:solidFill>
                  <a:schemeClr val="accent5">
                    <a:lumMod val="75000"/>
                  </a:schemeClr>
                </a:solidFill>
                <a:cs typeface="Trade Gothic Next LT Pro Lt" pitchFamily="34" charset="0"/>
              </a:rPr>
              <a:t>reference the JS file in the HTML at the bottom of file </a:t>
            </a:r>
          </a:p>
          <a:p>
            <a:pPr marL="1414700" lvl="2" indent="-571500">
              <a:lnSpc>
                <a:spcPct val="100000"/>
              </a:lnSpc>
              <a:buFont typeface="Wingdings" charset="2"/>
              <a:buChar char="Ø"/>
            </a:pPr>
            <a:r>
              <a:rPr lang="en-US" sz="4000" dirty="0">
                <a:solidFill>
                  <a:schemeClr val="accent3">
                    <a:lumMod val="75000"/>
                  </a:schemeClr>
                </a:solidFill>
                <a:cs typeface="Consolas"/>
              </a:rPr>
              <a:t>https://</a:t>
            </a:r>
            <a:r>
              <a:rPr lang="en-US" sz="4000" dirty="0" err="1">
                <a:solidFill>
                  <a:schemeClr val="accent3">
                    <a:lumMod val="75000"/>
                  </a:schemeClr>
                </a:solidFill>
                <a:cs typeface="Consolas"/>
              </a:rPr>
              <a:t>developer.yahoo.com</a:t>
            </a:r>
            <a:r>
              <a:rPr lang="en-US" sz="4000" dirty="0">
                <a:solidFill>
                  <a:schemeClr val="accent3">
                    <a:lumMod val="75000"/>
                  </a:schemeClr>
                </a:solidFill>
                <a:cs typeface="Consolas"/>
              </a:rPr>
              <a:t>/performance/</a:t>
            </a:r>
            <a:r>
              <a:rPr lang="en-US" sz="4000" dirty="0" err="1" smtClean="0">
                <a:solidFill>
                  <a:schemeClr val="accent3">
                    <a:lumMod val="75000"/>
                  </a:schemeClr>
                </a:solidFill>
                <a:cs typeface="Consolas"/>
              </a:rPr>
              <a:t>rules.html</a:t>
            </a:r>
            <a:endParaRPr lang="en-US" sz="4000" dirty="0" smtClean="0">
              <a:solidFill>
                <a:schemeClr val="accent3">
                  <a:lumMod val="75000"/>
                </a:schemeClr>
              </a:solidFill>
              <a:cs typeface="Consolas"/>
            </a:endParaRPr>
          </a:p>
          <a:p>
            <a:pPr marL="1414700" lvl="2" indent="-571500">
              <a:lnSpc>
                <a:spcPct val="100000"/>
              </a:lnSpc>
              <a:buFont typeface="Arial"/>
              <a:buChar char="•"/>
            </a:pPr>
            <a:r>
              <a:rPr lang="en-US" sz="4000" dirty="0" smtClean="0">
                <a:solidFill>
                  <a:schemeClr val="accent5">
                    <a:lumMod val="75000"/>
                  </a:schemeClr>
                </a:solidFill>
                <a:cs typeface="Trade Gothic Next LT Pro Lt" pitchFamily="34" charset="0"/>
              </a:rPr>
              <a:t>call JS functions with </a:t>
            </a:r>
            <a:r>
              <a:rPr lang="en-US" sz="4000" dirty="0" err="1" smtClean="0">
                <a:solidFill>
                  <a:schemeClr val="accent5">
                    <a:lumMod val="75000"/>
                  </a:schemeClr>
                </a:solidFill>
                <a:latin typeface="Consolas"/>
                <a:cs typeface="Consolas"/>
              </a:rPr>
              <a:t>onclick</a:t>
            </a:r>
            <a:r>
              <a:rPr lang="en-US" sz="4000" dirty="0" smtClean="0">
                <a:solidFill>
                  <a:schemeClr val="accent5">
                    <a:lumMod val="75000"/>
                  </a:schemeClr>
                </a:solidFill>
                <a:latin typeface="Consolas"/>
                <a:cs typeface="Consolas"/>
              </a:rPr>
              <a:t> </a:t>
            </a:r>
            <a:r>
              <a:rPr lang="en-US" sz="4000" dirty="0" smtClean="0">
                <a:solidFill>
                  <a:schemeClr val="accent5">
                    <a:lumMod val="75000"/>
                  </a:schemeClr>
                </a:solidFill>
                <a:cs typeface="Trade Gothic Next LT Pro Lt" pitchFamily="34" charset="0"/>
              </a:rPr>
              <a:t>in HTML</a:t>
            </a:r>
            <a:endParaRPr lang="en-US" sz="4000" dirty="0" smtClean="0">
              <a:solidFill>
                <a:schemeClr val="accent5">
                  <a:lumMod val="75000"/>
                </a:schemeClr>
              </a:solidFill>
              <a:latin typeface="Consolas"/>
              <a:cs typeface="Consolas"/>
            </a:endParaRPr>
          </a:p>
          <a:p>
            <a:pPr marL="106600" indent="0" eaLnBrk="1" hangingPunct="1">
              <a:lnSpc>
                <a:spcPct val="100000"/>
              </a:lnSpc>
              <a:buNone/>
            </a:pPr>
            <a:r>
              <a:rPr lang="en-US" sz="4000" dirty="0" err="1" smtClean="0">
                <a:solidFill>
                  <a:srgbClr val="3E3E3E"/>
                </a:solidFill>
                <a:latin typeface="Consolas"/>
                <a:cs typeface="Consolas"/>
              </a:rPr>
              <a:t>example.js</a:t>
            </a:r>
            <a:endParaRPr lang="en-US" sz="4000" dirty="0" smtClean="0">
              <a:solidFill>
                <a:srgbClr val="3E3E3E"/>
              </a:solidFill>
              <a:latin typeface="Consolas"/>
              <a:cs typeface="Consolas"/>
            </a:endParaRPr>
          </a:p>
          <a:p>
            <a:pPr lvl="1" indent="-630000">
              <a:lnSpc>
                <a:spcPct val="100000"/>
              </a:lnSpc>
            </a:pPr>
            <a:r>
              <a:rPr lang="en-US" sz="4000" dirty="0" smtClean="0">
                <a:solidFill>
                  <a:schemeClr val="accent5">
                    <a:lumMod val="75000"/>
                  </a:schemeClr>
                </a:solidFill>
                <a:cs typeface="Trade Gothic Next LT Pro Lt" pitchFamily="34" charset="0"/>
              </a:rPr>
              <a:t>define JS variables with </a:t>
            </a:r>
            <a:r>
              <a:rPr lang="en-US" sz="4000" dirty="0" err="1" smtClean="0">
                <a:solidFill>
                  <a:schemeClr val="accent5">
                    <a:lumMod val="75000"/>
                  </a:schemeClr>
                </a:solidFill>
                <a:latin typeface="Consolas"/>
                <a:cs typeface="Consolas"/>
              </a:rPr>
              <a:t>var</a:t>
            </a:r>
            <a:endParaRPr lang="en-US" sz="4000" dirty="0" smtClean="0">
              <a:solidFill>
                <a:schemeClr val="accent3">
                  <a:lumMod val="75000"/>
                </a:schemeClr>
              </a:solidFill>
              <a:cs typeface="Consolas"/>
            </a:endParaRPr>
          </a:p>
          <a:p>
            <a:pPr lvl="1" indent="-630000">
              <a:lnSpc>
                <a:spcPct val="100000"/>
              </a:lnSpc>
            </a:pPr>
            <a:endParaRPr lang="en-US" sz="4000" dirty="0" smtClean="0">
              <a:solidFill>
                <a:schemeClr val="accent5">
                  <a:lumMod val="75000"/>
                </a:schemeClr>
              </a:solidFill>
              <a:latin typeface="Consolas"/>
              <a:cs typeface="Consolas"/>
            </a:endParaRPr>
          </a:p>
        </p:txBody>
      </p:sp>
      <p:sp>
        <p:nvSpPr>
          <p:cNvPr id="6" name="Rounded Rectangle 5"/>
          <p:cNvSpPr/>
          <p:nvPr/>
        </p:nvSpPr>
        <p:spPr>
          <a:xfrm>
            <a:off x="12128500" y="6675040"/>
            <a:ext cx="11842750" cy="21566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4000" dirty="0" smtClean="0">
                <a:latin typeface="Consolas" pitchFamily="49" charset="0"/>
              </a:rPr>
              <a:t>&lt;</a:t>
            </a:r>
            <a:r>
              <a:rPr lang="fi-FI" sz="4000" dirty="0" err="1" smtClean="0">
                <a:latin typeface="Consolas" pitchFamily="49" charset="0"/>
              </a:rPr>
              <a:t>button</a:t>
            </a:r>
            <a:r>
              <a:rPr lang="fi-FI" sz="4000" dirty="0" smtClean="0">
                <a:latin typeface="Consolas" pitchFamily="49" charset="0"/>
              </a:rPr>
              <a:t> </a:t>
            </a:r>
            <a:r>
              <a:rPr lang="fi-FI" sz="4000" dirty="0" err="1" smtClean="0">
                <a:latin typeface="Consolas" pitchFamily="49" charset="0"/>
              </a:rPr>
              <a:t>class="btn</a:t>
            </a:r>
            <a:r>
              <a:rPr lang="fi-FI" sz="4000" dirty="0" smtClean="0">
                <a:latin typeface="Consolas" pitchFamily="49" charset="0"/>
              </a:rPr>
              <a:t> </a:t>
            </a:r>
            <a:r>
              <a:rPr lang="fi-FI" sz="4000" dirty="0" err="1" smtClean="0">
                <a:latin typeface="Consolas" pitchFamily="49" charset="0"/>
              </a:rPr>
              <a:t>btn-default</a:t>
            </a:r>
            <a:r>
              <a:rPr lang="fi-FI" sz="4000" dirty="0" smtClean="0">
                <a:latin typeface="Consolas" pitchFamily="49" charset="0"/>
              </a:rPr>
              <a:t>" 	</a:t>
            </a:r>
            <a:r>
              <a:rPr lang="fi-FI" sz="4000" dirty="0" err="1" smtClean="0">
                <a:latin typeface="Consolas" pitchFamily="49" charset="0"/>
              </a:rPr>
              <a:t>onclick="show(</a:t>
            </a:r>
            <a:r>
              <a:rPr lang="fi-FI" sz="4000" dirty="0" err="1" smtClean="0">
                <a:solidFill>
                  <a:schemeClr val="accent1">
                    <a:lumMod val="75000"/>
                  </a:schemeClr>
                </a:solidFill>
                <a:latin typeface="Consolas" pitchFamily="49" charset="0"/>
              </a:rPr>
              <a:t>name</a:t>
            </a:r>
            <a:r>
              <a:rPr lang="fi-FI" sz="4000" dirty="0">
                <a:solidFill>
                  <a:schemeClr val="accent1">
                    <a:lumMod val="75000"/>
                  </a:schemeClr>
                </a:solidFill>
                <a:latin typeface="Consolas" pitchFamily="49" charset="0"/>
              </a:rPr>
              <a:t> </a:t>
            </a:r>
            <a:r>
              <a:rPr lang="fi-FI" sz="4000" dirty="0" smtClean="0">
                <a:solidFill>
                  <a:schemeClr val="accent1">
                    <a:lumMod val="75000"/>
                  </a:schemeClr>
                </a:solidFill>
                <a:latin typeface="Consolas" pitchFamily="49" charset="0"/>
              </a:rPr>
              <a:t>of </a:t>
            </a:r>
            <a:r>
              <a:rPr lang="fi-FI" sz="4000" dirty="0" err="1" smtClean="0">
                <a:solidFill>
                  <a:schemeClr val="accent1">
                    <a:lumMod val="75000"/>
                  </a:schemeClr>
                </a:solidFill>
                <a:latin typeface="Consolas" pitchFamily="49" charset="0"/>
              </a:rPr>
              <a:t>function</a:t>
            </a:r>
            <a:r>
              <a:rPr lang="fi-FI" sz="4000" dirty="0" smtClean="0">
                <a:latin typeface="Consolas" pitchFamily="49" charset="0"/>
              </a:rPr>
              <a:t>)"&gt;</a:t>
            </a:r>
            <a:r>
              <a:rPr lang="fi-FI" sz="4000" dirty="0" err="1" smtClean="0">
                <a:latin typeface="Consolas" pitchFamily="49" charset="0"/>
              </a:rPr>
              <a:t>Click</a:t>
            </a:r>
            <a:endParaRPr lang="fi-FI" sz="4000" dirty="0" smtClean="0">
              <a:latin typeface="Consolas" pitchFamily="49" charset="0"/>
            </a:endParaRPr>
          </a:p>
          <a:p>
            <a:pPr lvl="1" algn="l">
              <a:defRPr/>
            </a:pPr>
            <a:r>
              <a:rPr lang="fi-FI" sz="4000" dirty="0" smtClean="0">
                <a:latin typeface="Consolas" pitchFamily="49" charset="0"/>
              </a:rPr>
              <a:t>&lt;/</a:t>
            </a:r>
            <a:r>
              <a:rPr lang="fi-FI" sz="4000" dirty="0" err="1" smtClean="0">
                <a:latin typeface="Consolas" pitchFamily="49" charset="0"/>
              </a:rPr>
              <a:t>button</a:t>
            </a:r>
            <a:endParaRPr lang="fi-FI" sz="4000" dirty="0">
              <a:latin typeface="Consolas" pitchFamily="49" charset="0"/>
            </a:endParaRPr>
          </a:p>
        </p:txBody>
      </p:sp>
      <p:sp>
        <p:nvSpPr>
          <p:cNvPr id="7" name="Rounded Rectangle 6"/>
          <p:cNvSpPr/>
          <p:nvPr/>
        </p:nvSpPr>
        <p:spPr>
          <a:xfrm>
            <a:off x="11334750" y="3970337"/>
            <a:ext cx="12160250" cy="14755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4000" dirty="0" smtClean="0">
                <a:latin typeface="Consolas" pitchFamily="49" charset="0"/>
              </a:rPr>
              <a:t>&lt;</a:t>
            </a:r>
            <a:r>
              <a:rPr lang="fi-FI" sz="4000" dirty="0" err="1" smtClean="0">
                <a:latin typeface="Consolas" pitchFamily="49" charset="0"/>
              </a:rPr>
              <a:t>script</a:t>
            </a:r>
            <a:r>
              <a:rPr lang="fi-FI" sz="4000" dirty="0">
                <a:latin typeface="Consolas" pitchFamily="49" charset="0"/>
              </a:rPr>
              <a:t> </a:t>
            </a:r>
            <a:r>
              <a:rPr lang="fi-FI" sz="4000" dirty="0" err="1" smtClean="0">
                <a:latin typeface="Consolas" pitchFamily="49" charset="0"/>
              </a:rPr>
              <a:t>type="text/javascript</a:t>
            </a:r>
            <a:r>
              <a:rPr lang="fi-FI" sz="4000" dirty="0" smtClean="0">
                <a:latin typeface="Consolas" pitchFamily="49" charset="0"/>
              </a:rPr>
              <a:t>" </a:t>
            </a:r>
            <a:r>
              <a:rPr lang="fi-FI" sz="4000" dirty="0" err="1" smtClean="0">
                <a:solidFill>
                  <a:schemeClr val="accent1">
                    <a:lumMod val="75000"/>
                  </a:schemeClr>
                </a:solidFill>
                <a:latin typeface="Consolas" pitchFamily="49" charset="0"/>
              </a:rPr>
              <a:t>src="example.js</a:t>
            </a:r>
            <a:r>
              <a:rPr lang="fi-FI" sz="4000" dirty="0">
                <a:solidFill>
                  <a:schemeClr val="accent1">
                    <a:lumMod val="75000"/>
                  </a:schemeClr>
                </a:solidFill>
                <a:latin typeface="Consolas" pitchFamily="49" charset="0"/>
              </a:rPr>
              <a:t>"</a:t>
            </a:r>
            <a:r>
              <a:rPr lang="fi-FI" sz="4000" dirty="0" smtClean="0">
                <a:latin typeface="Consolas" pitchFamily="49" charset="0"/>
              </a:rPr>
              <a:t>&lt;/</a:t>
            </a:r>
            <a:r>
              <a:rPr lang="fi-FI" sz="4000" dirty="0" err="1" smtClean="0">
                <a:latin typeface="Consolas" pitchFamily="49" charset="0"/>
              </a:rPr>
              <a:t>script</a:t>
            </a:r>
            <a:r>
              <a:rPr lang="fi-FI" sz="4000" dirty="0" smtClean="0">
                <a:latin typeface="Consolas" pitchFamily="49" charset="0"/>
              </a:rPr>
              <a:t>&gt;</a:t>
            </a:r>
          </a:p>
        </p:txBody>
      </p:sp>
      <p:sp>
        <p:nvSpPr>
          <p:cNvPr id="8" name="Rounded Rectangle 7"/>
          <p:cNvSpPr/>
          <p:nvPr/>
        </p:nvSpPr>
        <p:spPr>
          <a:xfrm>
            <a:off x="10185400" y="11363324"/>
            <a:ext cx="11842750" cy="79454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4000" dirty="0" err="1" smtClean="0">
                <a:latin typeface="Consolas" pitchFamily="49" charset="0"/>
              </a:rPr>
              <a:t>var</a:t>
            </a:r>
            <a:r>
              <a:rPr lang="fi-FI" sz="4000" dirty="0" smtClean="0">
                <a:latin typeface="Consolas" pitchFamily="49" charset="0"/>
              </a:rPr>
              <a:t> </a:t>
            </a:r>
            <a:r>
              <a:rPr lang="fi-FI" sz="4000" dirty="0" err="1" smtClean="0">
                <a:solidFill>
                  <a:srgbClr val="51868F"/>
                </a:solidFill>
                <a:latin typeface="Consolas" pitchFamily="49" charset="0"/>
              </a:rPr>
              <a:t>variable</a:t>
            </a:r>
            <a:r>
              <a:rPr lang="fi-FI" sz="4000" dirty="0" smtClean="0">
                <a:solidFill>
                  <a:srgbClr val="51868F"/>
                </a:solidFill>
                <a:latin typeface="Consolas" pitchFamily="49" charset="0"/>
              </a:rPr>
              <a:t> </a:t>
            </a:r>
            <a:r>
              <a:rPr lang="fi-FI" sz="4000" dirty="0" smtClean="0">
                <a:latin typeface="Consolas" pitchFamily="49" charset="0"/>
              </a:rPr>
              <a:t>= </a:t>
            </a:r>
            <a:r>
              <a:rPr lang="fi-FI" sz="4000" dirty="0" err="1" smtClean="0">
                <a:latin typeface="Consolas" pitchFamily="49" charset="0"/>
              </a:rPr>
              <a:t>variable</a:t>
            </a:r>
            <a:r>
              <a:rPr lang="fi-FI" sz="4000" dirty="0" smtClean="0">
                <a:latin typeface="Consolas" pitchFamily="49" charset="0"/>
              </a:rPr>
              <a:t>; </a:t>
            </a:r>
            <a:endParaRPr lang="fi-FI" sz="4000" dirty="0">
              <a:latin typeface="Consolas" pitchFamily="49" charset="0"/>
            </a:endParaRPr>
          </a:p>
        </p:txBody>
      </p:sp>
    </p:spTree>
    <p:extLst>
      <p:ext uri="{BB962C8B-B14F-4D97-AF65-F5344CB8AC3E}">
        <p14:creationId xmlns:p14="http://schemas.microsoft.com/office/powerpoint/2010/main" val="3818125467"/>
      </p:ext>
    </p:extLst>
  </p:cSld>
  <p:clrMapOvr>
    <a:masterClrMapping/>
  </p:clrMapOvr>
  <p:transition xmlns:p14="http://schemas.microsoft.com/office/powerpoint/2010/mai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1. Variables </a:t>
            </a:r>
            <a:r>
              <a:rPr lang="en-US" sz="4000" b="1" dirty="0">
                <a:solidFill>
                  <a:srgbClr val="7D1102"/>
                </a:solidFill>
                <a:cs typeface="Trade Gothic Next LT Pro Lt" pitchFamily="34" charset="0"/>
              </a:rPr>
              <a:t>–</a:t>
            </a:r>
            <a:r>
              <a:rPr lang="en-US" sz="4000" b="1" dirty="0">
                <a:solidFill>
                  <a:srgbClr val="7D1102"/>
                </a:solidFill>
                <a:latin typeface="Consolas"/>
                <a:cs typeface="Consolas"/>
              </a:rPr>
              <a:t> </a:t>
            </a:r>
            <a:r>
              <a:rPr lang="en-US" sz="4000" b="1" dirty="0" smtClean="0">
                <a:solidFill>
                  <a:srgbClr val="7D1102"/>
                </a:solidFill>
                <a:latin typeface="Consolas"/>
                <a:cs typeface="Consolas"/>
              </a:rPr>
              <a:t>01-variables.html</a:t>
            </a: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3304296306"/>
      </p:ext>
    </p:extLst>
  </p:cSld>
  <p:clrMapOvr>
    <a:masterClrMapping/>
  </p:clrMapOvr>
  <p:transition xmlns:p14="http://schemas.microsoft.com/office/powerpoint/2010/mai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Text Placeholder 2"/>
          <p:cNvSpPr>
            <a:spLocks noGrp="1"/>
          </p:cNvSpPr>
          <p:nvPr>
            <p:ph type="body" idx="1"/>
          </p:nvPr>
        </p:nvSpPr>
        <p:spPr>
          <a:xfrm>
            <a:off x="673100" y="4364182"/>
            <a:ext cx="11677650" cy="8462818"/>
          </a:xfrm>
        </p:spPr>
        <p:txBody>
          <a:bodyPr anchor="t">
            <a:noAutofit/>
          </a:bodyPr>
          <a:lstStyle/>
          <a:p>
            <a:pPr eaLnBrk="1" hangingPunct="1"/>
            <a:r>
              <a:rPr lang="en-US" sz="4000" dirty="0" smtClean="0">
                <a:solidFill>
                  <a:schemeClr val="accent5">
                    <a:lumMod val="75000"/>
                  </a:schemeClr>
                </a:solidFill>
                <a:cs typeface="Trade Gothic Next LT Pro Lt" pitchFamily="34" charset="0"/>
              </a:rPr>
              <a:t>Functions in JavaScript are Objects </a:t>
            </a:r>
          </a:p>
          <a:p>
            <a:pPr eaLnBrk="1" hangingPunct="1"/>
            <a:r>
              <a:rPr lang="en-US" sz="4000" dirty="0" smtClean="0">
                <a:solidFill>
                  <a:schemeClr val="accent5">
                    <a:lumMod val="75000"/>
                  </a:schemeClr>
                </a:solidFill>
                <a:cs typeface="Trade Gothic Next LT Pro Lt" pitchFamily="34" charset="0"/>
              </a:rPr>
              <a:t>They can have properties and methods </a:t>
            </a:r>
          </a:p>
          <a:p>
            <a:pPr eaLnBrk="1" hangingPunct="1"/>
            <a:r>
              <a:rPr lang="en-US" sz="4000" dirty="0" smtClean="0">
                <a:solidFill>
                  <a:schemeClr val="accent5">
                    <a:lumMod val="75000"/>
                  </a:schemeClr>
                </a:solidFill>
                <a:cs typeface="Trade Gothic Next LT Pro Lt" pitchFamily="34" charset="0"/>
              </a:rPr>
              <a:t>They can be assigned to variables, passed into other functions and returned from functions</a:t>
            </a:r>
          </a:p>
          <a:p>
            <a:pPr eaLnBrk="1" hangingPunct="1"/>
            <a:r>
              <a:rPr lang="en-US" sz="4000" dirty="0" smtClean="0">
                <a:solidFill>
                  <a:schemeClr val="accent5">
                    <a:lumMod val="75000"/>
                  </a:schemeClr>
                </a:solidFill>
                <a:cs typeface="Trade Gothic Next LT Pro Lt" pitchFamily="34" charset="0"/>
              </a:rPr>
              <a:t>Functions can be called anonymously – for this reason, JavaScript is sometimes referred to as a lambda language </a:t>
            </a:r>
            <a:endParaRPr lang="en-US" sz="4000" dirty="0">
              <a:solidFill>
                <a:schemeClr val="accent5">
                  <a:lumMod val="75000"/>
                </a:schemeClr>
              </a:solidFill>
              <a:cs typeface="Trade Gothic Next LT Pro Lt" pitchFamily="34" charset="0"/>
            </a:endParaRPr>
          </a:p>
          <a:p>
            <a:pPr eaLnBrk="1" hangingPunct="1">
              <a:buFont typeface="Wingdings" charset="2"/>
              <a:buChar char="v"/>
            </a:pPr>
            <a:endParaRPr lang="en-US" sz="4000" i="1" dirty="0">
              <a:solidFill>
                <a:schemeClr val="accent1">
                  <a:lumMod val="75000"/>
                </a:schemeClr>
              </a:solidFill>
              <a:cs typeface="Trade Gothic Next LT Pro Lt" pitchFamily="34" charset="0"/>
            </a:endParaRPr>
          </a:p>
        </p:txBody>
      </p:sp>
      <p:sp>
        <p:nvSpPr>
          <p:cNvPr id="4" name="Rounded Rectangle 3"/>
          <p:cNvSpPr/>
          <p:nvPr/>
        </p:nvSpPr>
        <p:spPr>
          <a:xfrm>
            <a:off x="11118850" y="4052886"/>
            <a:ext cx="126047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4000" dirty="0" err="1">
                <a:solidFill>
                  <a:schemeClr val="accent1">
                    <a:lumMod val="75000"/>
                  </a:schemeClr>
                </a:solidFill>
                <a:latin typeface="Consolas" pitchFamily="49" charset="0"/>
              </a:rPr>
              <a:t>expressionFunction</a:t>
            </a:r>
            <a:r>
              <a:rPr lang="fi-FI" sz="4000" dirty="0">
                <a:latin typeface="Consolas" pitchFamily="49" charset="0"/>
              </a:rPr>
              <a:t> = </a:t>
            </a:r>
            <a:r>
              <a:rPr lang="fi-FI" sz="4000" dirty="0" err="1">
                <a:solidFill>
                  <a:schemeClr val="bg1">
                    <a:lumMod val="75000"/>
                    <a:lumOff val="25000"/>
                  </a:schemeClr>
                </a:solidFill>
                <a:latin typeface="Consolas" pitchFamily="49" charset="0"/>
              </a:rPr>
              <a:t>function</a:t>
            </a:r>
            <a:r>
              <a:rPr lang="fi-FI" sz="4000" dirty="0">
                <a:latin typeface="Consolas" pitchFamily="49" charset="0"/>
              </a:rPr>
              <a:t> (</a:t>
            </a:r>
            <a:r>
              <a:rPr lang="fi-FI" sz="4000" dirty="0" err="1">
                <a:solidFill>
                  <a:srgbClr val="A37113"/>
                </a:solidFill>
                <a:latin typeface="Consolas" pitchFamily="49" charset="0"/>
              </a:rPr>
              <a:t>message</a:t>
            </a:r>
            <a:r>
              <a:rPr lang="fi-FI" sz="4000" dirty="0">
                <a:latin typeface="Consolas" pitchFamily="49" charset="0"/>
              </a:rPr>
              <a:t>) {</a:t>
            </a:r>
          </a:p>
          <a:p>
            <a:pPr lvl="1" algn="l">
              <a:defRPr/>
            </a:pPr>
            <a:r>
              <a:rPr lang="fi-FI" sz="4000" dirty="0">
                <a:latin typeface="Consolas" pitchFamily="49" charset="0"/>
              </a:rPr>
              <a:t>           </a:t>
            </a:r>
            <a:r>
              <a:rPr lang="fi-FI" sz="4000" dirty="0" err="1">
                <a:solidFill>
                  <a:schemeClr val="accent5">
                    <a:lumMod val="75000"/>
                  </a:schemeClr>
                </a:solidFill>
                <a:latin typeface="Consolas" pitchFamily="49" charset="0"/>
              </a:rPr>
              <a:t>alert</a:t>
            </a:r>
            <a:r>
              <a:rPr lang="fi-FI" sz="4000" dirty="0" err="1">
                <a:latin typeface="Consolas" pitchFamily="49" charset="0"/>
              </a:rPr>
              <a:t>(</a:t>
            </a:r>
            <a:r>
              <a:rPr lang="fi-FI" sz="4000" dirty="0" err="1">
                <a:solidFill>
                  <a:srgbClr val="A37113"/>
                </a:solidFill>
                <a:latin typeface="Consolas" pitchFamily="49" charset="0"/>
              </a:rPr>
              <a:t>message</a:t>
            </a:r>
            <a:r>
              <a:rPr lang="fi-FI" sz="4000" dirty="0">
                <a:latin typeface="Consolas" pitchFamily="49" charset="0"/>
              </a:rPr>
              <a:t>);</a:t>
            </a:r>
          </a:p>
          <a:p>
            <a:pPr lvl="1" algn="l">
              <a:defRPr/>
            </a:pPr>
            <a:r>
              <a:rPr lang="fi-FI" sz="4000" dirty="0">
                <a:latin typeface="Consolas" pitchFamily="49" charset="0"/>
              </a:rPr>
              <a:t>       };</a:t>
            </a:r>
          </a:p>
          <a:p>
            <a:pPr lvl="1" algn="l">
              <a:defRPr/>
            </a:pPr>
            <a:r>
              <a:rPr lang="fi-FI" sz="4000" dirty="0" err="1" smtClean="0">
                <a:solidFill>
                  <a:srgbClr val="51868F"/>
                </a:solidFill>
                <a:latin typeface="Consolas" pitchFamily="49" charset="0"/>
              </a:rPr>
              <a:t>expressionFunction</a:t>
            </a:r>
            <a:r>
              <a:rPr lang="fi-FI" sz="4000" dirty="0" err="1">
                <a:latin typeface="Consolas" pitchFamily="49" charset="0"/>
              </a:rPr>
              <a:t>('</a:t>
            </a:r>
            <a:r>
              <a:rPr lang="fi-FI" sz="4000" dirty="0" err="1">
                <a:solidFill>
                  <a:srgbClr val="51868F"/>
                </a:solidFill>
                <a:latin typeface="Consolas" pitchFamily="49" charset="0"/>
              </a:rPr>
              <a:t>expressionFunction</a:t>
            </a:r>
            <a:r>
              <a:rPr lang="fi-FI" sz="4000" dirty="0">
                <a:latin typeface="Consolas" pitchFamily="49" charset="0"/>
              </a:rPr>
              <a:t>');</a:t>
            </a:r>
          </a:p>
        </p:txBody>
      </p:sp>
    </p:spTree>
    <p:extLst>
      <p:ext uri="{BB962C8B-B14F-4D97-AF65-F5344CB8AC3E}">
        <p14:creationId xmlns:p14="http://schemas.microsoft.com/office/powerpoint/2010/main" val="2513940622"/>
      </p:ext>
    </p:extLst>
  </p:cSld>
  <p:clrMapOvr>
    <a:masterClrMapping/>
  </p:clrMapOvr>
  <p:transition xmlns:p14="http://schemas.microsoft.com/office/powerpoint/2010/mai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2. Variable Functions –</a:t>
            </a:r>
            <a:r>
              <a:rPr lang="en-US" sz="4000" b="1" dirty="0" smtClean="0">
                <a:solidFill>
                  <a:srgbClr val="7D1102"/>
                </a:solidFill>
                <a:latin typeface="Consolas"/>
                <a:cs typeface="Consolas"/>
              </a:rPr>
              <a:t> 02-variablesFunctions.js</a:t>
            </a: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247513610"/>
      </p:ext>
    </p:extLst>
  </p:cSld>
  <p:clrMapOvr>
    <a:masterClrMapping/>
  </p:clrMapOvr>
  <p:transition xmlns:p14="http://schemas.microsoft.com/office/powerpoint/2010/mai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Text Placeholder 2"/>
          <p:cNvSpPr>
            <a:spLocks noGrp="1"/>
          </p:cNvSpPr>
          <p:nvPr>
            <p:ph type="body" idx="1"/>
          </p:nvPr>
        </p:nvSpPr>
        <p:spPr>
          <a:xfrm>
            <a:off x="673100" y="4364182"/>
            <a:ext cx="11677650" cy="8462818"/>
          </a:xfrm>
        </p:spPr>
        <p:txBody>
          <a:bodyPr anchor="t">
            <a:noAutofit/>
          </a:bodyPr>
          <a:lstStyle/>
          <a:p>
            <a:pPr eaLnBrk="1" hangingPunct="1"/>
            <a:r>
              <a:rPr lang="en-US" sz="4000" dirty="0" smtClean="0">
                <a:solidFill>
                  <a:schemeClr val="accent5">
                    <a:lumMod val="75000"/>
                  </a:schemeClr>
                </a:solidFill>
                <a:cs typeface="Trade Gothic Next LT Pro Lt" pitchFamily="34" charset="0"/>
              </a:rPr>
              <a:t>Functions in JavaScript are Objects </a:t>
            </a:r>
          </a:p>
          <a:p>
            <a:pPr eaLnBrk="1" hangingPunct="1"/>
            <a:r>
              <a:rPr lang="en-US" sz="4000" dirty="0" smtClean="0">
                <a:solidFill>
                  <a:schemeClr val="accent5">
                    <a:lumMod val="75000"/>
                  </a:schemeClr>
                </a:solidFill>
                <a:cs typeface="Trade Gothic Next LT Pro Lt" pitchFamily="34" charset="0"/>
              </a:rPr>
              <a:t>They can have properties and methods </a:t>
            </a:r>
          </a:p>
          <a:p>
            <a:pPr eaLnBrk="1" hangingPunct="1"/>
            <a:r>
              <a:rPr lang="en-US" sz="4000" dirty="0" smtClean="0">
                <a:solidFill>
                  <a:schemeClr val="accent5">
                    <a:lumMod val="75000"/>
                  </a:schemeClr>
                </a:solidFill>
                <a:cs typeface="Trade Gothic Next LT Pro Lt" pitchFamily="34" charset="0"/>
              </a:rPr>
              <a:t>They can be assigned to variables, passed into other functions and returned from functions</a:t>
            </a:r>
          </a:p>
          <a:p>
            <a:pPr eaLnBrk="1" hangingPunct="1"/>
            <a:r>
              <a:rPr lang="en-US" sz="4000" dirty="0" smtClean="0">
                <a:solidFill>
                  <a:schemeClr val="accent5">
                    <a:lumMod val="75000"/>
                  </a:schemeClr>
                </a:solidFill>
                <a:cs typeface="Trade Gothic Next LT Pro Lt" pitchFamily="34" charset="0"/>
              </a:rPr>
              <a:t>Functions can be called anonymously – for this reason, JavaScript is sometimes referred to as a lambda language </a:t>
            </a:r>
            <a:endParaRPr lang="en-US" sz="4000" dirty="0">
              <a:solidFill>
                <a:schemeClr val="accent5">
                  <a:lumMod val="75000"/>
                </a:schemeClr>
              </a:solidFill>
              <a:cs typeface="Trade Gothic Next LT Pro Lt" pitchFamily="34" charset="0"/>
            </a:endParaRPr>
          </a:p>
          <a:p>
            <a:pPr eaLnBrk="1" hangingPunct="1">
              <a:buFont typeface="Wingdings" charset="2"/>
              <a:buChar char="v"/>
            </a:pPr>
            <a:endParaRPr lang="en-US" sz="4000" i="1" dirty="0">
              <a:solidFill>
                <a:schemeClr val="accent1">
                  <a:lumMod val="75000"/>
                </a:schemeClr>
              </a:solidFill>
              <a:cs typeface="Trade Gothic Next LT Pro Lt" pitchFamily="34" charset="0"/>
            </a:endParaRPr>
          </a:p>
        </p:txBody>
      </p:sp>
      <p:sp>
        <p:nvSpPr>
          <p:cNvPr id="4" name="Rounded Rectangle 3"/>
          <p:cNvSpPr/>
          <p:nvPr/>
        </p:nvSpPr>
        <p:spPr>
          <a:xfrm>
            <a:off x="11118850" y="4052886"/>
            <a:ext cx="126047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4000" dirty="0" err="1">
                <a:solidFill>
                  <a:schemeClr val="accent1">
                    <a:lumMod val="75000"/>
                  </a:schemeClr>
                </a:solidFill>
                <a:latin typeface="Consolas" pitchFamily="49" charset="0"/>
              </a:rPr>
              <a:t>expressionFunction</a:t>
            </a:r>
            <a:r>
              <a:rPr lang="fi-FI" sz="4000" dirty="0">
                <a:latin typeface="Consolas" pitchFamily="49" charset="0"/>
              </a:rPr>
              <a:t> = </a:t>
            </a:r>
            <a:r>
              <a:rPr lang="fi-FI" sz="4000" dirty="0" err="1">
                <a:solidFill>
                  <a:schemeClr val="bg1">
                    <a:lumMod val="75000"/>
                    <a:lumOff val="25000"/>
                  </a:schemeClr>
                </a:solidFill>
                <a:latin typeface="Consolas" pitchFamily="49" charset="0"/>
              </a:rPr>
              <a:t>function</a:t>
            </a:r>
            <a:r>
              <a:rPr lang="fi-FI" sz="4000" dirty="0">
                <a:latin typeface="Consolas" pitchFamily="49" charset="0"/>
              </a:rPr>
              <a:t> (</a:t>
            </a:r>
            <a:r>
              <a:rPr lang="fi-FI" sz="4000" dirty="0" err="1">
                <a:solidFill>
                  <a:srgbClr val="A37113"/>
                </a:solidFill>
                <a:latin typeface="Consolas" pitchFamily="49" charset="0"/>
              </a:rPr>
              <a:t>message</a:t>
            </a:r>
            <a:r>
              <a:rPr lang="fi-FI" sz="4000" dirty="0">
                <a:latin typeface="Consolas" pitchFamily="49" charset="0"/>
              </a:rPr>
              <a:t>) {</a:t>
            </a:r>
          </a:p>
          <a:p>
            <a:pPr lvl="1" algn="l">
              <a:defRPr/>
            </a:pPr>
            <a:r>
              <a:rPr lang="fi-FI" sz="4000" dirty="0">
                <a:latin typeface="Consolas" pitchFamily="49" charset="0"/>
              </a:rPr>
              <a:t>           </a:t>
            </a:r>
            <a:r>
              <a:rPr lang="fi-FI" sz="4000" dirty="0" err="1">
                <a:solidFill>
                  <a:schemeClr val="accent5">
                    <a:lumMod val="75000"/>
                  </a:schemeClr>
                </a:solidFill>
                <a:latin typeface="Consolas" pitchFamily="49" charset="0"/>
              </a:rPr>
              <a:t>alert</a:t>
            </a:r>
            <a:r>
              <a:rPr lang="fi-FI" sz="4000" dirty="0" err="1">
                <a:latin typeface="Consolas" pitchFamily="49" charset="0"/>
              </a:rPr>
              <a:t>(</a:t>
            </a:r>
            <a:r>
              <a:rPr lang="fi-FI" sz="4000" dirty="0" err="1">
                <a:solidFill>
                  <a:srgbClr val="A37113"/>
                </a:solidFill>
                <a:latin typeface="Consolas" pitchFamily="49" charset="0"/>
              </a:rPr>
              <a:t>message</a:t>
            </a:r>
            <a:r>
              <a:rPr lang="fi-FI" sz="4000" dirty="0">
                <a:latin typeface="Consolas" pitchFamily="49" charset="0"/>
              </a:rPr>
              <a:t>);</a:t>
            </a:r>
          </a:p>
          <a:p>
            <a:pPr lvl="1" algn="l">
              <a:defRPr/>
            </a:pPr>
            <a:r>
              <a:rPr lang="fi-FI" sz="4000" dirty="0">
                <a:latin typeface="Consolas" pitchFamily="49" charset="0"/>
              </a:rPr>
              <a:t>       };</a:t>
            </a:r>
          </a:p>
          <a:p>
            <a:pPr lvl="1" algn="l">
              <a:defRPr/>
            </a:pPr>
            <a:r>
              <a:rPr lang="fi-FI" sz="4000" dirty="0" err="1" smtClean="0">
                <a:solidFill>
                  <a:srgbClr val="51868F"/>
                </a:solidFill>
                <a:latin typeface="Consolas" pitchFamily="49" charset="0"/>
              </a:rPr>
              <a:t>expressionFunction</a:t>
            </a:r>
            <a:r>
              <a:rPr lang="fi-FI" sz="4000" dirty="0" err="1">
                <a:latin typeface="Consolas" pitchFamily="49" charset="0"/>
              </a:rPr>
              <a:t>('</a:t>
            </a:r>
            <a:r>
              <a:rPr lang="fi-FI" sz="4000" dirty="0" err="1">
                <a:solidFill>
                  <a:srgbClr val="51868F"/>
                </a:solidFill>
                <a:latin typeface="Consolas" pitchFamily="49" charset="0"/>
              </a:rPr>
              <a:t>expressionFunction</a:t>
            </a:r>
            <a:r>
              <a:rPr lang="fi-FI" sz="4000" dirty="0">
                <a:latin typeface="Consolas" pitchFamily="49" charset="0"/>
              </a:rPr>
              <a:t>');</a:t>
            </a:r>
          </a:p>
        </p:txBody>
      </p:sp>
    </p:spTree>
    <p:extLst>
      <p:ext uri="{BB962C8B-B14F-4D97-AF65-F5344CB8AC3E}">
        <p14:creationId xmlns:p14="http://schemas.microsoft.com/office/powerpoint/2010/main" val="2306294967"/>
      </p:ext>
    </p:extLst>
  </p:cSld>
  <p:clrMapOvr>
    <a:masterClrMapping/>
  </p:clrMapOvr>
  <p:transition xmlns:p14="http://schemas.microsoft.com/office/powerpoint/2010/mai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 variables – objects </a:t>
            </a:r>
            <a:endParaRPr lang="en-US" dirty="0"/>
          </a:p>
        </p:txBody>
      </p:sp>
      <p:sp>
        <p:nvSpPr>
          <p:cNvPr id="3" name="Text Placeholder 2"/>
          <p:cNvSpPr>
            <a:spLocks noGrp="1"/>
          </p:cNvSpPr>
          <p:nvPr>
            <p:ph type="body" idx="1"/>
          </p:nvPr>
        </p:nvSpPr>
        <p:spPr>
          <a:xfrm>
            <a:off x="673100" y="4364182"/>
            <a:ext cx="23050500" cy="8462818"/>
          </a:xfrm>
        </p:spPr>
        <p:txBody>
          <a:bodyPr anchor="t">
            <a:noAutofit/>
          </a:bodyPr>
          <a:lstStyle/>
          <a:p>
            <a:pPr eaLnBrk="1" hangingPunct="1"/>
            <a:r>
              <a:rPr lang="en-US" sz="4000" dirty="0" smtClean="0">
                <a:solidFill>
                  <a:schemeClr val="accent5">
                    <a:lumMod val="75000"/>
                  </a:schemeClr>
                </a:solidFill>
                <a:cs typeface="Trade Gothic Next LT Pro Lt" pitchFamily="34" charset="0"/>
              </a:rPr>
              <a:t>Object Oriented Programming (OOP)</a:t>
            </a:r>
          </a:p>
          <a:p>
            <a:pPr eaLnBrk="1" hangingPunct="1"/>
            <a:r>
              <a:rPr lang="en-US" sz="4000" dirty="0" smtClean="0">
                <a:solidFill>
                  <a:schemeClr val="accent5">
                    <a:lumMod val="75000"/>
                  </a:schemeClr>
                </a:solidFill>
                <a:cs typeface="Trade Gothic Next LT Pro Lt" pitchFamily="34" charset="0"/>
              </a:rPr>
              <a:t>OOP is a programming paradigm that uses abstraction to create models based on the real world</a:t>
            </a:r>
          </a:p>
          <a:p>
            <a:pPr eaLnBrk="1" hangingPunct="1"/>
            <a:r>
              <a:rPr lang="en-US" sz="4000" dirty="0" smtClean="0">
                <a:solidFill>
                  <a:schemeClr val="accent5">
                    <a:lumMod val="75000"/>
                  </a:schemeClr>
                </a:solidFill>
                <a:cs typeface="Trade Gothic Next LT Pro Lt" pitchFamily="34" charset="0"/>
              </a:rPr>
              <a:t>Uses modularity, polymorphism, and encapsulation</a:t>
            </a:r>
            <a:endParaRPr lang="en-US" sz="4000" i="1" dirty="0">
              <a:solidFill>
                <a:schemeClr val="accent1">
                  <a:lumMod val="75000"/>
                </a:schemeClr>
              </a:solidFill>
              <a:cs typeface="Trade Gothic Next LT Pro Lt" pitchFamily="34" charset="0"/>
            </a:endParaRPr>
          </a:p>
          <a:p>
            <a:pPr eaLnBrk="1" hangingPunct="1"/>
            <a:r>
              <a:rPr lang="en-US" sz="4000" dirty="0" smtClean="0">
                <a:solidFill>
                  <a:schemeClr val="accent5">
                    <a:lumMod val="75000"/>
                  </a:schemeClr>
                </a:solidFill>
                <a:cs typeface="Trade Gothic Next LT Pro Lt" pitchFamily="34" charset="0"/>
              </a:rPr>
              <a:t>Object-oriented code promotes more direct analysis, coding, and understanding of complex situations </a:t>
            </a:r>
          </a:p>
        </p:txBody>
      </p:sp>
    </p:spTree>
    <p:extLst>
      <p:ext uri="{BB962C8B-B14F-4D97-AF65-F5344CB8AC3E}">
        <p14:creationId xmlns:p14="http://schemas.microsoft.com/office/powerpoint/2010/main" val="2855112961"/>
      </p:ext>
    </p:extLst>
  </p:cSld>
  <p:clrMapOvr>
    <a:masterClrMapping/>
  </p:clrMapOvr>
  <p:transition xmlns:p14="http://schemas.microsoft.com/office/powerpoint/2010/mai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Terminology</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052082302"/>
              </p:ext>
            </p:extLst>
          </p:nvPr>
        </p:nvGraphicFramePr>
        <p:xfrm>
          <a:off x="1142998" y="2931583"/>
          <a:ext cx="22580602" cy="10079933"/>
        </p:xfrm>
        <a:graphic>
          <a:graphicData uri="http://schemas.openxmlformats.org/drawingml/2006/table">
            <a:tbl>
              <a:tblPr firstRow="1" bandRow="1">
                <a:tableStyleId>{5940675A-B579-460E-94D1-54222C63F5DA}</a:tableStyleId>
              </a:tblPr>
              <a:tblGrid>
                <a:gridCol w="11290301"/>
                <a:gridCol w="11290301"/>
              </a:tblGrid>
              <a:tr h="1259417">
                <a:tc>
                  <a:txBody>
                    <a:bodyPr/>
                    <a:lstStyle/>
                    <a:p>
                      <a:pPr algn="l"/>
                      <a:r>
                        <a:rPr lang="en-US" sz="3200" dirty="0" smtClean="0">
                          <a:solidFill>
                            <a:schemeClr val="tx1">
                              <a:lumMod val="75000"/>
                            </a:schemeClr>
                          </a:solidFill>
                          <a:latin typeface="+mj-lt"/>
                          <a:cs typeface="Consolas"/>
                        </a:rPr>
                        <a:t>Namespace</a:t>
                      </a:r>
                      <a:endParaRPr lang="en-US" sz="3200" dirty="0">
                        <a:solidFill>
                          <a:schemeClr val="tx1">
                            <a:lumMod val="75000"/>
                          </a:schemeClr>
                        </a:solidFill>
                        <a:latin typeface="+mj-lt"/>
                        <a:cs typeface="Consolas"/>
                      </a:endParaRPr>
                    </a:p>
                  </a:txBody>
                  <a:tcPr/>
                </a:tc>
                <a:tc>
                  <a:txBody>
                    <a:bodyPr/>
                    <a:lstStyle/>
                    <a:p>
                      <a:pPr marL="457200" indent="-457200" algn="l">
                        <a:buFont typeface="Arial"/>
                        <a:buChar char="•"/>
                      </a:pPr>
                      <a:r>
                        <a:rPr lang="en-US" sz="3200" dirty="0" smtClean="0">
                          <a:solidFill>
                            <a:schemeClr val="accent1">
                              <a:lumMod val="75000"/>
                            </a:schemeClr>
                          </a:solidFill>
                          <a:latin typeface="+mj-lt"/>
                          <a:cs typeface="Consolas"/>
                        </a:rPr>
                        <a:t>lets developers bundle</a:t>
                      </a:r>
                      <a:r>
                        <a:rPr lang="en-US" sz="3200" baseline="0" dirty="0" smtClean="0">
                          <a:solidFill>
                            <a:schemeClr val="accent1">
                              <a:lumMod val="75000"/>
                            </a:schemeClr>
                          </a:solidFill>
                          <a:latin typeface="+mj-lt"/>
                          <a:cs typeface="Consolas"/>
                        </a:rPr>
                        <a:t> all functionality under a unique, application-specific name </a:t>
                      </a:r>
                      <a:endParaRPr lang="en-US" sz="3200" dirty="0">
                        <a:solidFill>
                          <a:schemeClr val="accent1">
                            <a:lumMod val="75000"/>
                          </a:schemeClr>
                        </a:solidFill>
                        <a:latin typeface="+mj-lt"/>
                        <a:cs typeface="Consolas"/>
                      </a:endParaRPr>
                    </a:p>
                  </a:txBody>
                  <a:tcPr/>
                </a:tc>
              </a:tr>
              <a:tr h="801779">
                <a:tc>
                  <a:txBody>
                    <a:bodyPr/>
                    <a:lstStyle/>
                    <a:p>
                      <a:pPr algn="l"/>
                      <a:r>
                        <a:rPr lang="en-US" sz="3200" dirty="0" smtClean="0">
                          <a:solidFill>
                            <a:schemeClr val="tx1">
                              <a:lumMod val="75000"/>
                            </a:schemeClr>
                          </a:solidFill>
                          <a:latin typeface="+mj-lt"/>
                          <a:cs typeface="Consolas"/>
                        </a:rPr>
                        <a:t>Class</a:t>
                      </a:r>
                      <a:endParaRPr lang="en-US" sz="3200" dirty="0">
                        <a:solidFill>
                          <a:schemeClr val="tx1">
                            <a:lumMod val="75000"/>
                          </a:schemeClr>
                        </a:solidFill>
                        <a:latin typeface="+mj-lt"/>
                        <a:cs typeface="Consolas"/>
                      </a:endParaRPr>
                    </a:p>
                  </a:txBody>
                  <a:tcPr/>
                </a:tc>
                <a:tc>
                  <a:txBody>
                    <a:bodyPr/>
                    <a:lstStyle/>
                    <a:p>
                      <a:pPr marL="457200" indent="-457200" algn="l">
                        <a:buFont typeface="Arial"/>
                        <a:buChar char="•"/>
                      </a:pPr>
                      <a:r>
                        <a:rPr lang="en-US" sz="3200" dirty="0" smtClean="0">
                          <a:solidFill>
                            <a:schemeClr val="accent1">
                              <a:lumMod val="75000"/>
                            </a:schemeClr>
                          </a:solidFill>
                          <a:latin typeface="+mj-lt"/>
                          <a:cs typeface="Consolas"/>
                        </a:rPr>
                        <a:t>defines the</a:t>
                      </a:r>
                      <a:r>
                        <a:rPr lang="en-US" sz="3200" baseline="0" dirty="0" smtClean="0">
                          <a:solidFill>
                            <a:schemeClr val="accent1">
                              <a:lumMod val="75000"/>
                            </a:schemeClr>
                          </a:solidFill>
                          <a:latin typeface="+mj-lt"/>
                          <a:cs typeface="Consolas"/>
                        </a:rPr>
                        <a:t> object’s characteristics</a:t>
                      </a:r>
                    </a:p>
                    <a:p>
                      <a:pPr marL="457200" indent="-457200" algn="l">
                        <a:buFont typeface="Arial"/>
                        <a:buChar char="•"/>
                      </a:pPr>
                      <a:r>
                        <a:rPr lang="en-US" sz="3200" baseline="0" dirty="0" smtClean="0">
                          <a:solidFill>
                            <a:schemeClr val="accent1">
                              <a:lumMod val="75000"/>
                            </a:schemeClr>
                          </a:solidFill>
                          <a:latin typeface="+mj-lt"/>
                          <a:cs typeface="Consolas"/>
                        </a:rPr>
                        <a:t>a class is a template definition of an object’s properties and methods</a:t>
                      </a:r>
                    </a:p>
                  </a:txBody>
                  <a:tcPr/>
                </a:tc>
              </a:tr>
              <a:tr h="858520">
                <a:tc>
                  <a:txBody>
                    <a:bodyPr/>
                    <a:lstStyle/>
                    <a:p>
                      <a:pPr algn="l"/>
                      <a:r>
                        <a:rPr lang="en-US" sz="3200" dirty="0" smtClean="0">
                          <a:solidFill>
                            <a:schemeClr val="tx1">
                              <a:lumMod val="75000"/>
                            </a:schemeClr>
                          </a:solidFill>
                          <a:latin typeface="+mj-lt"/>
                          <a:cs typeface="Consolas"/>
                        </a:rPr>
                        <a:t>Object</a:t>
                      </a:r>
                      <a:endParaRPr lang="en-US" sz="3200" dirty="0">
                        <a:solidFill>
                          <a:schemeClr val="tx1">
                            <a:lumMod val="75000"/>
                          </a:schemeClr>
                        </a:solidFill>
                        <a:latin typeface="+mj-lt"/>
                        <a:cs typeface="Consolas"/>
                      </a:endParaRPr>
                    </a:p>
                  </a:txBody>
                  <a:tcPr/>
                </a:tc>
                <a:tc>
                  <a:txBody>
                    <a:bodyPr/>
                    <a:lstStyle/>
                    <a:p>
                      <a:pPr marL="457200" indent="-457200" algn="l">
                        <a:buFont typeface="Arial"/>
                        <a:buChar char="•"/>
                      </a:pPr>
                      <a:r>
                        <a:rPr lang="en-US" sz="3200" baseline="0" dirty="0" smtClean="0">
                          <a:solidFill>
                            <a:schemeClr val="accent1">
                              <a:lumMod val="75000"/>
                            </a:schemeClr>
                          </a:solidFill>
                          <a:latin typeface="+mj-lt"/>
                          <a:cs typeface="Consolas"/>
                        </a:rPr>
                        <a:t>an instance of a class</a:t>
                      </a:r>
                    </a:p>
                  </a:txBody>
                  <a:tcPr/>
                </a:tc>
              </a:tr>
              <a:tr h="801779">
                <a:tc>
                  <a:txBody>
                    <a:bodyPr/>
                    <a:lstStyle/>
                    <a:p>
                      <a:pPr algn="l"/>
                      <a:r>
                        <a:rPr lang="en-US" sz="3200" dirty="0" smtClean="0">
                          <a:solidFill>
                            <a:schemeClr val="tx1">
                              <a:lumMod val="75000"/>
                            </a:schemeClr>
                          </a:solidFill>
                          <a:latin typeface="+mj-lt"/>
                          <a:cs typeface="Consolas"/>
                        </a:rPr>
                        <a:t>Property</a:t>
                      </a:r>
                      <a:endParaRPr lang="en-US" sz="3200" dirty="0">
                        <a:solidFill>
                          <a:schemeClr val="tx1">
                            <a:lumMod val="75000"/>
                          </a:schemeClr>
                        </a:solidFill>
                        <a:latin typeface="+mj-lt"/>
                        <a:cs typeface="Consolas"/>
                      </a:endParaRPr>
                    </a:p>
                  </a:txBody>
                  <a:tcPr/>
                </a:tc>
                <a:tc>
                  <a:txBody>
                    <a:bodyPr/>
                    <a:lstStyle/>
                    <a:p>
                      <a:pPr marL="457200" indent="-457200" algn="l">
                        <a:buFont typeface="Arial"/>
                        <a:buChar char="•"/>
                      </a:pPr>
                      <a:r>
                        <a:rPr lang="en-US" sz="3200" dirty="0" smtClean="0">
                          <a:solidFill>
                            <a:schemeClr val="accent1">
                              <a:lumMod val="75000"/>
                            </a:schemeClr>
                          </a:solidFill>
                          <a:latin typeface="+mj-lt"/>
                          <a:cs typeface="Consolas"/>
                        </a:rPr>
                        <a:t>an</a:t>
                      </a:r>
                      <a:r>
                        <a:rPr lang="en-US" sz="3200" baseline="0" dirty="0" smtClean="0">
                          <a:solidFill>
                            <a:schemeClr val="accent1">
                              <a:lumMod val="75000"/>
                            </a:schemeClr>
                          </a:solidFill>
                          <a:latin typeface="+mj-lt"/>
                          <a:cs typeface="Consolas"/>
                        </a:rPr>
                        <a:t> object characteristic, i.e. as color </a:t>
                      </a:r>
                      <a:endParaRPr lang="en-US" sz="3200" dirty="0">
                        <a:solidFill>
                          <a:schemeClr val="accent1">
                            <a:lumMod val="75000"/>
                          </a:schemeClr>
                        </a:solidFill>
                        <a:latin typeface="+mj-lt"/>
                        <a:cs typeface="Consolas"/>
                      </a:endParaRPr>
                    </a:p>
                  </a:txBody>
                  <a:tcPr/>
                </a:tc>
              </a:tr>
              <a:tr h="801779">
                <a:tc>
                  <a:txBody>
                    <a:bodyPr/>
                    <a:lstStyle/>
                    <a:p>
                      <a:pPr algn="l"/>
                      <a:r>
                        <a:rPr lang="en-US" sz="3200" dirty="0" smtClean="0">
                          <a:solidFill>
                            <a:schemeClr val="tx1">
                              <a:lumMod val="75000"/>
                            </a:schemeClr>
                          </a:solidFill>
                          <a:latin typeface="+mj-lt"/>
                          <a:cs typeface="Consolas"/>
                        </a:rPr>
                        <a:t>Method</a:t>
                      </a:r>
                      <a:endParaRPr lang="en-US" sz="3200" dirty="0">
                        <a:solidFill>
                          <a:schemeClr val="tx1">
                            <a:lumMod val="75000"/>
                          </a:schemeClr>
                        </a:solidFill>
                        <a:latin typeface="+mj-lt"/>
                        <a:cs typeface="Consolas"/>
                      </a:endParaRPr>
                    </a:p>
                  </a:txBody>
                  <a:tcPr/>
                </a:tc>
                <a:tc>
                  <a:txBody>
                    <a:bodyPr/>
                    <a:lstStyle/>
                    <a:p>
                      <a:pPr marL="457200" indent="-457200" algn="l">
                        <a:buFont typeface="Arial"/>
                        <a:buChar char="•"/>
                      </a:pPr>
                      <a:r>
                        <a:rPr lang="en-US" sz="3200" dirty="0" smtClean="0">
                          <a:solidFill>
                            <a:schemeClr val="accent1">
                              <a:lumMod val="75000"/>
                            </a:schemeClr>
                          </a:solidFill>
                          <a:latin typeface="+mj-lt"/>
                          <a:cs typeface="Consolas"/>
                        </a:rPr>
                        <a:t>an</a:t>
                      </a:r>
                      <a:r>
                        <a:rPr lang="en-US" sz="3200" baseline="0" dirty="0" smtClean="0">
                          <a:solidFill>
                            <a:schemeClr val="accent1">
                              <a:lumMod val="75000"/>
                            </a:schemeClr>
                          </a:solidFill>
                          <a:latin typeface="+mj-lt"/>
                          <a:cs typeface="Consolas"/>
                        </a:rPr>
                        <a:t> object capability, such as walk </a:t>
                      </a:r>
                    </a:p>
                    <a:p>
                      <a:pPr marL="457200" indent="-457200" algn="l">
                        <a:buFont typeface="Arial"/>
                        <a:buChar char="•"/>
                      </a:pPr>
                      <a:r>
                        <a:rPr lang="en-US" sz="3200" baseline="0" dirty="0" smtClean="0">
                          <a:solidFill>
                            <a:schemeClr val="accent1">
                              <a:lumMod val="75000"/>
                            </a:schemeClr>
                          </a:solidFill>
                          <a:latin typeface="+mj-lt"/>
                          <a:cs typeface="Consolas"/>
                        </a:rPr>
                        <a:t>a subroutine or function associated with a class</a:t>
                      </a:r>
                      <a:endParaRPr lang="en-US" sz="3200" dirty="0">
                        <a:solidFill>
                          <a:schemeClr val="accent1">
                            <a:lumMod val="75000"/>
                          </a:schemeClr>
                        </a:solidFill>
                        <a:latin typeface="+mj-lt"/>
                        <a:cs typeface="Consolas"/>
                      </a:endParaRPr>
                    </a:p>
                  </a:txBody>
                  <a:tcPr/>
                </a:tc>
              </a:tr>
              <a:tr h="801779">
                <a:tc>
                  <a:txBody>
                    <a:bodyPr/>
                    <a:lstStyle/>
                    <a:p>
                      <a:pPr algn="l"/>
                      <a:r>
                        <a:rPr lang="en-US" sz="3200" dirty="0" smtClean="0">
                          <a:solidFill>
                            <a:schemeClr val="tx1">
                              <a:lumMod val="75000"/>
                            </a:schemeClr>
                          </a:solidFill>
                          <a:latin typeface="+mj-lt"/>
                          <a:cs typeface="Consolas"/>
                        </a:rPr>
                        <a:t>Constructor</a:t>
                      </a:r>
                      <a:endParaRPr lang="en-US" sz="3200" dirty="0">
                        <a:solidFill>
                          <a:schemeClr val="tx1">
                            <a:lumMod val="75000"/>
                          </a:schemeClr>
                        </a:solidFill>
                        <a:latin typeface="+mj-lt"/>
                        <a:cs typeface="Consolas"/>
                      </a:endParaRPr>
                    </a:p>
                  </a:txBody>
                  <a:tcPr/>
                </a:tc>
                <a:tc>
                  <a:txBody>
                    <a:bodyPr/>
                    <a:lstStyle/>
                    <a:p>
                      <a:pPr marL="457200" indent="-457200" algn="l">
                        <a:buFont typeface="Arial"/>
                        <a:buChar char="•"/>
                      </a:pPr>
                      <a:r>
                        <a:rPr lang="en-US" sz="3200" dirty="0" smtClean="0">
                          <a:solidFill>
                            <a:schemeClr val="accent1">
                              <a:lumMod val="75000"/>
                            </a:schemeClr>
                          </a:solidFill>
                          <a:latin typeface="+mj-lt"/>
                          <a:cs typeface="Consolas"/>
                        </a:rPr>
                        <a:t>a</a:t>
                      </a:r>
                      <a:r>
                        <a:rPr lang="en-US" sz="3200" baseline="0" dirty="0" smtClean="0">
                          <a:solidFill>
                            <a:schemeClr val="accent1">
                              <a:lumMod val="75000"/>
                            </a:schemeClr>
                          </a:solidFill>
                          <a:latin typeface="+mj-lt"/>
                          <a:cs typeface="Consolas"/>
                        </a:rPr>
                        <a:t> method called at the moment an object is instantiated</a:t>
                      </a:r>
                    </a:p>
                    <a:p>
                      <a:pPr marL="457200" indent="-457200" algn="l">
                        <a:buFont typeface="Arial"/>
                        <a:buChar char="•"/>
                      </a:pPr>
                      <a:r>
                        <a:rPr lang="en-US" sz="3200" baseline="0" dirty="0" smtClean="0">
                          <a:solidFill>
                            <a:schemeClr val="accent1">
                              <a:lumMod val="75000"/>
                            </a:schemeClr>
                          </a:solidFill>
                          <a:latin typeface="+mj-lt"/>
                          <a:cs typeface="Consolas"/>
                        </a:rPr>
                        <a:t>usually has the same name as the class containing it </a:t>
                      </a:r>
                      <a:endParaRPr lang="en-US" sz="3200" dirty="0">
                        <a:solidFill>
                          <a:schemeClr val="accent1">
                            <a:lumMod val="75000"/>
                          </a:schemeClr>
                        </a:solidFill>
                        <a:latin typeface="+mj-lt"/>
                        <a:cs typeface="Consolas"/>
                      </a:endParaRPr>
                    </a:p>
                  </a:txBody>
                  <a:tcPr/>
                </a:tc>
              </a:tr>
              <a:tr h="801779">
                <a:tc>
                  <a:txBody>
                    <a:bodyPr/>
                    <a:lstStyle/>
                    <a:p>
                      <a:pPr algn="l"/>
                      <a:r>
                        <a:rPr lang="en-US" sz="3200" dirty="0" smtClean="0">
                          <a:solidFill>
                            <a:schemeClr val="tx1">
                              <a:lumMod val="75000"/>
                            </a:schemeClr>
                          </a:solidFill>
                          <a:latin typeface="+mj-lt"/>
                          <a:cs typeface="Consolas"/>
                        </a:rPr>
                        <a:t>Inheritance</a:t>
                      </a:r>
                      <a:endParaRPr lang="en-US" sz="3200" dirty="0">
                        <a:solidFill>
                          <a:schemeClr val="tx1">
                            <a:lumMod val="75000"/>
                          </a:schemeClr>
                        </a:solidFill>
                        <a:latin typeface="+mj-lt"/>
                        <a:cs typeface="Consolas"/>
                      </a:endParaRPr>
                    </a:p>
                  </a:txBody>
                  <a:tcPr/>
                </a:tc>
                <a:tc>
                  <a:txBody>
                    <a:bodyPr/>
                    <a:lstStyle/>
                    <a:p>
                      <a:pPr marL="457200" indent="-457200" algn="l">
                        <a:buFont typeface="Arial"/>
                        <a:buChar char="•"/>
                      </a:pPr>
                      <a:r>
                        <a:rPr lang="en-US" sz="3200" dirty="0" smtClean="0">
                          <a:solidFill>
                            <a:schemeClr val="accent1">
                              <a:lumMod val="75000"/>
                            </a:schemeClr>
                          </a:solidFill>
                          <a:latin typeface="+mj-lt"/>
                          <a:cs typeface="Consolas"/>
                        </a:rPr>
                        <a:t>a</a:t>
                      </a:r>
                      <a:r>
                        <a:rPr lang="en-US" sz="3200" baseline="0" dirty="0" smtClean="0">
                          <a:solidFill>
                            <a:schemeClr val="accent1">
                              <a:lumMod val="75000"/>
                            </a:schemeClr>
                          </a:solidFill>
                          <a:latin typeface="+mj-lt"/>
                          <a:cs typeface="Consolas"/>
                        </a:rPr>
                        <a:t> class can inherit characteristics from another class</a:t>
                      </a:r>
                      <a:endParaRPr lang="en-US" sz="3200" dirty="0">
                        <a:solidFill>
                          <a:schemeClr val="accent1">
                            <a:lumMod val="75000"/>
                          </a:schemeClr>
                        </a:solidFill>
                        <a:latin typeface="+mj-lt"/>
                        <a:cs typeface="Consolas"/>
                      </a:endParaRPr>
                    </a:p>
                  </a:txBody>
                  <a:tcPr/>
                </a:tc>
              </a:tr>
              <a:tr h="801779">
                <a:tc>
                  <a:txBody>
                    <a:bodyPr/>
                    <a:lstStyle/>
                    <a:p>
                      <a:pPr algn="l"/>
                      <a:r>
                        <a:rPr lang="en-US" sz="3200" dirty="0" smtClean="0">
                          <a:solidFill>
                            <a:schemeClr val="tx1">
                              <a:lumMod val="75000"/>
                            </a:schemeClr>
                          </a:solidFill>
                          <a:latin typeface="+mj-lt"/>
                          <a:cs typeface="Consolas"/>
                        </a:rPr>
                        <a:t>Encapsulation</a:t>
                      </a:r>
                      <a:endParaRPr lang="en-US" sz="3200" dirty="0">
                        <a:solidFill>
                          <a:schemeClr val="tx1">
                            <a:lumMod val="75000"/>
                          </a:schemeClr>
                        </a:solidFill>
                        <a:latin typeface="+mj-lt"/>
                        <a:cs typeface="Consolas"/>
                      </a:endParaRPr>
                    </a:p>
                  </a:txBody>
                  <a:tcPr/>
                </a:tc>
                <a:tc>
                  <a:txBody>
                    <a:bodyPr/>
                    <a:lstStyle/>
                    <a:p>
                      <a:pPr marL="457200" indent="-457200" algn="l">
                        <a:buFont typeface="Arial"/>
                        <a:buChar char="•"/>
                      </a:pPr>
                      <a:r>
                        <a:rPr lang="en-US" sz="3200" dirty="0" smtClean="0">
                          <a:solidFill>
                            <a:schemeClr val="accent1">
                              <a:lumMod val="75000"/>
                            </a:schemeClr>
                          </a:solidFill>
                          <a:latin typeface="+mj-lt"/>
                          <a:cs typeface="Consolas"/>
                        </a:rPr>
                        <a:t>a method</a:t>
                      </a:r>
                      <a:r>
                        <a:rPr lang="en-US" sz="3200" baseline="0" dirty="0" smtClean="0">
                          <a:solidFill>
                            <a:schemeClr val="accent1">
                              <a:lumMod val="75000"/>
                            </a:schemeClr>
                          </a:solidFill>
                          <a:latin typeface="+mj-lt"/>
                          <a:cs typeface="Consolas"/>
                        </a:rPr>
                        <a:t> of bundling the data and methods that use the data </a:t>
                      </a:r>
                      <a:endParaRPr lang="en-US" sz="3200" dirty="0">
                        <a:solidFill>
                          <a:schemeClr val="accent1">
                            <a:lumMod val="75000"/>
                          </a:schemeClr>
                        </a:solidFill>
                        <a:latin typeface="+mj-lt"/>
                        <a:cs typeface="Consolas"/>
                      </a:endParaRPr>
                    </a:p>
                  </a:txBody>
                  <a:tcPr/>
                </a:tc>
              </a:tr>
              <a:tr h="801779">
                <a:tc>
                  <a:txBody>
                    <a:bodyPr/>
                    <a:lstStyle/>
                    <a:p>
                      <a:pPr algn="l"/>
                      <a:r>
                        <a:rPr lang="en-US" sz="3200" dirty="0" smtClean="0">
                          <a:solidFill>
                            <a:schemeClr val="tx1">
                              <a:lumMod val="75000"/>
                            </a:schemeClr>
                          </a:solidFill>
                          <a:latin typeface="+mj-lt"/>
                          <a:cs typeface="Consolas"/>
                        </a:rPr>
                        <a:t>Abstraction</a:t>
                      </a:r>
                      <a:endParaRPr lang="en-US" sz="3200" dirty="0">
                        <a:solidFill>
                          <a:schemeClr val="tx1">
                            <a:lumMod val="75000"/>
                          </a:schemeClr>
                        </a:solidFill>
                        <a:latin typeface="+mj-lt"/>
                        <a:cs typeface="Consolas"/>
                      </a:endParaRPr>
                    </a:p>
                  </a:txBody>
                  <a:tcPr/>
                </a:tc>
                <a:tc>
                  <a:txBody>
                    <a:bodyPr/>
                    <a:lstStyle/>
                    <a:p>
                      <a:pPr marL="457200" indent="-457200" algn="l">
                        <a:buFont typeface="Arial"/>
                        <a:buChar char="•"/>
                      </a:pPr>
                      <a:r>
                        <a:rPr lang="en-US" sz="3200" dirty="0" smtClean="0">
                          <a:solidFill>
                            <a:schemeClr val="accent1">
                              <a:lumMod val="75000"/>
                            </a:schemeClr>
                          </a:solidFill>
                          <a:latin typeface="+mj-lt"/>
                          <a:cs typeface="Consolas"/>
                        </a:rPr>
                        <a:t>the</a:t>
                      </a:r>
                      <a:r>
                        <a:rPr lang="en-US" sz="3200" baseline="0" dirty="0" smtClean="0">
                          <a:solidFill>
                            <a:schemeClr val="accent1">
                              <a:lumMod val="75000"/>
                            </a:schemeClr>
                          </a:solidFill>
                          <a:latin typeface="+mj-lt"/>
                          <a:cs typeface="Consolas"/>
                        </a:rPr>
                        <a:t> </a:t>
                      </a:r>
                      <a:r>
                        <a:rPr lang="en-US" sz="3200" baseline="0" dirty="0" err="1" smtClean="0">
                          <a:solidFill>
                            <a:schemeClr val="accent1">
                              <a:lumMod val="75000"/>
                            </a:schemeClr>
                          </a:solidFill>
                          <a:latin typeface="+mj-lt"/>
                          <a:cs typeface="Consolas"/>
                        </a:rPr>
                        <a:t>conjuction</a:t>
                      </a:r>
                      <a:r>
                        <a:rPr lang="en-US" sz="3200" baseline="0" dirty="0" smtClean="0">
                          <a:solidFill>
                            <a:schemeClr val="accent1">
                              <a:lumMod val="75000"/>
                            </a:schemeClr>
                          </a:solidFill>
                          <a:latin typeface="+mj-lt"/>
                          <a:cs typeface="Consolas"/>
                        </a:rPr>
                        <a:t> of an object’s complex inheritance and methods</a:t>
                      </a:r>
                      <a:endParaRPr lang="en-US" sz="3200" dirty="0">
                        <a:solidFill>
                          <a:schemeClr val="accent1">
                            <a:lumMod val="75000"/>
                          </a:schemeClr>
                        </a:solidFill>
                        <a:latin typeface="+mj-lt"/>
                        <a:cs typeface="Consolas"/>
                      </a:endParaRPr>
                    </a:p>
                  </a:txBody>
                  <a:tcPr/>
                </a:tc>
              </a:tr>
              <a:tr h="801779">
                <a:tc>
                  <a:txBody>
                    <a:bodyPr/>
                    <a:lstStyle/>
                    <a:p>
                      <a:pPr algn="l"/>
                      <a:r>
                        <a:rPr lang="en-US" sz="3200" dirty="0" smtClean="0">
                          <a:solidFill>
                            <a:schemeClr val="tx1">
                              <a:lumMod val="75000"/>
                            </a:schemeClr>
                          </a:solidFill>
                          <a:latin typeface="+mj-lt"/>
                          <a:cs typeface="Consolas"/>
                        </a:rPr>
                        <a:t>Polymorphism</a:t>
                      </a:r>
                      <a:endParaRPr lang="en-US" sz="3200" dirty="0">
                        <a:solidFill>
                          <a:schemeClr val="tx1">
                            <a:lumMod val="75000"/>
                          </a:schemeClr>
                        </a:solidFill>
                        <a:latin typeface="+mj-lt"/>
                        <a:cs typeface="Consolas"/>
                      </a:endParaRPr>
                    </a:p>
                  </a:txBody>
                  <a:tcPr/>
                </a:tc>
                <a:tc>
                  <a:txBody>
                    <a:bodyPr/>
                    <a:lstStyle/>
                    <a:p>
                      <a:pPr marL="457200" indent="-457200" algn="l">
                        <a:buFont typeface="Arial"/>
                        <a:buChar char="•"/>
                      </a:pPr>
                      <a:r>
                        <a:rPr lang="en-US" sz="3200" i="1" dirty="0" smtClean="0">
                          <a:solidFill>
                            <a:schemeClr val="accent1">
                              <a:lumMod val="75000"/>
                            </a:schemeClr>
                          </a:solidFill>
                          <a:latin typeface="+mj-lt"/>
                          <a:cs typeface="Consolas"/>
                        </a:rPr>
                        <a:t>many forms </a:t>
                      </a:r>
                      <a:r>
                        <a:rPr lang="en-US" sz="3200" i="0" dirty="0" smtClean="0">
                          <a:solidFill>
                            <a:schemeClr val="accent1">
                              <a:lumMod val="75000"/>
                            </a:schemeClr>
                          </a:solidFill>
                          <a:latin typeface="+mj-lt"/>
                          <a:cs typeface="Consolas"/>
                        </a:rPr>
                        <a:t>– different classes might define the same method or property</a:t>
                      </a:r>
                      <a:r>
                        <a:rPr lang="en-US" sz="3200" i="0" baseline="0" dirty="0" smtClean="0">
                          <a:solidFill>
                            <a:schemeClr val="accent1">
                              <a:lumMod val="75000"/>
                            </a:schemeClr>
                          </a:solidFill>
                          <a:latin typeface="+mj-lt"/>
                          <a:cs typeface="Consolas"/>
                        </a:rPr>
                        <a:t> </a:t>
                      </a:r>
                      <a:endParaRPr lang="en-US" sz="3200" i="1" dirty="0">
                        <a:solidFill>
                          <a:schemeClr val="accent1">
                            <a:lumMod val="75000"/>
                          </a:schemeClr>
                        </a:solidFill>
                        <a:latin typeface="+mj-lt"/>
                        <a:cs typeface="Consolas"/>
                      </a:endParaRPr>
                    </a:p>
                  </a:txBody>
                  <a:tcPr/>
                </a:tc>
              </a:tr>
            </a:tbl>
          </a:graphicData>
        </a:graphic>
      </p:graphicFrame>
    </p:spTree>
    <p:extLst>
      <p:ext uri="{BB962C8B-B14F-4D97-AF65-F5344CB8AC3E}">
        <p14:creationId xmlns:p14="http://schemas.microsoft.com/office/powerpoint/2010/main" val="2854666811"/>
      </p:ext>
    </p:extLst>
  </p:cSld>
  <p:clrMapOvr>
    <a:masterClrMapping/>
  </p:clrMapOvr>
  <p:transition xmlns:p14="http://schemas.microsoft.com/office/powerpoint/2010/mai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 Objects</a:t>
            </a:r>
            <a:endParaRPr lang="en-US" sz="5400" dirty="0"/>
          </a:p>
        </p:txBody>
      </p:sp>
      <p:sp>
        <p:nvSpPr>
          <p:cNvPr id="5" name="Rounded Rectangle 4"/>
          <p:cNvSpPr/>
          <p:nvPr/>
        </p:nvSpPr>
        <p:spPr>
          <a:xfrm>
            <a:off x="1403350" y="5288757"/>
            <a:ext cx="8693150" cy="488076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endParaRPr lang="fi-FI" sz="4000" dirty="0" smtClean="0">
              <a:solidFill>
                <a:schemeClr val="tx1">
                  <a:lumMod val="60000"/>
                  <a:lumOff val="40000"/>
                </a:schemeClr>
              </a:solidFill>
              <a:latin typeface="Consolas" pitchFamily="49" charset="0"/>
            </a:endParaRPr>
          </a:p>
          <a:p>
            <a:pPr lvl="1" algn="l">
              <a:defRPr/>
            </a:pPr>
            <a:r>
              <a:rPr lang="fi-FI" sz="4000" dirty="0" smtClean="0">
                <a:solidFill>
                  <a:schemeClr val="tx1">
                    <a:lumMod val="60000"/>
                    <a:lumOff val="40000"/>
                  </a:schemeClr>
                </a:solidFill>
                <a:latin typeface="Consolas" pitchFamily="49" charset="0"/>
              </a:rPr>
              <a:t>/</a:t>
            </a:r>
            <a:r>
              <a:rPr lang="fi-FI" sz="4000" dirty="0">
                <a:solidFill>
                  <a:schemeClr val="tx1">
                    <a:lumMod val="60000"/>
                    <a:lumOff val="40000"/>
                  </a:schemeClr>
                </a:solidFill>
                <a:latin typeface="Consolas" pitchFamily="49" charset="0"/>
              </a:rPr>
              <a:t>/ Object </a:t>
            </a:r>
            <a:r>
              <a:rPr lang="fi-FI" sz="4000" dirty="0" smtClean="0">
                <a:solidFill>
                  <a:schemeClr val="tx1">
                    <a:lumMod val="60000"/>
                    <a:lumOff val="40000"/>
                  </a:schemeClr>
                </a:solidFill>
                <a:latin typeface="Consolas" pitchFamily="49" charset="0"/>
              </a:rPr>
              <a:t>– </a:t>
            </a:r>
            <a:r>
              <a:rPr lang="fi-FI" sz="4000" dirty="0" err="1" smtClean="0">
                <a:solidFill>
                  <a:schemeClr val="tx1">
                    <a:lumMod val="60000"/>
                    <a:lumOff val="40000"/>
                  </a:schemeClr>
                </a:solidFill>
                <a:latin typeface="Consolas" pitchFamily="49" charset="0"/>
              </a:rPr>
              <a:t>verbose</a:t>
            </a:r>
            <a:endParaRPr lang="fi-FI" sz="4000" dirty="0" smtClean="0">
              <a:solidFill>
                <a:schemeClr val="tx1">
                  <a:lumMod val="60000"/>
                  <a:lumOff val="40000"/>
                </a:schemeClr>
              </a:solidFill>
              <a:latin typeface="Consolas" pitchFamily="49" charset="0"/>
            </a:endParaRPr>
          </a:p>
          <a:p>
            <a:pPr lvl="1" algn="l">
              <a:defRPr/>
            </a:pPr>
            <a:endParaRPr lang="fi-FI" sz="4000" dirty="0" smtClean="0">
              <a:latin typeface="Consolas" pitchFamily="49" charset="0"/>
            </a:endParaRPr>
          </a:p>
          <a:p>
            <a:pPr lvl="1" algn="l">
              <a:defRPr/>
            </a:pPr>
            <a:r>
              <a:rPr lang="fi-FI" sz="4000" dirty="0" err="1" smtClean="0">
                <a:solidFill>
                  <a:schemeClr val="accent5">
                    <a:lumMod val="75000"/>
                  </a:schemeClr>
                </a:solidFill>
                <a:latin typeface="Consolas" pitchFamily="49" charset="0"/>
              </a:rPr>
              <a:t>var</a:t>
            </a:r>
            <a:r>
              <a:rPr lang="fi-FI" sz="4000" dirty="0" smtClean="0">
                <a:latin typeface="Consolas" pitchFamily="49" charset="0"/>
              </a:rPr>
              <a:t> </a:t>
            </a:r>
            <a:r>
              <a:rPr lang="fi-FI" sz="4000" dirty="0" err="1" smtClean="0">
                <a:solidFill>
                  <a:schemeClr val="accent3">
                    <a:lumMod val="75000"/>
                  </a:schemeClr>
                </a:solidFill>
                <a:latin typeface="Consolas" pitchFamily="49" charset="0"/>
              </a:rPr>
              <a:t>animal</a:t>
            </a:r>
            <a:r>
              <a:rPr lang="fi-FI" sz="4000" dirty="0" smtClean="0">
                <a:latin typeface="Consolas" pitchFamily="49" charset="0"/>
              </a:rPr>
              <a:t> </a:t>
            </a:r>
            <a:r>
              <a:rPr lang="fi-FI" sz="4000" dirty="0">
                <a:latin typeface="Consolas" pitchFamily="49" charset="0"/>
              </a:rPr>
              <a:t>= new Object();</a:t>
            </a:r>
          </a:p>
          <a:p>
            <a:pPr lvl="1" algn="l">
              <a:defRPr/>
            </a:pPr>
            <a:r>
              <a:rPr lang="fi-FI" sz="4000" dirty="0" err="1">
                <a:solidFill>
                  <a:schemeClr val="accent3">
                    <a:lumMod val="75000"/>
                  </a:schemeClr>
                </a:solidFill>
                <a:latin typeface="Consolas" pitchFamily="49" charset="0"/>
              </a:rPr>
              <a:t>animal</a:t>
            </a:r>
            <a:r>
              <a:rPr lang="fi-FI" sz="4000" dirty="0" err="1" smtClean="0">
                <a:latin typeface="Consolas" pitchFamily="49" charset="0"/>
              </a:rPr>
              <a:t>.</a:t>
            </a:r>
            <a:r>
              <a:rPr lang="fi-FI" sz="4000" dirty="0" err="1" smtClean="0">
                <a:solidFill>
                  <a:schemeClr val="accent1">
                    <a:lumMod val="75000"/>
                  </a:schemeClr>
                </a:solidFill>
                <a:latin typeface="Consolas" pitchFamily="49" charset="0"/>
              </a:rPr>
              <a:t>name</a:t>
            </a:r>
            <a:r>
              <a:rPr lang="fi-FI" sz="4000" dirty="0" smtClean="0">
                <a:latin typeface="Consolas" pitchFamily="49" charset="0"/>
              </a:rPr>
              <a:t> </a:t>
            </a:r>
            <a:r>
              <a:rPr lang="fi-FI" sz="4000" dirty="0">
                <a:latin typeface="Consolas" pitchFamily="49" charset="0"/>
              </a:rPr>
              <a:t>= '</a:t>
            </a:r>
            <a:r>
              <a:rPr lang="fi-FI" sz="4000" dirty="0" err="1">
                <a:solidFill>
                  <a:srgbClr val="A14A0B"/>
                </a:solidFill>
                <a:latin typeface="Consolas" pitchFamily="49" charset="0"/>
              </a:rPr>
              <a:t>Cougar</a:t>
            </a:r>
            <a:r>
              <a:rPr lang="fi-FI" sz="4000" dirty="0">
                <a:latin typeface="Consolas" pitchFamily="49" charset="0"/>
              </a:rPr>
              <a:t>';</a:t>
            </a:r>
          </a:p>
          <a:p>
            <a:pPr lvl="1" algn="l">
              <a:defRPr/>
            </a:pPr>
            <a:r>
              <a:rPr lang="fi-FI" sz="4000" dirty="0" err="1">
                <a:solidFill>
                  <a:schemeClr val="accent3">
                    <a:lumMod val="75000"/>
                  </a:schemeClr>
                </a:solidFill>
                <a:latin typeface="Consolas" pitchFamily="49" charset="0"/>
              </a:rPr>
              <a:t>animal</a:t>
            </a:r>
            <a:r>
              <a:rPr lang="fi-FI" sz="4000" dirty="0" err="1" smtClean="0">
                <a:latin typeface="Consolas" pitchFamily="49" charset="0"/>
              </a:rPr>
              <a:t>.</a:t>
            </a:r>
            <a:r>
              <a:rPr lang="fi-FI" sz="4000" dirty="0" err="1" smtClean="0">
                <a:solidFill>
                  <a:srgbClr val="51868F"/>
                </a:solidFill>
                <a:latin typeface="Consolas" pitchFamily="49" charset="0"/>
              </a:rPr>
              <a:t>color</a:t>
            </a:r>
            <a:r>
              <a:rPr lang="fi-FI" sz="4000" dirty="0" smtClean="0">
                <a:latin typeface="Consolas" pitchFamily="49" charset="0"/>
              </a:rPr>
              <a:t> </a:t>
            </a:r>
            <a:r>
              <a:rPr lang="fi-FI" sz="4000" dirty="0">
                <a:latin typeface="Consolas" pitchFamily="49" charset="0"/>
              </a:rPr>
              <a:t>= '</a:t>
            </a:r>
            <a:r>
              <a:rPr lang="fi-FI" sz="4000" dirty="0" err="1">
                <a:solidFill>
                  <a:srgbClr val="A14A0B"/>
                </a:solidFill>
                <a:latin typeface="Consolas" pitchFamily="49" charset="0"/>
              </a:rPr>
              <a:t>brown</a:t>
            </a:r>
            <a:r>
              <a:rPr lang="fi-FI" sz="4000" dirty="0">
                <a:latin typeface="Consolas" pitchFamily="49" charset="0"/>
              </a:rPr>
              <a:t>'</a:t>
            </a:r>
            <a:r>
              <a:rPr lang="fi-FI" sz="4000" dirty="0" smtClean="0">
                <a:latin typeface="Consolas" pitchFamily="49" charset="0"/>
              </a:rPr>
              <a:t>;</a:t>
            </a:r>
          </a:p>
          <a:p>
            <a:pPr lvl="1" algn="l">
              <a:defRPr/>
            </a:pPr>
            <a:endParaRPr lang="fi-FI" sz="4000" dirty="0" smtClean="0">
              <a:latin typeface="Consolas" pitchFamily="49" charset="0"/>
            </a:endParaRPr>
          </a:p>
        </p:txBody>
      </p:sp>
      <p:sp>
        <p:nvSpPr>
          <p:cNvPr id="6" name="Rounded Rectangle 5"/>
          <p:cNvSpPr/>
          <p:nvPr/>
        </p:nvSpPr>
        <p:spPr>
          <a:xfrm>
            <a:off x="12096750" y="5003007"/>
            <a:ext cx="10922000" cy="556180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endParaRPr lang="fi-FI" sz="4000" dirty="0" smtClean="0">
              <a:latin typeface="Consolas" pitchFamily="49" charset="0"/>
            </a:endParaRPr>
          </a:p>
          <a:p>
            <a:pPr lvl="1" algn="l">
              <a:defRPr/>
            </a:pPr>
            <a:r>
              <a:rPr lang="fi-FI" sz="4000" dirty="0" smtClean="0">
                <a:solidFill>
                  <a:srgbClr val="989898"/>
                </a:solidFill>
                <a:latin typeface="Consolas" pitchFamily="49" charset="0"/>
              </a:rPr>
              <a:t>/</a:t>
            </a:r>
            <a:r>
              <a:rPr lang="fi-FI" sz="4000" dirty="0">
                <a:solidFill>
                  <a:srgbClr val="989898"/>
                </a:solidFill>
                <a:latin typeface="Consolas" pitchFamily="49" charset="0"/>
              </a:rPr>
              <a:t>/  </a:t>
            </a:r>
            <a:r>
              <a:rPr lang="fi-FI" sz="4000" dirty="0" err="1">
                <a:solidFill>
                  <a:srgbClr val="989898"/>
                </a:solidFill>
                <a:latin typeface="Consolas" pitchFamily="49" charset="0"/>
              </a:rPr>
              <a:t>Block</a:t>
            </a:r>
            <a:r>
              <a:rPr lang="fi-FI" sz="4000" dirty="0">
                <a:solidFill>
                  <a:srgbClr val="989898"/>
                </a:solidFill>
                <a:latin typeface="Consolas" pitchFamily="49" charset="0"/>
              </a:rPr>
              <a:t> 1: Object </a:t>
            </a:r>
            <a:r>
              <a:rPr lang="fi-FI" sz="4000" dirty="0" smtClean="0">
                <a:solidFill>
                  <a:srgbClr val="989898"/>
                </a:solidFill>
                <a:latin typeface="Consolas" pitchFamily="49" charset="0"/>
              </a:rPr>
              <a:t>– </a:t>
            </a:r>
            <a:r>
              <a:rPr lang="fi-FI" sz="4000" dirty="0" err="1" smtClean="0">
                <a:solidFill>
                  <a:srgbClr val="989898"/>
                </a:solidFill>
                <a:latin typeface="Consolas" pitchFamily="49" charset="0"/>
              </a:rPr>
              <a:t>literal</a:t>
            </a:r>
            <a:endParaRPr lang="fi-FI" sz="4000" dirty="0" smtClean="0">
              <a:solidFill>
                <a:srgbClr val="989898"/>
              </a:solidFill>
              <a:latin typeface="Consolas" pitchFamily="49" charset="0"/>
            </a:endParaRPr>
          </a:p>
          <a:p>
            <a:pPr lvl="1" algn="l">
              <a:defRPr/>
            </a:pPr>
            <a:endParaRPr lang="fi-FI" sz="4000" dirty="0">
              <a:latin typeface="Consolas" pitchFamily="49" charset="0"/>
            </a:endParaRPr>
          </a:p>
          <a:p>
            <a:pPr lvl="1" algn="l">
              <a:defRPr/>
            </a:pPr>
            <a:r>
              <a:rPr lang="fi-FI" sz="4000" dirty="0" err="1" smtClean="0">
                <a:solidFill>
                  <a:schemeClr val="accent5">
                    <a:lumMod val="75000"/>
                  </a:schemeClr>
                </a:solidFill>
                <a:latin typeface="Consolas" pitchFamily="49" charset="0"/>
              </a:rPr>
              <a:t>var</a:t>
            </a:r>
            <a:r>
              <a:rPr lang="fi-FI" sz="4000" dirty="0" smtClean="0">
                <a:latin typeface="Consolas" pitchFamily="49" charset="0"/>
              </a:rPr>
              <a:t> </a:t>
            </a:r>
            <a:r>
              <a:rPr lang="fi-FI" sz="4000" dirty="0" err="1" smtClean="0">
                <a:solidFill>
                  <a:schemeClr val="accent3">
                    <a:lumMod val="75000"/>
                  </a:schemeClr>
                </a:solidFill>
                <a:latin typeface="Consolas" pitchFamily="49" charset="0"/>
              </a:rPr>
              <a:t>animal</a:t>
            </a:r>
            <a:r>
              <a:rPr lang="fi-FI" sz="4000" dirty="0" smtClean="0">
                <a:latin typeface="Consolas" pitchFamily="49" charset="0"/>
              </a:rPr>
              <a:t> = {</a:t>
            </a:r>
          </a:p>
          <a:p>
            <a:pPr lvl="1" algn="l">
              <a:defRPr/>
            </a:pPr>
            <a:r>
              <a:rPr lang="fi-FI" sz="4000" dirty="0" smtClean="0">
                <a:latin typeface="Consolas" pitchFamily="49" charset="0"/>
              </a:rPr>
              <a:t>	</a:t>
            </a:r>
            <a:r>
              <a:rPr lang="fi-FI" sz="4000" dirty="0" err="1" smtClean="0">
                <a:solidFill>
                  <a:srgbClr val="51868F"/>
                </a:solidFill>
                <a:latin typeface="Consolas" pitchFamily="49" charset="0"/>
              </a:rPr>
              <a:t>name</a:t>
            </a:r>
            <a:r>
              <a:rPr lang="fi-FI" sz="4000" dirty="0" smtClean="0">
                <a:latin typeface="Consolas" pitchFamily="49" charset="0"/>
              </a:rPr>
              <a:t>: </a:t>
            </a:r>
            <a:r>
              <a:rPr lang="fi-FI" sz="4000" dirty="0">
                <a:latin typeface="Consolas" pitchFamily="49" charset="0"/>
              </a:rPr>
              <a:t>'</a:t>
            </a:r>
            <a:r>
              <a:rPr lang="fi-FI" sz="4000" dirty="0" err="1" smtClean="0">
                <a:solidFill>
                  <a:srgbClr val="A14A0B"/>
                </a:solidFill>
                <a:latin typeface="Consolas" pitchFamily="49" charset="0"/>
              </a:rPr>
              <a:t>Cougar</a:t>
            </a:r>
            <a:r>
              <a:rPr lang="fi-FI" sz="4000" dirty="0">
                <a:latin typeface="Consolas" pitchFamily="49" charset="0"/>
              </a:rPr>
              <a:t>'</a:t>
            </a:r>
            <a:r>
              <a:rPr lang="fi-FI" sz="4000" dirty="0" smtClean="0">
                <a:latin typeface="Consolas" pitchFamily="49" charset="0"/>
              </a:rPr>
              <a:t>, </a:t>
            </a:r>
          </a:p>
          <a:p>
            <a:pPr lvl="1" algn="l">
              <a:defRPr/>
            </a:pPr>
            <a:r>
              <a:rPr lang="fi-FI" sz="4000" dirty="0">
                <a:latin typeface="Consolas" pitchFamily="49" charset="0"/>
              </a:rPr>
              <a:t>	</a:t>
            </a:r>
            <a:r>
              <a:rPr lang="fi-FI" sz="4000" dirty="0" err="1" smtClean="0">
                <a:solidFill>
                  <a:schemeClr val="accent1">
                    <a:lumMod val="75000"/>
                  </a:schemeClr>
                </a:solidFill>
                <a:latin typeface="Consolas" pitchFamily="49" charset="0"/>
              </a:rPr>
              <a:t>color</a:t>
            </a:r>
            <a:r>
              <a:rPr lang="fi-FI" sz="4000" dirty="0" smtClean="0">
                <a:latin typeface="Consolas" pitchFamily="49" charset="0"/>
              </a:rPr>
              <a:t>: </a:t>
            </a:r>
            <a:r>
              <a:rPr lang="fi-FI" sz="4000" dirty="0">
                <a:latin typeface="Consolas" pitchFamily="49" charset="0"/>
              </a:rPr>
              <a:t>'</a:t>
            </a:r>
            <a:r>
              <a:rPr lang="fi-FI" sz="4000" dirty="0" err="1" smtClean="0">
                <a:solidFill>
                  <a:schemeClr val="accent4">
                    <a:lumMod val="75000"/>
                  </a:schemeClr>
                </a:solidFill>
                <a:latin typeface="Consolas" pitchFamily="49" charset="0"/>
              </a:rPr>
              <a:t>brown</a:t>
            </a:r>
            <a:r>
              <a:rPr lang="fi-FI" sz="4000" dirty="0" smtClean="0">
                <a:latin typeface="Consolas" pitchFamily="49" charset="0"/>
              </a:rPr>
              <a:t>'</a:t>
            </a:r>
            <a:endParaRPr lang="fi-FI" sz="4000" dirty="0">
              <a:latin typeface="Consolas" pitchFamily="49" charset="0"/>
            </a:endParaRPr>
          </a:p>
          <a:p>
            <a:pPr lvl="1" algn="l">
              <a:defRPr/>
            </a:pPr>
            <a:r>
              <a:rPr lang="fi-FI" sz="4000" dirty="0" smtClean="0">
                <a:latin typeface="Consolas" pitchFamily="49" charset="0"/>
              </a:rPr>
              <a:t>}</a:t>
            </a:r>
          </a:p>
          <a:p>
            <a:pPr lvl="1" algn="l">
              <a:defRPr/>
            </a:pPr>
            <a:endParaRPr lang="fi-FI" sz="4000" dirty="0" smtClean="0">
              <a:latin typeface="Consolas" pitchFamily="49" charset="0"/>
            </a:endParaRPr>
          </a:p>
        </p:txBody>
      </p:sp>
      <p:sp>
        <p:nvSpPr>
          <p:cNvPr id="7" name="Multiply 6"/>
          <p:cNvSpPr/>
          <p:nvPr/>
        </p:nvSpPr>
        <p:spPr>
          <a:xfrm>
            <a:off x="673100" y="3923507"/>
            <a:ext cx="2603500" cy="2159000"/>
          </a:xfrm>
          <a:prstGeom prst="mathMultiply">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8" name="4-Point Star 7"/>
          <p:cNvSpPr/>
          <p:nvPr/>
        </p:nvSpPr>
        <p:spPr>
          <a:xfrm>
            <a:off x="20510500" y="3526632"/>
            <a:ext cx="2952750" cy="2952750"/>
          </a:xfrm>
          <a:prstGeom prst="star4">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3866068297"/>
      </p:ext>
    </p:extLst>
  </p:cSld>
  <p:clrMapOvr>
    <a:masterClrMapping/>
  </p:clrMapOvr>
  <p:transition xmlns:p14="http://schemas.microsoft.com/office/powerpoint/2010/mai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22500" y="581819"/>
            <a:ext cx="20859750" cy="123721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4000" dirty="0" err="1" smtClean="0">
                <a:solidFill>
                  <a:schemeClr val="accent5">
                    <a:lumMod val="75000"/>
                  </a:schemeClr>
                </a:solidFill>
                <a:latin typeface="Consolas" pitchFamily="49" charset="0"/>
              </a:rPr>
              <a:t>var</a:t>
            </a:r>
            <a:r>
              <a:rPr lang="fi-FI" sz="4000" dirty="0" smtClean="0">
                <a:latin typeface="Consolas" pitchFamily="49" charset="0"/>
              </a:rPr>
              <a:t> </a:t>
            </a:r>
            <a:r>
              <a:rPr lang="fi-FI" sz="4000" dirty="0" err="1" smtClean="0">
                <a:solidFill>
                  <a:schemeClr val="accent3">
                    <a:lumMod val="75000"/>
                  </a:schemeClr>
                </a:solidFill>
                <a:latin typeface="Consolas" pitchFamily="49" charset="0"/>
              </a:rPr>
              <a:t>makeSuperBaby</a:t>
            </a:r>
            <a:r>
              <a:rPr lang="fi-FI" sz="4000" dirty="0" smtClean="0">
                <a:latin typeface="Consolas" pitchFamily="49" charset="0"/>
              </a:rPr>
              <a:t> </a:t>
            </a:r>
            <a:r>
              <a:rPr lang="fi-FI" sz="4000" dirty="0">
                <a:latin typeface="Consolas" pitchFamily="49" charset="0"/>
              </a:rPr>
              <a:t>= </a:t>
            </a:r>
            <a:r>
              <a:rPr lang="fi-FI" sz="4000" dirty="0" err="1">
                <a:solidFill>
                  <a:schemeClr val="accent1">
                    <a:lumMod val="75000"/>
                  </a:schemeClr>
                </a:solidFill>
                <a:latin typeface="Consolas" pitchFamily="49" charset="0"/>
              </a:rPr>
              <a:t>function</a:t>
            </a:r>
            <a:r>
              <a:rPr lang="fi-FI" sz="4000" dirty="0">
                <a:latin typeface="Consolas" pitchFamily="49" charset="0"/>
              </a:rPr>
              <a:t> () {</a:t>
            </a:r>
          </a:p>
          <a:p>
            <a:pPr lvl="1" algn="l">
              <a:defRPr/>
            </a:pPr>
            <a:r>
              <a:rPr lang="fi-FI" sz="4000" dirty="0">
                <a:latin typeface="Consolas" pitchFamily="49" charset="0"/>
              </a:rPr>
              <a:t>   </a:t>
            </a:r>
            <a:r>
              <a:rPr lang="fi-FI" sz="4000" dirty="0" err="1" smtClean="0">
                <a:solidFill>
                  <a:schemeClr val="accent5">
                    <a:lumMod val="75000"/>
                  </a:schemeClr>
                </a:solidFill>
                <a:latin typeface="Consolas" pitchFamily="49" charset="0"/>
              </a:rPr>
              <a:t>var</a:t>
            </a:r>
            <a:r>
              <a:rPr lang="fi-FI" sz="4000" dirty="0" smtClean="0">
                <a:solidFill>
                  <a:schemeClr val="accent5">
                    <a:lumMod val="75000"/>
                  </a:schemeClr>
                </a:solidFill>
                <a:latin typeface="Consolas" pitchFamily="49" charset="0"/>
              </a:rPr>
              <a:t> </a:t>
            </a:r>
            <a:r>
              <a:rPr lang="fi-FI" sz="4000" dirty="0" err="1" smtClean="0">
                <a:solidFill>
                  <a:schemeClr val="accent3">
                    <a:lumMod val="75000"/>
                  </a:schemeClr>
                </a:solidFill>
                <a:latin typeface="Consolas" pitchFamily="49" charset="0"/>
              </a:rPr>
              <a:t>superbaby</a:t>
            </a:r>
            <a:r>
              <a:rPr lang="fi-FI" sz="4000" dirty="0" smtClean="0">
                <a:latin typeface="Consolas" pitchFamily="49" charset="0"/>
              </a:rPr>
              <a:t> </a:t>
            </a:r>
            <a:r>
              <a:rPr lang="fi-FI" sz="4000" dirty="0">
                <a:latin typeface="Consolas" pitchFamily="49" charset="0"/>
              </a:rPr>
              <a:t>= </a:t>
            </a:r>
            <a:r>
              <a:rPr lang="fi-FI" sz="4000" dirty="0" err="1">
                <a:latin typeface="Consolas" pitchFamily="49" charset="0"/>
              </a:rPr>
              <a:t>Object.</a:t>
            </a:r>
            <a:r>
              <a:rPr lang="fi-FI" sz="4000" dirty="0" err="1">
                <a:solidFill>
                  <a:schemeClr val="accent1">
                    <a:lumMod val="75000"/>
                  </a:schemeClr>
                </a:solidFill>
                <a:latin typeface="Consolas" pitchFamily="49" charset="0"/>
              </a:rPr>
              <a:t>create</a:t>
            </a:r>
            <a:r>
              <a:rPr lang="fi-FI" sz="4000" dirty="0" err="1">
                <a:latin typeface="Consolas" pitchFamily="49" charset="0"/>
              </a:rPr>
              <a:t>(</a:t>
            </a:r>
            <a:r>
              <a:rPr lang="fi-FI" sz="4000" dirty="0" err="1">
                <a:solidFill>
                  <a:schemeClr val="accent4">
                    <a:lumMod val="75000"/>
                  </a:schemeClr>
                </a:solidFill>
                <a:latin typeface="Consolas" pitchFamily="49" charset="0"/>
              </a:rPr>
              <a:t>person</a:t>
            </a:r>
            <a:r>
              <a:rPr lang="fi-FI" sz="4000" dirty="0">
                <a:latin typeface="Consolas" pitchFamily="49" charset="0"/>
              </a:rPr>
              <a:t>);</a:t>
            </a:r>
          </a:p>
          <a:p>
            <a:pPr lvl="1" algn="l">
              <a:defRPr/>
            </a:pPr>
            <a:r>
              <a:rPr lang="fi-FI" sz="4000" dirty="0">
                <a:latin typeface="Consolas" pitchFamily="49" charset="0"/>
              </a:rPr>
              <a:t>   </a:t>
            </a:r>
            <a:r>
              <a:rPr lang="fi-FI" sz="4000" dirty="0" err="1">
                <a:latin typeface="Consolas" pitchFamily="49" charset="0"/>
              </a:rPr>
              <a:t>Object.</a:t>
            </a:r>
            <a:r>
              <a:rPr lang="fi-FI" sz="4000" dirty="0" err="1">
                <a:solidFill>
                  <a:schemeClr val="accent1">
                    <a:lumMod val="75000"/>
                  </a:schemeClr>
                </a:solidFill>
                <a:latin typeface="Consolas" pitchFamily="49" charset="0"/>
              </a:rPr>
              <a:t>defineProperty</a:t>
            </a:r>
            <a:r>
              <a:rPr lang="fi-FI" sz="4000" dirty="0" err="1">
                <a:latin typeface="Consolas" pitchFamily="49" charset="0"/>
              </a:rPr>
              <a:t>(</a:t>
            </a:r>
            <a:r>
              <a:rPr lang="fi-FI" sz="4000" dirty="0" err="1">
                <a:solidFill>
                  <a:srgbClr val="A14A0B"/>
                </a:solidFill>
                <a:latin typeface="Consolas" pitchFamily="49" charset="0"/>
              </a:rPr>
              <a:t>superbaby</a:t>
            </a:r>
            <a:r>
              <a:rPr lang="fi-FI" sz="4000" dirty="0" smtClean="0">
                <a:latin typeface="Consolas" pitchFamily="49" charset="0"/>
              </a:rPr>
              <a:t>, "</a:t>
            </a:r>
            <a:r>
              <a:rPr lang="fi-FI" sz="4000" dirty="0" err="1">
                <a:solidFill>
                  <a:schemeClr val="accent4">
                    <a:lumMod val="75000"/>
                  </a:schemeClr>
                </a:solidFill>
                <a:latin typeface="Consolas" pitchFamily="49" charset="0"/>
              </a:rPr>
              <a:t>hasSuperPowers</a:t>
            </a:r>
            <a:r>
              <a:rPr lang="fi-FI" sz="4000" dirty="0">
                <a:latin typeface="Consolas" pitchFamily="49" charset="0"/>
              </a:rPr>
              <a:t>",</a:t>
            </a:r>
          </a:p>
          <a:p>
            <a:pPr lvl="1" algn="l">
              <a:defRPr/>
            </a:pPr>
            <a:r>
              <a:rPr lang="fi-FI" sz="4000" dirty="0">
                <a:latin typeface="Consolas" pitchFamily="49" charset="0"/>
              </a:rPr>
              <a:t>       {   </a:t>
            </a:r>
            <a:r>
              <a:rPr lang="fi-FI" sz="4000" dirty="0" err="1">
                <a:latin typeface="Consolas" pitchFamily="49" charset="0"/>
              </a:rPr>
              <a:t>value</a:t>
            </a:r>
            <a:r>
              <a:rPr lang="fi-FI" sz="4000" dirty="0">
                <a:latin typeface="Consolas" pitchFamily="49" charset="0"/>
              </a:rPr>
              <a:t> : </a:t>
            </a:r>
            <a:r>
              <a:rPr lang="fi-FI" sz="4000" dirty="0" err="1">
                <a:solidFill>
                  <a:schemeClr val="accent1">
                    <a:lumMod val="75000"/>
                  </a:schemeClr>
                </a:solidFill>
                <a:latin typeface="Consolas" pitchFamily="49" charset="0"/>
              </a:rPr>
              <a:t>true</a:t>
            </a:r>
            <a:r>
              <a:rPr lang="fi-FI" sz="4000" dirty="0">
                <a:latin typeface="Consolas" pitchFamily="49" charset="0"/>
              </a:rPr>
              <a:t>,</a:t>
            </a:r>
          </a:p>
          <a:p>
            <a:pPr lvl="1" algn="l">
              <a:defRPr/>
            </a:pPr>
            <a:r>
              <a:rPr lang="fi-FI" sz="4000" dirty="0">
                <a:latin typeface="Consolas" pitchFamily="49" charset="0"/>
              </a:rPr>
              <a:t>           </a:t>
            </a:r>
            <a:r>
              <a:rPr lang="fi-FI" sz="4000" dirty="0" err="1">
                <a:latin typeface="Consolas" pitchFamily="49" charset="0"/>
              </a:rPr>
              <a:t>writable</a:t>
            </a:r>
            <a:r>
              <a:rPr lang="fi-FI" sz="4000" dirty="0">
                <a:latin typeface="Consolas" pitchFamily="49" charset="0"/>
              </a:rPr>
              <a:t> : </a:t>
            </a:r>
            <a:r>
              <a:rPr lang="fi-FI" sz="4000" dirty="0" err="1">
                <a:solidFill>
                  <a:srgbClr val="51868F"/>
                </a:solidFill>
                <a:latin typeface="Consolas" pitchFamily="49" charset="0"/>
              </a:rPr>
              <a:t>true</a:t>
            </a:r>
            <a:r>
              <a:rPr lang="fi-FI" sz="4000" dirty="0">
                <a:latin typeface="Consolas" pitchFamily="49" charset="0"/>
              </a:rPr>
              <a:t>, </a:t>
            </a:r>
            <a:r>
              <a:rPr lang="fi-FI" sz="4000" dirty="0">
                <a:solidFill>
                  <a:srgbClr val="878787"/>
                </a:solidFill>
                <a:latin typeface="Consolas" pitchFamily="49" charset="0"/>
              </a:rPr>
              <a:t>// </a:t>
            </a:r>
            <a:r>
              <a:rPr lang="fi-FI" sz="4000" dirty="0" err="1">
                <a:solidFill>
                  <a:srgbClr val="878787"/>
                </a:solidFill>
                <a:latin typeface="Consolas" pitchFamily="49" charset="0"/>
              </a:rPr>
              <a:t>allows</a:t>
            </a:r>
            <a:r>
              <a:rPr lang="fi-FI" sz="4000" dirty="0">
                <a:solidFill>
                  <a:srgbClr val="878787"/>
                </a:solidFill>
                <a:latin typeface="Consolas" pitchFamily="49" charset="0"/>
              </a:rPr>
              <a:t> </a:t>
            </a:r>
            <a:r>
              <a:rPr lang="fi-FI" sz="4000" dirty="0" err="1">
                <a:solidFill>
                  <a:srgbClr val="878787"/>
                </a:solidFill>
                <a:latin typeface="Consolas" pitchFamily="49" charset="0"/>
              </a:rPr>
              <a:t>assignment</a:t>
            </a:r>
            <a:endParaRPr lang="fi-FI" sz="4000" dirty="0">
              <a:solidFill>
                <a:srgbClr val="878787"/>
              </a:solidFill>
              <a:latin typeface="Consolas" pitchFamily="49" charset="0"/>
            </a:endParaRPr>
          </a:p>
          <a:p>
            <a:pPr lvl="1" algn="l">
              <a:defRPr/>
            </a:pPr>
            <a:r>
              <a:rPr lang="fi-FI" sz="4000" dirty="0">
                <a:latin typeface="Consolas" pitchFamily="49" charset="0"/>
              </a:rPr>
              <a:t>           </a:t>
            </a:r>
            <a:r>
              <a:rPr lang="fi-FI" sz="4000" dirty="0" err="1">
                <a:latin typeface="Consolas" pitchFamily="49" charset="0"/>
              </a:rPr>
              <a:t>enumerable</a:t>
            </a:r>
            <a:r>
              <a:rPr lang="fi-FI" sz="4000" dirty="0">
                <a:latin typeface="Consolas" pitchFamily="49" charset="0"/>
              </a:rPr>
              <a:t> : </a:t>
            </a:r>
            <a:r>
              <a:rPr lang="fi-FI" sz="4000" dirty="0" err="1">
                <a:solidFill>
                  <a:srgbClr val="51868F"/>
                </a:solidFill>
                <a:latin typeface="Consolas" pitchFamily="49" charset="0"/>
              </a:rPr>
              <a:t>true</a:t>
            </a:r>
            <a:r>
              <a:rPr lang="fi-FI" sz="4000" dirty="0">
                <a:latin typeface="Consolas" pitchFamily="49" charset="0"/>
              </a:rPr>
              <a:t>, </a:t>
            </a:r>
            <a:r>
              <a:rPr lang="fi-FI" sz="4000" dirty="0">
                <a:solidFill>
                  <a:schemeClr val="bg2">
                    <a:lumMod val="75000"/>
                  </a:schemeClr>
                </a:solidFill>
                <a:latin typeface="Consolas" pitchFamily="49" charset="0"/>
              </a:rPr>
              <a:t>// </a:t>
            </a:r>
            <a:r>
              <a:rPr lang="fi-FI" sz="4000" dirty="0" err="1">
                <a:solidFill>
                  <a:schemeClr val="bg2">
                    <a:lumMod val="75000"/>
                  </a:schemeClr>
                </a:solidFill>
                <a:latin typeface="Consolas" pitchFamily="49" charset="0"/>
              </a:rPr>
              <a:t>shows</a:t>
            </a:r>
            <a:r>
              <a:rPr lang="fi-FI" sz="4000" dirty="0">
                <a:solidFill>
                  <a:schemeClr val="bg2">
                    <a:lumMod val="75000"/>
                  </a:schemeClr>
                </a:solidFill>
                <a:latin typeface="Consolas" pitchFamily="49" charset="0"/>
              </a:rPr>
              <a:t> </a:t>
            </a:r>
            <a:r>
              <a:rPr lang="fi-FI" sz="4000" dirty="0" err="1">
                <a:solidFill>
                  <a:schemeClr val="bg2">
                    <a:lumMod val="75000"/>
                  </a:schemeClr>
                </a:solidFill>
                <a:latin typeface="Consolas" pitchFamily="49" charset="0"/>
              </a:rPr>
              <a:t>up</a:t>
            </a:r>
            <a:r>
              <a:rPr lang="fi-FI" sz="4000" dirty="0">
                <a:solidFill>
                  <a:schemeClr val="bg2">
                    <a:lumMod val="75000"/>
                  </a:schemeClr>
                </a:solidFill>
                <a:latin typeface="Consolas" pitchFamily="49" charset="0"/>
              </a:rPr>
              <a:t> in </a:t>
            </a:r>
            <a:r>
              <a:rPr lang="fi-FI" sz="4000" dirty="0" err="1">
                <a:solidFill>
                  <a:schemeClr val="bg2">
                    <a:lumMod val="75000"/>
                  </a:schemeClr>
                </a:solidFill>
                <a:latin typeface="Consolas" pitchFamily="49" charset="0"/>
              </a:rPr>
              <a:t>for...in</a:t>
            </a:r>
            <a:r>
              <a:rPr lang="fi-FI" sz="4000" dirty="0">
                <a:solidFill>
                  <a:schemeClr val="bg2">
                    <a:lumMod val="75000"/>
                  </a:schemeClr>
                </a:solidFill>
                <a:latin typeface="Consolas" pitchFamily="49" charset="0"/>
              </a:rPr>
              <a:t> </a:t>
            </a:r>
            <a:r>
              <a:rPr lang="fi-FI" sz="4000" dirty="0" err="1">
                <a:solidFill>
                  <a:schemeClr val="bg2">
                    <a:lumMod val="75000"/>
                  </a:schemeClr>
                </a:solidFill>
                <a:latin typeface="Consolas" pitchFamily="49" charset="0"/>
              </a:rPr>
              <a:t>loop</a:t>
            </a:r>
            <a:endParaRPr lang="fi-FI" sz="4000" dirty="0">
              <a:solidFill>
                <a:schemeClr val="bg2">
                  <a:lumMod val="75000"/>
                </a:schemeClr>
              </a:solidFill>
              <a:latin typeface="Consolas" pitchFamily="49" charset="0"/>
            </a:endParaRPr>
          </a:p>
          <a:p>
            <a:pPr lvl="1" algn="l">
              <a:defRPr/>
            </a:pPr>
            <a:r>
              <a:rPr lang="fi-FI" sz="4000" dirty="0">
                <a:latin typeface="Consolas" pitchFamily="49" charset="0"/>
              </a:rPr>
              <a:t>           </a:t>
            </a:r>
            <a:r>
              <a:rPr lang="fi-FI" sz="4000" dirty="0" err="1">
                <a:latin typeface="Consolas" pitchFamily="49" charset="0"/>
              </a:rPr>
              <a:t>configurable</a:t>
            </a:r>
            <a:r>
              <a:rPr lang="fi-FI" sz="4000" dirty="0">
                <a:latin typeface="Consolas" pitchFamily="49" charset="0"/>
              </a:rPr>
              <a:t> : </a:t>
            </a:r>
            <a:r>
              <a:rPr lang="fi-FI" sz="4000" dirty="0" err="1">
                <a:solidFill>
                  <a:schemeClr val="accent1">
                    <a:lumMod val="75000"/>
                  </a:schemeClr>
                </a:solidFill>
                <a:latin typeface="Consolas" pitchFamily="49" charset="0"/>
              </a:rPr>
              <a:t>true</a:t>
            </a:r>
            <a:r>
              <a:rPr lang="fi-FI" sz="4000" dirty="0">
                <a:latin typeface="Consolas" pitchFamily="49" charset="0"/>
              </a:rPr>
              <a:t> </a:t>
            </a:r>
            <a:r>
              <a:rPr lang="fi-FI" sz="4000" dirty="0">
                <a:solidFill>
                  <a:srgbClr val="878787"/>
                </a:solidFill>
                <a:latin typeface="Consolas" pitchFamily="49" charset="0"/>
              </a:rPr>
              <a:t>// </a:t>
            </a:r>
            <a:r>
              <a:rPr lang="fi-FI" sz="4000" dirty="0" err="1">
                <a:solidFill>
                  <a:srgbClr val="878787"/>
                </a:solidFill>
                <a:latin typeface="Consolas" pitchFamily="49" charset="0"/>
              </a:rPr>
              <a:t>property</a:t>
            </a:r>
            <a:r>
              <a:rPr lang="fi-FI" sz="4000" dirty="0">
                <a:solidFill>
                  <a:srgbClr val="878787"/>
                </a:solidFill>
                <a:latin typeface="Consolas" pitchFamily="49" charset="0"/>
              </a:rPr>
              <a:t> </a:t>
            </a:r>
            <a:r>
              <a:rPr lang="fi-FI" sz="4000" dirty="0" err="1">
                <a:solidFill>
                  <a:srgbClr val="878787"/>
                </a:solidFill>
                <a:latin typeface="Consolas" pitchFamily="49" charset="0"/>
              </a:rPr>
              <a:t>can</a:t>
            </a:r>
            <a:r>
              <a:rPr lang="fi-FI" sz="4000" dirty="0">
                <a:solidFill>
                  <a:srgbClr val="878787"/>
                </a:solidFill>
                <a:latin typeface="Consolas" pitchFamily="49" charset="0"/>
              </a:rPr>
              <a:t> </a:t>
            </a:r>
            <a:r>
              <a:rPr lang="fi-FI" sz="4000" dirty="0" err="1">
                <a:solidFill>
                  <a:srgbClr val="878787"/>
                </a:solidFill>
                <a:latin typeface="Consolas" pitchFamily="49" charset="0"/>
              </a:rPr>
              <a:t>be</a:t>
            </a:r>
            <a:r>
              <a:rPr lang="fi-FI" sz="4000" dirty="0">
                <a:solidFill>
                  <a:srgbClr val="878787"/>
                </a:solidFill>
                <a:latin typeface="Consolas" pitchFamily="49" charset="0"/>
              </a:rPr>
              <a:t> </a:t>
            </a:r>
            <a:r>
              <a:rPr lang="fi-FI" sz="4000" dirty="0" err="1">
                <a:solidFill>
                  <a:srgbClr val="878787"/>
                </a:solidFill>
                <a:latin typeface="Consolas" pitchFamily="49" charset="0"/>
              </a:rPr>
              <a:t>deleted</a:t>
            </a:r>
            <a:r>
              <a:rPr lang="fi-FI" sz="4000" dirty="0">
                <a:solidFill>
                  <a:srgbClr val="878787"/>
                </a:solidFill>
                <a:latin typeface="Consolas" pitchFamily="49" charset="0"/>
              </a:rPr>
              <a:t> (</a:t>
            </a:r>
            <a:r>
              <a:rPr lang="fi-FI" sz="4000" dirty="0" err="1">
                <a:solidFill>
                  <a:srgbClr val="878787"/>
                </a:solidFill>
                <a:latin typeface="Consolas" pitchFamily="49" charset="0"/>
              </a:rPr>
              <a:t>using</a:t>
            </a:r>
            <a:r>
              <a:rPr lang="fi-FI" sz="4000" dirty="0">
                <a:solidFill>
                  <a:srgbClr val="878787"/>
                </a:solidFill>
                <a:latin typeface="Consolas" pitchFamily="49" charset="0"/>
              </a:rPr>
              <a:t> </a:t>
            </a:r>
            <a:r>
              <a:rPr lang="fi-FI" sz="4000" dirty="0" smtClean="0">
                <a:solidFill>
                  <a:srgbClr val="878787"/>
                </a:solidFill>
                <a:latin typeface="Consolas" pitchFamily="49" charset="0"/>
              </a:rPr>
              <a:t>											"</a:t>
            </a:r>
            <a:r>
              <a:rPr lang="fi-FI" sz="4000" dirty="0" err="1">
                <a:solidFill>
                  <a:srgbClr val="878787"/>
                </a:solidFill>
                <a:latin typeface="Consolas" pitchFamily="49" charset="0"/>
              </a:rPr>
              <a:t>delete</a:t>
            </a:r>
            <a:r>
              <a:rPr lang="fi-FI" sz="4000" dirty="0">
                <a:solidFill>
                  <a:srgbClr val="878787"/>
                </a:solidFill>
                <a:latin typeface="Consolas" pitchFamily="49" charset="0"/>
              </a:rPr>
              <a:t>" </a:t>
            </a:r>
            <a:r>
              <a:rPr lang="fi-FI" sz="4000" dirty="0" err="1">
                <a:solidFill>
                  <a:srgbClr val="878787"/>
                </a:solidFill>
                <a:latin typeface="Consolas" pitchFamily="49" charset="0"/>
              </a:rPr>
              <a:t>syntax</a:t>
            </a:r>
            <a:r>
              <a:rPr lang="fi-FI" sz="4000" dirty="0">
                <a:solidFill>
                  <a:srgbClr val="878787"/>
                </a:solidFill>
                <a:latin typeface="Consolas" pitchFamily="49" charset="0"/>
              </a:rPr>
              <a:t>")</a:t>
            </a:r>
          </a:p>
          <a:p>
            <a:pPr lvl="1" algn="l">
              <a:defRPr/>
            </a:pPr>
            <a:r>
              <a:rPr lang="fi-FI" sz="4000" dirty="0">
                <a:latin typeface="Consolas" pitchFamily="49" charset="0"/>
              </a:rPr>
              <a:t>       }</a:t>
            </a:r>
          </a:p>
          <a:p>
            <a:pPr lvl="1" algn="l">
              <a:defRPr/>
            </a:pPr>
            <a:r>
              <a:rPr lang="fi-FI" sz="4000" dirty="0">
                <a:latin typeface="Consolas" pitchFamily="49" charset="0"/>
              </a:rPr>
              <a:t>   );</a:t>
            </a:r>
          </a:p>
          <a:p>
            <a:pPr lvl="1" algn="l">
              <a:defRPr/>
            </a:pPr>
            <a:r>
              <a:rPr lang="fi-FI" sz="4000" dirty="0">
                <a:latin typeface="Consolas" pitchFamily="49" charset="0"/>
              </a:rPr>
              <a:t>   </a:t>
            </a:r>
            <a:r>
              <a:rPr lang="fi-FI" sz="4000" dirty="0" err="1">
                <a:solidFill>
                  <a:srgbClr val="51868F"/>
                </a:solidFill>
                <a:latin typeface="Consolas" pitchFamily="49" charset="0"/>
              </a:rPr>
              <a:t>console</a:t>
            </a:r>
            <a:r>
              <a:rPr lang="fi-FI" sz="4000" dirty="0" err="1">
                <a:latin typeface="Consolas" pitchFamily="49" charset="0"/>
              </a:rPr>
              <a:t>.</a:t>
            </a:r>
            <a:r>
              <a:rPr lang="fi-FI" sz="4000" dirty="0" err="1">
                <a:solidFill>
                  <a:srgbClr val="51868F"/>
                </a:solidFill>
                <a:latin typeface="Consolas" pitchFamily="49" charset="0"/>
              </a:rPr>
              <a:t>log</a:t>
            </a:r>
            <a:r>
              <a:rPr lang="fi-FI" sz="4000" dirty="0" err="1">
                <a:latin typeface="Consolas" pitchFamily="49" charset="0"/>
              </a:rPr>
              <a:t>(superbaby</a:t>
            </a:r>
            <a:r>
              <a:rPr lang="fi-FI" sz="4000" dirty="0">
                <a:latin typeface="Consolas" pitchFamily="49" charset="0"/>
              </a:rPr>
              <a:t>);  </a:t>
            </a:r>
            <a:r>
              <a:rPr lang="fi-FI" sz="4000" dirty="0">
                <a:solidFill>
                  <a:schemeClr val="bg2">
                    <a:lumMod val="75000"/>
                  </a:schemeClr>
                </a:solidFill>
                <a:latin typeface="Consolas" pitchFamily="49" charset="0"/>
              </a:rPr>
              <a:t>// </a:t>
            </a:r>
            <a:r>
              <a:rPr lang="fi-FI" sz="4000" dirty="0" err="1">
                <a:solidFill>
                  <a:schemeClr val="bg2">
                    <a:lumMod val="75000"/>
                  </a:schemeClr>
                </a:solidFill>
                <a:latin typeface="Consolas" pitchFamily="49" charset="0"/>
              </a:rPr>
              <a:t>note</a:t>
            </a:r>
            <a:r>
              <a:rPr lang="fi-FI" sz="4000" dirty="0">
                <a:solidFill>
                  <a:schemeClr val="bg2">
                    <a:lumMod val="75000"/>
                  </a:schemeClr>
                </a:solidFill>
                <a:latin typeface="Consolas" pitchFamily="49" charset="0"/>
              </a:rPr>
              <a:t> the __proto__ </a:t>
            </a:r>
            <a:r>
              <a:rPr lang="fi-FI" sz="4000" dirty="0" err="1">
                <a:solidFill>
                  <a:schemeClr val="bg2">
                    <a:lumMod val="75000"/>
                  </a:schemeClr>
                </a:solidFill>
                <a:latin typeface="Consolas" pitchFamily="49" charset="0"/>
              </a:rPr>
              <a:t>object</a:t>
            </a:r>
            <a:endParaRPr lang="fi-FI" sz="4000" dirty="0">
              <a:solidFill>
                <a:schemeClr val="bg2">
                  <a:lumMod val="75000"/>
                </a:schemeClr>
              </a:solidFill>
              <a:latin typeface="Consolas" pitchFamily="49" charset="0"/>
            </a:endParaRPr>
          </a:p>
          <a:p>
            <a:pPr lvl="1" algn="l">
              <a:defRPr/>
            </a:pPr>
            <a:endParaRPr lang="fi-FI" sz="4000" dirty="0">
              <a:latin typeface="Consolas" pitchFamily="49" charset="0"/>
            </a:endParaRPr>
          </a:p>
          <a:p>
            <a:pPr lvl="1" algn="l">
              <a:defRPr/>
            </a:pPr>
            <a:r>
              <a:rPr lang="fi-FI" sz="4000" dirty="0">
                <a:latin typeface="Consolas" pitchFamily="49" charset="0"/>
              </a:rPr>
              <a:t>   </a:t>
            </a:r>
            <a:r>
              <a:rPr lang="fi-FI" sz="4000" dirty="0" err="1">
                <a:solidFill>
                  <a:schemeClr val="accent3">
                    <a:lumMod val="75000"/>
                  </a:schemeClr>
                </a:solidFill>
                <a:latin typeface="Consolas" pitchFamily="49" charset="0"/>
              </a:rPr>
              <a:t>superbaby</a:t>
            </a:r>
            <a:r>
              <a:rPr lang="fi-FI" sz="4000" dirty="0" err="1">
                <a:latin typeface="Consolas" pitchFamily="49" charset="0"/>
              </a:rPr>
              <a:t>.firstName</a:t>
            </a:r>
            <a:r>
              <a:rPr lang="fi-FI" sz="4000" dirty="0">
                <a:latin typeface="Consolas" pitchFamily="49" charset="0"/>
              </a:rPr>
              <a:t> = '</a:t>
            </a:r>
            <a:r>
              <a:rPr lang="fi-FI" sz="4000" dirty="0" err="1">
                <a:latin typeface="Consolas" pitchFamily="49" charset="0"/>
              </a:rPr>
              <a:t>Pebbles</a:t>
            </a:r>
            <a:r>
              <a:rPr lang="fi-FI" sz="4000" dirty="0">
                <a:latin typeface="Consolas" pitchFamily="49" charset="0"/>
              </a:rPr>
              <a:t>';</a:t>
            </a:r>
          </a:p>
          <a:p>
            <a:pPr lvl="1" algn="l">
              <a:defRPr/>
            </a:pPr>
            <a:r>
              <a:rPr lang="fi-FI" sz="4000" dirty="0">
                <a:latin typeface="Consolas" pitchFamily="49" charset="0"/>
              </a:rPr>
              <a:t>   </a:t>
            </a:r>
            <a:r>
              <a:rPr lang="fi-FI" sz="4000" dirty="0" err="1">
                <a:solidFill>
                  <a:schemeClr val="accent1">
                    <a:lumMod val="75000"/>
                  </a:schemeClr>
                </a:solidFill>
                <a:latin typeface="Consolas" pitchFamily="49" charset="0"/>
              </a:rPr>
              <a:t>console</a:t>
            </a:r>
            <a:r>
              <a:rPr lang="fi-FI" sz="4000" dirty="0" err="1">
                <a:latin typeface="Consolas" pitchFamily="49" charset="0"/>
              </a:rPr>
              <a:t>.</a:t>
            </a:r>
            <a:r>
              <a:rPr lang="fi-FI" sz="4000" dirty="0" err="1">
                <a:solidFill>
                  <a:srgbClr val="51868F"/>
                </a:solidFill>
                <a:latin typeface="Consolas" pitchFamily="49" charset="0"/>
              </a:rPr>
              <a:t>log</a:t>
            </a:r>
            <a:r>
              <a:rPr lang="fi-FI" sz="4000" dirty="0" err="1">
                <a:latin typeface="Consolas" pitchFamily="49" charset="0"/>
              </a:rPr>
              <a:t>('</a:t>
            </a:r>
            <a:r>
              <a:rPr lang="fi-FI" sz="4000" dirty="0" err="1">
                <a:solidFill>
                  <a:schemeClr val="accent4">
                    <a:lumMod val="75000"/>
                  </a:schemeClr>
                </a:solidFill>
                <a:latin typeface="Consolas" pitchFamily="49" charset="0"/>
              </a:rPr>
              <a:t>Super</a:t>
            </a:r>
            <a:r>
              <a:rPr lang="fi-FI" sz="4000" dirty="0">
                <a:solidFill>
                  <a:schemeClr val="accent4">
                    <a:lumMod val="75000"/>
                  </a:schemeClr>
                </a:solidFill>
                <a:latin typeface="Consolas" pitchFamily="49" charset="0"/>
              </a:rPr>
              <a:t> Baby </a:t>
            </a:r>
            <a:r>
              <a:rPr lang="fi-FI" sz="4000" dirty="0" err="1">
                <a:solidFill>
                  <a:schemeClr val="accent4">
                    <a:lumMod val="75000"/>
                  </a:schemeClr>
                </a:solidFill>
                <a:latin typeface="Consolas" pitchFamily="49" charset="0"/>
              </a:rPr>
              <a:t>name</a:t>
            </a:r>
            <a:r>
              <a:rPr lang="fi-FI" sz="4000" dirty="0">
                <a:solidFill>
                  <a:schemeClr val="accent4">
                    <a:lumMod val="75000"/>
                  </a:schemeClr>
                </a:solidFill>
                <a:latin typeface="Consolas" pitchFamily="49" charset="0"/>
              </a:rPr>
              <a:t>: </a:t>
            </a:r>
            <a:r>
              <a:rPr lang="fi-FI" sz="4000" dirty="0">
                <a:latin typeface="Consolas" pitchFamily="49" charset="0"/>
              </a:rPr>
              <a:t>' + </a:t>
            </a:r>
            <a:r>
              <a:rPr lang="fi-FI" sz="4000" dirty="0" err="1">
                <a:solidFill>
                  <a:schemeClr val="accent3">
                    <a:lumMod val="75000"/>
                  </a:schemeClr>
                </a:solidFill>
                <a:latin typeface="Consolas" pitchFamily="49" charset="0"/>
              </a:rPr>
              <a:t>superbaby</a:t>
            </a:r>
            <a:r>
              <a:rPr lang="fi-FI" sz="4000" dirty="0" err="1">
                <a:latin typeface="Consolas" pitchFamily="49" charset="0"/>
              </a:rPr>
              <a:t>.firstName</a:t>
            </a:r>
            <a:r>
              <a:rPr lang="fi-FI" sz="4000" dirty="0">
                <a:latin typeface="Consolas" pitchFamily="49" charset="0"/>
              </a:rPr>
              <a:t> + ' ' + </a:t>
            </a:r>
            <a:r>
              <a:rPr lang="fi-FI" sz="4000" dirty="0" err="1">
                <a:solidFill>
                  <a:srgbClr val="A37113"/>
                </a:solidFill>
                <a:latin typeface="Consolas" pitchFamily="49" charset="0"/>
              </a:rPr>
              <a:t>superbaby</a:t>
            </a:r>
            <a:r>
              <a:rPr lang="fi-FI" sz="4000" dirty="0" err="1">
                <a:latin typeface="Consolas" pitchFamily="49" charset="0"/>
              </a:rPr>
              <a:t>.lastName</a:t>
            </a:r>
            <a:r>
              <a:rPr lang="fi-FI" sz="4000" dirty="0">
                <a:latin typeface="Consolas" pitchFamily="49" charset="0"/>
              </a:rPr>
              <a:t>);</a:t>
            </a:r>
          </a:p>
          <a:p>
            <a:pPr lvl="1" algn="l">
              <a:defRPr/>
            </a:pPr>
            <a:r>
              <a:rPr lang="fi-FI" sz="4000" dirty="0">
                <a:latin typeface="Consolas" pitchFamily="49" charset="0"/>
              </a:rPr>
              <a:t>   </a:t>
            </a:r>
            <a:r>
              <a:rPr lang="fi-FI" sz="4000" dirty="0" err="1">
                <a:solidFill>
                  <a:schemeClr val="accent1">
                    <a:lumMod val="75000"/>
                  </a:schemeClr>
                </a:solidFill>
                <a:latin typeface="Consolas" pitchFamily="49" charset="0"/>
              </a:rPr>
              <a:t>console</a:t>
            </a:r>
            <a:r>
              <a:rPr lang="fi-FI" sz="4000" dirty="0" err="1">
                <a:latin typeface="Consolas" pitchFamily="49" charset="0"/>
              </a:rPr>
              <a:t>.</a:t>
            </a:r>
            <a:r>
              <a:rPr lang="fi-FI" sz="4000" dirty="0" err="1">
                <a:solidFill>
                  <a:srgbClr val="51868F"/>
                </a:solidFill>
                <a:latin typeface="Consolas" pitchFamily="49" charset="0"/>
              </a:rPr>
              <a:t>log</a:t>
            </a:r>
            <a:r>
              <a:rPr lang="fi-FI" sz="4000" dirty="0" err="1">
                <a:latin typeface="Consolas" pitchFamily="49" charset="0"/>
              </a:rPr>
              <a:t>('</a:t>
            </a:r>
            <a:r>
              <a:rPr lang="fi-FI" sz="4000" dirty="0" err="1">
                <a:solidFill>
                  <a:schemeClr val="accent4">
                    <a:lumMod val="75000"/>
                  </a:schemeClr>
                </a:solidFill>
                <a:latin typeface="Consolas" pitchFamily="49" charset="0"/>
              </a:rPr>
              <a:t>Super</a:t>
            </a:r>
            <a:r>
              <a:rPr lang="fi-FI" sz="4000" dirty="0">
                <a:solidFill>
                  <a:schemeClr val="accent4">
                    <a:lumMod val="75000"/>
                  </a:schemeClr>
                </a:solidFill>
                <a:latin typeface="Consolas" pitchFamily="49" charset="0"/>
              </a:rPr>
              <a:t> </a:t>
            </a:r>
            <a:r>
              <a:rPr lang="fi-FI" sz="4000" dirty="0" err="1">
                <a:solidFill>
                  <a:schemeClr val="accent4">
                    <a:lumMod val="75000"/>
                  </a:schemeClr>
                </a:solidFill>
                <a:latin typeface="Consolas" pitchFamily="49" charset="0"/>
              </a:rPr>
              <a:t>powers</a:t>
            </a:r>
            <a:r>
              <a:rPr lang="fi-FI" sz="4000" dirty="0">
                <a:solidFill>
                  <a:schemeClr val="accent4">
                    <a:lumMod val="75000"/>
                  </a:schemeClr>
                </a:solidFill>
                <a:latin typeface="Consolas" pitchFamily="49" charset="0"/>
              </a:rPr>
              <a:t>?</a:t>
            </a:r>
            <a:r>
              <a:rPr lang="fi-FI" sz="4000" dirty="0">
                <a:latin typeface="Consolas" pitchFamily="49" charset="0"/>
              </a:rPr>
              <a:t> ' + (</a:t>
            </a:r>
            <a:r>
              <a:rPr lang="fi-FI" sz="4000" dirty="0" err="1">
                <a:solidFill>
                  <a:schemeClr val="accent3">
                    <a:lumMod val="75000"/>
                  </a:schemeClr>
                </a:solidFill>
                <a:latin typeface="Consolas" pitchFamily="49" charset="0"/>
              </a:rPr>
              <a:t>superbaby</a:t>
            </a:r>
            <a:r>
              <a:rPr lang="fi-FI" sz="4000" dirty="0" err="1">
                <a:latin typeface="Consolas" pitchFamily="49" charset="0"/>
              </a:rPr>
              <a:t>.hasSuperPowers</a:t>
            </a:r>
            <a:r>
              <a:rPr lang="fi-FI" sz="4000" dirty="0">
                <a:latin typeface="Consolas" pitchFamily="49" charset="0"/>
              </a:rPr>
              <a:t> ? '</a:t>
            </a:r>
            <a:r>
              <a:rPr lang="fi-FI" sz="4000" dirty="0" err="1">
                <a:solidFill>
                  <a:schemeClr val="accent4">
                    <a:lumMod val="75000"/>
                  </a:schemeClr>
                </a:solidFill>
                <a:latin typeface="Consolas" pitchFamily="49" charset="0"/>
              </a:rPr>
              <a:t>You</a:t>
            </a:r>
            <a:r>
              <a:rPr lang="fi-FI" sz="4000" dirty="0">
                <a:solidFill>
                  <a:schemeClr val="accent4">
                    <a:lumMod val="75000"/>
                  </a:schemeClr>
                </a:solidFill>
                <a:latin typeface="Consolas" pitchFamily="49" charset="0"/>
              </a:rPr>
              <a:t> </a:t>
            </a:r>
            <a:r>
              <a:rPr lang="fi-FI" sz="4000" dirty="0" err="1">
                <a:solidFill>
                  <a:schemeClr val="accent4">
                    <a:lumMod val="75000"/>
                  </a:schemeClr>
                </a:solidFill>
                <a:latin typeface="Consolas" pitchFamily="49" charset="0"/>
              </a:rPr>
              <a:t>bet</a:t>
            </a:r>
            <a:r>
              <a:rPr lang="fi-FI" sz="4000" dirty="0">
                <a:solidFill>
                  <a:schemeClr val="accent4">
                    <a:lumMod val="75000"/>
                  </a:schemeClr>
                </a:solidFill>
                <a:latin typeface="Consolas" pitchFamily="49" charset="0"/>
              </a:rPr>
              <a:t>!</a:t>
            </a:r>
            <a:r>
              <a:rPr lang="fi-FI" sz="4000" dirty="0">
                <a:latin typeface="Consolas" pitchFamily="49" charset="0"/>
              </a:rPr>
              <a:t>' : '</a:t>
            </a:r>
            <a:r>
              <a:rPr lang="fi-FI" sz="4000" dirty="0">
                <a:solidFill>
                  <a:srgbClr val="A14A0B"/>
                </a:solidFill>
                <a:latin typeface="Consolas" pitchFamily="49" charset="0"/>
              </a:rPr>
              <a:t>No </a:t>
            </a:r>
            <a:r>
              <a:rPr lang="fi-FI" sz="4000" dirty="0" err="1">
                <a:solidFill>
                  <a:srgbClr val="A14A0B"/>
                </a:solidFill>
                <a:latin typeface="Consolas" pitchFamily="49" charset="0"/>
              </a:rPr>
              <a:t>way</a:t>
            </a:r>
            <a:r>
              <a:rPr lang="fi-FI" sz="4000" dirty="0">
                <a:solidFill>
                  <a:srgbClr val="A14A0B"/>
                </a:solidFill>
                <a:latin typeface="Consolas" pitchFamily="49" charset="0"/>
              </a:rPr>
              <a:t>!</a:t>
            </a:r>
            <a:r>
              <a:rPr lang="fi-FI" sz="4000" dirty="0">
                <a:latin typeface="Consolas" pitchFamily="49" charset="0"/>
              </a:rPr>
              <a:t>'));</a:t>
            </a:r>
          </a:p>
          <a:p>
            <a:pPr lvl="1" algn="l">
              <a:defRPr/>
            </a:pPr>
            <a:r>
              <a:rPr lang="fi-FI" sz="4000" dirty="0">
                <a:latin typeface="Consolas" pitchFamily="49" charset="0"/>
              </a:rPr>
              <a:t>};</a:t>
            </a:r>
            <a:endParaRPr lang="fi-FI" sz="4000" dirty="0" smtClean="0">
              <a:latin typeface="Consolas" pitchFamily="49" charset="0"/>
            </a:endParaRPr>
          </a:p>
        </p:txBody>
      </p:sp>
    </p:spTree>
    <p:extLst>
      <p:ext uri="{BB962C8B-B14F-4D97-AF65-F5344CB8AC3E}">
        <p14:creationId xmlns:p14="http://schemas.microsoft.com/office/powerpoint/2010/main" val="1247400798"/>
      </p:ext>
    </p:extLst>
  </p:cSld>
  <p:clrMapOvr>
    <a:masterClrMapping/>
  </p:clrMapOvr>
  <p:transition xmlns:p14="http://schemas.microsoft.com/office/powerpoint/2010/mai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0" indent="0" algn="l">
              <a:buNone/>
            </a:pPr>
            <a:r>
              <a:rPr lang="en-US" sz="4000" b="1" dirty="0">
                <a:solidFill>
                  <a:srgbClr val="7D1102"/>
                </a:solidFill>
                <a:cs typeface="Trade Gothic Next LT Pro Lt" pitchFamily="34" charset="0"/>
              </a:rPr>
              <a:t>3</a:t>
            </a:r>
            <a:r>
              <a:rPr lang="en-US" sz="4000" b="1" dirty="0" smtClean="0">
                <a:solidFill>
                  <a:srgbClr val="7D1102"/>
                </a:solidFill>
                <a:cs typeface="Trade Gothic Next LT Pro Lt" pitchFamily="34" charset="0"/>
              </a:rPr>
              <a:t>. Variable Objects –</a:t>
            </a:r>
            <a:r>
              <a:rPr lang="en-US" sz="4000" b="1" dirty="0" smtClean="0">
                <a:solidFill>
                  <a:srgbClr val="7D1102"/>
                </a:solidFill>
                <a:latin typeface="Consolas"/>
                <a:cs typeface="Consolas"/>
              </a:rPr>
              <a:t> 03-variablesObjects.js</a:t>
            </a: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3388577272"/>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101600"/>
            <a:ext cx="23050500" cy="3429000"/>
          </a:xfrm>
        </p:spPr>
        <p:txBody>
          <a:bodyPr/>
          <a:lstStyle/>
          <a:p>
            <a:r>
              <a:rPr lang="en-US" sz="8000" dirty="0" smtClean="0"/>
              <a:t>HTML 5 </a:t>
            </a:r>
            <a:endParaRPr lang="en-US" sz="8000" dirty="0"/>
          </a:p>
        </p:txBody>
      </p:sp>
      <p:sp>
        <p:nvSpPr>
          <p:cNvPr id="8" name="Rectangle 3"/>
          <p:cNvSpPr txBox="1">
            <a:spLocks noChangeArrowheads="1"/>
          </p:cNvSpPr>
          <p:nvPr/>
        </p:nvSpPr>
        <p:spPr>
          <a:xfrm>
            <a:off x="2455717" y="3498850"/>
            <a:ext cx="19801033" cy="9017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smtClean="0">
                <a:solidFill>
                  <a:schemeClr val="accent5">
                    <a:lumMod val="75000"/>
                  </a:schemeClr>
                </a:solidFill>
                <a:latin typeface="+mj-lt"/>
                <a:cs typeface="Trade Gothic Next LT Pro Lt" pitchFamily="34" charset="0"/>
              </a:rPr>
              <a:t>Hypertext Markup Language </a:t>
            </a:r>
          </a:p>
          <a:p>
            <a:pPr algn="l">
              <a:lnSpc>
                <a:spcPct val="50000"/>
              </a:lnSpc>
            </a:pPr>
            <a:r>
              <a:rPr lang="en-US" sz="4000" dirty="0" smtClean="0">
                <a:solidFill>
                  <a:srgbClr val="7D1102"/>
                </a:solidFill>
                <a:cs typeface="Trade Gothic Next LT Pro Lt" pitchFamily="34" charset="0"/>
              </a:rPr>
              <a:t>Finalized and published in Oct 2014 by World Wide Web Consortium (W3C) </a:t>
            </a:r>
            <a:endParaRPr lang="en-US" sz="4000" dirty="0">
              <a:solidFill>
                <a:schemeClr val="accent5">
                  <a:lumMod val="75000"/>
                </a:schemeClr>
              </a:solidFill>
              <a:latin typeface="+mj-lt"/>
              <a:cs typeface="Trade Gothic Next LT Pro Lt" pitchFamily="34" charset="0"/>
            </a:endParaRPr>
          </a:p>
          <a:p>
            <a:pPr algn="l" eaLnBrk="1" hangingPunct="1">
              <a:lnSpc>
                <a:spcPct val="50000"/>
              </a:lnSpc>
            </a:pPr>
            <a:r>
              <a:rPr lang="en-US" sz="4000" dirty="0" smtClean="0">
                <a:solidFill>
                  <a:schemeClr val="accent5">
                    <a:lumMod val="75000"/>
                  </a:schemeClr>
                </a:solidFill>
                <a:latin typeface="+mj-lt"/>
                <a:cs typeface="Trade Gothic Next LT Pro Lt" pitchFamily="34" charset="0"/>
              </a:rPr>
              <a:t>Fifth revision of HTML </a:t>
            </a:r>
            <a:endParaRPr lang="en-US" sz="4000" dirty="0">
              <a:solidFill>
                <a:schemeClr val="accent5">
                  <a:lumMod val="75000"/>
                </a:schemeClr>
              </a:solidFill>
              <a:latin typeface="+mj-lt"/>
              <a:cs typeface="Trade Gothic Next LT Pro Lt" pitchFamily="34" charset="0"/>
            </a:endParaRPr>
          </a:p>
          <a:p>
            <a:pPr algn="l" eaLnBrk="1" hangingPunct="1">
              <a:lnSpc>
                <a:spcPct val="50000"/>
              </a:lnSpc>
            </a:pPr>
            <a:r>
              <a:rPr lang="en-US" sz="4000" dirty="0">
                <a:solidFill>
                  <a:srgbClr val="7D1102"/>
                </a:solidFill>
                <a:latin typeface="+mj-lt"/>
                <a:cs typeface="Trade Gothic Next LT Pro Lt" pitchFamily="34" charset="0"/>
              </a:rPr>
              <a:t>New </a:t>
            </a:r>
            <a:r>
              <a:rPr lang="en-US" sz="4000" dirty="0" smtClean="0">
                <a:solidFill>
                  <a:srgbClr val="7D1102"/>
                </a:solidFill>
                <a:latin typeface="+mj-lt"/>
                <a:cs typeface="Trade Gothic Next LT Pro Lt" pitchFamily="34" charset="0"/>
              </a:rPr>
              <a:t>features include:</a:t>
            </a:r>
            <a:endParaRPr lang="en-US" sz="4000" dirty="0">
              <a:solidFill>
                <a:srgbClr val="7D1102"/>
              </a:solidFill>
              <a:latin typeface="+mj-lt"/>
              <a:cs typeface="Trade Gothic Next LT Pro Lt" pitchFamily="34" charset="0"/>
            </a:endParaRPr>
          </a:p>
          <a:p>
            <a:pPr lvl="1" algn="l">
              <a:lnSpc>
                <a:spcPct val="50000"/>
              </a:lnSpc>
              <a:buFont typeface="Courier New"/>
              <a:buChar char="o"/>
            </a:pPr>
            <a:r>
              <a:rPr lang="en-US" sz="4000" dirty="0">
                <a:solidFill>
                  <a:schemeClr val="tx1"/>
                </a:solidFill>
                <a:latin typeface="+mj-lt"/>
                <a:cs typeface="Trade Gothic Next LT Pro Lt" pitchFamily="34" charset="0"/>
              </a:rPr>
              <a:t>HTML5 and </a:t>
            </a:r>
            <a:r>
              <a:rPr lang="en-US" sz="4000" dirty="0" smtClean="0">
                <a:solidFill>
                  <a:schemeClr val="tx1"/>
                </a:solidFill>
                <a:latin typeface="+mj-lt"/>
                <a:cs typeface="Trade Gothic Next LT Pro Lt" pitchFamily="34" charset="0"/>
              </a:rPr>
              <a:t>JavaScript</a:t>
            </a:r>
          </a:p>
          <a:p>
            <a:pPr lvl="1" algn="l">
              <a:lnSpc>
                <a:spcPct val="50000"/>
              </a:lnSpc>
              <a:buFont typeface="Courier New"/>
              <a:buChar char="o"/>
            </a:pPr>
            <a:r>
              <a:rPr lang="en-US" sz="4000" dirty="0">
                <a:solidFill>
                  <a:schemeClr val="tx1">
                    <a:lumMod val="75000"/>
                  </a:schemeClr>
                </a:solidFill>
                <a:cs typeface="Trade Gothic Next LT Pro Lt" pitchFamily="34" charset="0"/>
              </a:rPr>
              <a:t>Separation of formatting into </a:t>
            </a:r>
            <a:r>
              <a:rPr lang="en-US" sz="4000" dirty="0" smtClean="0">
                <a:solidFill>
                  <a:schemeClr val="tx1">
                    <a:lumMod val="75000"/>
                  </a:schemeClr>
                </a:solidFill>
                <a:cs typeface="Trade Gothic Next LT Pro Lt" pitchFamily="34" charset="0"/>
              </a:rPr>
              <a:t>CSS</a:t>
            </a:r>
          </a:p>
          <a:p>
            <a:pPr lvl="1" algn="l">
              <a:lnSpc>
                <a:spcPct val="50000"/>
              </a:lnSpc>
              <a:buFont typeface="Courier New"/>
              <a:buChar char="o"/>
            </a:pPr>
            <a:r>
              <a:rPr lang="en-US" sz="4000" dirty="0" smtClean="0">
                <a:solidFill>
                  <a:schemeClr val="tx1">
                    <a:lumMod val="75000"/>
                  </a:schemeClr>
                </a:solidFill>
                <a:latin typeface="+mj-lt"/>
                <a:cs typeface="Trade Gothic Next LT Pro Lt" pitchFamily="34" charset="0"/>
              </a:rPr>
              <a:t>accessibility improvements </a:t>
            </a:r>
            <a:endParaRPr lang="en-US" sz="4000" dirty="0">
              <a:solidFill>
                <a:schemeClr val="tx1">
                  <a:lumMod val="75000"/>
                </a:schemeClr>
              </a:solidFill>
              <a:latin typeface="+mj-lt"/>
              <a:cs typeface="Trade Gothic Next LT Pro Lt" pitchFamily="34" charset="0"/>
            </a:endParaRPr>
          </a:p>
          <a:p>
            <a:pPr algn="l" eaLnBrk="1" hangingPunct="1">
              <a:lnSpc>
                <a:spcPct val="50000"/>
              </a:lnSpc>
            </a:pPr>
            <a:r>
              <a:rPr lang="en-US" sz="4000" dirty="0" smtClean="0">
                <a:solidFill>
                  <a:srgbClr val="7D1102"/>
                </a:solidFill>
                <a:cs typeface="Trade Gothic Next LT Pro Lt" pitchFamily="34" charset="0"/>
              </a:rPr>
              <a:t>The </a:t>
            </a:r>
            <a:r>
              <a:rPr lang="en-US" sz="4000" dirty="0">
                <a:solidFill>
                  <a:srgbClr val="7D1102"/>
                </a:solidFill>
                <a:cs typeface="Trade Gothic Next LT Pro Lt" pitchFamily="34" charset="0"/>
              </a:rPr>
              <a:t>HTML5 spec(s</a:t>
            </a:r>
            <a:r>
              <a:rPr lang="en-US" sz="4000" dirty="0" smtClean="0">
                <a:solidFill>
                  <a:srgbClr val="7D1102"/>
                </a:solidFill>
                <a:cs typeface="Trade Gothic Next LT Pro Lt" pitchFamily="34" charset="0"/>
              </a:rPr>
              <a:t>)</a:t>
            </a:r>
            <a:endParaRPr lang="en-US" sz="4000" dirty="0">
              <a:solidFill>
                <a:srgbClr val="7D1102"/>
              </a:solidFill>
              <a:cs typeface="Trade Gothic Next LT Pro Lt" pitchFamily="34" charset="0"/>
            </a:endParaRPr>
          </a:p>
        </p:txBody>
      </p:sp>
    </p:spTree>
    <p:extLst>
      <p:ext uri="{BB962C8B-B14F-4D97-AF65-F5344CB8AC3E}">
        <p14:creationId xmlns:p14="http://schemas.microsoft.com/office/powerpoint/2010/main" val="1006622160"/>
      </p:ext>
    </p:extLst>
  </p:cSld>
  <p:clrMapOvr>
    <a:masterClrMapping/>
  </p:clrMapOvr>
  <p:transition xmlns:p14="http://schemas.microsoft.com/office/powerpoint/2010/mai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 Arrays </a:t>
            </a:r>
            <a:endParaRPr lang="en-US" dirty="0"/>
          </a:p>
        </p:txBody>
      </p:sp>
      <p:sp>
        <p:nvSpPr>
          <p:cNvPr id="3" name="Text Placeholder 2"/>
          <p:cNvSpPr>
            <a:spLocks noGrp="1"/>
          </p:cNvSpPr>
          <p:nvPr>
            <p:ph type="body" idx="1"/>
          </p:nvPr>
        </p:nvSpPr>
        <p:spPr>
          <a:xfrm>
            <a:off x="673100" y="2903682"/>
            <a:ext cx="11518900" cy="8462818"/>
          </a:xfrm>
        </p:spPr>
        <p:txBody>
          <a:bodyPr anchor="t">
            <a:noAutofit/>
          </a:bodyPr>
          <a:lstStyle/>
          <a:p>
            <a:pPr eaLnBrk="1" hangingPunct="1"/>
            <a:r>
              <a:rPr lang="en-US" sz="4000" dirty="0" smtClean="0">
                <a:solidFill>
                  <a:schemeClr val="accent5">
                    <a:lumMod val="75000"/>
                  </a:schemeClr>
                </a:solidFill>
                <a:cs typeface="Trade Gothic Next LT Pro Lt" pitchFamily="34" charset="0"/>
              </a:rPr>
              <a:t>an array can hold more than one value at a time </a:t>
            </a:r>
          </a:p>
          <a:p>
            <a:pPr eaLnBrk="1" hangingPunct="1"/>
            <a:r>
              <a:rPr lang="en-US" sz="4000" dirty="0" smtClean="0">
                <a:solidFill>
                  <a:schemeClr val="accent5">
                    <a:lumMod val="75000"/>
                  </a:schemeClr>
                </a:solidFill>
                <a:cs typeface="Trade Gothic Next LT Pro Lt" pitchFamily="34" charset="0"/>
              </a:rPr>
              <a:t>an array uses the brackets  </a:t>
            </a:r>
            <a:r>
              <a:rPr lang="en-US" sz="4000" dirty="0" smtClean="0">
                <a:solidFill>
                  <a:schemeClr val="accent5">
                    <a:lumMod val="75000"/>
                  </a:schemeClr>
                </a:solidFill>
                <a:latin typeface="Consolas"/>
                <a:cs typeface="Consolas"/>
              </a:rPr>
              <a:t>[]</a:t>
            </a:r>
          </a:p>
          <a:p>
            <a:pPr eaLnBrk="1" hangingPunct="1"/>
            <a:r>
              <a:rPr lang="en-US" sz="4000" dirty="0" smtClean="0">
                <a:solidFill>
                  <a:schemeClr val="accent5">
                    <a:lumMod val="75000"/>
                  </a:schemeClr>
                </a:solidFill>
                <a:cs typeface="Trade Gothic Next LT Pro Lt" pitchFamily="34" charset="0"/>
              </a:rPr>
              <a:t>define the array </a:t>
            </a:r>
          </a:p>
          <a:p>
            <a:pPr eaLnBrk="1" hangingPunct="1"/>
            <a:endParaRPr lang="en-US" sz="4000" i="1" dirty="0">
              <a:solidFill>
                <a:schemeClr val="accent5">
                  <a:lumMod val="75000"/>
                </a:schemeClr>
              </a:solidFill>
              <a:cs typeface="Trade Gothic Next LT Pro Lt" pitchFamily="34" charset="0"/>
            </a:endParaRPr>
          </a:p>
          <a:p>
            <a:pPr marL="0" indent="0" algn="ctr" eaLnBrk="1" hangingPunct="1">
              <a:buNone/>
            </a:pPr>
            <a:r>
              <a:rPr lang="en-US" sz="4000" dirty="0" smtClean="0">
                <a:solidFill>
                  <a:schemeClr val="accent5">
                    <a:lumMod val="75000"/>
                  </a:schemeClr>
                </a:solidFill>
                <a:cs typeface="Trade Gothic Next LT Pro Lt" pitchFamily="34" charset="0"/>
              </a:rPr>
              <a:t>or</a:t>
            </a:r>
            <a:endParaRPr lang="en-US" sz="4000" dirty="0">
              <a:solidFill>
                <a:schemeClr val="accent1">
                  <a:lumMod val="75000"/>
                </a:schemeClr>
              </a:solidFill>
              <a:cs typeface="Trade Gothic Next LT Pro Lt" pitchFamily="34" charset="0"/>
            </a:endParaRPr>
          </a:p>
        </p:txBody>
      </p:sp>
      <p:sp>
        <p:nvSpPr>
          <p:cNvPr id="4" name="Rounded Rectangle 3"/>
          <p:cNvSpPr/>
          <p:nvPr/>
        </p:nvSpPr>
        <p:spPr>
          <a:xfrm>
            <a:off x="920750" y="7531641"/>
            <a:ext cx="10922000" cy="14755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err="1">
                <a:solidFill>
                  <a:srgbClr val="A37113"/>
                </a:solidFill>
                <a:latin typeface="Consolas"/>
                <a:cs typeface="Consolas"/>
              </a:rPr>
              <a:t>var</a:t>
            </a:r>
            <a:r>
              <a:rPr lang="en-US" sz="4000" dirty="0">
                <a:solidFill>
                  <a:srgbClr val="A37113"/>
                </a:solidFill>
                <a:latin typeface="Consolas"/>
                <a:cs typeface="Consolas"/>
              </a:rPr>
              <a:t> cars</a:t>
            </a:r>
            <a:r>
              <a:rPr lang="en-US" sz="4000" dirty="0">
                <a:latin typeface="Consolas"/>
                <a:cs typeface="Consolas"/>
              </a:rPr>
              <a:t> = [</a:t>
            </a:r>
            <a:r>
              <a:rPr lang="en-US" sz="4000" dirty="0">
                <a:solidFill>
                  <a:srgbClr val="7D1102"/>
                </a:solidFill>
                <a:latin typeface="Consolas"/>
                <a:cs typeface="Consolas"/>
              </a:rPr>
              <a:t>“Saab”</a:t>
            </a:r>
            <a:r>
              <a:rPr lang="en-US" sz="4000" dirty="0">
                <a:latin typeface="Consolas"/>
                <a:cs typeface="Consolas"/>
              </a:rPr>
              <a:t>, </a:t>
            </a:r>
            <a:r>
              <a:rPr lang="en-US" sz="4000" dirty="0">
                <a:solidFill>
                  <a:srgbClr val="7D1102"/>
                </a:solidFill>
                <a:latin typeface="Consolas"/>
                <a:cs typeface="Consolas"/>
              </a:rPr>
              <a:t>“Volvo”</a:t>
            </a:r>
            <a:r>
              <a:rPr lang="en-US" sz="4000" dirty="0">
                <a:latin typeface="Consolas"/>
                <a:cs typeface="Consolas"/>
              </a:rPr>
              <a:t>, </a:t>
            </a:r>
            <a:r>
              <a:rPr lang="en-US" sz="4000" dirty="0">
                <a:solidFill>
                  <a:srgbClr val="7D1102"/>
                </a:solidFill>
                <a:latin typeface="Consolas"/>
                <a:cs typeface="Consolas"/>
              </a:rPr>
              <a:t>“BMW”</a:t>
            </a:r>
            <a:r>
              <a:rPr lang="en-US" sz="4000" dirty="0">
                <a:latin typeface="Consolas"/>
                <a:cs typeface="Consolas"/>
              </a:rPr>
              <a:t>]</a:t>
            </a:r>
          </a:p>
          <a:p>
            <a:pPr lvl="1" algn="l">
              <a:defRPr/>
            </a:pPr>
            <a:endParaRPr lang="fi-FI" sz="4000" dirty="0" smtClean="0">
              <a:latin typeface="Consolas" pitchFamily="49" charset="0"/>
            </a:endParaRPr>
          </a:p>
        </p:txBody>
      </p:sp>
      <p:sp>
        <p:nvSpPr>
          <p:cNvPr id="5" name="Rounded Rectangle 4"/>
          <p:cNvSpPr/>
          <p:nvPr/>
        </p:nvSpPr>
        <p:spPr>
          <a:xfrm>
            <a:off x="673100" y="10288190"/>
            <a:ext cx="10922000" cy="21566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err="1">
                <a:solidFill>
                  <a:srgbClr val="A37113"/>
                </a:solidFill>
                <a:latin typeface="Consolas"/>
                <a:cs typeface="Consolas"/>
              </a:rPr>
              <a:t>var</a:t>
            </a:r>
            <a:r>
              <a:rPr lang="en-US" sz="4000" dirty="0">
                <a:solidFill>
                  <a:srgbClr val="A37113"/>
                </a:solidFill>
                <a:latin typeface="Consolas"/>
                <a:cs typeface="Consolas"/>
              </a:rPr>
              <a:t> cars</a:t>
            </a:r>
            <a:r>
              <a:rPr lang="en-US" sz="4000" dirty="0">
                <a:latin typeface="Consolas"/>
                <a:cs typeface="Consolas"/>
              </a:rPr>
              <a:t> = </a:t>
            </a:r>
            <a:r>
              <a:rPr lang="en-US" sz="4000" dirty="0" smtClean="0">
                <a:latin typeface="Consolas"/>
                <a:cs typeface="Consolas"/>
              </a:rPr>
              <a:t>new </a:t>
            </a:r>
            <a:r>
              <a:rPr lang="en-US" sz="4000" dirty="0" smtClean="0">
                <a:solidFill>
                  <a:schemeClr val="accent1">
                    <a:lumMod val="75000"/>
                  </a:schemeClr>
                </a:solidFill>
                <a:latin typeface="Consolas"/>
                <a:cs typeface="Consolas"/>
              </a:rPr>
              <a:t>Array</a:t>
            </a:r>
            <a:r>
              <a:rPr lang="en-US" sz="4000" dirty="0" smtClean="0">
                <a:latin typeface="Consolas"/>
                <a:cs typeface="Consolas"/>
              </a:rPr>
              <a:t>(</a:t>
            </a:r>
            <a:r>
              <a:rPr lang="en-US" sz="4000" dirty="0" smtClean="0">
                <a:solidFill>
                  <a:srgbClr val="7D1102"/>
                </a:solidFill>
                <a:latin typeface="Consolas"/>
                <a:cs typeface="Consolas"/>
              </a:rPr>
              <a:t>“</a:t>
            </a:r>
            <a:r>
              <a:rPr lang="en-US" sz="4000" dirty="0">
                <a:solidFill>
                  <a:srgbClr val="7D1102"/>
                </a:solidFill>
                <a:latin typeface="Consolas"/>
                <a:cs typeface="Consolas"/>
              </a:rPr>
              <a:t>Saab”</a:t>
            </a:r>
            <a:r>
              <a:rPr lang="en-US" sz="4000" dirty="0">
                <a:latin typeface="Consolas"/>
                <a:cs typeface="Consolas"/>
              </a:rPr>
              <a:t>, </a:t>
            </a:r>
            <a:r>
              <a:rPr lang="en-US" sz="4000" dirty="0">
                <a:solidFill>
                  <a:srgbClr val="7D1102"/>
                </a:solidFill>
                <a:latin typeface="Consolas"/>
                <a:cs typeface="Consolas"/>
              </a:rPr>
              <a:t>“Volvo”</a:t>
            </a:r>
            <a:r>
              <a:rPr lang="en-US" sz="4000" dirty="0">
                <a:latin typeface="Consolas"/>
                <a:cs typeface="Consolas"/>
              </a:rPr>
              <a:t>, </a:t>
            </a:r>
            <a:r>
              <a:rPr lang="en-US" sz="4000" dirty="0">
                <a:solidFill>
                  <a:srgbClr val="7D1102"/>
                </a:solidFill>
                <a:latin typeface="Consolas"/>
                <a:cs typeface="Consolas"/>
              </a:rPr>
              <a:t>“BMW</a:t>
            </a:r>
            <a:r>
              <a:rPr lang="en-US" sz="4000" dirty="0" smtClean="0">
                <a:solidFill>
                  <a:srgbClr val="7D1102"/>
                </a:solidFill>
                <a:latin typeface="Consolas"/>
                <a:cs typeface="Consolas"/>
              </a:rPr>
              <a:t>”</a:t>
            </a:r>
            <a:r>
              <a:rPr lang="en-US" sz="4000" dirty="0" smtClean="0">
                <a:latin typeface="Consolas"/>
                <a:cs typeface="Consolas"/>
              </a:rPr>
              <a:t>)</a:t>
            </a:r>
            <a:endParaRPr lang="en-US" sz="4000" dirty="0">
              <a:latin typeface="Consolas"/>
              <a:cs typeface="Consolas"/>
            </a:endParaRPr>
          </a:p>
          <a:p>
            <a:pPr lvl="1" algn="l">
              <a:defRPr/>
            </a:pPr>
            <a:endParaRPr lang="fi-FI" sz="4000" dirty="0" smtClean="0">
              <a:latin typeface="Consolas" pitchFamily="49" charset="0"/>
            </a:endParaRPr>
          </a:p>
        </p:txBody>
      </p:sp>
      <p:sp>
        <p:nvSpPr>
          <p:cNvPr id="7" name="Text Placeholder 2"/>
          <p:cNvSpPr txBox="1">
            <a:spLocks/>
          </p:cNvSpPr>
          <p:nvPr/>
        </p:nvSpPr>
        <p:spPr>
          <a:xfrm>
            <a:off x="12865100" y="3000664"/>
            <a:ext cx="11518900" cy="846281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r>
              <a:rPr lang="en-US" sz="4000" dirty="0" smtClean="0">
                <a:solidFill>
                  <a:schemeClr val="accent5">
                    <a:lumMod val="75000"/>
                  </a:schemeClr>
                </a:solidFill>
                <a:cs typeface="Trade Gothic Next LT Pro Lt" pitchFamily="34" charset="0"/>
              </a:rPr>
              <a:t>array vs. objects</a:t>
            </a:r>
          </a:p>
        </p:txBody>
      </p:sp>
      <p:sp>
        <p:nvSpPr>
          <p:cNvPr id="8" name="Rounded Rectangle 7"/>
          <p:cNvSpPr/>
          <p:nvPr/>
        </p:nvSpPr>
        <p:spPr>
          <a:xfrm>
            <a:off x="12801600" y="4159791"/>
            <a:ext cx="10922000" cy="14755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err="1">
                <a:solidFill>
                  <a:srgbClr val="A37113"/>
                </a:solidFill>
                <a:latin typeface="Consolas"/>
                <a:cs typeface="Consolas"/>
              </a:rPr>
              <a:t>var</a:t>
            </a:r>
            <a:r>
              <a:rPr lang="en-US" sz="4000" dirty="0">
                <a:solidFill>
                  <a:srgbClr val="A37113"/>
                </a:solidFill>
                <a:latin typeface="Consolas"/>
                <a:cs typeface="Consolas"/>
              </a:rPr>
              <a:t> </a:t>
            </a:r>
            <a:r>
              <a:rPr lang="en-US" sz="4000" dirty="0" smtClean="0">
                <a:solidFill>
                  <a:srgbClr val="A37113"/>
                </a:solidFill>
                <a:latin typeface="Consolas"/>
                <a:cs typeface="Consolas"/>
              </a:rPr>
              <a:t>person</a:t>
            </a:r>
            <a:r>
              <a:rPr lang="en-US" sz="4000" dirty="0" smtClean="0">
                <a:latin typeface="Consolas"/>
                <a:cs typeface="Consolas"/>
              </a:rPr>
              <a:t> </a:t>
            </a:r>
            <a:r>
              <a:rPr lang="en-US" sz="4000" dirty="0">
                <a:latin typeface="Consolas"/>
                <a:cs typeface="Consolas"/>
              </a:rPr>
              <a:t>= [</a:t>
            </a:r>
            <a:r>
              <a:rPr lang="en-US" sz="4000" dirty="0" smtClean="0">
                <a:solidFill>
                  <a:srgbClr val="7D1102"/>
                </a:solidFill>
                <a:latin typeface="Consolas"/>
                <a:cs typeface="Consolas"/>
              </a:rPr>
              <a:t>“John”</a:t>
            </a:r>
            <a:r>
              <a:rPr lang="en-US" sz="4000" dirty="0">
                <a:latin typeface="Consolas"/>
                <a:cs typeface="Consolas"/>
              </a:rPr>
              <a:t>, </a:t>
            </a:r>
            <a:r>
              <a:rPr lang="en-US" sz="4000" dirty="0" smtClean="0">
                <a:solidFill>
                  <a:srgbClr val="7D1102"/>
                </a:solidFill>
                <a:latin typeface="Consolas"/>
                <a:cs typeface="Consolas"/>
              </a:rPr>
              <a:t>“Doe”</a:t>
            </a:r>
            <a:r>
              <a:rPr lang="en-US" sz="4000" dirty="0">
                <a:latin typeface="Consolas"/>
                <a:cs typeface="Consolas"/>
              </a:rPr>
              <a:t>, </a:t>
            </a:r>
            <a:r>
              <a:rPr lang="en-US" sz="4000" dirty="0" smtClean="0">
                <a:solidFill>
                  <a:srgbClr val="7D1102"/>
                </a:solidFill>
                <a:latin typeface="Consolas"/>
                <a:cs typeface="Consolas"/>
              </a:rPr>
              <a:t>“15”</a:t>
            </a:r>
            <a:r>
              <a:rPr lang="en-US" sz="4000" dirty="0">
                <a:latin typeface="Consolas"/>
                <a:cs typeface="Consolas"/>
              </a:rPr>
              <a:t>]</a:t>
            </a:r>
          </a:p>
          <a:p>
            <a:pPr lvl="1" algn="l">
              <a:defRPr/>
            </a:pPr>
            <a:endParaRPr lang="fi-FI" sz="4000" dirty="0" smtClean="0">
              <a:latin typeface="Consolas" pitchFamily="49" charset="0"/>
            </a:endParaRPr>
          </a:p>
        </p:txBody>
      </p:sp>
      <p:sp>
        <p:nvSpPr>
          <p:cNvPr id="9" name="Rounded Rectangle 8"/>
          <p:cNvSpPr/>
          <p:nvPr/>
        </p:nvSpPr>
        <p:spPr>
          <a:xfrm>
            <a:off x="12801600" y="6453331"/>
            <a:ext cx="10922000" cy="21566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err="1">
                <a:solidFill>
                  <a:srgbClr val="A37113"/>
                </a:solidFill>
                <a:latin typeface="Consolas"/>
                <a:cs typeface="Consolas"/>
              </a:rPr>
              <a:t>var</a:t>
            </a:r>
            <a:r>
              <a:rPr lang="en-US" sz="4000" dirty="0">
                <a:solidFill>
                  <a:srgbClr val="A37113"/>
                </a:solidFill>
                <a:latin typeface="Consolas"/>
                <a:cs typeface="Consolas"/>
              </a:rPr>
              <a:t> </a:t>
            </a:r>
            <a:r>
              <a:rPr lang="en-US" sz="4000" dirty="0" smtClean="0">
                <a:solidFill>
                  <a:srgbClr val="A37113"/>
                </a:solidFill>
                <a:latin typeface="Consolas"/>
                <a:cs typeface="Consolas"/>
              </a:rPr>
              <a:t>person</a:t>
            </a:r>
            <a:r>
              <a:rPr lang="en-US" sz="4000" dirty="0" smtClean="0">
                <a:latin typeface="Consolas"/>
                <a:cs typeface="Consolas"/>
              </a:rPr>
              <a:t> </a:t>
            </a:r>
            <a:r>
              <a:rPr lang="en-US" sz="4000" dirty="0">
                <a:latin typeface="Consolas"/>
                <a:cs typeface="Consolas"/>
              </a:rPr>
              <a:t>= </a:t>
            </a:r>
            <a:r>
              <a:rPr lang="en-US" sz="4000" dirty="0" smtClean="0">
                <a:latin typeface="Consolas"/>
                <a:cs typeface="Consolas"/>
              </a:rPr>
              <a:t>{</a:t>
            </a:r>
            <a:r>
              <a:rPr lang="en-US" sz="4000" dirty="0" err="1" smtClean="0">
                <a:solidFill>
                  <a:schemeClr val="accent1">
                    <a:lumMod val="75000"/>
                  </a:schemeClr>
                </a:solidFill>
                <a:latin typeface="Consolas"/>
                <a:cs typeface="Consolas"/>
              </a:rPr>
              <a:t>firstName</a:t>
            </a:r>
            <a:r>
              <a:rPr lang="en-US" sz="4000" dirty="0" smtClean="0">
                <a:latin typeface="Consolas"/>
                <a:cs typeface="Consolas"/>
              </a:rPr>
              <a:t>:</a:t>
            </a:r>
            <a:r>
              <a:rPr lang="en-US" sz="4000" dirty="0" smtClean="0">
                <a:solidFill>
                  <a:srgbClr val="7D1102"/>
                </a:solidFill>
                <a:latin typeface="Consolas"/>
                <a:cs typeface="Consolas"/>
              </a:rPr>
              <a:t>“John”</a:t>
            </a:r>
            <a:r>
              <a:rPr lang="en-US" sz="4000" dirty="0" smtClean="0">
                <a:latin typeface="Consolas"/>
                <a:cs typeface="Consolas"/>
              </a:rPr>
              <a:t>, </a:t>
            </a:r>
            <a:r>
              <a:rPr lang="en-US" sz="4000" dirty="0" err="1" smtClean="0">
                <a:solidFill>
                  <a:srgbClr val="51868F"/>
                </a:solidFill>
                <a:latin typeface="Consolas"/>
                <a:cs typeface="Consolas"/>
              </a:rPr>
              <a:t>lastName</a:t>
            </a:r>
            <a:r>
              <a:rPr lang="en-US" sz="4000" dirty="0" smtClean="0">
                <a:latin typeface="Consolas"/>
                <a:cs typeface="Consolas"/>
              </a:rPr>
              <a:t>:</a:t>
            </a:r>
            <a:r>
              <a:rPr lang="en-US" sz="4000" dirty="0" smtClean="0">
                <a:solidFill>
                  <a:srgbClr val="7D1102"/>
                </a:solidFill>
                <a:latin typeface="Consolas"/>
                <a:cs typeface="Consolas"/>
              </a:rPr>
              <a:t>“Doe”</a:t>
            </a:r>
            <a:r>
              <a:rPr lang="en-US" sz="4000" dirty="0" smtClean="0">
                <a:latin typeface="Consolas"/>
                <a:cs typeface="Consolas"/>
              </a:rPr>
              <a:t>, </a:t>
            </a:r>
            <a:r>
              <a:rPr lang="en-US" sz="4000" dirty="0" smtClean="0">
                <a:solidFill>
                  <a:srgbClr val="51868F"/>
                </a:solidFill>
                <a:latin typeface="Consolas"/>
                <a:cs typeface="Consolas"/>
              </a:rPr>
              <a:t>age</a:t>
            </a:r>
            <a:r>
              <a:rPr lang="en-US" sz="4000" dirty="0" smtClean="0">
                <a:latin typeface="Consolas"/>
                <a:cs typeface="Consolas"/>
              </a:rPr>
              <a:t>:</a:t>
            </a:r>
            <a:r>
              <a:rPr lang="en-US" sz="4000" dirty="0" smtClean="0">
                <a:solidFill>
                  <a:srgbClr val="7D1102"/>
                </a:solidFill>
                <a:latin typeface="Consolas"/>
                <a:cs typeface="Consolas"/>
              </a:rPr>
              <a:t>“15”</a:t>
            </a:r>
            <a:r>
              <a:rPr lang="en-US" sz="4000" dirty="0" smtClean="0">
                <a:latin typeface="Consolas"/>
                <a:cs typeface="Consolas"/>
              </a:rPr>
              <a:t>}</a:t>
            </a:r>
            <a:endParaRPr lang="en-US" sz="4000" dirty="0">
              <a:latin typeface="Consolas"/>
              <a:cs typeface="Consolas"/>
            </a:endParaRPr>
          </a:p>
          <a:p>
            <a:pPr lvl="1" algn="l">
              <a:defRPr/>
            </a:pPr>
            <a:endParaRPr lang="fi-FI" sz="4000" dirty="0" smtClean="0">
              <a:latin typeface="Consolas" pitchFamily="49" charset="0"/>
            </a:endParaRPr>
          </a:p>
        </p:txBody>
      </p:sp>
    </p:spTree>
    <p:extLst>
      <p:ext uri="{BB962C8B-B14F-4D97-AF65-F5344CB8AC3E}">
        <p14:creationId xmlns:p14="http://schemas.microsoft.com/office/powerpoint/2010/main" val="1265998639"/>
      </p:ext>
    </p:extLst>
  </p:cSld>
  <p:clrMapOvr>
    <a:masterClrMapping/>
  </p:clrMapOvr>
  <p:transition xmlns:p14="http://schemas.microsoft.com/office/powerpoint/2010/mai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 Arrays </a:t>
            </a:r>
            <a:endParaRPr lang="en-US" dirty="0"/>
          </a:p>
        </p:txBody>
      </p:sp>
      <p:sp>
        <p:nvSpPr>
          <p:cNvPr id="3" name="Text Placeholder 2"/>
          <p:cNvSpPr>
            <a:spLocks noGrp="1"/>
          </p:cNvSpPr>
          <p:nvPr>
            <p:ph type="body" idx="1"/>
          </p:nvPr>
        </p:nvSpPr>
        <p:spPr>
          <a:xfrm>
            <a:off x="673100" y="2903682"/>
            <a:ext cx="11518900" cy="8462818"/>
          </a:xfrm>
        </p:spPr>
        <p:txBody>
          <a:bodyPr anchor="t">
            <a:noAutofit/>
          </a:bodyPr>
          <a:lstStyle/>
          <a:p>
            <a:pPr eaLnBrk="1" hangingPunct="1"/>
            <a:r>
              <a:rPr lang="en-US" sz="4000" dirty="0" smtClean="0">
                <a:solidFill>
                  <a:schemeClr val="accent5">
                    <a:lumMod val="75000"/>
                  </a:schemeClr>
                </a:solidFill>
                <a:cs typeface="Trade Gothic Next LT Pro Lt" pitchFamily="34" charset="0"/>
              </a:rPr>
              <a:t>an array can hold more than one value at a time </a:t>
            </a:r>
          </a:p>
          <a:p>
            <a:pPr eaLnBrk="1" hangingPunct="1"/>
            <a:r>
              <a:rPr lang="en-US" sz="4000" dirty="0" smtClean="0">
                <a:solidFill>
                  <a:schemeClr val="accent5">
                    <a:lumMod val="75000"/>
                  </a:schemeClr>
                </a:solidFill>
                <a:cs typeface="Trade Gothic Next LT Pro Lt" pitchFamily="34" charset="0"/>
              </a:rPr>
              <a:t>an array uses the brackets  </a:t>
            </a:r>
            <a:r>
              <a:rPr lang="en-US" sz="4000" dirty="0" smtClean="0">
                <a:solidFill>
                  <a:schemeClr val="accent5">
                    <a:lumMod val="75000"/>
                  </a:schemeClr>
                </a:solidFill>
                <a:latin typeface="Consolas"/>
                <a:cs typeface="Consolas"/>
              </a:rPr>
              <a:t>[]</a:t>
            </a:r>
          </a:p>
          <a:p>
            <a:pPr eaLnBrk="1" hangingPunct="1"/>
            <a:r>
              <a:rPr lang="en-US" sz="4000" dirty="0" smtClean="0">
                <a:solidFill>
                  <a:schemeClr val="accent5">
                    <a:lumMod val="75000"/>
                  </a:schemeClr>
                </a:solidFill>
                <a:cs typeface="Trade Gothic Next LT Pro Lt" pitchFamily="34" charset="0"/>
              </a:rPr>
              <a:t>define the array </a:t>
            </a:r>
          </a:p>
          <a:p>
            <a:pPr eaLnBrk="1" hangingPunct="1"/>
            <a:endParaRPr lang="en-US" sz="4000" i="1" dirty="0">
              <a:solidFill>
                <a:schemeClr val="accent5">
                  <a:lumMod val="75000"/>
                </a:schemeClr>
              </a:solidFill>
              <a:cs typeface="Trade Gothic Next LT Pro Lt" pitchFamily="34" charset="0"/>
            </a:endParaRPr>
          </a:p>
          <a:p>
            <a:pPr marL="0" indent="0" algn="ctr" eaLnBrk="1" hangingPunct="1">
              <a:buNone/>
            </a:pPr>
            <a:r>
              <a:rPr lang="en-US" sz="4000" dirty="0" smtClean="0">
                <a:solidFill>
                  <a:schemeClr val="accent5">
                    <a:lumMod val="75000"/>
                  </a:schemeClr>
                </a:solidFill>
                <a:cs typeface="Trade Gothic Next LT Pro Lt" pitchFamily="34" charset="0"/>
              </a:rPr>
              <a:t>or</a:t>
            </a:r>
            <a:endParaRPr lang="en-US" sz="4000" dirty="0">
              <a:solidFill>
                <a:schemeClr val="accent1">
                  <a:lumMod val="75000"/>
                </a:schemeClr>
              </a:solidFill>
              <a:cs typeface="Trade Gothic Next LT Pro Lt" pitchFamily="34" charset="0"/>
            </a:endParaRPr>
          </a:p>
        </p:txBody>
      </p:sp>
      <p:sp>
        <p:nvSpPr>
          <p:cNvPr id="4" name="Rounded Rectangle 3"/>
          <p:cNvSpPr/>
          <p:nvPr/>
        </p:nvSpPr>
        <p:spPr>
          <a:xfrm>
            <a:off x="920750" y="7531641"/>
            <a:ext cx="10922000" cy="14755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err="1">
                <a:solidFill>
                  <a:srgbClr val="A37113"/>
                </a:solidFill>
                <a:latin typeface="Consolas"/>
                <a:cs typeface="Consolas"/>
              </a:rPr>
              <a:t>var</a:t>
            </a:r>
            <a:r>
              <a:rPr lang="en-US" sz="4000" dirty="0">
                <a:solidFill>
                  <a:srgbClr val="A37113"/>
                </a:solidFill>
                <a:latin typeface="Consolas"/>
                <a:cs typeface="Consolas"/>
              </a:rPr>
              <a:t> cars</a:t>
            </a:r>
            <a:r>
              <a:rPr lang="en-US" sz="4000" dirty="0">
                <a:latin typeface="Consolas"/>
                <a:cs typeface="Consolas"/>
              </a:rPr>
              <a:t> = [</a:t>
            </a:r>
            <a:r>
              <a:rPr lang="en-US" sz="4000" dirty="0">
                <a:solidFill>
                  <a:srgbClr val="7D1102"/>
                </a:solidFill>
                <a:latin typeface="Consolas"/>
                <a:cs typeface="Consolas"/>
              </a:rPr>
              <a:t>“Saab”</a:t>
            </a:r>
            <a:r>
              <a:rPr lang="en-US" sz="4000" dirty="0">
                <a:latin typeface="Consolas"/>
                <a:cs typeface="Consolas"/>
              </a:rPr>
              <a:t>, </a:t>
            </a:r>
            <a:r>
              <a:rPr lang="en-US" sz="4000" dirty="0">
                <a:solidFill>
                  <a:srgbClr val="7D1102"/>
                </a:solidFill>
                <a:latin typeface="Consolas"/>
                <a:cs typeface="Consolas"/>
              </a:rPr>
              <a:t>“Volvo”</a:t>
            </a:r>
            <a:r>
              <a:rPr lang="en-US" sz="4000" dirty="0">
                <a:latin typeface="Consolas"/>
                <a:cs typeface="Consolas"/>
              </a:rPr>
              <a:t>, </a:t>
            </a:r>
            <a:r>
              <a:rPr lang="en-US" sz="4000" dirty="0">
                <a:solidFill>
                  <a:srgbClr val="7D1102"/>
                </a:solidFill>
                <a:latin typeface="Consolas"/>
                <a:cs typeface="Consolas"/>
              </a:rPr>
              <a:t>“BMW”</a:t>
            </a:r>
            <a:r>
              <a:rPr lang="en-US" sz="4000" dirty="0">
                <a:latin typeface="Consolas"/>
                <a:cs typeface="Consolas"/>
              </a:rPr>
              <a:t>]</a:t>
            </a:r>
          </a:p>
          <a:p>
            <a:pPr lvl="1" algn="l">
              <a:defRPr/>
            </a:pPr>
            <a:endParaRPr lang="fi-FI" sz="4000" dirty="0" smtClean="0">
              <a:latin typeface="Consolas" pitchFamily="49" charset="0"/>
            </a:endParaRPr>
          </a:p>
        </p:txBody>
      </p:sp>
      <p:sp>
        <p:nvSpPr>
          <p:cNvPr id="5" name="Rounded Rectangle 4"/>
          <p:cNvSpPr/>
          <p:nvPr/>
        </p:nvSpPr>
        <p:spPr>
          <a:xfrm>
            <a:off x="673100" y="10288190"/>
            <a:ext cx="10922000" cy="21566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err="1">
                <a:solidFill>
                  <a:srgbClr val="A37113"/>
                </a:solidFill>
                <a:latin typeface="Consolas"/>
                <a:cs typeface="Consolas"/>
              </a:rPr>
              <a:t>var</a:t>
            </a:r>
            <a:r>
              <a:rPr lang="en-US" sz="4000" dirty="0">
                <a:solidFill>
                  <a:srgbClr val="A37113"/>
                </a:solidFill>
                <a:latin typeface="Consolas"/>
                <a:cs typeface="Consolas"/>
              </a:rPr>
              <a:t> cars</a:t>
            </a:r>
            <a:r>
              <a:rPr lang="en-US" sz="4000" dirty="0">
                <a:latin typeface="Consolas"/>
                <a:cs typeface="Consolas"/>
              </a:rPr>
              <a:t> = </a:t>
            </a:r>
            <a:r>
              <a:rPr lang="en-US" sz="4000" dirty="0" smtClean="0">
                <a:latin typeface="Consolas"/>
                <a:cs typeface="Consolas"/>
              </a:rPr>
              <a:t>new </a:t>
            </a:r>
            <a:r>
              <a:rPr lang="en-US" sz="4000" dirty="0" smtClean="0">
                <a:solidFill>
                  <a:schemeClr val="accent1">
                    <a:lumMod val="75000"/>
                  </a:schemeClr>
                </a:solidFill>
                <a:latin typeface="Consolas"/>
                <a:cs typeface="Consolas"/>
              </a:rPr>
              <a:t>Array</a:t>
            </a:r>
            <a:r>
              <a:rPr lang="en-US" sz="4000" dirty="0" smtClean="0">
                <a:latin typeface="Consolas"/>
                <a:cs typeface="Consolas"/>
              </a:rPr>
              <a:t>(</a:t>
            </a:r>
            <a:r>
              <a:rPr lang="en-US" sz="4000" dirty="0" smtClean="0">
                <a:solidFill>
                  <a:srgbClr val="7D1102"/>
                </a:solidFill>
                <a:latin typeface="Consolas"/>
                <a:cs typeface="Consolas"/>
              </a:rPr>
              <a:t>“</a:t>
            </a:r>
            <a:r>
              <a:rPr lang="en-US" sz="4000" dirty="0">
                <a:solidFill>
                  <a:srgbClr val="7D1102"/>
                </a:solidFill>
                <a:latin typeface="Consolas"/>
                <a:cs typeface="Consolas"/>
              </a:rPr>
              <a:t>Saab”</a:t>
            </a:r>
            <a:r>
              <a:rPr lang="en-US" sz="4000" dirty="0">
                <a:latin typeface="Consolas"/>
                <a:cs typeface="Consolas"/>
              </a:rPr>
              <a:t>, </a:t>
            </a:r>
            <a:r>
              <a:rPr lang="en-US" sz="4000" dirty="0">
                <a:solidFill>
                  <a:srgbClr val="7D1102"/>
                </a:solidFill>
                <a:latin typeface="Consolas"/>
                <a:cs typeface="Consolas"/>
              </a:rPr>
              <a:t>“Volvo”</a:t>
            </a:r>
            <a:r>
              <a:rPr lang="en-US" sz="4000" dirty="0">
                <a:latin typeface="Consolas"/>
                <a:cs typeface="Consolas"/>
              </a:rPr>
              <a:t>, </a:t>
            </a:r>
            <a:r>
              <a:rPr lang="en-US" sz="4000" dirty="0">
                <a:solidFill>
                  <a:srgbClr val="7D1102"/>
                </a:solidFill>
                <a:latin typeface="Consolas"/>
                <a:cs typeface="Consolas"/>
              </a:rPr>
              <a:t>“BMW</a:t>
            </a:r>
            <a:r>
              <a:rPr lang="en-US" sz="4000" dirty="0" smtClean="0">
                <a:solidFill>
                  <a:srgbClr val="7D1102"/>
                </a:solidFill>
                <a:latin typeface="Consolas"/>
                <a:cs typeface="Consolas"/>
              </a:rPr>
              <a:t>”</a:t>
            </a:r>
            <a:r>
              <a:rPr lang="en-US" sz="4000" dirty="0" smtClean="0">
                <a:latin typeface="Consolas"/>
                <a:cs typeface="Consolas"/>
              </a:rPr>
              <a:t>)</a:t>
            </a:r>
            <a:endParaRPr lang="en-US" sz="4000" dirty="0">
              <a:latin typeface="Consolas"/>
              <a:cs typeface="Consolas"/>
            </a:endParaRPr>
          </a:p>
          <a:p>
            <a:pPr lvl="1" algn="l">
              <a:defRPr/>
            </a:pPr>
            <a:endParaRPr lang="fi-FI" sz="4000" dirty="0" smtClean="0">
              <a:latin typeface="Consolas" pitchFamily="49" charset="0"/>
            </a:endParaRPr>
          </a:p>
        </p:txBody>
      </p:sp>
      <p:sp>
        <p:nvSpPr>
          <p:cNvPr id="7" name="Text Placeholder 2"/>
          <p:cNvSpPr txBox="1">
            <a:spLocks/>
          </p:cNvSpPr>
          <p:nvPr/>
        </p:nvSpPr>
        <p:spPr>
          <a:xfrm>
            <a:off x="12865100" y="3000664"/>
            <a:ext cx="11518900" cy="846281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r>
              <a:rPr lang="en-US" sz="4000" dirty="0" smtClean="0">
                <a:solidFill>
                  <a:schemeClr val="accent5">
                    <a:lumMod val="75000"/>
                  </a:schemeClr>
                </a:solidFill>
                <a:cs typeface="Trade Gothic Next LT Pro Lt" pitchFamily="34" charset="0"/>
              </a:rPr>
              <a:t>array vs. objects</a:t>
            </a:r>
          </a:p>
        </p:txBody>
      </p:sp>
      <p:sp>
        <p:nvSpPr>
          <p:cNvPr id="8" name="Rounded Rectangle 7"/>
          <p:cNvSpPr/>
          <p:nvPr/>
        </p:nvSpPr>
        <p:spPr>
          <a:xfrm>
            <a:off x="12801600" y="4159791"/>
            <a:ext cx="10922000" cy="14755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err="1">
                <a:solidFill>
                  <a:srgbClr val="A37113"/>
                </a:solidFill>
                <a:latin typeface="Consolas"/>
                <a:cs typeface="Consolas"/>
              </a:rPr>
              <a:t>var</a:t>
            </a:r>
            <a:r>
              <a:rPr lang="en-US" sz="4000" dirty="0">
                <a:solidFill>
                  <a:srgbClr val="A37113"/>
                </a:solidFill>
                <a:latin typeface="Consolas"/>
                <a:cs typeface="Consolas"/>
              </a:rPr>
              <a:t> </a:t>
            </a:r>
            <a:r>
              <a:rPr lang="en-US" sz="4000" dirty="0" smtClean="0">
                <a:solidFill>
                  <a:srgbClr val="A37113"/>
                </a:solidFill>
                <a:latin typeface="Consolas"/>
                <a:cs typeface="Consolas"/>
              </a:rPr>
              <a:t>person</a:t>
            </a:r>
            <a:r>
              <a:rPr lang="en-US" sz="4000" dirty="0" smtClean="0">
                <a:latin typeface="Consolas"/>
                <a:cs typeface="Consolas"/>
              </a:rPr>
              <a:t> </a:t>
            </a:r>
            <a:r>
              <a:rPr lang="en-US" sz="4000" dirty="0">
                <a:latin typeface="Consolas"/>
                <a:cs typeface="Consolas"/>
              </a:rPr>
              <a:t>= [</a:t>
            </a:r>
            <a:r>
              <a:rPr lang="en-US" sz="4000" dirty="0" smtClean="0">
                <a:solidFill>
                  <a:srgbClr val="7D1102"/>
                </a:solidFill>
                <a:latin typeface="Consolas"/>
                <a:cs typeface="Consolas"/>
              </a:rPr>
              <a:t>“John”</a:t>
            </a:r>
            <a:r>
              <a:rPr lang="en-US" sz="4000" dirty="0">
                <a:latin typeface="Consolas"/>
                <a:cs typeface="Consolas"/>
              </a:rPr>
              <a:t>, </a:t>
            </a:r>
            <a:r>
              <a:rPr lang="en-US" sz="4000" dirty="0" smtClean="0">
                <a:solidFill>
                  <a:srgbClr val="7D1102"/>
                </a:solidFill>
                <a:latin typeface="Consolas"/>
                <a:cs typeface="Consolas"/>
              </a:rPr>
              <a:t>“Doe”</a:t>
            </a:r>
            <a:r>
              <a:rPr lang="en-US" sz="4000" dirty="0">
                <a:latin typeface="Consolas"/>
                <a:cs typeface="Consolas"/>
              </a:rPr>
              <a:t>, </a:t>
            </a:r>
            <a:r>
              <a:rPr lang="en-US" sz="4000" dirty="0" smtClean="0">
                <a:solidFill>
                  <a:srgbClr val="7D1102"/>
                </a:solidFill>
                <a:latin typeface="Consolas"/>
                <a:cs typeface="Consolas"/>
              </a:rPr>
              <a:t>“15”</a:t>
            </a:r>
            <a:r>
              <a:rPr lang="en-US" sz="4000" dirty="0">
                <a:latin typeface="Consolas"/>
                <a:cs typeface="Consolas"/>
              </a:rPr>
              <a:t>]</a:t>
            </a:r>
          </a:p>
          <a:p>
            <a:pPr lvl="1" algn="l">
              <a:defRPr/>
            </a:pPr>
            <a:endParaRPr lang="fi-FI" sz="4000" dirty="0" smtClean="0">
              <a:latin typeface="Consolas" pitchFamily="49" charset="0"/>
            </a:endParaRPr>
          </a:p>
        </p:txBody>
      </p:sp>
      <p:sp>
        <p:nvSpPr>
          <p:cNvPr id="9" name="Rounded Rectangle 8"/>
          <p:cNvSpPr/>
          <p:nvPr/>
        </p:nvSpPr>
        <p:spPr>
          <a:xfrm>
            <a:off x="12801600" y="6453331"/>
            <a:ext cx="10922000" cy="21566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err="1">
                <a:solidFill>
                  <a:srgbClr val="A37113"/>
                </a:solidFill>
                <a:latin typeface="Consolas"/>
                <a:cs typeface="Consolas"/>
              </a:rPr>
              <a:t>var</a:t>
            </a:r>
            <a:r>
              <a:rPr lang="en-US" sz="4000" dirty="0">
                <a:solidFill>
                  <a:srgbClr val="A37113"/>
                </a:solidFill>
                <a:latin typeface="Consolas"/>
                <a:cs typeface="Consolas"/>
              </a:rPr>
              <a:t> </a:t>
            </a:r>
            <a:r>
              <a:rPr lang="en-US" sz="4000" dirty="0" smtClean="0">
                <a:solidFill>
                  <a:srgbClr val="A37113"/>
                </a:solidFill>
                <a:latin typeface="Consolas"/>
                <a:cs typeface="Consolas"/>
              </a:rPr>
              <a:t>person</a:t>
            </a:r>
            <a:r>
              <a:rPr lang="en-US" sz="4000" dirty="0" smtClean="0">
                <a:latin typeface="Consolas"/>
                <a:cs typeface="Consolas"/>
              </a:rPr>
              <a:t> </a:t>
            </a:r>
            <a:r>
              <a:rPr lang="en-US" sz="4000" dirty="0">
                <a:latin typeface="Consolas"/>
                <a:cs typeface="Consolas"/>
              </a:rPr>
              <a:t>= </a:t>
            </a:r>
            <a:r>
              <a:rPr lang="en-US" sz="4000" dirty="0" smtClean="0">
                <a:latin typeface="Consolas"/>
                <a:cs typeface="Consolas"/>
              </a:rPr>
              <a:t>{</a:t>
            </a:r>
            <a:r>
              <a:rPr lang="en-US" sz="4000" dirty="0" err="1" smtClean="0">
                <a:solidFill>
                  <a:schemeClr val="accent1">
                    <a:lumMod val="75000"/>
                  </a:schemeClr>
                </a:solidFill>
                <a:latin typeface="Consolas"/>
                <a:cs typeface="Consolas"/>
              </a:rPr>
              <a:t>firstName</a:t>
            </a:r>
            <a:r>
              <a:rPr lang="en-US" sz="4000" dirty="0" smtClean="0">
                <a:latin typeface="Consolas"/>
                <a:cs typeface="Consolas"/>
              </a:rPr>
              <a:t>:</a:t>
            </a:r>
            <a:r>
              <a:rPr lang="en-US" sz="4000" dirty="0" smtClean="0">
                <a:solidFill>
                  <a:srgbClr val="7D1102"/>
                </a:solidFill>
                <a:latin typeface="Consolas"/>
                <a:cs typeface="Consolas"/>
              </a:rPr>
              <a:t>“John”</a:t>
            </a:r>
            <a:r>
              <a:rPr lang="en-US" sz="4000" dirty="0" smtClean="0">
                <a:latin typeface="Consolas"/>
                <a:cs typeface="Consolas"/>
              </a:rPr>
              <a:t>, </a:t>
            </a:r>
            <a:r>
              <a:rPr lang="en-US" sz="4000" dirty="0" err="1" smtClean="0">
                <a:solidFill>
                  <a:srgbClr val="51868F"/>
                </a:solidFill>
                <a:latin typeface="Consolas"/>
                <a:cs typeface="Consolas"/>
              </a:rPr>
              <a:t>lastName</a:t>
            </a:r>
            <a:r>
              <a:rPr lang="en-US" sz="4000" dirty="0" smtClean="0">
                <a:latin typeface="Consolas"/>
                <a:cs typeface="Consolas"/>
              </a:rPr>
              <a:t>:</a:t>
            </a:r>
            <a:r>
              <a:rPr lang="en-US" sz="4000" dirty="0" smtClean="0">
                <a:solidFill>
                  <a:srgbClr val="7D1102"/>
                </a:solidFill>
                <a:latin typeface="Consolas"/>
                <a:cs typeface="Consolas"/>
              </a:rPr>
              <a:t>“Doe”</a:t>
            </a:r>
            <a:r>
              <a:rPr lang="en-US" sz="4000" dirty="0" smtClean="0">
                <a:latin typeface="Consolas"/>
                <a:cs typeface="Consolas"/>
              </a:rPr>
              <a:t>, </a:t>
            </a:r>
            <a:r>
              <a:rPr lang="en-US" sz="4000" dirty="0" smtClean="0">
                <a:solidFill>
                  <a:srgbClr val="51868F"/>
                </a:solidFill>
                <a:latin typeface="Consolas"/>
                <a:cs typeface="Consolas"/>
              </a:rPr>
              <a:t>age</a:t>
            </a:r>
            <a:r>
              <a:rPr lang="en-US" sz="4000" dirty="0" smtClean="0">
                <a:latin typeface="Consolas"/>
                <a:cs typeface="Consolas"/>
              </a:rPr>
              <a:t>:</a:t>
            </a:r>
            <a:r>
              <a:rPr lang="en-US" sz="4000" dirty="0" smtClean="0">
                <a:solidFill>
                  <a:srgbClr val="7D1102"/>
                </a:solidFill>
                <a:latin typeface="Consolas"/>
                <a:cs typeface="Consolas"/>
              </a:rPr>
              <a:t>“15”</a:t>
            </a:r>
            <a:r>
              <a:rPr lang="en-US" sz="4000" dirty="0" smtClean="0">
                <a:latin typeface="Consolas"/>
                <a:cs typeface="Consolas"/>
              </a:rPr>
              <a:t>}</a:t>
            </a:r>
            <a:endParaRPr lang="en-US" sz="4000" dirty="0">
              <a:latin typeface="Consolas"/>
              <a:cs typeface="Consolas"/>
            </a:endParaRPr>
          </a:p>
          <a:p>
            <a:pPr lvl="1" algn="l">
              <a:defRPr/>
            </a:pPr>
            <a:endParaRPr lang="fi-FI" sz="4000" dirty="0" smtClean="0">
              <a:latin typeface="Consolas" pitchFamily="49" charset="0"/>
            </a:endParaRPr>
          </a:p>
        </p:txBody>
      </p:sp>
    </p:spTree>
    <p:extLst>
      <p:ext uri="{BB962C8B-B14F-4D97-AF65-F5344CB8AC3E}">
        <p14:creationId xmlns:p14="http://schemas.microsoft.com/office/powerpoint/2010/main" val="3762806730"/>
      </p:ext>
    </p:extLst>
  </p:cSld>
  <p:clrMapOvr>
    <a:masterClrMapping/>
  </p:clrMapOvr>
  <p:transition xmlns:p14="http://schemas.microsoft.com/office/powerpoint/2010/mai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4. Variable Objects –</a:t>
            </a:r>
            <a:r>
              <a:rPr lang="en-US" sz="4000" b="1" dirty="0" smtClean="0">
                <a:solidFill>
                  <a:srgbClr val="7D1102"/>
                </a:solidFill>
                <a:latin typeface="Consolas"/>
                <a:cs typeface="Consolas"/>
              </a:rPr>
              <a:t> 04-variablesArray.js</a:t>
            </a: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3154422198"/>
      </p:ext>
    </p:extLst>
  </p:cSld>
  <p:clrMapOvr>
    <a:masterClrMapping/>
  </p:clrMapOvr>
  <p:transition xmlns:p14="http://schemas.microsoft.com/office/powerpoint/2010/mai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 Equality </a:t>
            </a:r>
            <a:endParaRPr lang="en-US" dirty="0"/>
          </a:p>
        </p:txBody>
      </p:sp>
      <p:sp>
        <p:nvSpPr>
          <p:cNvPr id="3" name="Text Placeholder 2"/>
          <p:cNvSpPr>
            <a:spLocks noGrp="1"/>
          </p:cNvSpPr>
          <p:nvPr>
            <p:ph type="body" idx="1"/>
          </p:nvPr>
        </p:nvSpPr>
        <p:spPr>
          <a:xfrm>
            <a:off x="1250950" y="3189432"/>
            <a:ext cx="8851900" cy="8462818"/>
          </a:xfrm>
        </p:spPr>
        <p:txBody>
          <a:bodyPr anchor="t">
            <a:noAutofit/>
          </a:bodyPr>
          <a:lstStyle/>
          <a:p>
            <a:pPr eaLnBrk="1" hangingPunct="1"/>
            <a:r>
              <a:rPr lang="en-US" sz="4000" dirty="0" smtClean="0">
                <a:solidFill>
                  <a:schemeClr val="accent5">
                    <a:lumMod val="75000"/>
                  </a:schemeClr>
                </a:solidFill>
                <a:cs typeface="Trade Gothic Next LT Pro Lt" pitchFamily="34" charset="0"/>
              </a:rPr>
              <a:t>JS uses two kinds of equals</a:t>
            </a:r>
          </a:p>
        </p:txBody>
      </p:sp>
      <p:sp>
        <p:nvSpPr>
          <p:cNvPr id="8" name="Rounded Rectangle 7"/>
          <p:cNvSpPr/>
          <p:nvPr/>
        </p:nvSpPr>
        <p:spPr>
          <a:xfrm>
            <a:off x="16294100" y="3203864"/>
            <a:ext cx="62166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smtClean="0">
                <a:solidFill>
                  <a:srgbClr val="A37113"/>
                </a:solidFill>
                <a:latin typeface="Consolas"/>
                <a:cs typeface="Consolas"/>
              </a:rPr>
              <a:t>x </a:t>
            </a:r>
            <a:r>
              <a:rPr lang="en-US" sz="4000" dirty="0" smtClean="0">
                <a:latin typeface="Consolas"/>
                <a:cs typeface="Consolas"/>
              </a:rPr>
              <a:t>== </a:t>
            </a:r>
            <a:r>
              <a:rPr lang="en-US" sz="4000" dirty="0" smtClean="0">
                <a:solidFill>
                  <a:schemeClr val="accent5">
                    <a:lumMod val="75000"/>
                  </a:schemeClr>
                </a:solidFill>
                <a:latin typeface="Consolas"/>
                <a:cs typeface="Consolas"/>
              </a:rPr>
              <a:t>8</a:t>
            </a:r>
          </a:p>
          <a:p>
            <a:r>
              <a:rPr lang="en-US" sz="4000" dirty="0" smtClean="0">
                <a:solidFill>
                  <a:schemeClr val="tx1">
                    <a:lumMod val="60000"/>
                    <a:lumOff val="40000"/>
                  </a:schemeClr>
                </a:solidFill>
                <a:latin typeface="Consolas"/>
                <a:cs typeface="Consolas"/>
              </a:rPr>
              <a:t>//returns false</a:t>
            </a:r>
          </a:p>
          <a:p>
            <a:r>
              <a:rPr lang="en-US" sz="4000" dirty="0">
                <a:solidFill>
                  <a:srgbClr val="A37113"/>
                </a:solidFill>
                <a:latin typeface="Consolas"/>
                <a:cs typeface="Consolas"/>
              </a:rPr>
              <a:t>x </a:t>
            </a:r>
            <a:r>
              <a:rPr lang="en-US" sz="4000" dirty="0">
                <a:latin typeface="Consolas"/>
                <a:cs typeface="Consolas"/>
              </a:rPr>
              <a:t>== </a:t>
            </a:r>
            <a:r>
              <a:rPr lang="en-US" sz="4000" dirty="0" smtClean="0">
                <a:solidFill>
                  <a:schemeClr val="accent5">
                    <a:lumMod val="75000"/>
                  </a:schemeClr>
                </a:solidFill>
                <a:latin typeface="Consolas"/>
                <a:cs typeface="Consolas"/>
              </a:rPr>
              <a:t>x</a:t>
            </a:r>
            <a:endParaRPr lang="en-US" sz="4000" dirty="0">
              <a:solidFill>
                <a:schemeClr val="tx1">
                  <a:lumMod val="60000"/>
                  <a:lumOff val="40000"/>
                </a:schemeClr>
              </a:solidFill>
              <a:latin typeface="Consolas"/>
              <a:cs typeface="Consolas"/>
            </a:endParaRPr>
          </a:p>
          <a:p>
            <a:pPr lvl="1">
              <a:defRPr/>
            </a:pPr>
            <a:r>
              <a:rPr lang="en-US" sz="4000" dirty="0">
                <a:solidFill>
                  <a:schemeClr val="tx1">
                    <a:lumMod val="60000"/>
                    <a:lumOff val="40000"/>
                  </a:schemeClr>
                </a:solidFill>
                <a:latin typeface="Consolas"/>
                <a:cs typeface="Consolas"/>
              </a:rPr>
              <a:t>//returns </a:t>
            </a:r>
            <a:r>
              <a:rPr lang="en-US" sz="4000" dirty="0" smtClean="0">
                <a:solidFill>
                  <a:schemeClr val="tx1">
                    <a:lumMod val="60000"/>
                    <a:lumOff val="40000"/>
                  </a:schemeClr>
                </a:solidFill>
                <a:latin typeface="Consolas"/>
                <a:cs typeface="Consolas"/>
              </a:rPr>
              <a:t>true</a:t>
            </a:r>
            <a:endParaRPr lang="fi-FI" sz="4000" dirty="0" smtClean="0">
              <a:latin typeface="Consolas" pitchFamily="49" charset="0"/>
            </a:endParaRPr>
          </a:p>
        </p:txBody>
      </p:sp>
      <p:sp>
        <p:nvSpPr>
          <p:cNvPr id="10" name="Rounded Rectangle 9"/>
          <p:cNvSpPr/>
          <p:nvPr/>
        </p:nvSpPr>
        <p:spPr>
          <a:xfrm>
            <a:off x="16294100" y="6329904"/>
            <a:ext cx="62166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smtClean="0">
                <a:solidFill>
                  <a:srgbClr val="A37113"/>
                </a:solidFill>
                <a:latin typeface="Consolas"/>
                <a:cs typeface="Consolas"/>
              </a:rPr>
              <a:t>x </a:t>
            </a:r>
            <a:r>
              <a:rPr lang="en-US" sz="4000" dirty="0" smtClean="0">
                <a:latin typeface="Consolas"/>
                <a:cs typeface="Consolas"/>
              </a:rPr>
              <a:t>=== </a:t>
            </a:r>
            <a:r>
              <a:rPr lang="en-US" sz="4000" dirty="0">
                <a:solidFill>
                  <a:schemeClr val="accent5">
                    <a:lumMod val="75000"/>
                  </a:schemeClr>
                </a:solidFill>
                <a:latin typeface="Consolas"/>
                <a:cs typeface="Consolas"/>
              </a:rPr>
              <a:t>5</a:t>
            </a:r>
            <a:endParaRPr lang="en-US" sz="4000" dirty="0" smtClean="0">
              <a:solidFill>
                <a:schemeClr val="accent5">
                  <a:lumMod val="75000"/>
                </a:schemeClr>
              </a:solidFill>
              <a:latin typeface="Consolas"/>
              <a:cs typeface="Consolas"/>
            </a:endParaRPr>
          </a:p>
          <a:p>
            <a:r>
              <a:rPr lang="en-US" sz="4000" dirty="0" smtClean="0">
                <a:solidFill>
                  <a:schemeClr val="tx1">
                    <a:lumMod val="60000"/>
                    <a:lumOff val="40000"/>
                  </a:schemeClr>
                </a:solidFill>
                <a:latin typeface="Consolas"/>
                <a:cs typeface="Consolas"/>
              </a:rPr>
              <a:t>//returns 5</a:t>
            </a:r>
          </a:p>
          <a:p>
            <a:r>
              <a:rPr lang="en-US" sz="4000" dirty="0">
                <a:solidFill>
                  <a:srgbClr val="A37113"/>
                </a:solidFill>
                <a:latin typeface="Consolas"/>
                <a:cs typeface="Consolas"/>
              </a:rPr>
              <a:t>x </a:t>
            </a:r>
            <a:r>
              <a:rPr lang="en-US" sz="4000" dirty="0">
                <a:latin typeface="Consolas"/>
                <a:cs typeface="Consolas"/>
              </a:rPr>
              <a:t>=== </a:t>
            </a:r>
            <a:r>
              <a:rPr lang="en-US" sz="4000" dirty="0" smtClean="0">
                <a:solidFill>
                  <a:schemeClr val="accent5">
                    <a:lumMod val="75000"/>
                  </a:schemeClr>
                </a:solidFill>
                <a:latin typeface="Consolas"/>
                <a:cs typeface="Consolas"/>
              </a:rPr>
              <a:t>“</a:t>
            </a:r>
            <a:r>
              <a:rPr lang="en-US" sz="4000" dirty="0" err="1" smtClean="0">
                <a:solidFill>
                  <a:schemeClr val="accent5">
                    <a:lumMod val="75000"/>
                  </a:schemeClr>
                </a:solidFill>
                <a:latin typeface="Consolas"/>
                <a:cs typeface="Consolas"/>
              </a:rPr>
              <a:t>heh</a:t>
            </a:r>
            <a:r>
              <a:rPr lang="en-US" sz="4000" dirty="0" smtClean="0">
                <a:solidFill>
                  <a:schemeClr val="accent5">
                    <a:lumMod val="75000"/>
                  </a:schemeClr>
                </a:solidFill>
                <a:latin typeface="Consolas"/>
                <a:cs typeface="Consolas"/>
              </a:rPr>
              <a:t>”</a:t>
            </a:r>
            <a:endParaRPr lang="en-US" sz="4000" dirty="0">
              <a:solidFill>
                <a:schemeClr val="accent5">
                  <a:lumMod val="75000"/>
                </a:schemeClr>
              </a:solidFill>
              <a:latin typeface="Consolas"/>
              <a:cs typeface="Consolas"/>
            </a:endParaRPr>
          </a:p>
          <a:p>
            <a:r>
              <a:rPr lang="en-US" sz="4000" dirty="0">
                <a:solidFill>
                  <a:schemeClr val="tx1">
                    <a:lumMod val="60000"/>
                    <a:lumOff val="40000"/>
                  </a:schemeClr>
                </a:solidFill>
                <a:latin typeface="Consolas"/>
                <a:cs typeface="Consolas"/>
              </a:rPr>
              <a:t>//returns </a:t>
            </a:r>
            <a:r>
              <a:rPr lang="en-US" sz="4000" dirty="0" smtClean="0">
                <a:solidFill>
                  <a:schemeClr val="tx1">
                    <a:lumMod val="60000"/>
                    <a:lumOff val="40000"/>
                  </a:schemeClr>
                </a:solidFill>
                <a:latin typeface="Consolas"/>
                <a:cs typeface="Consolas"/>
              </a:rPr>
              <a:t>“</a:t>
            </a:r>
            <a:r>
              <a:rPr lang="en-US" sz="4000" dirty="0" err="1" smtClean="0">
                <a:solidFill>
                  <a:schemeClr val="tx1">
                    <a:lumMod val="60000"/>
                    <a:lumOff val="40000"/>
                  </a:schemeClr>
                </a:solidFill>
                <a:latin typeface="Consolas"/>
                <a:cs typeface="Consolas"/>
              </a:rPr>
              <a:t>heh</a:t>
            </a:r>
            <a:r>
              <a:rPr lang="en-US" sz="4000" dirty="0" smtClean="0">
                <a:solidFill>
                  <a:schemeClr val="tx1">
                    <a:lumMod val="60000"/>
                    <a:lumOff val="40000"/>
                  </a:schemeClr>
                </a:solidFill>
                <a:latin typeface="Consolas"/>
                <a:cs typeface="Consolas"/>
              </a:rPr>
              <a:t>”</a:t>
            </a:r>
            <a:endParaRPr lang="en-US" sz="4000" dirty="0">
              <a:solidFill>
                <a:schemeClr val="tx1">
                  <a:lumMod val="60000"/>
                  <a:lumOff val="40000"/>
                </a:schemeClr>
              </a:solidFill>
              <a:latin typeface="Consolas"/>
              <a:cs typeface="Consolas"/>
            </a:endParaRPr>
          </a:p>
        </p:txBody>
      </p:sp>
      <p:sp>
        <p:nvSpPr>
          <p:cNvPr id="11" name="Rounded Rectangle 10"/>
          <p:cNvSpPr/>
          <p:nvPr/>
        </p:nvSpPr>
        <p:spPr>
          <a:xfrm>
            <a:off x="16294100" y="9486900"/>
            <a:ext cx="6216650" cy="14755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smtClean="0">
                <a:solidFill>
                  <a:srgbClr val="A37113"/>
                </a:solidFill>
                <a:latin typeface="Consolas"/>
                <a:cs typeface="Consolas"/>
              </a:rPr>
              <a:t>x </a:t>
            </a:r>
            <a:r>
              <a:rPr lang="en-US" sz="4000" dirty="0">
                <a:latin typeface="Consolas"/>
                <a:cs typeface="Consolas"/>
              </a:rPr>
              <a:t>!</a:t>
            </a:r>
            <a:r>
              <a:rPr lang="en-US" sz="4000" dirty="0" smtClean="0">
                <a:latin typeface="Consolas"/>
                <a:cs typeface="Consolas"/>
              </a:rPr>
              <a:t>= </a:t>
            </a:r>
            <a:r>
              <a:rPr lang="en-US" sz="4000" dirty="0">
                <a:solidFill>
                  <a:schemeClr val="accent5">
                    <a:lumMod val="75000"/>
                  </a:schemeClr>
                </a:solidFill>
                <a:latin typeface="Consolas"/>
                <a:cs typeface="Consolas"/>
              </a:rPr>
              <a:t>5</a:t>
            </a:r>
            <a:endParaRPr lang="en-US" sz="4000" dirty="0" smtClean="0">
              <a:solidFill>
                <a:schemeClr val="accent5">
                  <a:lumMod val="75000"/>
                </a:schemeClr>
              </a:solidFill>
              <a:latin typeface="Consolas"/>
              <a:cs typeface="Consolas"/>
            </a:endParaRPr>
          </a:p>
          <a:p>
            <a:r>
              <a:rPr lang="en-US" sz="4000" dirty="0" smtClean="0">
                <a:solidFill>
                  <a:schemeClr val="tx1">
                    <a:lumMod val="60000"/>
                    <a:lumOff val="40000"/>
                  </a:schemeClr>
                </a:solidFill>
                <a:latin typeface="Consolas"/>
                <a:cs typeface="Consolas"/>
              </a:rPr>
              <a:t>//returns true</a:t>
            </a:r>
            <a:endParaRPr lang="en-US" sz="4000" dirty="0">
              <a:solidFill>
                <a:schemeClr val="tx1">
                  <a:lumMod val="60000"/>
                  <a:lumOff val="40000"/>
                </a:schemeClr>
              </a:solidFill>
              <a:latin typeface="Consolas"/>
              <a:cs typeface="Consolas"/>
            </a:endParaRPr>
          </a:p>
        </p:txBody>
      </p:sp>
      <p:sp>
        <p:nvSpPr>
          <p:cNvPr id="12" name="Rounded Rectangle 11"/>
          <p:cNvSpPr/>
          <p:nvPr/>
        </p:nvSpPr>
        <p:spPr>
          <a:xfrm>
            <a:off x="16294100" y="11210131"/>
            <a:ext cx="6216650" cy="14755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smtClean="0">
                <a:solidFill>
                  <a:srgbClr val="A37113"/>
                </a:solidFill>
                <a:latin typeface="Consolas"/>
                <a:cs typeface="Consolas"/>
              </a:rPr>
              <a:t>x </a:t>
            </a:r>
            <a:r>
              <a:rPr lang="en-US" sz="4000" dirty="0">
                <a:latin typeface="Consolas"/>
                <a:cs typeface="Consolas"/>
              </a:rPr>
              <a:t>!</a:t>
            </a:r>
            <a:r>
              <a:rPr lang="en-US" sz="4000" dirty="0" smtClean="0">
                <a:latin typeface="Consolas"/>
                <a:cs typeface="Consolas"/>
              </a:rPr>
              <a:t>== </a:t>
            </a:r>
            <a:r>
              <a:rPr lang="en-US" sz="4000" dirty="0">
                <a:solidFill>
                  <a:schemeClr val="accent5">
                    <a:lumMod val="75000"/>
                  </a:schemeClr>
                </a:solidFill>
                <a:latin typeface="Consolas"/>
                <a:cs typeface="Consolas"/>
              </a:rPr>
              <a:t>5</a:t>
            </a:r>
            <a:endParaRPr lang="en-US" sz="4000" dirty="0" smtClean="0">
              <a:solidFill>
                <a:schemeClr val="accent5">
                  <a:lumMod val="75000"/>
                </a:schemeClr>
              </a:solidFill>
              <a:latin typeface="Consolas"/>
              <a:cs typeface="Consolas"/>
            </a:endParaRPr>
          </a:p>
          <a:p>
            <a:r>
              <a:rPr lang="en-US" sz="4000" dirty="0" smtClean="0">
                <a:solidFill>
                  <a:schemeClr val="tx1">
                    <a:lumMod val="60000"/>
                    <a:lumOff val="40000"/>
                  </a:schemeClr>
                </a:solidFill>
                <a:latin typeface="Consolas"/>
                <a:cs typeface="Consolas"/>
              </a:rPr>
              <a:t>//returns true</a:t>
            </a:r>
            <a:endParaRPr lang="en-US" sz="4000" dirty="0">
              <a:solidFill>
                <a:schemeClr val="tx1">
                  <a:lumMod val="60000"/>
                  <a:lumOff val="40000"/>
                </a:schemeClr>
              </a:solidFill>
              <a:latin typeface="Consolas"/>
              <a:cs typeface="Consolas"/>
            </a:endParaRPr>
          </a:p>
        </p:txBody>
      </p:sp>
      <p:graphicFrame>
        <p:nvGraphicFramePr>
          <p:cNvPr id="4" name="Table 3"/>
          <p:cNvGraphicFramePr>
            <a:graphicFrameLocks noGrp="1"/>
          </p:cNvGraphicFramePr>
          <p:nvPr>
            <p:extLst>
              <p:ext uri="{D42A27DB-BD31-4B8C-83A1-F6EECF244321}">
                <p14:modId xmlns:p14="http://schemas.microsoft.com/office/powerpoint/2010/main" val="3225113798"/>
              </p:ext>
            </p:extLst>
          </p:nvPr>
        </p:nvGraphicFramePr>
        <p:xfrm>
          <a:off x="1250950" y="5224210"/>
          <a:ext cx="12592050" cy="4559300"/>
        </p:xfrm>
        <a:graphic>
          <a:graphicData uri="http://schemas.openxmlformats.org/drawingml/2006/table">
            <a:tbl>
              <a:tblPr firstRow="1" bandRow="1">
                <a:tableStyleId>{5940675A-B579-460E-94D1-54222C63F5DA}</a:tableStyleId>
              </a:tblPr>
              <a:tblGrid>
                <a:gridCol w="6296025"/>
                <a:gridCol w="6296025"/>
              </a:tblGrid>
              <a:tr h="1139825">
                <a:tc>
                  <a:txBody>
                    <a:bodyPr/>
                    <a:lstStyle/>
                    <a:p>
                      <a:r>
                        <a:rPr lang="en-US" sz="4000" dirty="0" smtClean="0">
                          <a:solidFill>
                            <a:schemeClr val="accent5">
                              <a:lumMod val="75000"/>
                            </a:schemeClr>
                          </a:solidFill>
                          <a:latin typeface="Consolas"/>
                          <a:cs typeface="Consolas"/>
                        </a:rPr>
                        <a:t>== </a:t>
                      </a:r>
                      <a:endParaRPr lang="en-US" sz="4000" dirty="0"/>
                    </a:p>
                  </a:txBody>
                  <a:tcPr/>
                </a:tc>
                <a:tc>
                  <a:txBody>
                    <a:bodyPr/>
                    <a:lstStyle/>
                    <a:p>
                      <a:r>
                        <a:rPr lang="en-US" sz="4000" dirty="0" smtClean="0"/>
                        <a:t>equal to </a:t>
                      </a:r>
                      <a:endParaRPr lang="en-US" sz="4000" dirty="0"/>
                    </a:p>
                  </a:txBody>
                  <a:tcPr/>
                </a:tc>
              </a:tr>
              <a:tr h="1139825">
                <a:tc>
                  <a:txBody>
                    <a:bodyPr/>
                    <a:lstStyle/>
                    <a:p>
                      <a:r>
                        <a:rPr lang="en-US" sz="4000" dirty="0" smtClean="0">
                          <a:solidFill>
                            <a:schemeClr val="accent5">
                              <a:lumMod val="75000"/>
                            </a:schemeClr>
                          </a:solidFill>
                          <a:latin typeface="Consolas"/>
                          <a:cs typeface="Consolas"/>
                        </a:rPr>
                        <a:t>===</a:t>
                      </a:r>
                      <a:endParaRPr lang="en-US" sz="4000" dirty="0"/>
                    </a:p>
                  </a:txBody>
                  <a:tcPr/>
                </a:tc>
                <a:tc>
                  <a:txBody>
                    <a:bodyPr/>
                    <a:lstStyle/>
                    <a:p>
                      <a:r>
                        <a:rPr lang="en-US" sz="4000" dirty="0" smtClean="0"/>
                        <a:t>equal value and equal type</a:t>
                      </a:r>
                      <a:endParaRPr lang="en-US" sz="4000" dirty="0"/>
                    </a:p>
                  </a:txBody>
                  <a:tcPr/>
                </a:tc>
              </a:tr>
              <a:tr h="1139825">
                <a:tc>
                  <a:txBody>
                    <a:bodyPr/>
                    <a:lstStyle/>
                    <a:p>
                      <a:r>
                        <a:rPr lang="en-US" sz="4000" dirty="0" smtClean="0">
                          <a:solidFill>
                            <a:schemeClr val="accent5">
                              <a:lumMod val="75000"/>
                            </a:schemeClr>
                          </a:solidFill>
                          <a:latin typeface="Consolas"/>
                          <a:cs typeface="Consolas"/>
                        </a:rPr>
                        <a:t>!= </a:t>
                      </a:r>
                      <a:endParaRPr lang="en-US" sz="4000" dirty="0"/>
                    </a:p>
                  </a:txBody>
                  <a:tcPr/>
                </a:tc>
                <a:tc>
                  <a:txBody>
                    <a:bodyPr/>
                    <a:lstStyle/>
                    <a:p>
                      <a:r>
                        <a:rPr lang="en-US" sz="4000" dirty="0" smtClean="0"/>
                        <a:t>not equal</a:t>
                      </a:r>
                      <a:endParaRPr lang="en-US" sz="4000" dirty="0"/>
                    </a:p>
                  </a:txBody>
                  <a:tcPr/>
                </a:tc>
              </a:tr>
              <a:tr h="1139825">
                <a:tc>
                  <a:txBody>
                    <a:bodyPr/>
                    <a:lstStyle/>
                    <a:p>
                      <a:r>
                        <a:rPr lang="en-US" sz="4000" dirty="0" smtClean="0">
                          <a:solidFill>
                            <a:schemeClr val="accent5">
                              <a:lumMod val="75000"/>
                            </a:schemeClr>
                          </a:solidFill>
                          <a:latin typeface="Consolas"/>
                          <a:cs typeface="Consolas"/>
                        </a:rPr>
                        <a:t>!== </a:t>
                      </a:r>
                      <a:endParaRPr lang="en-US" sz="4000" dirty="0"/>
                    </a:p>
                  </a:txBody>
                  <a:tcPr/>
                </a:tc>
                <a:tc>
                  <a:txBody>
                    <a:bodyPr/>
                    <a:lstStyle/>
                    <a:p>
                      <a:r>
                        <a:rPr lang="en-US" sz="4000" dirty="0" smtClean="0"/>
                        <a:t>not equal value or equal</a:t>
                      </a:r>
                      <a:r>
                        <a:rPr lang="en-US" sz="4000" baseline="0" dirty="0" smtClean="0"/>
                        <a:t> type </a:t>
                      </a:r>
                      <a:endParaRPr lang="en-US" sz="4000" dirty="0"/>
                    </a:p>
                  </a:txBody>
                  <a:tcPr/>
                </a:tc>
              </a:tr>
            </a:tbl>
          </a:graphicData>
        </a:graphic>
      </p:graphicFrame>
    </p:spTree>
    <p:extLst>
      <p:ext uri="{BB962C8B-B14F-4D97-AF65-F5344CB8AC3E}">
        <p14:creationId xmlns:p14="http://schemas.microsoft.com/office/powerpoint/2010/main" val="3637021950"/>
      </p:ext>
    </p:extLst>
  </p:cSld>
  <p:clrMapOvr>
    <a:masterClrMapping/>
  </p:clrMapOvr>
  <p:transition xmlns:p14="http://schemas.microsoft.com/office/powerpoint/2010/mai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 Equality </a:t>
            </a:r>
            <a:endParaRPr lang="en-US" dirty="0"/>
          </a:p>
        </p:txBody>
      </p:sp>
      <p:sp>
        <p:nvSpPr>
          <p:cNvPr id="3" name="Text Placeholder 2"/>
          <p:cNvSpPr>
            <a:spLocks noGrp="1"/>
          </p:cNvSpPr>
          <p:nvPr>
            <p:ph type="body" idx="1"/>
          </p:nvPr>
        </p:nvSpPr>
        <p:spPr>
          <a:xfrm>
            <a:off x="1250950" y="3189432"/>
            <a:ext cx="8851900" cy="8462818"/>
          </a:xfrm>
        </p:spPr>
        <p:txBody>
          <a:bodyPr anchor="t">
            <a:noAutofit/>
          </a:bodyPr>
          <a:lstStyle/>
          <a:p>
            <a:pPr eaLnBrk="1" hangingPunct="1"/>
            <a:r>
              <a:rPr lang="en-US" sz="4000" dirty="0" smtClean="0">
                <a:solidFill>
                  <a:schemeClr val="accent5">
                    <a:lumMod val="75000"/>
                  </a:schemeClr>
                </a:solidFill>
                <a:cs typeface="Trade Gothic Next LT Pro Lt" pitchFamily="34" charset="0"/>
              </a:rPr>
              <a:t>JS also uses comparison operators </a:t>
            </a:r>
          </a:p>
        </p:txBody>
      </p:sp>
      <p:sp>
        <p:nvSpPr>
          <p:cNvPr id="8" name="Rounded Rectangle 7"/>
          <p:cNvSpPr/>
          <p:nvPr/>
        </p:nvSpPr>
        <p:spPr>
          <a:xfrm>
            <a:off x="1250950" y="9486900"/>
            <a:ext cx="62166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smtClean="0">
                <a:solidFill>
                  <a:srgbClr val="A37113"/>
                </a:solidFill>
                <a:latin typeface="Consolas"/>
                <a:cs typeface="Consolas"/>
              </a:rPr>
              <a:t>x </a:t>
            </a:r>
            <a:r>
              <a:rPr lang="en-US" sz="4000" dirty="0" smtClean="0">
                <a:latin typeface="Consolas"/>
                <a:cs typeface="Consolas"/>
              </a:rPr>
              <a:t>&gt; </a:t>
            </a:r>
            <a:r>
              <a:rPr lang="en-US" sz="4000" dirty="0" smtClean="0">
                <a:solidFill>
                  <a:schemeClr val="accent5">
                    <a:lumMod val="75000"/>
                  </a:schemeClr>
                </a:solidFill>
                <a:latin typeface="Consolas"/>
                <a:cs typeface="Consolas"/>
              </a:rPr>
              <a:t>8</a:t>
            </a:r>
          </a:p>
          <a:p>
            <a:r>
              <a:rPr lang="en-US" sz="4000" dirty="0" smtClean="0">
                <a:solidFill>
                  <a:schemeClr val="tx1">
                    <a:lumMod val="60000"/>
                    <a:lumOff val="40000"/>
                  </a:schemeClr>
                </a:solidFill>
                <a:latin typeface="Consolas"/>
                <a:cs typeface="Consolas"/>
              </a:rPr>
              <a:t>//returns false</a:t>
            </a:r>
          </a:p>
          <a:p>
            <a:r>
              <a:rPr lang="en-US" sz="4000" dirty="0" smtClean="0">
                <a:solidFill>
                  <a:srgbClr val="A37113"/>
                </a:solidFill>
                <a:latin typeface="Consolas"/>
                <a:cs typeface="Consolas"/>
              </a:rPr>
              <a:t>1 </a:t>
            </a:r>
            <a:r>
              <a:rPr lang="en-US" sz="4000" dirty="0">
                <a:latin typeface="Consolas"/>
                <a:cs typeface="Consolas"/>
              </a:rPr>
              <a:t>&gt;</a:t>
            </a:r>
            <a:r>
              <a:rPr lang="en-US" sz="4000" dirty="0" smtClean="0">
                <a:latin typeface="Consolas"/>
                <a:cs typeface="Consolas"/>
              </a:rPr>
              <a:t> </a:t>
            </a:r>
            <a:r>
              <a:rPr lang="en-US" sz="4000" dirty="0">
                <a:solidFill>
                  <a:schemeClr val="accent5">
                    <a:lumMod val="75000"/>
                  </a:schemeClr>
                </a:solidFill>
                <a:latin typeface="Consolas"/>
                <a:cs typeface="Consolas"/>
              </a:rPr>
              <a:t>0</a:t>
            </a:r>
            <a:endParaRPr lang="en-US" sz="4000" dirty="0">
              <a:solidFill>
                <a:schemeClr val="tx1">
                  <a:lumMod val="60000"/>
                  <a:lumOff val="40000"/>
                </a:schemeClr>
              </a:solidFill>
              <a:latin typeface="Consolas"/>
              <a:cs typeface="Consolas"/>
            </a:endParaRPr>
          </a:p>
          <a:p>
            <a:pPr lvl="1">
              <a:defRPr/>
            </a:pPr>
            <a:r>
              <a:rPr lang="en-US" sz="4000" dirty="0">
                <a:solidFill>
                  <a:schemeClr val="tx1">
                    <a:lumMod val="60000"/>
                    <a:lumOff val="40000"/>
                  </a:schemeClr>
                </a:solidFill>
                <a:latin typeface="Consolas"/>
                <a:cs typeface="Consolas"/>
              </a:rPr>
              <a:t>//returns </a:t>
            </a:r>
            <a:r>
              <a:rPr lang="en-US" sz="4000" dirty="0" smtClean="0">
                <a:solidFill>
                  <a:schemeClr val="tx1">
                    <a:lumMod val="60000"/>
                    <a:lumOff val="40000"/>
                  </a:schemeClr>
                </a:solidFill>
                <a:latin typeface="Consolas"/>
                <a:cs typeface="Consolas"/>
              </a:rPr>
              <a:t>true</a:t>
            </a:r>
            <a:endParaRPr lang="fi-FI" sz="4000" dirty="0" smtClean="0">
              <a:latin typeface="Consolas" pitchFamily="49" charset="0"/>
            </a:endParaRPr>
          </a:p>
        </p:txBody>
      </p:sp>
      <p:sp>
        <p:nvSpPr>
          <p:cNvPr id="10" name="Rounded Rectangle 9"/>
          <p:cNvSpPr/>
          <p:nvPr/>
        </p:nvSpPr>
        <p:spPr>
          <a:xfrm>
            <a:off x="8261350" y="9486900"/>
            <a:ext cx="62166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a:solidFill>
                  <a:srgbClr val="A37113"/>
                </a:solidFill>
                <a:latin typeface="Consolas"/>
                <a:cs typeface="Consolas"/>
              </a:rPr>
              <a:t>x </a:t>
            </a:r>
            <a:r>
              <a:rPr lang="en-US" sz="4000" dirty="0" smtClean="0">
                <a:latin typeface="Consolas"/>
                <a:cs typeface="Consolas"/>
              </a:rPr>
              <a:t>&lt; </a:t>
            </a:r>
            <a:r>
              <a:rPr lang="en-US" sz="4000" dirty="0">
                <a:solidFill>
                  <a:schemeClr val="accent5">
                    <a:lumMod val="75000"/>
                  </a:schemeClr>
                </a:solidFill>
                <a:latin typeface="Consolas"/>
                <a:cs typeface="Consolas"/>
              </a:rPr>
              <a:t>8</a:t>
            </a:r>
          </a:p>
          <a:p>
            <a:r>
              <a:rPr lang="en-US" sz="4000" dirty="0" smtClean="0">
                <a:solidFill>
                  <a:schemeClr val="tx1">
                    <a:lumMod val="60000"/>
                    <a:lumOff val="40000"/>
                  </a:schemeClr>
                </a:solidFill>
                <a:latin typeface="Consolas"/>
                <a:cs typeface="Consolas"/>
              </a:rPr>
              <a:t>//returns 5</a:t>
            </a:r>
          </a:p>
          <a:p>
            <a:r>
              <a:rPr lang="en-US" sz="4000" dirty="0" smtClean="0">
                <a:solidFill>
                  <a:srgbClr val="A37113"/>
                </a:solidFill>
                <a:latin typeface="Consolas"/>
                <a:cs typeface="Consolas"/>
              </a:rPr>
              <a:t>7 </a:t>
            </a:r>
            <a:r>
              <a:rPr lang="en-US" sz="4000" dirty="0" smtClean="0">
                <a:latin typeface="Consolas"/>
                <a:cs typeface="Consolas"/>
              </a:rPr>
              <a:t>&lt; </a:t>
            </a:r>
            <a:r>
              <a:rPr lang="en-US" sz="4000" dirty="0">
                <a:solidFill>
                  <a:schemeClr val="accent5">
                    <a:lumMod val="75000"/>
                  </a:schemeClr>
                </a:solidFill>
                <a:latin typeface="Consolas"/>
                <a:cs typeface="Consolas"/>
              </a:rPr>
              <a:t>8</a:t>
            </a:r>
          </a:p>
          <a:p>
            <a:r>
              <a:rPr lang="en-US" sz="4000" dirty="0" smtClean="0">
                <a:solidFill>
                  <a:schemeClr val="tx1">
                    <a:lumMod val="60000"/>
                    <a:lumOff val="40000"/>
                  </a:schemeClr>
                </a:solidFill>
                <a:latin typeface="Consolas"/>
                <a:cs typeface="Consolas"/>
              </a:rPr>
              <a:t>/</a:t>
            </a:r>
            <a:r>
              <a:rPr lang="en-US" sz="4000" dirty="0">
                <a:solidFill>
                  <a:schemeClr val="tx1">
                    <a:lumMod val="60000"/>
                    <a:lumOff val="40000"/>
                  </a:schemeClr>
                </a:solidFill>
                <a:latin typeface="Consolas"/>
                <a:cs typeface="Consolas"/>
              </a:rPr>
              <a:t>/returns </a:t>
            </a:r>
            <a:r>
              <a:rPr lang="en-US" sz="4000" dirty="0" smtClean="0">
                <a:solidFill>
                  <a:schemeClr val="tx1">
                    <a:lumMod val="60000"/>
                    <a:lumOff val="40000"/>
                  </a:schemeClr>
                </a:solidFill>
                <a:latin typeface="Consolas"/>
                <a:cs typeface="Consolas"/>
              </a:rPr>
              <a:t>“</a:t>
            </a:r>
            <a:r>
              <a:rPr lang="en-US" sz="4000" dirty="0" err="1" smtClean="0">
                <a:solidFill>
                  <a:schemeClr val="tx1">
                    <a:lumMod val="60000"/>
                    <a:lumOff val="40000"/>
                  </a:schemeClr>
                </a:solidFill>
                <a:latin typeface="Consolas"/>
                <a:cs typeface="Consolas"/>
              </a:rPr>
              <a:t>heh</a:t>
            </a:r>
            <a:r>
              <a:rPr lang="en-US" sz="4000" dirty="0" smtClean="0">
                <a:solidFill>
                  <a:schemeClr val="tx1">
                    <a:lumMod val="60000"/>
                    <a:lumOff val="40000"/>
                  </a:schemeClr>
                </a:solidFill>
                <a:latin typeface="Consolas"/>
                <a:cs typeface="Consolas"/>
              </a:rPr>
              <a:t>”</a:t>
            </a:r>
            <a:endParaRPr lang="en-US" sz="4000" dirty="0">
              <a:solidFill>
                <a:schemeClr val="tx1">
                  <a:lumMod val="60000"/>
                  <a:lumOff val="40000"/>
                </a:schemeClr>
              </a:solidFill>
              <a:latin typeface="Consolas"/>
              <a:cs typeface="Consolas"/>
            </a:endParaRPr>
          </a:p>
        </p:txBody>
      </p:sp>
      <p:sp>
        <p:nvSpPr>
          <p:cNvPr id="11" name="Rounded Rectangle 10"/>
          <p:cNvSpPr/>
          <p:nvPr/>
        </p:nvSpPr>
        <p:spPr>
          <a:xfrm>
            <a:off x="16040100" y="3435350"/>
            <a:ext cx="62166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a:solidFill>
                  <a:srgbClr val="A37113"/>
                </a:solidFill>
                <a:latin typeface="Consolas"/>
                <a:cs typeface="Consolas"/>
              </a:rPr>
              <a:t>x </a:t>
            </a:r>
            <a:r>
              <a:rPr lang="en-US" sz="4000" dirty="0" smtClean="0">
                <a:latin typeface="Consolas"/>
                <a:cs typeface="Consolas"/>
              </a:rPr>
              <a:t>&gt;= </a:t>
            </a:r>
            <a:r>
              <a:rPr lang="en-US" sz="4000" dirty="0" smtClean="0">
                <a:solidFill>
                  <a:schemeClr val="accent5">
                    <a:lumMod val="75000"/>
                  </a:schemeClr>
                </a:solidFill>
                <a:latin typeface="Consolas"/>
                <a:cs typeface="Consolas"/>
              </a:rPr>
              <a:t>2</a:t>
            </a:r>
            <a:endParaRPr lang="en-US" sz="4000" dirty="0">
              <a:solidFill>
                <a:schemeClr val="accent5">
                  <a:lumMod val="75000"/>
                </a:schemeClr>
              </a:solidFill>
              <a:latin typeface="Consolas"/>
              <a:cs typeface="Consolas"/>
            </a:endParaRPr>
          </a:p>
          <a:p>
            <a:r>
              <a:rPr lang="en-US" sz="4000" dirty="0" smtClean="0">
                <a:solidFill>
                  <a:schemeClr val="tx1">
                    <a:lumMod val="60000"/>
                    <a:lumOff val="40000"/>
                  </a:schemeClr>
                </a:solidFill>
                <a:latin typeface="Consolas"/>
                <a:cs typeface="Consolas"/>
              </a:rPr>
              <a:t>//returns false</a:t>
            </a:r>
          </a:p>
          <a:p>
            <a:r>
              <a:rPr lang="en-US" sz="4000" dirty="0" smtClean="0">
                <a:solidFill>
                  <a:srgbClr val="A37113"/>
                </a:solidFill>
                <a:latin typeface="Consolas"/>
                <a:cs typeface="Consolas"/>
              </a:rPr>
              <a:t>14 </a:t>
            </a:r>
            <a:r>
              <a:rPr lang="en-US" sz="4000" dirty="0">
                <a:latin typeface="Consolas"/>
                <a:cs typeface="Consolas"/>
              </a:rPr>
              <a:t>&gt;= </a:t>
            </a:r>
            <a:r>
              <a:rPr lang="en-US" sz="4000" dirty="0" smtClean="0">
                <a:solidFill>
                  <a:schemeClr val="accent5">
                    <a:lumMod val="75000"/>
                  </a:schemeClr>
                </a:solidFill>
                <a:latin typeface="Consolas"/>
                <a:cs typeface="Consolas"/>
              </a:rPr>
              <a:t>12 </a:t>
            </a:r>
            <a:r>
              <a:rPr lang="en-US" sz="4000" dirty="0" smtClean="0">
                <a:solidFill>
                  <a:schemeClr val="tx1">
                    <a:lumMod val="60000"/>
                    <a:lumOff val="40000"/>
                  </a:schemeClr>
                </a:solidFill>
                <a:latin typeface="Consolas"/>
                <a:cs typeface="Consolas"/>
              </a:rPr>
              <a:t>or</a:t>
            </a:r>
            <a:r>
              <a:rPr lang="en-US" sz="4000" dirty="0" smtClean="0">
                <a:solidFill>
                  <a:schemeClr val="accent5">
                    <a:lumMod val="75000"/>
                  </a:schemeClr>
                </a:solidFill>
                <a:latin typeface="Consolas"/>
                <a:cs typeface="Consolas"/>
              </a:rPr>
              <a:t> </a:t>
            </a:r>
            <a:r>
              <a:rPr lang="en-US" sz="4000" dirty="0" smtClean="0">
                <a:solidFill>
                  <a:srgbClr val="A37113"/>
                </a:solidFill>
                <a:latin typeface="Consolas"/>
                <a:cs typeface="Consolas"/>
              </a:rPr>
              <a:t>12 </a:t>
            </a:r>
            <a:r>
              <a:rPr lang="en-US" sz="4000" dirty="0">
                <a:latin typeface="Consolas"/>
                <a:cs typeface="Consolas"/>
              </a:rPr>
              <a:t>&gt;= </a:t>
            </a:r>
            <a:r>
              <a:rPr lang="en-US" sz="4000" dirty="0">
                <a:solidFill>
                  <a:schemeClr val="accent5">
                    <a:lumMod val="75000"/>
                  </a:schemeClr>
                </a:solidFill>
                <a:latin typeface="Consolas"/>
                <a:cs typeface="Consolas"/>
              </a:rPr>
              <a:t>12</a:t>
            </a:r>
          </a:p>
          <a:p>
            <a:r>
              <a:rPr lang="en-US" sz="4000" dirty="0">
                <a:solidFill>
                  <a:schemeClr val="tx1">
                    <a:lumMod val="60000"/>
                    <a:lumOff val="40000"/>
                  </a:schemeClr>
                </a:solidFill>
                <a:latin typeface="Consolas"/>
                <a:cs typeface="Consolas"/>
              </a:rPr>
              <a:t>//returns true</a:t>
            </a:r>
          </a:p>
        </p:txBody>
      </p:sp>
      <p:sp>
        <p:nvSpPr>
          <p:cNvPr id="12" name="Rounded Rectangle 11"/>
          <p:cNvSpPr/>
          <p:nvPr/>
        </p:nvSpPr>
        <p:spPr>
          <a:xfrm>
            <a:off x="16040100" y="6909594"/>
            <a:ext cx="62166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z="4000" dirty="0">
                <a:solidFill>
                  <a:srgbClr val="A37113"/>
                </a:solidFill>
                <a:latin typeface="Consolas"/>
                <a:cs typeface="Consolas"/>
              </a:rPr>
              <a:t>x </a:t>
            </a:r>
            <a:r>
              <a:rPr lang="en-US" sz="4000" dirty="0" smtClean="0">
                <a:latin typeface="Consolas"/>
                <a:cs typeface="Consolas"/>
              </a:rPr>
              <a:t>&lt;= </a:t>
            </a:r>
            <a:r>
              <a:rPr lang="en-US" sz="4000" dirty="0">
                <a:solidFill>
                  <a:schemeClr val="accent5">
                    <a:lumMod val="75000"/>
                  </a:schemeClr>
                </a:solidFill>
                <a:latin typeface="Consolas"/>
                <a:cs typeface="Consolas"/>
              </a:rPr>
              <a:t>3</a:t>
            </a:r>
          </a:p>
          <a:p>
            <a:r>
              <a:rPr lang="en-US" sz="4000" dirty="0" smtClean="0">
                <a:solidFill>
                  <a:schemeClr val="tx1">
                    <a:lumMod val="60000"/>
                    <a:lumOff val="40000"/>
                  </a:schemeClr>
                </a:solidFill>
                <a:latin typeface="Consolas"/>
                <a:cs typeface="Consolas"/>
              </a:rPr>
              <a:t>//returns false</a:t>
            </a:r>
          </a:p>
          <a:p>
            <a:r>
              <a:rPr lang="en-US" sz="4000" dirty="0">
                <a:solidFill>
                  <a:srgbClr val="A37113"/>
                </a:solidFill>
                <a:latin typeface="Consolas"/>
                <a:cs typeface="Consolas"/>
              </a:rPr>
              <a:t>3</a:t>
            </a:r>
            <a:r>
              <a:rPr lang="en-US" sz="4000" dirty="0" smtClean="0">
                <a:solidFill>
                  <a:srgbClr val="A37113"/>
                </a:solidFill>
                <a:latin typeface="Consolas"/>
                <a:cs typeface="Consolas"/>
              </a:rPr>
              <a:t> </a:t>
            </a:r>
            <a:r>
              <a:rPr lang="en-US" sz="4000" dirty="0" smtClean="0">
                <a:latin typeface="Consolas"/>
                <a:cs typeface="Consolas"/>
              </a:rPr>
              <a:t>&lt;= </a:t>
            </a:r>
            <a:r>
              <a:rPr lang="en-US" sz="4000" dirty="0">
                <a:solidFill>
                  <a:schemeClr val="accent5">
                    <a:lumMod val="75000"/>
                  </a:schemeClr>
                </a:solidFill>
                <a:latin typeface="Consolas"/>
                <a:cs typeface="Consolas"/>
              </a:rPr>
              <a:t>4</a:t>
            </a:r>
            <a:r>
              <a:rPr lang="en-US" sz="4000" dirty="0" smtClean="0">
                <a:solidFill>
                  <a:schemeClr val="accent5">
                    <a:lumMod val="75000"/>
                  </a:schemeClr>
                </a:solidFill>
                <a:latin typeface="Consolas"/>
                <a:cs typeface="Consolas"/>
              </a:rPr>
              <a:t> </a:t>
            </a:r>
            <a:r>
              <a:rPr lang="en-US" sz="4000" dirty="0">
                <a:solidFill>
                  <a:schemeClr val="tx1">
                    <a:lumMod val="60000"/>
                    <a:lumOff val="40000"/>
                  </a:schemeClr>
                </a:solidFill>
                <a:latin typeface="Consolas"/>
                <a:cs typeface="Consolas"/>
              </a:rPr>
              <a:t>or</a:t>
            </a:r>
            <a:r>
              <a:rPr lang="en-US" sz="4000" dirty="0">
                <a:solidFill>
                  <a:schemeClr val="accent5">
                    <a:lumMod val="75000"/>
                  </a:schemeClr>
                </a:solidFill>
                <a:latin typeface="Consolas"/>
                <a:cs typeface="Consolas"/>
              </a:rPr>
              <a:t> </a:t>
            </a:r>
            <a:r>
              <a:rPr lang="en-US" sz="4000" dirty="0">
                <a:solidFill>
                  <a:srgbClr val="A37113"/>
                </a:solidFill>
                <a:latin typeface="Consolas"/>
                <a:cs typeface="Consolas"/>
              </a:rPr>
              <a:t>4</a:t>
            </a:r>
            <a:r>
              <a:rPr lang="en-US" sz="4000" dirty="0" smtClean="0">
                <a:solidFill>
                  <a:srgbClr val="A37113"/>
                </a:solidFill>
                <a:latin typeface="Consolas"/>
                <a:cs typeface="Consolas"/>
              </a:rPr>
              <a:t> </a:t>
            </a:r>
            <a:r>
              <a:rPr lang="en-US" sz="4000" dirty="0" smtClean="0">
                <a:latin typeface="Consolas"/>
                <a:cs typeface="Consolas"/>
              </a:rPr>
              <a:t>&lt;= </a:t>
            </a:r>
            <a:r>
              <a:rPr lang="en-US" sz="4000" dirty="0">
                <a:solidFill>
                  <a:schemeClr val="accent5">
                    <a:lumMod val="75000"/>
                  </a:schemeClr>
                </a:solidFill>
                <a:latin typeface="Consolas"/>
                <a:cs typeface="Consolas"/>
              </a:rPr>
              <a:t>4</a:t>
            </a:r>
          </a:p>
          <a:p>
            <a:r>
              <a:rPr lang="en-US" sz="4000" dirty="0">
                <a:solidFill>
                  <a:schemeClr val="tx1">
                    <a:lumMod val="60000"/>
                    <a:lumOff val="40000"/>
                  </a:schemeClr>
                </a:solidFill>
                <a:latin typeface="Consolas"/>
                <a:cs typeface="Consolas"/>
              </a:rPr>
              <a:t>//returns </a:t>
            </a:r>
            <a:r>
              <a:rPr lang="en-US" sz="4000" dirty="0" smtClean="0">
                <a:solidFill>
                  <a:schemeClr val="tx1">
                    <a:lumMod val="60000"/>
                    <a:lumOff val="40000"/>
                  </a:schemeClr>
                </a:solidFill>
                <a:latin typeface="Consolas"/>
                <a:cs typeface="Consolas"/>
              </a:rPr>
              <a:t>true</a:t>
            </a:r>
            <a:endParaRPr lang="en-US" sz="4000" dirty="0">
              <a:solidFill>
                <a:schemeClr val="tx1">
                  <a:lumMod val="60000"/>
                  <a:lumOff val="40000"/>
                </a:schemeClr>
              </a:solidFill>
              <a:latin typeface="Consolas"/>
              <a:cs typeface="Consolas"/>
            </a:endParaRPr>
          </a:p>
        </p:txBody>
      </p:sp>
      <p:graphicFrame>
        <p:nvGraphicFramePr>
          <p:cNvPr id="4" name="Table 3"/>
          <p:cNvGraphicFramePr>
            <a:graphicFrameLocks noGrp="1"/>
          </p:cNvGraphicFramePr>
          <p:nvPr>
            <p:extLst>
              <p:ext uri="{D42A27DB-BD31-4B8C-83A1-F6EECF244321}">
                <p14:modId xmlns:p14="http://schemas.microsoft.com/office/powerpoint/2010/main" val="3369536331"/>
              </p:ext>
            </p:extLst>
          </p:nvPr>
        </p:nvGraphicFramePr>
        <p:xfrm>
          <a:off x="1885950" y="4381500"/>
          <a:ext cx="12592050" cy="4544760"/>
        </p:xfrm>
        <a:graphic>
          <a:graphicData uri="http://schemas.openxmlformats.org/drawingml/2006/table">
            <a:tbl>
              <a:tblPr firstRow="1" bandRow="1">
                <a:tableStyleId>{5940675A-B579-460E-94D1-54222C63F5DA}</a:tableStyleId>
              </a:tblPr>
              <a:tblGrid>
                <a:gridCol w="6296025"/>
                <a:gridCol w="6296025"/>
              </a:tblGrid>
              <a:tr h="1125285">
                <a:tc>
                  <a:txBody>
                    <a:bodyPr/>
                    <a:lstStyle/>
                    <a:p>
                      <a:r>
                        <a:rPr lang="en-US" sz="4000" dirty="0" smtClean="0">
                          <a:solidFill>
                            <a:schemeClr val="accent5">
                              <a:lumMod val="75000"/>
                            </a:schemeClr>
                          </a:solidFill>
                          <a:latin typeface="Consolas"/>
                          <a:cs typeface="Consolas"/>
                        </a:rPr>
                        <a:t>&gt;</a:t>
                      </a:r>
                      <a:endParaRPr lang="en-US" sz="4000" dirty="0"/>
                    </a:p>
                  </a:txBody>
                  <a:tcPr/>
                </a:tc>
                <a:tc>
                  <a:txBody>
                    <a:bodyPr/>
                    <a:lstStyle/>
                    <a:p>
                      <a:r>
                        <a:rPr lang="en-US" sz="4000" dirty="0" smtClean="0"/>
                        <a:t>greater than</a:t>
                      </a:r>
                      <a:endParaRPr lang="en-US" sz="4000" dirty="0"/>
                    </a:p>
                  </a:txBody>
                  <a:tcPr/>
                </a:tc>
              </a:tr>
              <a:tr h="1139825">
                <a:tc>
                  <a:txBody>
                    <a:bodyPr/>
                    <a:lstStyle/>
                    <a:p>
                      <a:r>
                        <a:rPr lang="en-US" sz="4000" dirty="0" smtClean="0">
                          <a:solidFill>
                            <a:schemeClr val="accent5">
                              <a:lumMod val="75000"/>
                            </a:schemeClr>
                          </a:solidFill>
                          <a:latin typeface="Consolas"/>
                          <a:cs typeface="Consolas"/>
                        </a:rPr>
                        <a:t>&lt;</a:t>
                      </a:r>
                      <a:endParaRPr lang="en-US" sz="4000" dirty="0"/>
                    </a:p>
                  </a:txBody>
                  <a:tcPr/>
                </a:tc>
                <a:tc>
                  <a:txBody>
                    <a:bodyPr/>
                    <a:lstStyle/>
                    <a:p>
                      <a:r>
                        <a:rPr lang="en-US" sz="4000" dirty="0" smtClean="0"/>
                        <a:t>less than</a:t>
                      </a:r>
                      <a:endParaRPr lang="en-US" sz="4000" dirty="0"/>
                    </a:p>
                  </a:txBody>
                  <a:tcPr/>
                </a:tc>
              </a:tr>
              <a:tr h="1139825">
                <a:tc>
                  <a:txBody>
                    <a:bodyPr/>
                    <a:lstStyle/>
                    <a:p>
                      <a:r>
                        <a:rPr lang="en-US" sz="4000" dirty="0" smtClean="0">
                          <a:solidFill>
                            <a:schemeClr val="accent5">
                              <a:lumMod val="75000"/>
                            </a:schemeClr>
                          </a:solidFill>
                          <a:latin typeface="Consolas"/>
                          <a:cs typeface="Consolas"/>
                        </a:rPr>
                        <a:t>&gt;= </a:t>
                      </a:r>
                      <a:endParaRPr lang="en-US" sz="4000" dirty="0"/>
                    </a:p>
                  </a:txBody>
                  <a:tcPr/>
                </a:tc>
                <a:tc>
                  <a:txBody>
                    <a:bodyPr/>
                    <a:lstStyle/>
                    <a:p>
                      <a:r>
                        <a:rPr lang="en-US" sz="4000" dirty="0" smtClean="0"/>
                        <a:t>greater than or equal</a:t>
                      </a:r>
                      <a:r>
                        <a:rPr lang="en-US" sz="4000" baseline="0" dirty="0" smtClean="0"/>
                        <a:t> to </a:t>
                      </a:r>
                      <a:endParaRPr lang="en-US" sz="4000" dirty="0"/>
                    </a:p>
                  </a:txBody>
                  <a:tcPr/>
                </a:tc>
              </a:tr>
              <a:tr h="1139825">
                <a:tc>
                  <a:txBody>
                    <a:bodyPr/>
                    <a:lstStyle/>
                    <a:p>
                      <a:r>
                        <a:rPr lang="en-US" sz="4000" dirty="0" smtClean="0">
                          <a:solidFill>
                            <a:schemeClr val="accent5">
                              <a:lumMod val="75000"/>
                            </a:schemeClr>
                          </a:solidFill>
                          <a:latin typeface="Consolas"/>
                          <a:cs typeface="Consolas"/>
                        </a:rPr>
                        <a:t>&lt;= </a:t>
                      </a:r>
                      <a:endParaRPr lang="en-US" sz="4000" dirty="0"/>
                    </a:p>
                  </a:txBody>
                  <a:tcPr/>
                </a:tc>
                <a:tc>
                  <a:txBody>
                    <a:bodyPr/>
                    <a:lstStyle/>
                    <a:p>
                      <a:r>
                        <a:rPr lang="en-US" sz="4000" dirty="0" smtClean="0"/>
                        <a:t>less than or equal to</a:t>
                      </a:r>
                      <a:endParaRPr lang="en-US" sz="4000" dirty="0"/>
                    </a:p>
                  </a:txBody>
                  <a:tcPr/>
                </a:tc>
              </a:tr>
            </a:tbl>
          </a:graphicData>
        </a:graphic>
      </p:graphicFrame>
    </p:spTree>
    <p:extLst>
      <p:ext uri="{BB962C8B-B14F-4D97-AF65-F5344CB8AC3E}">
        <p14:creationId xmlns:p14="http://schemas.microsoft.com/office/powerpoint/2010/main" val="1257509221"/>
      </p:ext>
    </p:extLst>
  </p:cSld>
  <p:clrMapOvr>
    <a:masterClrMapping/>
  </p:clrMapOvr>
  <p:transition xmlns:p14="http://schemas.microsoft.com/office/powerpoint/2010/mai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0" indent="0" algn="l">
              <a:buNone/>
            </a:pPr>
            <a:r>
              <a:rPr lang="en-US" sz="4000" b="1" dirty="0">
                <a:solidFill>
                  <a:srgbClr val="7D1102"/>
                </a:solidFill>
                <a:cs typeface="Trade Gothic Next LT Pro Lt" pitchFamily="34" charset="0"/>
              </a:rPr>
              <a:t>5</a:t>
            </a:r>
            <a:r>
              <a:rPr lang="en-US" sz="4000" b="1" dirty="0" smtClean="0">
                <a:solidFill>
                  <a:srgbClr val="7D1102"/>
                </a:solidFill>
                <a:cs typeface="Trade Gothic Next LT Pro Lt" pitchFamily="34" charset="0"/>
              </a:rPr>
              <a:t>. Variables Equality –</a:t>
            </a:r>
            <a:r>
              <a:rPr lang="en-US" sz="4000" b="1" dirty="0" smtClean="0">
                <a:solidFill>
                  <a:srgbClr val="7D1102"/>
                </a:solidFill>
                <a:latin typeface="Consolas"/>
                <a:cs typeface="Consolas"/>
              </a:rPr>
              <a:t> 06-variablesEquality.html</a:t>
            </a: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3230890595"/>
      </p:ext>
    </p:extLst>
  </p:cSld>
  <p:clrMapOvr>
    <a:masterClrMapping/>
  </p:clrMapOvr>
  <p:transition xmlns:p14="http://schemas.microsoft.com/office/powerpoint/2010/mai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 </a:t>
            </a:r>
            <a:r>
              <a:rPr lang="en-US" dirty="0" err="1" smtClean="0"/>
              <a:t>Typeof</a:t>
            </a:r>
            <a:r>
              <a:rPr lang="en-US" dirty="0" smtClean="0"/>
              <a:t> </a:t>
            </a:r>
            <a:endParaRPr lang="en-US" dirty="0"/>
          </a:p>
        </p:txBody>
      </p:sp>
      <p:sp>
        <p:nvSpPr>
          <p:cNvPr id="3" name="Text Placeholder 2"/>
          <p:cNvSpPr>
            <a:spLocks noGrp="1"/>
          </p:cNvSpPr>
          <p:nvPr>
            <p:ph type="body" idx="1"/>
          </p:nvPr>
        </p:nvSpPr>
        <p:spPr>
          <a:xfrm>
            <a:off x="673100" y="3189432"/>
            <a:ext cx="10179050" cy="8462818"/>
          </a:xfrm>
        </p:spPr>
        <p:txBody>
          <a:bodyPr anchor="t">
            <a:noAutofit/>
          </a:bodyPr>
          <a:lstStyle/>
          <a:p>
            <a:pPr eaLnBrk="1" hangingPunct="1"/>
            <a:r>
              <a:rPr lang="en-US" sz="4000" dirty="0" err="1" smtClean="0">
                <a:solidFill>
                  <a:schemeClr val="accent5">
                    <a:lumMod val="75000"/>
                  </a:schemeClr>
                </a:solidFill>
                <a:latin typeface="Consolas"/>
                <a:cs typeface="Consolas"/>
              </a:rPr>
              <a:t>typeof</a:t>
            </a:r>
            <a:r>
              <a:rPr lang="en-US" sz="4000" dirty="0" smtClean="0">
                <a:solidFill>
                  <a:schemeClr val="accent5">
                    <a:lumMod val="75000"/>
                  </a:schemeClr>
                </a:solidFill>
                <a:cs typeface="Trade Gothic Next LT Pro Lt" pitchFamily="34" charset="0"/>
              </a:rPr>
              <a:t> operator returns a string indicating the type of the unevaluated operand</a:t>
            </a:r>
          </a:p>
          <a:p>
            <a:pPr marL="0" indent="0" eaLnBrk="1" hangingPunct="1">
              <a:buNone/>
            </a:pPr>
            <a:endParaRPr lang="en-US" sz="4000" dirty="0" smtClean="0">
              <a:solidFill>
                <a:schemeClr val="accent5">
                  <a:lumMod val="75000"/>
                </a:schemeClr>
              </a:solidFill>
              <a:cs typeface="Trade Gothic Next LT Pro Lt" pitchFamily="34" charset="0"/>
            </a:endParaRPr>
          </a:p>
        </p:txBody>
      </p:sp>
      <p:sp>
        <p:nvSpPr>
          <p:cNvPr id="11" name="Rounded Rectangle 10"/>
          <p:cNvSpPr/>
          <p:nvPr/>
        </p:nvSpPr>
        <p:spPr>
          <a:xfrm>
            <a:off x="2387600" y="9236869"/>
            <a:ext cx="6216650" cy="21566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endParaRPr lang="en-US" sz="4000" dirty="0" smtClean="0">
              <a:solidFill>
                <a:srgbClr val="A37113"/>
              </a:solidFill>
              <a:latin typeface="Consolas"/>
              <a:cs typeface="Consolas"/>
            </a:endParaRPr>
          </a:p>
          <a:p>
            <a:r>
              <a:rPr lang="en-US" sz="4000" dirty="0" err="1" smtClean="0">
                <a:solidFill>
                  <a:srgbClr val="A37113"/>
                </a:solidFill>
                <a:latin typeface="Consolas"/>
                <a:cs typeface="Consolas"/>
              </a:rPr>
              <a:t>typeof</a:t>
            </a:r>
            <a:r>
              <a:rPr lang="en-US" sz="4000" dirty="0" smtClean="0">
                <a:solidFill>
                  <a:srgbClr val="A37113"/>
                </a:solidFill>
                <a:latin typeface="Consolas"/>
                <a:cs typeface="Consolas"/>
              </a:rPr>
              <a:t> (37)</a:t>
            </a:r>
          </a:p>
          <a:p>
            <a:endParaRPr lang="en-US" sz="4000" dirty="0">
              <a:solidFill>
                <a:schemeClr val="tx1">
                  <a:lumMod val="60000"/>
                  <a:lumOff val="40000"/>
                </a:schemeClr>
              </a:solidFill>
              <a:latin typeface="Consolas"/>
              <a:cs typeface="Consolas"/>
            </a:endParaRPr>
          </a:p>
        </p:txBody>
      </p:sp>
      <p:graphicFrame>
        <p:nvGraphicFramePr>
          <p:cNvPr id="4" name="Table 3"/>
          <p:cNvGraphicFramePr>
            <a:graphicFrameLocks noGrp="1"/>
          </p:cNvGraphicFramePr>
          <p:nvPr>
            <p:extLst>
              <p:ext uri="{D42A27DB-BD31-4B8C-83A1-F6EECF244321}">
                <p14:modId xmlns:p14="http://schemas.microsoft.com/office/powerpoint/2010/main" val="33811939"/>
              </p:ext>
            </p:extLst>
          </p:nvPr>
        </p:nvGraphicFramePr>
        <p:xfrm>
          <a:off x="11131550" y="2892714"/>
          <a:ext cx="12592050" cy="10414700"/>
        </p:xfrm>
        <a:graphic>
          <a:graphicData uri="http://schemas.openxmlformats.org/drawingml/2006/table">
            <a:tbl>
              <a:tblPr firstRow="1" bandRow="1">
                <a:tableStyleId>{5940675A-B579-460E-94D1-54222C63F5DA}</a:tableStyleId>
              </a:tblPr>
              <a:tblGrid>
                <a:gridCol w="6146800"/>
                <a:gridCol w="6445250"/>
              </a:tblGrid>
              <a:tr h="1125285">
                <a:tc>
                  <a:txBody>
                    <a:bodyPr/>
                    <a:lstStyle/>
                    <a:p>
                      <a:r>
                        <a:rPr lang="en-US" sz="4000" dirty="0" smtClean="0">
                          <a:solidFill>
                            <a:schemeClr val="accent1">
                              <a:lumMod val="75000"/>
                            </a:schemeClr>
                          </a:solidFill>
                          <a:latin typeface="+mj-lt"/>
                          <a:cs typeface="Consolas"/>
                        </a:rPr>
                        <a:t>Type</a:t>
                      </a:r>
                      <a:endParaRPr lang="en-US" sz="4000" dirty="0">
                        <a:solidFill>
                          <a:schemeClr val="accent1">
                            <a:lumMod val="75000"/>
                          </a:schemeClr>
                        </a:solidFill>
                        <a:latin typeface="+mj-lt"/>
                      </a:endParaRPr>
                    </a:p>
                  </a:txBody>
                  <a:tcPr/>
                </a:tc>
                <a:tc>
                  <a:txBody>
                    <a:bodyPr/>
                    <a:lstStyle/>
                    <a:p>
                      <a:r>
                        <a:rPr lang="en-US" sz="4000" dirty="0" smtClean="0">
                          <a:solidFill>
                            <a:schemeClr val="accent1">
                              <a:lumMod val="75000"/>
                            </a:schemeClr>
                          </a:solidFill>
                          <a:latin typeface="+mj-lt"/>
                        </a:rPr>
                        <a:t>Result</a:t>
                      </a:r>
                      <a:endParaRPr lang="en-US" sz="4000" dirty="0">
                        <a:solidFill>
                          <a:schemeClr val="accent1">
                            <a:lumMod val="75000"/>
                          </a:schemeClr>
                        </a:solidFill>
                        <a:latin typeface="+mj-lt"/>
                      </a:endParaRPr>
                    </a:p>
                  </a:txBody>
                  <a:tcPr/>
                </a:tc>
              </a:tr>
              <a:tr h="1139825">
                <a:tc>
                  <a:txBody>
                    <a:bodyPr/>
                    <a:lstStyle/>
                    <a:p>
                      <a:r>
                        <a:rPr lang="en-US" sz="4000" dirty="0" smtClean="0">
                          <a:solidFill>
                            <a:schemeClr val="accent5">
                              <a:lumMod val="75000"/>
                            </a:schemeClr>
                          </a:solidFill>
                          <a:latin typeface="+mj-lt"/>
                          <a:cs typeface="Consolas"/>
                        </a:rPr>
                        <a:t>Undefined</a:t>
                      </a:r>
                      <a:endParaRPr lang="en-US" sz="4000" dirty="0">
                        <a:latin typeface="+mj-lt"/>
                      </a:endParaRPr>
                    </a:p>
                  </a:txBody>
                  <a:tcPr/>
                </a:tc>
                <a:tc>
                  <a:txBody>
                    <a:bodyPr/>
                    <a:lstStyle/>
                    <a:p>
                      <a:r>
                        <a:rPr lang="en-US" sz="4000" dirty="0" smtClean="0">
                          <a:latin typeface="Consolas"/>
                          <a:cs typeface="Consolas"/>
                        </a:rPr>
                        <a:t>“undefined”</a:t>
                      </a:r>
                      <a:endParaRPr lang="en-US" sz="4000" dirty="0">
                        <a:latin typeface="Consolas"/>
                        <a:cs typeface="Consolas"/>
                      </a:endParaRPr>
                    </a:p>
                  </a:txBody>
                  <a:tcPr/>
                </a:tc>
              </a:tr>
              <a:tr h="1139825">
                <a:tc>
                  <a:txBody>
                    <a:bodyPr/>
                    <a:lstStyle/>
                    <a:p>
                      <a:r>
                        <a:rPr lang="en-US" sz="4000" dirty="0" smtClean="0">
                          <a:solidFill>
                            <a:schemeClr val="accent5">
                              <a:lumMod val="75000"/>
                            </a:schemeClr>
                          </a:solidFill>
                          <a:latin typeface="+mj-lt"/>
                          <a:cs typeface="Consolas"/>
                        </a:rPr>
                        <a:t>Null</a:t>
                      </a:r>
                      <a:endParaRPr lang="en-US" sz="4000" dirty="0">
                        <a:latin typeface="+mj-lt"/>
                      </a:endParaRPr>
                    </a:p>
                  </a:txBody>
                  <a:tcPr/>
                </a:tc>
                <a:tc>
                  <a:txBody>
                    <a:bodyPr/>
                    <a:lstStyle/>
                    <a:p>
                      <a:r>
                        <a:rPr lang="en-US" sz="4000" dirty="0" smtClean="0">
                          <a:latin typeface="Consolas"/>
                          <a:cs typeface="Consolas"/>
                        </a:rPr>
                        <a:t>“object”</a:t>
                      </a:r>
                      <a:endParaRPr lang="en-US" sz="4000" dirty="0">
                        <a:latin typeface="Consolas"/>
                        <a:cs typeface="Consolas"/>
                      </a:endParaRPr>
                    </a:p>
                  </a:txBody>
                  <a:tcPr/>
                </a:tc>
              </a:tr>
              <a:tr h="1139825">
                <a:tc>
                  <a:txBody>
                    <a:bodyPr/>
                    <a:lstStyle/>
                    <a:p>
                      <a:r>
                        <a:rPr lang="en-US" sz="4000" dirty="0" smtClean="0">
                          <a:solidFill>
                            <a:schemeClr val="accent5">
                              <a:lumMod val="75000"/>
                            </a:schemeClr>
                          </a:solidFill>
                          <a:latin typeface="+mj-lt"/>
                          <a:cs typeface="Consolas"/>
                        </a:rPr>
                        <a:t>Boolean</a:t>
                      </a:r>
                      <a:endParaRPr lang="en-US" sz="4000" dirty="0">
                        <a:latin typeface="+mj-lt"/>
                      </a:endParaRPr>
                    </a:p>
                  </a:txBody>
                  <a:tcPr/>
                </a:tc>
                <a:tc>
                  <a:txBody>
                    <a:bodyPr/>
                    <a:lstStyle/>
                    <a:p>
                      <a:r>
                        <a:rPr lang="en-US" sz="4000" dirty="0" smtClean="0">
                          <a:latin typeface="Consolas"/>
                          <a:cs typeface="Consolas"/>
                        </a:rPr>
                        <a:t>“</a:t>
                      </a:r>
                      <a:r>
                        <a:rPr lang="en-US" sz="4000" dirty="0" err="1" smtClean="0">
                          <a:latin typeface="Consolas"/>
                          <a:cs typeface="Consolas"/>
                        </a:rPr>
                        <a:t>boolean</a:t>
                      </a:r>
                      <a:r>
                        <a:rPr lang="en-US" sz="4000" dirty="0" smtClean="0">
                          <a:latin typeface="Consolas"/>
                          <a:cs typeface="Consolas"/>
                        </a:rPr>
                        <a:t>”</a:t>
                      </a:r>
                      <a:endParaRPr lang="en-US" sz="4000" dirty="0">
                        <a:latin typeface="Consolas"/>
                        <a:cs typeface="Consolas"/>
                      </a:endParaRPr>
                    </a:p>
                  </a:txBody>
                  <a:tcPr/>
                </a:tc>
              </a:tr>
              <a:tr h="1139825">
                <a:tc>
                  <a:txBody>
                    <a:bodyPr/>
                    <a:lstStyle/>
                    <a:p>
                      <a:r>
                        <a:rPr lang="en-US" sz="4000" dirty="0" smtClean="0">
                          <a:latin typeface="+mj-lt"/>
                        </a:rPr>
                        <a:t>Number</a:t>
                      </a:r>
                      <a:endParaRPr lang="en-US" sz="4000" dirty="0">
                        <a:latin typeface="+mj-lt"/>
                      </a:endParaRPr>
                    </a:p>
                  </a:txBody>
                  <a:tcPr/>
                </a:tc>
                <a:tc>
                  <a:txBody>
                    <a:bodyPr/>
                    <a:lstStyle/>
                    <a:p>
                      <a:r>
                        <a:rPr lang="en-US" sz="4000" dirty="0" smtClean="0">
                          <a:latin typeface="Consolas"/>
                          <a:cs typeface="Consolas"/>
                        </a:rPr>
                        <a:t>“number”</a:t>
                      </a:r>
                    </a:p>
                  </a:txBody>
                  <a:tcPr/>
                </a:tc>
              </a:tr>
              <a:tr h="1139825">
                <a:tc>
                  <a:txBody>
                    <a:bodyPr/>
                    <a:lstStyle/>
                    <a:p>
                      <a:r>
                        <a:rPr lang="en-US" sz="4000" dirty="0" smtClean="0">
                          <a:latin typeface="+mj-lt"/>
                        </a:rPr>
                        <a:t>String</a:t>
                      </a:r>
                      <a:endParaRPr lang="en-US" sz="4000" dirty="0">
                        <a:latin typeface="+mj-lt"/>
                      </a:endParaRPr>
                    </a:p>
                  </a:txBody>
                  <a:tcPr/>
                </a:tc>
                <a:tc>
                  <a:txBody>
                    <a:bodyPr/>
                    <a:lstStyle/>
                    <a:p>
                      <a:r>
                        <a:rPr lang="en-US" sz="4000" dirty="0" smtClean="0">
                          <a:latin typeface="Consolas"/>
                          <a:cs typeface="Consolas"/>
                        </a:rPr>
                        <a:t>“string”</a:t>
                      </a:r>
                    </a:p>
                  </a:txBody>
                  <a:tcPr/>
                </a:tc>
              </a:tr>
              <a:tr h="1139825">
                <a:tc>
                  <a:txBody>
                    <a:bodyPr/>
                    <a:lstStyle/>
                    <a:p>
                      <a:r>
                        <a:rPr lang="en-US" sz="4000" dirty="0" smtClean="0">
                          <a:latin typeface="+mj-lt"/>
                        </a:rPr>
                        <a:t>Symbol (new in </a:t>
                      </a:r>
                      <a:r>
                        <a:rPr lang="en-US" sz="4000" dirty="0" err="1" smtClean="0">
                          <a:latin typeface="+mj-lt"/>
                        </a:rPr>
                        <a:t>ECMAScript</a:t>
                      </a:r>
                      <a:r>
                        <a:rPr lang="en-US" sz="4000" dirty="0" smtClean="0">
                          <a:latin typeface="+mj-lt"/>
                        </a:rPr>
                        <a:t> 2015)</a:t>
                      </a:r>
                      <a:endParaRPr lang="en-US" sz="4000" dirty="0">
                        <a:latin typeface="+mj-lt"/>
                      </a:endParaRPr>
                    </a:p>
                  </a:txBody>
                  <a:tcPr/>
                </a:tc>
                <a:tc>
                  <a:txBody>
                    <a:bodyPr/>
                    <a:lstStyle/>
                    <a:p>
                      <a:r>
                        <a:rPr lang="en-US" sz="4000" dirty="0" smtClean="0">
                          <a:latin typeface="Consolas"/>
                          <a:cs typeface="Consolas"/>
                        </a:rPr>
                        <a:t>“symbol”</a:t>
                      </a:r>
                    </a:p>
                  </a:txBody>
                  <a:tcPr/>
                </a:tc>
              </a:tr>
              <a:tr h="1139825">
                <a:tc>
                  <a:txBody>
                    <a:bodyPr/>
                    <a:lstStyle/>
                    <a:p>
                      <a:r>
                        <a:rPr lang="en-US" sz="4000" dirty="0" smtClean="0">
                          <a:latin typeface="+mj-lt"/>
                        </a:rPr>
                        <a:t>Function object</a:t>
                      </a:r>
                      <a:endParaRPr lang="en-US" sz="4000" dirty="0">
                        <a:latin typeface="+mj-lt"/>
                      </a:endParaRPr>
                    </a:p>
                  </a:txBody>
                  <a:tcPr/>
                </a:tc>
                <a:tc>
                  <a:txBody>
                    <a:bodyPr/>
                    <a:lstStyle/>
                    <a:p>
                      <a:r>
                        <a:rPr lang="en-US" sz="4000" dirty="0" smtClean="0">
                          <a:latin typeface="Consolas"/>
                          <a:cs typeface="Consolas"/>
                        </a:rPr>
                        <a:t>“function</a:t>
                      </a:r>
                    </a:p>
                  </a:txBody>
                  <a:tcPr/>
                </a:tc>
              </a:tr>
              <a:tr h="1139825">
                <a:tc>
                  <a:txBody>
                    <a:bodyPr/>
                    <a:lstStyle/>
                    <a:p>
                      <a:r>
                        <a:rPr lang="en-US" sz="4000" dirty="0" smtClean="0">
                          <a:latin typeface="+mj-lt"/>
                        </a:rPr>
                        <a:t>Any</a:t>
                      </a:r>
                      <a:r>
                        <a:rPr lang="en-US" sz="4000" baseline="0" dirty="0" smtClean="0">
                          <a:latin typeface="+mj-lt"/>
                        </a:rPr>
                        <a:t> other object</a:t>
                      </a:r>
                      <a:endParaRPr lang="en-US" sz="4000" dirty="0">
                        <a:latin typeface="+mj-lt"/>
                      </a:endParaRPr>
                    </a:p>
                  </a:txBody>
                  <a:tcPr/>
                </a:tc>
                <a:tc>
                  <a:txBody>
                    <a:bodyPr/>
                    <a:lstStyle/>
                    <a:p>
                      <a:r>
                        <a:rPr lang="en-US" sz="4000" dirty="0" smtClean="0">
                          <a:latin typeface="Consolas"/>
                          <a:cs typeface="Consolas"/>
                        </a:rPr>
                        <a:t>“object” </a:t>
                      </a:r>
                    </a:p>
                  </a:txBody>
                  <a:tcPr/>
                </a:tc>
              </a:tr>
            </a:tbl>
          </a:graphicData>
        </a:graphic>
      </p:graphicFrame>
    </p:spTree>
    <p:extLst>
      <p:ext uri="{BB962C8B-B14F-4D97-AF65-F5344CB8AC3E}">
        <p14:creationId xmlns:p14="http://schemas.microsoft.com/office/powerpoint/2010/main" val="1008359414"/>
      </p:ext>
    </p:extLst>
  </p:cSld>
  <p:clrMapOvr>
    <a:masterClrMapping/>
  </p:clrMapOvr>
  <p:transition xmlns:p14="http://schemas.microsoft.com/office/powerpoint/2010/mai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6. Variables Type Of –</a:t>
            </a:r>
            <a:r>
              <a:rPr lang="en-US" sz="4000" b="1" dirty="0" smtClean="0">
                <a:solidFill>
                  <a:srgbClr val="7D1102"/>
                </a:solidFill>
                <a:latin typeface="Consolas"/>
                <a:cs typeface="Consolas"/>
              </a:rPr>
              <a:t> 06-variablesTypeOf.js</a:t>
            </a: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958390512"/>
      </p:ext>
    </p:extLst>
  </p:cSld>
  <p:clrMapOvr>
    <a:masterClrMapping/>
  </p:clrMapOvr>
  <p:transition xmlns:p14="http://schemas.microsoft.com/office/powerpoint/2010/mai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 Passing </a:t>
            </a:r>
            <a:endParaRPr lang="en-US" dirty="0"/>
          </a:p>
        </p:txBody>
      </p:sp>
      <p:sp>
        <p:nvSpPr>
          <p:cNvPr id="3" name="Text Placeholder 2"/>
          <p:cNvSpPr>
            <a:spLocks noGrp="1"/>
          </p:cNvSpPr>
          <p:nvPr>
            <p:ph type="body" idx="1"/>
          </p:nvPr>
        </p:nvSpPr>
        <p:spPr>
          <a:xfrm>
            <a:off x="673100" y="3189432"/>
            <a:ext cx="10179050" cy="8462818"/>
          </a:xfrm>
        </p:spPr>
        <p:txBody>
          <a:bodyPr anchor="t">
            <a:noAutofit/>
          </a:bodyPr>
          <a:lstStyle/>
          <a:p>
            <a:pPr eaLnBrk="1" hangingPunct="1"/>
            <a:r>
              <a:rPr lang="en-US" sz="4000" dirty="0" smtClean="0">
                <a:solidFill>
                  <a:schemeClr val="accent5">
                    <a:lumMod val="75000"/>
                  </a:schemeClr>
                </a:solidFill>
                <a:latin typeface="+mj-lt"/>
                <a:cs typeface="Consolas"/>
              </a:rPr>
              <a:t>assignments are by reference</a:t>
            </a:r>
          </a:p>
          <a:p>
            <a:pPr eaLnBrk="1" hangingPunct="1"/>
            <a:r>
              <a:rPr lang="en-US" sz="4000" dirty="0" smtClean="0">
                <a:solidFill>
                  <a:schemeClr val="accent5">
                    <a:lumMod val="75000"/>
                  </a:schemeClr>
                </a:solidFill>
                <a:latin typeface="+mj-lt"/>
                <a:cs typeface="Consolas"/>
              </a:rPr>
              <a:t>carry information from one page to another</a:t>
            </a:r>
          </a:p>
          <a:p>
            <a:pPr eaLnBrk="1" hangingPunct="1"/>
            <a:r>
              <a:rPr lang="en-US" sz="4000" dirty="0" smtClean="0">
                <a:solidFill>
                  <a:schemeClr val="accent5">
                    <a:lumMod val="75000"/>
                  </a:schemeClr>
                </a:solidFill>
                <a:latin typeface="+mj-lt"/>
                <a:cs typeface="Consolas"/>
              </a:rPr>
              <a:t>simple variables are passed to functions by </a:t>
            </a:r>
            <a:r>
              <a:rPr lang="en-US" sz="4000" dirty="0" smtClean="0">
                <a:solidFill>
                  <a:schemeClr val="accent5">
                    <a:lumMod val="75000"/>
                  </a:schemeClr>
                </a:solidFill>
                <a:latin typeface="Consolas"/>
                <a:cs typeface="Consolas"/>
              </a:rPr>
              <a:t>value</a:t>
            </a:r>
          </a:p>
          <a:p>
            <a:r>
              <a:rPr lang="en-US" sz="4000" dirty="0" smtClean="0">
                <a:solidFill>
                  <a:schemeClr val="accent5">
                    <a:lumMod val="75000"/>
                  </a:schemeClr>
                </a:solidFill>
                <a:cs typeface="Consolas"/>
              </a:rPr>
              <a:t>objects are passed to functions by </a:t>
            </a:r>
            <a:r>
              <a:rPr lang="en-US" sz="4000" dirty="0" smtClean="0">
                <a:solidFill>
                  <a:schemeClr val="accent5">
                    <a:lumMod val="75000"/>
                  </a:schemeClr>
                </a:solidFill>
                <a:latin typeface="Consolas"/>
                <a:cs typeface="Consolas"/>
              </a:rPr>
              <a:t>reference</a:t>
            </a:r>
            <a:endParaRPr lang="en-US" sz="4000" dirty="0">
              <a:solidFill>
                <a:schemeClr val="accent5">
                  <a:lumMod val="75000"/>
                </a:schemeClr>
              </a:solidFill>
              <a:latin typeface="Consolas"/>
              <a:cs typeface="Consolas"/>
            </a:endParaRPr>
          </a:p>
          <a:p>
            <a:pPr eaLnBrk="1" hangingPunct="1"/>
            <a:endParaRPr lang="en-US" sz="4000" dirty="0" smtClean="0">
              <a:solidFill>
                <a:schemeClr val="accent5">
                  <a:lumMod val="75000"/>
                </a:schemeClr>
              </a:solidFill>
              <a:latin typeface="Consolas"/>
              <a:cs typeface="Consolas"/>
            </a:endParaRPr>
          </a:p>
          <a:p>
            <a:pPr marL="0" indent="0" eaLnBrk="1" hangingPunct="1">
              <a:buNone/>
            </a:pPr>
            <a:endParaRPr lang="en-US" sz="4000" dirty="0" smtClean="0">
              <a:solidFill>
                <a:schemeClr val="accent5">
                  <a:lumMod val="75000"/>
                </a:schemeClr>
              </a:solidFill>
              <a:cs typeface="Trade Gothic Next LT Pro Lt" pitchFamily="34" charset="0"/>
            </a:endParaRPr>
          </a:p>
        </p:txBody>
      </p:sp>
      <p:sp>
        <p:nvSpPr>
          <p:cNvPr id="11" name="Rounded Rectangle 10"/>
          <p:cNvSpPr/>
          <p:nvPr/>
        </p:nvSpPr>
        <p:spPr>
          <a:xfrm>
            <a:off x="13614400" y="4125118"/>
            <a:ext cx="8229600" cy="351869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endParaRPr lang="en-US" sz="4000" dirty="0" smtClean="0">
              <a:solidFill>
                <a:schemeClr val="accent5">
                  <a:lumMod val="75000"/>
                </a:schemeClr>
              </a:solidFill>
              <a:latin typeface="Consolas"/>
              <a:cs typeface="Consolas"/>
            </a:endParaRPr>
          </a:p>
          <a:p>
            <a:pPr algn="l"/>
            <a:r>
              <a:rPr lang="en-US" sz="4000" dirty="0" err="1" smtClean="0">
                <a:solidFill>
                  <a:schemeClr val="accent5">
                    <a:lumMod val="75000"/>
                  </a:schemeClr>
                </a:solidFill>
                <a:latin typeface="Consolas"/>
                <a:cs typeface="Consolas"/>
              </a:rPr>
              <a:t>var</a:t>
            </a:r>
            <a:r>
              <a:rPr lang="en-US" sz="4000" dirty="0" smtClean="0">
                <a:solidFill>
                  <a:schemeClr val="tx1">
                    <a:lumMod val="75000"/>
                  </a:schemeClr>
                </a:solidFill>
                <a:latin typeface="Consolas"/>
                <a:cs typeface="Consolas"/>
              </a:rPr>
              <a:t> </a:t>
            </a:r>
            <a:r>
              <a:rPr lang="en-US" sz="4000" dirty="0" err="1" smtClean="0">
                <a:solidFill>
                  <a:schemeClr val="accent3">
                    <a:lumMod val="75000"/>
                  </a:schemeClr>
                </a:solidFill>
                <a:latin typeface="Consolas"/>
                <a:cs typeface="Consolas"/>
              </a:rPr>
              <a:t>obj</a:t>
            </a:r>
            <a:r>
              <a:rPr lang="en-US" sz="4000" dirty="0" smtClean="0">
                <a:solidFill>
                  <a:schemeClr val="tx1">
                    <a:lumMod val="75000"/>
                  </a:schemeClr>
                </a:solidFill>
                <a:latin typeface="Consolas"/>
                <a:cs typeface="Consolas"/>
              </a:rPr>
              <a:t> = </a:t>
            </a:r>
            <a:r>
              <a:rPr lang="en-US" sz="4000" dirty="0" smtClean="0">
                <a:solidFill>
                  <a:schemeClr val="accent1">
                    <a:lumMod val="75000"/>
                  </a:schemeClr>
                </a:solidFill>
                <a:latin typeface="Consolas"/>
                <a:cs typeface="Consolas"/>
              </a:rPr>
              <a:t>{}</a:t>
            </a:r>
            <a:r>
              <a:rPr lang="en-US" sz="4000" dirty="0" smtClean="0">
                <a:solidFill>
                  <a:schemeClr val="tx1">
                    <a:lumMod val="75000"/>
                  </a:schemeClr>
                </a:solidFill>
                <a:latin typeface="Consolas"/>
                <a:cs typeface="Consolas"/>
              </a:rPr>
              <a:t>;</a:t>
            </a:r>
          </a:p>
          <a:p>
            <a:pPr algn="l"/>
            <a:r>
              <a:rPr lang="en-US" sz="4000" dirty="0" err="1">
                <a:solidFill>
                  <a:schemeClr val="accent5">
                    <a:lumMod val="75000"/>
                  </a:schemeClr>
                </a:solidFill>
                <a:latin typeface="Consolas"/>
                <a:cs typeface="Consolas"/>
              </a:rPr>
              <a:t>var</a:t>
            </a:r>
            <a:r>
              <a:rPr lang="en-US" sz="4000" dirty="0">
                <a:solidFill>
                  <a:schemeClr val="tx1">
                    <a:lumMod val="75000"/>
                  </a:schemeClr>
                </a:solidFill>
                <a:latin typeface="Consolas"/>
                <a:cs typeface="Consolas"/>
              </a:rPr>
              <a:t> </a:t>
            </a:r>
            <a:r>
              <a:rPr lang="en-US" sz="4000" dirty="0">
                <a:solidFill>
                  <a:schemeClr val="accent3">
                    <a:lumMod val="75000"/>
                  </a:schemeClr>
                </a:solidFill>
                <a:latin typeface="Consolas"/>
                <a:cs typeface="Consolas"/>
              </a:rPr>
              <a:t>a</a:t>
            </a:r>
            <a:r>
              <a:rPr lang="en-US" sz="4000" dirty="0" smtClean="0">
                <a:solidFill>
                  <a:schemeClr val="tx1">
                    <a:lumMod val="75000"/>
                  </a:schemeClr>
                </a:solidFill>
                <a:latin typeface="Consolas"/>
                <a:cs typeface="Consolas"/>
              </a:rPr>
              <a:t> </a:t>
            </a:r>
            <a:r>
              <a:rPr lang="en-US" sz="4000" dirty="0">
                <a:solidFill>
                  <a:schemeClr val="tx1">
                    <a:lumMod val="75000"/>
                  </a:schemeClr>
                </a:solidFill>
                <a:latin typeface="Consolas"/>
                <a:cs typeface="Consolas"/>
              </a:rPr>
              <a:t>= </a:t>
            </a:r>
            <a:r>
              <a:rPr lang="en-US" sz="4000" dirty="0" err="1" smtClean="0">
                <a:solidFill>
                  <a:schemeClr val="accent1">
                    <a:lumMod val="75000"/>
                  </a:schemeClr>
                </a:solidFill>
                <a:latin typeface="Consolas"/>
                <a:cs typeface="Consolas"/>
              </a:rPr>
              <a:t>obj</a:t>
            </a:r>
            <a:r>
              <a:rPr lang="en-US" sz="4000" dirty="0" smtClean="0">
                <a:solidFill>
                  <a:schemeClr val="tx1">
                    <a:lumMod val="75000"/>
                  </a:schemeClr>
                </a:solidFill>
                <a:latin typeface="Consolas"/>
                <a:cs typeface="Consolas"/>
              </a:rPr>
              <a:t>;</a:t>
            </a:r>
            <a:endParaRPr lang="en-US" sz="4000" dirty="0">
              <a:solidFill>
                <a:schemeClr val="tx1">
                  <a:lumMod val="75000"/>
                </a:schemeClr>
              </a:solidFill>
              <a:latin typeface="Consolas"/>
              <a:cs typeface="Consolas"/>
            </a:endParaRPr>
          </a:p>
          <a:p>
            <a:pPr algn="l"/>
            <a:r>
              <a:rPr lang="en-US" sz="4000" dirty="0" err="1">
                <a:solidFill>
                  <a:schemeClr val="accent5">
                    <a:lumMod val="75000"/>
                  </a:schemeClr>
                </a:solidFill>
                <a:latin typeface="Consolas"/>
                <a:cs typeface="Consolas"/>
              </a:rPr>
              <a:t>var</a:t>
            </a:r>
            <a:r>
              <a:rPr lang="en-US" sz="4000" dirty="0">
                <a:solidFill>
                  <a:schemeClr val="tx1">
                    <a:lumMod val="75000"/>
                  </a:schemeClr>
                </a:solidFill>
                <a:latin typeface="Consolas"/>
                <a:cs typeface="Consolas"/>
              </a:rPr>
              <a:t> </a:t>
            </a:r>
            <a:r>
              <a:rPr lang="en-US" sz="4000" dirty="0">
                <a:solidFill>
                  <a:schemeClr val="accent3">
                    <a:lumMod val="75000"/>
                  </a:schemeClr>
                </a:solidFill>
                <a:latin typeface="Consolas"/>
                <a:cs typeface="Consolas"/>
              </a:rPr>
              <a:t>b</a:t>
            </a:r>
            <a:r>
              <a:rPr lang="en-US" sz="4000" dirty="0" smtClean="0">
                <a:solidFill>
                  <a:schemeClr val="tx1">
                    <a:lumMod val="75000"/>
                  </a:schemeClr>
                </a:solidFill>
                <a:latin typeface="Consolas"/>
                <a:cs typeface="Consolas"/>
              </a:rPr>
              <a:t> </a:t>
            </a:r>
            <a:r>
              <a:rPr lang="en-US" sz="4000" dirty="0">
                <a:solidFill>
                  <a:schemeClr val="tx1">
                    <a:lumMod val="75000"/>
                  </a:schemeClr>
                </a:solidFill>
                <a:latin typeface="Consolas"/>
                <a:cs typeface="Consolas"/>
              </a:rPr>
              <a:t>= </a:t>
            </a:r>
            <a:r>
              <a:rPr lang="en-US" sz="4000" dirty="0" err="1" smtClean="0">
                <a:solidFill>
                  <a:schemeClr val="accent1">
                    <a:lumMod val="75000"/>
                  </a:schemeClr>
                </a:solidFill>
                <a:latin typeface="Consolas"/>
                <a:cs typeface="Consolas"/>
              </a:rPr>
              <a:t>obj</a:t>
            </a:r>
            <a:r>
              <a:rPr lang="en-US" sz="4000" dirty="0" smtClean="0">
                <a:solidFill>
                  <a:schemeClr val="tx1">
                    <a:lumMod val="75000"/>
                  </a:schemeClr>
                </a:solidFill>
                <a:latin typeface="Consolas"/>
                <a:cs typeface="Consolas"/>
              </a:rPr>
              <a:t>;</a:t>
            </a:r>
          </a:p>
          <a:p>
            <a:pPr algn="l"/>
            <a:endParaRPr lang="en-US" sz="4000" dirty="0">
              <a:solidFill>
                <a:schemeClr val="tx1">
                  <a:lumMod val="75000"/>
                </a:schemeClr>
              </a:solidFill>
              <a:latin typeface="Consolas"/>
              <a:cs typeface="Consolas"/>
            </a:endParaRPr>
          </a:p>
        </p:txBody>
      </p:sp>
      <p:sp>
        <p:nvSpPr>
          <p:cNvPr id="6" name="Rounded Rectangle 5"/>
          <p:cNvSpPr/>
          <p:nvPr/>
        </p:nvSpPr>
        <p:spPr>
          <a:xfrm>
            <a:off x="13614400" y="8318500"/>
            <a:ext cx="822960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endParaRPr lang="en-US" sz="4000" dirty="0" smtClean="0">
              <a:solidFill>
                <a:schemeClr val="accent5">
                  <a:lumMod val="75000"/>
                </a:schemeClr>
              </a:solidFill>
              <a:latin typeface="Consolas"/>
              <a:cs typeface="Consolas"/>
            </a:endParaRPr>
          </a:p>
          <a:p>
            <a:pPr algn="l"/>
            <a:r>
              <a:rPr lang="en-US" sz="4000" dirty="0" smtClean="0">
                <a:solidFill>
                  <a:schemeClr val="accent3">
                    <a:lumMod val="75000"/>
                  </a:schemeClr>
                </a:solidFill>
                <a:latin typeface="Consolas"/>
                <a:cs typeface="Consolas"/>
              </a:rPr>
              <a:t>a</a:t>
            </a:r>
            <a:r>
              <a:rPr lang="en-US" sz="4000" dirty="0" smtClean="0">
                <a:solidFill>
                  <a:schemeClr val="tx1">
                    <a:lumMod val="75000"/>
                  </a:schemeClr>
                </a:solidFill>
                <a:latin typeface="Consolas"/>
                <a:cs typeface="Consolas"/>
              </a:rPr>
              <a:t> === </a:t>
            </a:r>
            <a:r>
              <a:rPr lang="en-US" sz="4000" dirty="0">
                <a:solidFill>
                  <a:schemeClr val="accent1">
                    <a:lumMod val="75000"/>
                  </a:schemeClr>
                </a:solidFill>
                <a:latin typeface="Consolas"/>
                <a:cs typeface="Consolas"/>
              </a:rPr>
              <a:t>b</a:t>
            </a:r>
            <a:r>
              <a:rPr lang="en-US" sz="4000" dirty="0" smtClean="0">
                <a:solidFill>
                  <a:schemeClr val="tx1">
                    <a:lumMod val="75000"/>
                  </a:schemeClr>
                </a:solidFill>
                <a:latin typeface="Consolas"/>
                <a:cs typeface="Consolas"/>
              </a:rPr>
              <a:t>;</a:t>
            </a:r>
          </a:p>
          <a:p>
            <a:pPr algn="l"/>
            <a:r>
              <a:rPr lang="en-US" sz="4000" dirty="0" smtClean="0">
                <a:solidFill>
                  <a:schemeClr val="tx1">
                    <a:lumMod val="60000"/>
                    <a:lumOff val="40000"/>
                  </a:schemeClr>
                </a:solidFill>
                <a:latin typeface="Consolas"/>
                <a:cs typeface="Consolas"/>
              </a:rPr>
              <a:t>//return true</a:t>
            </a:r>
          </a:p>
          <a:p>
            <a:pPr algn="l"/>
            <a:endParaRPr lang="en-US" sz="4000" dirty="0">
              <a:solidFill>
                <a:schemeClr val="tx1">
                  <a:lumMod val="75000"/>
                </a:schemeClr>
              </a:solidFill>
              <a:latin typeface="Consolas"/>
              <a:cs typeface="Consolas"/>
            </a:endParaRPr>
          </a:p>
        </p:txBody>
      </p:sp>
    </p:spTree>
    <p:extLst>
      <p:ext uri="{BB962C8B-B14F-4D97-AF65-F5344CB8AC3E}">
        <p14:creationId xmlns:p14="http://schemas.microsoft.com/office/powerpoint/2010/main" val="1468881692"/>
      </p:ext>
    </p:extLst>
  </p:cSld>
  <p:clrMapOvr>
    <a:masterClrMapping/>
  </p:clrMapOvr>
  <p:transition xmlns:p14="http://schemas.microsoft.com/office/powerpoint/2010/mai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0" indent="0" algn="l">
              <a:buNone/>
            </a:pPr>
            <a:r>
              <a:rPr lang="en-US" sz="4000" b="1" dirty="0">
                <a:solidFill>
                  <a:srgbClr val="7D1102"/>
                </a:solidFill>
                <a:cs typeface="Trade Gothic Next LT Pro Lt" pitchFamily="34" charset="0"/>
              </a:rPr>
              <a:t>7</a:t>
            </a:r>
            <a:r>
              <a:rPr lang="en-US" sz="4000" b="1" dirty="0" smtClean="0">
                <a:solidFill>
                  <a:srgbClr val="7D1102"/>
                </a:solidFill>
                <a:cs typeface="Trade Gothic Next LT Pro Lt" pitchFamily="34" charset="0"/>
              </a:rPr>
              <a:t>. Variables Passing –</a:t>
            </a:r>
            <a:r>
              <a:rPr lang="en-US" sz="4000" b="1" dirty="0" smtClean="0">
                <a:solidFill>
                  <a:srgbClr val="7D1102"/>
                </a:solidFill>
                <a:latin typeface="Consolas"/>
                <a:cs typeface="Consolas"/>
              </a:rPr>
              <a:t> 07-variablesPassing.js</a:t>
            </a: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3540256482"/>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2455717" y="2286000"/>
            <a:ext cx="20531283" cy="1007052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r>
              <a:rPr lang="en-US" sz="4000" dirty="0" smtClean="0">
                <a:solidFill>
                  <a:srgbClr val="7D1102"/>
                </a:solidFill>
                <a:cs typeface="Trade Gothic Next LT Pro Lt" pitchFamily="34" charset="0"/>
              </a:rPr>
              <a:t>Separation </a:t>
            </a:r>
            <a:r>
              <a:rPr lang="en-US" sz="4000" dirty="0">
                <a:solidFill>
                  <a:srgbClr val="7D1102"/>
                </a:solidFill>
                <a:cs typeface="Trade Gothic Next LT Pro Lt" pitchFamily="34" charset="0"/>
              </a:rPr>
              <a:t>of formatting into CSS</a:t>
            </a:r>
          </a:p>
          <a:p>
            <a:pPr lvl="1" algn="l" eaLnBrk="1" hangingPunct="1">
              <a:buFont typeface="Courier New"/>
              <a:buChar char="o"/>
            </a:pPr>
            <a:r>
              <a:rPr lang="en-US" sz="4000" dirty="0">
                <a:cs typeface="Trade Gothic Next LT Pro Lt" pitchFamily="34" charset="0"/>
              </a:rPr>
              <a:t>tags like </a:t>
            </a:r>
            <a:r>
              <a:rPr lang="en-US" sz="4000" dirty="0">
                <a:solidFill>
                  <a:srgbClr val="3E3E3E"/>
                </a:solidFill>
                <a:latin typeface="Consolas"/>
                <a:cs typeface="Consolas"/>
              </a:rPr>
              <a:t>font</a:t>
            </a:r>
            <a:r>
              <a:rPr lang="en-US" sz="4000" dirty="0">
                <a:solidFill>
                  <a:srgbClr val="3E3E3E"/>
                </a:solidFill>
                <a:cs typeface="Trade Gothic Next LT Pro Lt" pitchFamily="34" charset="0"/>
              </a:rPr>
              <a:t>, </a:t>
            </a:r>
            <a:r>
              <a:rPr lang="en-US" sz="4000" dirty="0">
                <a:solidFill>
                  <a:srgbClr val="3E3E3E"/>
                </a:solidFill>
                <a:latin typeface="Consolas"/>
                <a:cs typeface="Consolas"/>
              </a:rPr>
              <a:t>b</a:t>
            </a:r>
            <a:r>
              <a:rPr lang="en-US" sz="4000" dirty="0">
                <a:solidFill>
                  <a:srgbClr val="3E3E3E"/>
                </a:solidFill>
                <a:cs typeface="Trade Gothic Next LT Pro Lt" pitchFamily="34" charset="0"/>
              </a:rPr>
              <a:t>, </a:t>
            </a:r>
            <a:r>
              <a:rPr lang="en-US" sz="4000" dirty="0">
                <a:solidFill>
                  <a:srgbClr val="3E3E3E"/>
                </a:solidFill>
                <a:latin typeface="Consolas"/>
                <a:cs typeface="Consolas"/>
              </a:rPr>
              <a:t>u</a:t>
            </a:r>
            <a:r>
              <a:rPr lang="en-US" sz="4000" dirty="0">
                <a:solidFill>
                  <a:srgbClr val="3E3E3E"/>
                </a:solidFill>
                <a:cs typeface="Trade Gothic Next LT Pro Lt" pitchFamily="34" charset="0"/>
              </a:rPr>
              <a:t> </a:t>
            </a:r>
            <a:r>
              <a:rPr lang="en-US" sz="4000" dirty="0">
                <a:cs typeface="Trade Gothic Next LT Pro Lt" pitchFamily="34" charset="0"/>
              </a:rPr>
              <a:t>and attributes like </a:t>
            </a:r>
            <a:r>
              <a:rPr lang="en-US" sz="4000" dirty="0" err="1">
                <a:solidFill>
                  <a:schemeClr val="tx1">
                    <a:lumMod val="75000"/>
                  </a:schemeClr>
                </a:solidFill>
                <a:latin typeface="Consolas"/>
                <a:cs typeface="Consolas"/>
              </a:rPr>
              <a:t>bgcolor</a:t>
            </a:r>
            <a:r>
              <a:rPr lang="en-US" sz="4000" dirty="0">
                <a:solidFill>
                  <a:srgbClr val="3E3E3E"/>
                </a:solidFill>
                <a:cs typeface="Trade Gothic Next LT Pro Lt" pitchFamily="34" charset="0"/>
              </a:rPr>
              <a:t>, </a:t>
            </a:r>
            <a:r>
              <a:rPr lang="en-US" sz="4000" dirty="0">
                <a:solidFill>
                  <a:srgbClr val="3E3E3E"/>
                </a:solidFill>
                <a:latin typeface="Consolas"/>
                <a:cs typeface="Consolas"/>
              </a:rPr>
              <a:t>height</a:t>
            </a:r>
            <a:r>
              <a:rPr lang="en-US" sz="4000" dirty="0">
                <a:solidFill>
                  <a:srgbClr val="3E3E3E"/>
                </a:solidFill>
                <a:cs typeface="Trade Gothic Next LT Pro Lt" pitchFamily="34" charset="0"/>
              </a:rPr>
              <a:t> </a:t>
            </a:r>
            <a:r>
              <a:rPr lang="en-US" sz="4000" dirty="0">
                <a:cs typeface="Trade Gothic Next LT Pro Lt" pitchFamily="34" charset="0"/>
              </a:rPr>
              <a:t>and </a:t>
            </a:r>
            <a:r>
              <a:rPr lang="en-US" sz="4000" dirty="0">
                <a:solidFill>
                  <a:srgbClr val="3E3E3E"/>
                </a:solidFill>
                <a:latin typeface="Consolas"/>
                <a:cs typeface="Consolas"/>
              </a:rPr>
              <a:t>width</a:t>
            </a:r>
            <a:r>
              <a:rPr lang="en-US" sz="4000" dirty="0">
                <a:solidFill>
                  <a:srgbClr val="3E3E3E"/>
                </a:solidFill>
                <a:cs typeface="Trade Gothic Next LT Pro Lt" pitchFamily="34" charset="0"/>
              </a:rPr>
              <a:t> </a:t>
            </a:r>
            <a:r>
              <a:rPr lang="en-US" sz="4000" dirty="0">
                <a:cs typeface="Trade Gothic Next LT Pro Lt" pitchFamily="34" charset="0"/>
              </a:rPr>
              <a:t>deprecated</a:t>
            </a:r>
          </a:p>
          <a:p>
            <a:pPr algn="l"/>
            <a:r>
              <a:rPr lang="en-US" sz="4000" dirty="0" smtClean="0">
                <a:solidFill>
                  <a:srgbClr val="7D1102"/>
                </a:solidFill>
                <a:cs typeface="Trade Gothic Next LT Pro Lt" pitchFamily="34" charset="0"/>
              </a:rPr>
              <a:t>Accessibility </a:t>
            </a:r>
            <a:r>
              <a:rPr lang="en-US" sz="4000" dirty="0">
                <a:solidFill>
                  <a:srgbClr val="7D1102"/>
                </a:solidFill>
                <a:cs typeface="Trade Gothic Next LT Pro Lt" pitchFamily="34" charset="0"/>
              </a:rPr>
              <a:t>Improvements</a:t>
            </a:r>
          </a:p>
          <a:p>
            <a:pPr lvl="1" algn="l" eaLnBrk="1" hangingPunct="1">
              <a:buFont typeface="Courier New"/>
              <a:buChar char="o"/>
            </a:pPr>
            <a:r>
              <a:rPr lang="en-US" sz="4000" dirty="0">
                <a:cs typeface="Trade Gothic Next LT Pro Lt" pitchFamily="34" charset="0"/>
              </a:rPr>
              <a:t>alt attribute required on </a:t>
            </a:r>
            <a:r>
              <a:rPr lang="en-US" sz="4000" dirty="0" err="1">
                <a:solidFill>
                  <a:srgbClr val="3E3E3E"/>
                </a:solidFill>
                <a:latin typeface="Consolas"/>
                <a:cs typeface="Consolas"/>
              </a:rPr>
              <a:t>img</a:t>
            </a:r>
            <a:r>
              <a:rPr lang="en-US" sz="4000" dirty="0">
                <a:cs typeface="Trade Gothic Next LT Pro Lt" pitchFamily="34" charset="0"/>
              </a:rPr>
              <a:t> tags</a:t>
            </a:r>
          </a:p>
          <a:p>
            <a:pPr lvl="1" algn="l" eaLnBrk="1" hangingPunct="1">
              <a:buFont typeface="Courier New"/>
              <a:buChar char="o"/>
            </a:pPr>
            <a:r>
              <a:rPr lang="en-US" sz="4000" dirty="0">
                <a:cs typeface="Trade Gothic Next LT Pro Lt" pitchFamily="34" charset="0"/>
              </a:rPr>
              <a:t>title attribute on (almost) all </a:t>
            </a:r>
            <a:r>
              <a:rPr lang="en-US" sz="4000" dirty="0" smtClean="0">
                <a:cs typeface="Trade Gothic Next LT Pro Lt" pitchFamily="34" charset="0"/>
              </a:rPr>
              <a:t>tags</a:t>
            </a:r>
          </a:p>
          <a:p>
            <a:pPr algn="l" eaLnBrk="1" hangingPunct="1">
              <a:lnSpc>
                <a:spcPct val="50000"/>
              </a:lnSpc>
            </a:pPr>
            <a:endParaRPr lang="en-US" sz="4000" dirty="0">
              <a:cs typeface="Trade Gothic Next LT Pro Lt" pitchFamily="34" charset="0"/>
            </a:endParaRPr>
          </a:p>
        </p:txBody>
      </p:sp>
      <p:sp>
        <p:nvSpPr>
          <p:cNvPr id="3" name="Title 1"/>
          <p:cNvSpPr>
            <a:spLocks noGrp="1"/>
          </p:cNvSpPr>
          <p:nvPr>
            <p:ph type="title"/>
          </p:nvPr>
        </p:nvSpPr>
        <p:spPr>
          <a:xfrm>
            <a:off x="673100" y="101600"/>
            <a:ext cx="23050500" cy="3429000"/>
          </a:xfrm>
        </p:spPr>
        <p:txBody>
          <a:bodyPr/>
          <a:lstStyle/>
          <a:p>
            <a:r>
              <a:rPr lang="en-US" sz="8000" dirty="0" smtClean="0"/>
              <a:t>New Features</a:t>
            </a:r>
            <a:endParaRPr lang="en-US" sz="8000" dirty="0"/>
          </a:p>
        </p:txBody>
      </p:sp>
    </p:spTree>
    <p:extLst>
      <p:ext uri="{BB962C8B-B14F-4D97-AF65-F5344CB8AC3E}">
        <p14:creationId xmlns:p14="http://schemas.microsoft.com/office/powerpoint/2010/main" val="1670581608"/>
      </p:ext>
    </p:extLst>
  </p:cSld>
  <p:clrMapOvr>
    <a:masterClrMapping/>
  </p:clrMapOvr>
  <p:transition xmlns:p14="http://schemas.microsoft.com/office/powerpoint/2010/mai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 understanding this</a:t>
            </a:r>
            <a:endParaRPr lang="en-US" dirty="0"/>
          </a:p>
        </p:txBody>
      </p:sp>
      <p:sp>
        <p:nvSpPr>
          <p:cNvPr id="3" name="Text Placeholder 2"/>
          <p:cNvSpPr>
            <a:spLocks noGrp="1"/>
          </p:cNvSpPr>
          <p:nvPr>
            <p:ph type="body" idx="1"/>
          </p:nvPr>
        </p:nvSpPr>
        <p:spPr>
          <a:xfrm>
            <a:off x="673100" y="3189432"/>
            <a:ext cx="10179050" cy="8462818"/>
          </a:xfrm>
        </p:spPr>
        <p:txBody>
          <a:bodyPr anchor="t">
            <a:noAutofit/>
          </a:bodyPr>
          <a:lstStyle/>
          <a:p>
            <a:pPr eaLnBrk="1" hangingPunct="1"/>
            <a:r>
              <a:rPr lang="en-US" sz="4000" dirty="0" smtClean="0">
                <a:solidFill>
                  <a:schemeClr val="accent5">
                    <a:lumMod val="75000"/>
                  </a:schemeClr>
                </a:solidFill>
                <a:latin typeface="Consolas"/>
                <a:cs typeface="Consolas"/>
              </a:rPr>
              <a:t>this </a:t>
            </a:r>
            <a:r>
              <a:rPr lang="en-US" sz="4000" dirty="0" smtClean="0">
                <a:solidFill>
                  <a:schemeClr val="accent5">
                    <a:lumMod val="75000"/>
                  </a:schemeClr>
                </a:solidFill>
                <a:cs typeface="Consolas"/>
              </a:rPr>
              <a:t>is determined by how a function is called </a:t>
            </a:r>
          </a:p>
          <a:p>
            <a:r>
              <a:rPr lang="en-US" sz="4000" dirty="0" smtClean="0">
                <a:solidFill>
                  <a:schemeClr val="accent5">
                    <a:lumMod val="75000"/>
                  </a:schemeClr>
                </a:solidFill>
                <a:cs typeface="Consolas"/>
              </a:rPr>
              <a:t>it can’t be set by assignment during execution and it may be different each time the function is called </a:t>
            </a:r>
          </a:p>
          <a:p>
            <a:r>
              <a:rPr lang="en-US" sz="4000" dirty="0" smtClean="0">
                <a:solidFill>
                  <a:schemeClr val="accent5">
                    <a:lumMod val="75000"/>
                  </a:schemeClr>
                </a:solidFill>
                <a:cs typeface="Consolas"/>
              </a:rPr>
              <a:t>it typically refers to the object of which the currently running function is a </a:t>
            </a:r>
            <a:r>
              <a:rPr lang="en-US" sz="4000" dirty="0" err="1" smtClean="0">
                <a:solidFill>
                  <a:schemeClr val="accent5">
                    <a:lumMod val="75000"/>
                  </a:schemeClr>
                </a:solidFill>
                <a:cs typeface="Consolas"/>
              </a:rPr>
              <a:t>propert</a:t>
            </a:r>
            <a:endParaRPr lang="en-US" sz="4000" dirty="0">
              <a:solidFill>
                <a:schemeClr val="accent5">
                  <a:lumMod val="75000"/>
                </a:schemeClr>
              </a:solidFill>
              <a:cs typeface="Consolas"/>
            </a:endParaRPr>
          </a:p>
          <a:p>
            <a:r>
              <a:rPr lang="en-US" sz="4000" dirty="0" smtClean="0">
                <a:solidFill>
                  <a:schemeClr val="accent5">
                    <a:lumMod val="75000"/>
                  </a:schemeClr>
                </a:solidFill>
                <a:cs typeface="Consolas"/>
              </a:rPr>
              <a:t>can be overridden in the </a:t>
            </a:r>
            <a:r>
              <a:rPr lang="en-US" sz="4000" dirty="0" smtClean="0">
                <a:solidFill>
                  <a:schemeClr val="accent5">
                    <a:lumMod val="75000"/>
                  </a:schemeClr>
                </a:solidFill>
                <a:latin typeface="Consolas"/>
                <a:cs typeface="Consolas"/>
              </a:rPr>
              <a:t>apply()</a:t>
            </a:r>
            <a:r>
              <a:rPr lang="en-US" sz="4000" dirty="0" smtClean="0">
                <a:solidFill>
                  <a:schemeClr val="accent5">
                    <a:lumMod val="75000"/>
                  </a:schemeClr>
                </a:solidFill>
                <a:cs typeface="Consolas"/>
              </a:rPr>
              <a:t> and </a:t>
            </a:r>
            <a:r>
              <a:rPr lang="en-US" sz="4000" dirty="0" smtClean="0">
                <a:solidFill>
                  <a:schemeClr val="accent5">
                    <a:lumMod val="75000"/>
                  </a:schemeClr>
                </a:solidFill>
                <a:latin typeface="Consolas"/>
                <a:cs typeface="Consolas"/>
              </a:rPr>
              <a:t>call()</a:t>
            </a:r>
            <a:r>
              <a:rPr lang="en-US" sz="4000" dirty="0" smtClean="0">
                <a:solidFill>
                  <a:schemeClr val="accent5">
                    <a:lumMod val="75000"/>
                  </a:schemeClr>
                </a:solidFill>
                <a:cs typeface="Consolas"/>
              </a:rPr>
              <a:t> methods</a:t>
            </a:r>
            <a:endParaRPr lang="en-US" sz="4000" dirty="0">
              <a:solidFill>
                <a:schemeClr val="accent5">
                  <a:lumMod val="75000"/>
                </a:schemeClr>
              </a:solidFill>
              <a:cs typeface="Consolas"/>
            </a:endParaRPr>
          </a:p>
          <a:p>
            <a:pPr eaLnBrk="1" hangingPunct="1"/>
            <a:endParaRPr lang="en-US" sz="4000" dirty="0" smtClean="0">
              <a:solidFill>
                <a:schemeClr val="accent5">
                  <a:lumMod val="75000"/>
                </a:schemeClr>
              </a:solidFill>
              <a:latin typeface="Consolas"/>
              <a:cs typeface="Consolas"/>
            </a:endParaRPr>
          </a:p>
          <a:p>
            <a:pPr eaLnBrk="1" hangingPunct="1"/>
            <a:endParaRPr lang="en-US" sz="4000" dirty="0" smtClean="0">
              <a:solidFill>
                <a:schemeClr val="accent5">
                  <a:lumMod val="75000"/>
                </a:schemeClr>
              </a:solidFill>
              <a:latin typeface="Consolas"/>
              <a:cs typeface="Consolas"/>
            </a:endParaRPr>
          </a:p>
          <a:p>
            <a:pPr marL="0" indent="0" eaLnBrk="1" hangingPunct="1">
              <a:buNone/>
            </a:pPr>
            <a:endParaRPr lang="en-US" sz="4000" dirty="0" smtClean="0">
              <a:solidFill>
                <a:schemeClr val="accent5">
                  <a:lumMod val="75000"/>
                </a:schemeClr>
              </a:solidFill>
              <a:cs typeface="Trade Gothic Next LT Pro Lt" pitchFamily="34" charset="0"/>
            </a:endParaRPr>
          </a:p>
        </p:txBody>
      </p:sp>
      <p:sp>
        <p:nvSpPr>
          <p:cNvPr id="11" name="Rounded Rectangle 10"/>
          <p:cNvSpPr/>
          <p:nvPr/>
        </p:nvSpPr>
        <p:spPr>
          <a:xfrm>
            <a:off x="11303000" y="5146674"/>
            <a:ext cx="12420600" cy="488076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err="1" smtClean="0">
                <a:solidFill>
                  <a:schemeClr val="accent5">
                    <a:lumMod val="75000"/>
                  </a:schemeClr>
                </a:solidFill>
                <a:latin typeface="Consolas"/>
                <a:cs typeface="Consolas"/>
              </a:rPr>
              <a:t>console.</a:t>
            </a:r>
            <a:r>
              <a:rPr lang="en-US" sz="4000" dirty="0" err="1" smtClean="0">
                <a:solidFill>
                  <a:schemeClr val="accent1">
                    <a:lumMod val="75000"/>
                  </a:schemeClr>
                </a:solidFill>
                <a:latin typeface="Consolas"/>
                <a:cs typeface="Consolas"/>
              </a:rPr>
              <a:t>log</a:t>
            </a:r>
            <a:r>
              <a:rPr lang="en-US" sz="4000" dirty="0" smtClean="0">
                <a:solidFill>
                  <a:schemeClr val="tx1">
                    <a:lumMod val="75000"/>
                  </a:schemeClr>
                </a:solidFill>
                <a:latin typeface="Consolas"/>
                <a:cs typeface="Consolas"/>
              </a:rPr>
              <a:t>(</a:t>
            </a:r>
            <a:r>
              <a:rPr lang="en-US" sz="4000" dirty="0" err="1" smtClean="0">
                <a:solidFill>
                  <a:schemeClr val="accent4">
                    <a:lumMod val="75000"/>
                  </a:schemeClr>
                </a:solidFill>
                <a:latin typeface="Consolas"/>
                <a:cs typeface="Consolas"/>
              </a:rPr>
              <a:t>this.</a:t>
            </a:r>
            <a:r>
              <a:rPr lang="en-US" sz="4000" dirty="0" err="1" smtClean="0">
                <a:solidFill>
                  <a:schemeClr val="tx1">
                    <a:lumMod val="75000"/>
                  </a:schemeClr>
                </a:solidFill>
                <a:latin typeface="Consolas"/>
                <a:cs typeface="Consolas"/>
              </a:rPr>
              <a:t>document</a:t>
            </a:r>
            <a:r>
              <a:rPr lang="en-US" sz="4000" dirty="0" smtClean="0">
                <a:solidFill>
                  <a:schemeClr val="tx1">
                    <a:lumMod val="75000"/>
                  </a:schemeClr>
                </a:solidFill>
                <a:latin typeface="Consolas"/>
                <a:cs typeface="Consolas"/>
              </a:rPr>
              <a:t> === document);</a:t>
            </a:r>
          </a:p>
          <a:p>
            <a:pPr algn="l"/>
            <a:r>
              <a:rPr lang="en-US" sz="4000" dirty="0">
                <a:solidFill>
                  <a:schemeClr val="tx1">
                    <a:lumMod val="60000"/>
                    <a:lumOff val="40000"/>
                  </a:schemeClr>
                </a:solidFill>
                <a:latin typeface="Consolas"/>
                <a:cs typeface="Consolas"/>
              </a:rPr>
              <a:t>//</a:t>
            </a:r>
            <a:r>
              <a:rPr lang="en-US" sz="4000" dirty="0" smtClean="0">
                <a:solidFill>
                  <a:schemeClr val="tx1">
                    <a:lumMod val="60000"/>
                    <a:lumOff val="40000"/>
                  </a:schemeClr>
                </a:solidFill>
                <a:latin typeface="Consolas"/>
                <a:cs typeface="Consolas"/>
              </a:rPr>
              <a:t>returns true</a:t>
            </a:r>
          </a:p>
          <a:p>
            <a:pPr algn="l"/>
            <a:endParaRPr lang="en-US" sz="4000" dirty="0" smtClean="0">
              <a:solidFill>
                <a:schemeClr val="tx1">
                  <a:lumMod val="60000"/>
                  <a:lumOff val="40000"/>
                </a:schemeClr>
              </a:solidFill>
              <a:latin typeface="Consolas"/>
              <a:cs typeface="Consolas"/>
            </a:endParaRPr>
          </a:p>
          <a:p>
            <a:pPr algn="l"/>
            <a:r>
              <a:rPr lang="en-US" sz="4000" dirty="0" err="1" smtClean="0">
                <a:solidFill>
                  <a:schemeClr val="accent1">
                    <a:lumMod val="75000"/>
                  </a:schemeClr>
                </a:solidFill>
                <a:latin typeface="Consolas"/>
                <a:cs typeface="Consolas"/>
              </a:rPr>
              <a:t>this</a:t>
            </a:r>
            <a:r>
              <a:rPr lang="en-US" sz="4000" dirty="0" err="1" smtClean="0">
                <a:solidFill>
                  <a:schemeClr val="tx1">
                    <a:lumMod val="75000"/>
                  </a:schemeClr>
                </a:solidFill>
                <a:latin typeface="Consolas"/>
                <a:cs typeface="Consolas"/>
              </a:rPr>
              <a:t>.a</a:t>
            </a:r>
            <a:r>
              <a:rPr lang="en-US" sz="4000" dirty="0" smtClean="0">
                <a:solidFill>
                  <a:schemeClr val="tx1">
                    <a:lumMod val="75000"/>
                  </a:schemeClr>
                </a:solidFill>
                <a:latin typeface="Consolas"/>
                <a:cs typeface="Consolas"/>
              </a:rPr>
              <a:t>()= </a:t>
            </a:r>
            <a:r>
              <a:rPr lang="en-US" sz="4000" dirty="0" smtClean="0">
                <a:solidFill>
                  <a:schemeClr val="accent5">
                    <a:lumMod val="75000"/>
                  </a:schemeClr>
                </a:solidFill>
                <a:latin typeface="Consolas"/>
                <a:cs typeface="Consolas"/>
              </a:rPr>
              <a:t>42</a:t>
            </a:r>
            <a:r>
              <a:rPr lang="en-US" sz="4000" dirty="0" smtClean="0">
                <a:solidFill>
                  <a:schemeClr val="tx1">
                    <a:lumMod val="75000"/>
                  </a:schemeClr>
                </a:solidFill>
                <a:latin typeface="Consolas"/>
                <a:cs typeface="Consolas"/>
              </a:rPr>
              <a:t>;</a:t>
            </a:r>
          </a:p>
          <a:p>
            <a:pPr algn="l"/>
            <a:r>
              <a:rPr lang="en-US" sz="4000" dirty="0" err="1">
                <a:solidFill>
                  <a:schemeClr val="accent5">
                    <a:lumMod val="75000"/>
                  </a:schemeClr>
                </a:solidFill>
                <a:latin typeface="Consolas"/>
                <a:cs typeface="Consolas"/>
              </a:rPr>
              <a:t>console.</a:t>
            </a:r>
            <a:r>
              <a:rPr lang="en-US" sz="4000" dirty="0" err="1">
                <a:solidFill>
                  <a:schemeClr val="accent1">
                    <a:lumMod val="75000"/>
                  </a:schemeClr>
                </a:solidFill>
                <a:latin typeface="Consolas"/>
                <a:cs typeface="Consolas"/>
              </a:rPr>
              <a:t>log</a:t>
            </a:r>
            <a:r>
              <a:rPr lang="en-US" sz="4000" dirty="0" smtClean="0">
                <a:solidFill>
                  <a:schemeClr val="tx1">
                    <a:lumMod val="75000"/>
                  </a:schemeClr>
                </a:solidFill>
                <a:latin typeface="Consolas"/>
                <a:cs typeface="Consolas"/>
              </a:rPr>
              <a:t>(</a:t>
            </a:r>
            <a:r>
              <a:rPr lang="en-US" sz="4000" dirty="0" err="1" smtClean="0">
                <a:solidFill>
                  <a:schemeClr val="accent4">
                    <a:lumMod val="75000"/>
                  </a:schemeClr>
                </a:solidFill>
                <a:latin typeface="Consolas"/>
                <a:cs typeface="Consolas"/>
              </a:rPr>
              <a:t>window.</a:t>
            </a:r>
            <a:r>
              <a:rPr lang="en-US" sz="4000" dirty="0" err="1" smtClean="0">
                <a:solidFill>
                  <a:schemeClr val="tx1">
                    <a:lumMod val="75000"/>
                  </a:schemeClr>
                </a:solidFill>
                <a:latin typeface="Consolas"/>
                <a:cs typeface="Consolas"/>
              </a:rPr>
              <a:t>a</a:t>
            </a:r>
            <a:r>
              <a:rPr lang="en-US" sz="4000" dirty="0" smtClean="0">
                <a:solidFill>
                  <a:schemeClr val="tx1">
                    <a:lumMod val="75000"/>
                  </a:schemeClr>
                </a:solidFill>
                <a:latin typeface="Consolas"/>
                <a:cs typeface="Consolas"/>
              </a:rPr>
              <a:t>); </a:t>
            </a:r>
          </a:p>
          <a:p>
            <a:pPr algn="l"/>
            <a:r>
              <a:rPr lang="en-US" sz="4000" dirty="0" smtClean="0">
                <a:solidFill>
                  <a:schemeClr val="tx1">
                    <a:lumMod val="60000"/>
                    <a:lumOff val="40000"/>
                  </a:schemeClr>
                </a:solidFill>
                <a:latin typeface="Consolas"/>
                <a:cs typeface="Consolas"/>
              </a:rPr>
              <a:t>//returns 37</a:t>
            </a:r>
          </a:p>
          <a:p>
            <a:pPr algn="l"/>
            <a:endParaRPr lang="en-US" sz="4000" dirty="0">
              <a:solidFill>
                <a:schemeClr val="tx1">
                  <a:lumMod val="75000"/>
                </a:schemeClr>
              </a:solidFill>
              <a:latin typeface="Consolas"/>
              <a:cs typeface="Consolas"/>
            </a:endParaRPr>
          </a:p>
        </p:txBody>
      </p:sp>
      <p:sp>
        <p:nvSpPr>
          <p:cNvPr id="5" name="TextBox 4"/>
          <p:cNvSpPr txBox="1"/>
          <p:nvPr/>
        </p:nvSpPr>
        <p:spPr>
          <a:xfrm>
            <a:off x="5810250" y="12455822"/>
            <a:ext cx="18573750"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indent="-685800" rtl="0" latinLnBrk="1" hangingPunct="0">
              <a:buFont typeface="Wingdings" charset="2"/>
              <a:buChar char="Ø"/>
            </a:pPr>
            <a:r>
              <a:rPr lang="en-US" sz="4000" dirty="0">
                <a:solidFill>
                  <a:schemeClr val="accent3">
                    <a:lumMod val="75000"/>
                  </a:schemeClr>
                </a:solidFill>
              </a:rPr>
              <a:t>https://</a:t>
            </a:r>
            <a:r>
              <a:rPr lang="en-US" sz="4000" dirty="0" err="1">
                <a:solidFill>
                  <a:schemeClr val="accent3">
                    <a:lumMod val="75000"/>
                  </a:schemeClr>
                </a:solidFill>
              </a:rPr>
              <a:t>developer.mozilla.org</a:t>
            </a:r>
            <a:r>
              <a:rPr lang="en-US" sz="4000" dirty="0">
                <a:solidFill>
                  <a:schemeClr val="accent3">
                    <a:lumMod val="75000"/>
                  </a:schemeClr>
                </a:solidFill>
              </a:rPr>
              <a:t>/en-US/docs/Web/JavaScript/Reference/Operators/this</a:t>
            </a:r>
            <a:endParaRPr kumimoji="0" lang="en-US" sz="4000" b="0" i="0" u="none" strike="noStrike" cap="none" spc="0" normalizeH="0" baseline="0" dirty="0">
              <a:ln>
                <a:noFill/>
              </a:ln>
              <a:solidFill>
                <a:schemeClr val="accent3">
                  <a:lumMod val="75000"/>
                </a:schemeClr>
              </a:solidFill>
              <a:effectLst/>
              <a:uFillTx/>
              <a:sym typeface="Gill Sans Light"/>
            </a:endParaRPr>
          </a:p>
        </p:txBody>
      </p:sp>
    </p:spTree>
    <p:extLst>
      <p:ext uri="{BB962C8B-B14F-4D97-AF65-F5344CB8AC3E}">
        <p14:creationId xmlns:p14="http://schemas.microsoft.com/office/powerpoint/2010/main" val="73808510"/>
      </p:ext>
    </p:extLst>
  </p:cSld>
  <p:clrMapOvr>
    <a:masterClrMapping/>
  </p:clrMapOvr>
  <p:transition xmlns:p14="http://schemas.microsoft.com/office/powerpoint/2010/mai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0" indent="0" algn="l">
              <a:buNone/>
            </a:pPr>
            <a:r>
              <a:rPr lang="en-US" sz="4000" b="1" dirty="0">
                <a:solidFill>
                  <a:srgbClr val="7D1102"/>
                </a:solidFill>
                <a:cs typeface="Trade Gothic Next LT Pro Lt" pitchFamily="34" charset="0"/>
              </a:rPr>
              <a:t>8</a:t>
            </a:r>
            <a:r>
              <a:rPr lang="en-US" sz="4000" b="1" dirty="0" smtClean="0">
                <a:solidFill>
                  <a:srgbClr val="7D1102"/>
                </a:solidFill>
                <a:cs typeface="Trade Gothic Next LT Pro Lt" pitchFamily="34" charset="0"/>
              </a:rPr>
              <a:t>.	 Variables Understanding This –</a:t>
            </a:r>
            <a:r>
              <a:rPr lang="en-US" sz="4000" b="1" dirty="0" smtClean="0">
                <a:solidFill>
                  <a:srgbClr val="7D1102"/>
                </a:solidFill>
                <a:latin typeface="Consolas"/>
                <a:cs typeface="Consolas"/>
              </a:rPr>
              <a:t> 08-	</a:t>
            </a:r>
            <a:r>
              <a:rPr lang="en-US" sz="4000" b="1" dirty="0" err="1" smtClean="0">
                <a:solidFill>
                  <a:srgbClr val="7D1102"/>
                </a:solidFill>
                <a:latin typeface="Consolas"/>
                <a:cs typeface="Consolas"/>
              </a:rPr>
              <a:t>variablesUnderstandingThis.js</a:t>
            </a:r>
            <a:endParaRPr lang="en-US" sz="4000" b="1" dirty="0" smtClean="0">
              <a:solidFill>
                <a:srgbClr val="7D1102"/>
              </a:solidFill>
              <a:latin typeface="Consolas"/>
              <a:cs typeface="Consolas"/>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482150661"/>
      </p:ext>
    </p:extLst>
  </p:cSld>
  <p:clrMapOvr>
    <a:masterClrMapping/>
  </p:clrMapOvr>
  <p:transition xmlns:p14="http://schemas.microsoft.com/office/powerpoint/2010/mai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048000"/>
            <a:ext cx="10179050" cy="10445750"/>
          </a:xfrm>
        </p:spPr>
        <p:txBody>
          <a:bodyPr anchor="t">
            <a:noAutofit/>
          </a:bodyPr>
          <a:lstStyle/>
          <a:p>
            <a:r>
              <a:rPr lang="en-US" sz="4000" dirty="0" smtClean="0">
                <a:solidFill>
                  <a:schemeClr val="accent5">
                    <a:lumMod val="75000"/>
                  </a:schemeClr>
                </a:solidFill>
                <a:latin typeface="Consolas"/>
                <a:cs typeface="Consolas"/>
              </a:rPr>
              <a:t>window </a:t>
            </a:r>
            <a:r>
              <a:rPr lang="en-US" sz="4000" dirty="0" smtClean="0">
                <a:solidFill>
                  <a:schemeClr val="accent5">
                    <a:lumMod val="75000"/>
                  </a:schemeClr>
                </a:solidFill>
                <a:cs typeface="Consolas"/>
              </a:rPr>
              <a:t>is the object that all global variables and functions are defined on, </a:t>
            </a:r>
            <a:endParaRPr lang="en-US" sz="4000" dirty="0" smtClean="0">
              <a:solidFill>
                <a:schemeClr val="accent5">
                  <a:lumMod val="75000"/>
                </a:schemeClr>
              </a:solidFill>
              <a:latin typeface="Consolas"/>
              <a:cs typeface="Consolas"/>
            </a:endParaRPr>
          </a:p>
          <a:p>
            <a:r>
              <a:rPr lang="en-US" sz="4000" dirty="0" smtClean="0">
                <a:solidFill>
                  <a:schemeClr val="accent5">
                    <a:lumMod val="75000"/>
                  </a:schemeClr>
                </a:solidFill>
                <a:latin typeface="Consolas"/>
                <a:cs typeface="Consolas"/>
              </a:rPr>
              <a:t>this </a:t>
            </a:r>
            <a:r>
              <a:rPr lang="en-US" sz="4000" dirty="0" smtClean="0">
                <a:solidFill>
                  <a:schemeClr val="accent5">
                    <a:lumMod val="75000"/>
                  </a:schemeClr>
                </a:solidFill>
                <a:cs typeface="Consolas"/>
              </a:rPr>
              <a:t>refers to the </a:t>
            </a:r>
            <a:r>
              <a:rPr lang="en-US" sz="4000" dirty="0" smtClean="0">
                <a:solidFill>
                  <a:schemeClr val="accent5">
                    <a:lumMod val="75000"/>
                  </a:schemeClr>
                </a:solidFill>
                <a:latin typeface="Consolas"/>
                <a:cs typeface="Consolas"/>
              </a:rPr>
              <a:t>person</a:t>
            </a:r>
            <a:r>
              <a:rPr lang="en-US" sz="4000" dirty="0" smtClean="0">
                <a:solidFill>
                  <a:schemeClr val="accent5">
                    <a:lumMod val="75000"/>
                  </a:schemeClr>
                </a:solidFill>
                <a:cs typeface="Consolas"/>
              </a:rPr>
              <a:t> object, because the </a:t>
            </a:r>
            <a:r>
              <a:rPr lang="en-US" sz="4000" dirty="0" err="1" smtClean="0">
                <a:solidFill>
                  <a:schemeClr val="accent5">
                    <a:lumMod val="75000"/>
                  </a:schemeClr>
                </a:solidFill>
                <a:latin typeface="Consolas"/>
                <a:cs typeface="Consolas"/>
              </a:rPr>
              <a:t>showFullName</a:t>
            </a:r>
            <a:r>
              <a:rPr lang="en-US" sz="4000" dirty="0" smtClean="0">
                <a:solidFill>
                  <a:schemeClr val="accent5">
                    <a:lumMod val="75000"/>
                  </a:schemeClr>
                </a:solidFill>
                <a:cs typeface="Consolas"/>
              </a:rPr>
              <a:t> function will be invoked by</a:t>
            </a:r>
            <a:r>
              <a:rPr lang="en-US" sz="4000" dirty="0" smtClean="0">
                <a:solidFill>
                  <a:schemeClr val="accent5">
                    <a:lumMod val="75000"/>
                  </a:schemeClr>
                </a:solidFill>
                <a:latin typeface="Consolas"/>
                <a:cs typeface="Consolas"/>
              </a:rPr>
              <a:t> person </a:t>
            </a:r>
            <a:r>
              <a:rPr lang="en-US" sz="4000" dirty="0" smtClean="0">
                <a:solidFill>
                  <a:schemeClr val="accent5">
                    <a:lumMod val="75000"/>
                  </a:schemeClr>
                </a:solidFill>
                <a:cs typeface="Consolas"/>
              </a:rPr>
              <a:t>object</a:t>
            </a:r>
          </a:p>
          <a:p>
            <a:pPr eaLnBrk="1" hangingPunct="1"/>
            <a:r>
              <a:rPr lang="en-US" sz="4000" dirty="0" smtClean="0">
                <a:solidFill>
                  <a:schemeClr val="accent5">
                    <a:lumMod val="75000"/>
                  </a:schemeClr>
                </a:solidFill>
                <a:latin typeface="+mj-lt"/>
                <a:cs typeface="Consolas"/>
              </a:rPr>
              <a:t>the </a:t>
            </a:r>
            <a:r>
              <a:rPr lang="en-US" sz="4000" dirty="0" err="1" smtClean="0">
                <a:solidFill>
                  <a:schemeClr val="accent5">
                    <a:lumMod val="75000"/>
                  </a:schemeClr>
                </a:solidFill>
                <a:latin typeface="+mj-lt"/>
                <a:cs typeface="Consolas"/>
              </a:rPr>
              <a:t>behaviour</a:t>
            </a:r>
            <a:r>
              <a:rPr lang="en-US" sz="4000" dirty="0" smtClean="0">
                <a:solidFill>
                  <a:schemeClr val="accent5">
                    <a:lumMod val="75000"/>
                  </a:schemeClr>
                </a:solidFill>
                <a:latin typeface="+mj-lt"/>
                <a:cs typeface="Consolas"/>
              </a:rPr>
              <a:t> of </a:t>
            </a:r>
            <a:r>
              <a:rPr lang="en-US" sz="4000" dirty="0" smtClean="0">
                <a:solidFill>
                  <a:schemeClr val="accent5">
                    <a:lumMod val="75000"/>
                  </a:schemeClr>
                </a:solidFill>
                <a:latin typeface="Consolas"/>
                <a:cs typeface="Consolas"/>
              </a:rPr>
              <a:t>this </a:t>
            </a:r>
            <a:r>
              <a:rPr lang="en-US" sz="4000" dirty="0" smtClean="0">
                <a:solidFill>
                  <a:schemeClr val="accent5">
                    <a:lumMod val="75000"/>
                  </a:schemeClr>
                </a:solidFill>
                <a:latin typeface="+mj-lt"/>
                <a:cs typeface="Consolas"/>
              </a:rPr>
              <a:t>all depends on when the function was defined</a:t>
            </a:r>
          </a:p>
          <a:p>
            <a:pPr eaLnBrk="1" hangingPunct="1"/>
            <a:r>
              <a:rPr lang="en-US" sz="4000" dirty="0" smtClean="0">
                <a:solidFill>
                  <a:schemeClr val="accent5">
                    <a:lumMod val="75000"/>
                  </a:schemeClr>
                </a:solidFill>
                <a:latin typeface="+mj-lt"/>
                <a:cs typeface="Consolas"/>
              </a:rPr>
              <a:t>using </a:t>
            </a:r>
            <a:r>
              <a:rPr lang="en-US" sz="4000" dirty="0" smtClean="0">
                <a:solidFill>
                  <a:schemeClr val="accent5">
                    <a:lumMod val="75000"/>
                  </a:schemeClr>
                </a:solidFill>
                <a:latin typeface="Consolas"/>
                <a:cs typeface="Consolas"/>
              </a:rPr>
              <a:t>bind </a:t>
            </a:r>
            <a:r>
              <a:rPr lang="en-US" sz="4000" dirty="0" smtClean="0">
                <a:solidFill>
                  <a:schemeClr val="accent5">
                    <a:lumMod val="75000"/>
                  </a:schemeClr>
                </a:solidFill>
                <a:cs typeface="Consolas"/>
              </a:rPr>
              <a:t>sets the value of a function regardless of how it’s called </a:t>
            </a:r>
            <a:endParaRPr lang="en-US" sz="4000" dirty="0" smtClean="0">
              <a:solidFill>
                <a:schemeClr val="accent5">
                  <a:lumMod val="75000"/>
                </a:schemeClr>
              </a:solidFill>
              <a:latin typeface="Consolas"/>
              <a:cs typeface="Consolas"/>
            </a:endParaRPr>
          </a:p>
          <a:p>
            <a:pPr marL="0" indent="0" eaLnBrk="1" hangingPunct="1">
              <a:buNone/>
            </a:pPr>
            <a:endParaRPr lang="en-US" sz="4000" dirty="0" smtClean="0">
              <a:solidFill>
                <a:schemeClr val="accent5">
                  <a:lumMod val="75000"/>
                </a:schemeClr>
              </a:solidFill>
              <a:cs typeface="Trade Gothic Next LT Pro Lt" pitchFamily="34" charset="0"/>
            </a:endParaRPr>
          </a:p>
        </p:txBody>
      </p:sp>
      <p:sp>
        <p:nvSpPr>
          <p:cNvPr id="7" name="Rounded Rectangle 6"/>
          <p:cNvSpPr/>
          <p:nvPr/>
        </p:nvSpPr>
        <p:spPr>
          <a:xfrm>
            <a:off x="11487150" y="2921000"/>
            <a:ext cx="11944350" cy="351869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smtClean="0">
                <a:solidFill>
                  <a:schemeClr val="accent5">
                    <a:lumMod val="75000"/>
                  </a:schemeClr>
                </a:solidFill>
                <a:latin typeface="Consolas"/>
                <a:cs typeface="Consolas"/>
              </a:rPr>
              <a:t>function</a:t>
            </a:r>
            <a:r>
              <a:rPr lang="en-US" sz="4000" dirty="0" smtClean="0">
                <a:solidFill>
                  <a:schemeClr val="tx1">
                    <a:lumMod val="75000"/>
                  </a:schemeClr>
                </a:solidFill>
                <a:latin typeface="Consolas"/>
                <a:cs typeface="Consolas"/>
              </a:rPr>
              <a:t> </a:t>
            </a:r>
            <a:r>
              <a:rPr lang="en-US" sz="4000" dirty="0" smtClean="0">
                <a:solidFill>
                  <a:schemeClr val="accent1">
                    <a:lumMod val="75000"/>
                  </a:schemeClr>
                </a:solidFill>
                <a:latin typeface="Consolas"/>
                <a:cs typeface="Consolas"/>
              </a:rPr>
              <a:t>f1</a:t>
            </a:r>
            <a:r>
              <a:rPr lang="en-US" sz="4000" dirty="0" smtClean="0">
                <a:solidFill>
                  <a:schemeClr val="tx1">
                    <a:lumMod val="75000"/>
                  </a:schemeClr>
                </a:solidFill>
                <a:latin typeface="Consolas"/>
                <a:cs typeface="Consolas"/>
              </a:rPr>
              <a:t>(){</a:t>
            </a:r>
          </a:p>
          <a:p>
            <a:pPr algn="l"/>
            <a:r>
              <a:rPr lang="en-US" sz="4000" dirty="0" smtClean="0">
                <a:solidFill>
                  <a:schemeClr val="tx1">
                    <a:lumMod val="75000"/>
                  </a:schemeClr>
                </a:solidFill>
                <a:latin typeface="Consolas"/>
                <a:cs typeface="Consolas"/>
              </a:rPr>
              <a:t>	</a:t>
            </a:r>
            <a:r>
              <a:rPr lang="en-US" sz="4000" dirty="0" smtClean="0">
                <a:solidFill>
                  <a:schemeClr val="accent4">
                    <a:lumMod val="75000"/>
                  </a:schemeClr>
                </a:solidFill>
                <a:latin typeface="Consolas"/>
                <a:cs typeface="Consolas"/>
              </a:rPr>
              <a:t>return</a:t>
            </a:r>
            <a:r>
              <a:rPr lang="en-US" sz="4000" dirty="0" smtClean="0">
                <a:solidFill>
                  <a:schemeClr val="tx1">
                    <a:lumMod val="75000"/>
                  </a:schemeClr>
                </a:solidFill>
                <a:latin typeface="Consolas"/>
                <a:cs typeface="Consolas"/>
              </a:rPr>
              <a:t> </a:t>
            </a:r>
            <a:r>
              <a:rPr lang="en-US" sz="4000" dirty="0" smtClean="0">
                <a:solidFill>
                  <a:schemeClr val="accent3">
                    <a:lumMod val="75000"/>
                  </a:schemeClr>
                </a:solidFill>
                <a:latin typeface="Consolas"/>
                <a:cs typeface="Consolas"/>
              </a:rPr>
              <a:t>this</a:t>
            </a:r>
            <a:r>
              <a:rPr lang="en-US" sz="4000" dirty="0" smtClean="0">
                <a:solidFill>
                  <a:schemeClr val="tx1">
                    <a:lumMod val="75000"/>
                  </a:schemeClr>
                </a:solidFill>
                <a:latin typeface="Consolas"/>
                <a:cs typeface="Consolas"/>
              </a:rPr>
              <a:t>; </a:t>
            </a:r>
            <a:endParaRPr lang="en-US" sz="4000" dirty="0">
              <a:solidFill>
                <a:schemeClr val="tx1">
                  <a:lumMod val="75000"/>
                </a:schemeClr>
              </a:solidFill>
              <a:latin typeface="Consolas"/>
              <a:cs typeface="Consolas"/>
            </a:endParaRPr>
          </a:p>
          <a:p>
            <a:pPr algn="l"/>
            <a:r>
              <a:rPr lang="en-US" sz="4000" dirty="0" smtClean="0">
                <a:solidFill>
                  <a:schemeClr val="tx1">
                    <a:lumMod val="75000"/>
                  </a:schemeClr>
                </a:solidFill>
                <a:latin typeface="Consolas"/>
                <a:cs typeface="Consolas"/>
              </a:rPr>
              <a:t>}</a:t>
            </a:r>
            <a:endParaRPr lang="en-US" sz="4000" dirty="0" smtClean="0">
              <a:solidFill>
                <a:schemeClr val="tx1">
                  <a:lumMod val="60000"/>
                  <a:lumOff val="40000"/>
                </a:schemeClr>
              </a:solidFill>
              <a:latin typeface="Consolas"/>
              <a:cs typeface="Consolas"/>
            </a:endParaRPr>
          </a:p>
          <a:p>
            <a:pPr algn="l"/>
            <a:r>
              <a:rPr lang="en-US" sz="4000" dirty="0" smtClean="0">
                <a:solidFill>
                  <a:schemeClr val="accent1">
                    <a:lumMod val="75000"/>
                  </a:schemeClr>
                </a:solidFill>
                <a:latin typeface="Consolas"/>
                <a:cs typeface="Consolas"/>
              </a:rPr>
              <a:t>f1</a:t>
            </a:r>
            <a:r>
              <a:rPr lang="en-US" sz="4000" dirty="0">
                <a:solidFill>
                  <a:schemeClr val="tx1">
                    <a:lumMod val="75000"/>
                  </a:schemeClr>
                </a:solidFill>
                <a:latin typeface="Consolas"/>
                <a:cs typeface="Consolas"/>
              </a:rPr>
              <a:t>(</a:t>
            </a:r>
            <a:r>
              <a:rPr lang="en-US" sz="4000" dirty="0" smtClean="0">
                <a:solidFill>
                  <a:schemeClr val="tx1">
                    <a:lumMod val="75000"/>
                  </a:schemeClr>
                </a:solidFill>
                <a:latin typeface="Consolas"/>
                <a:cs typeface="Consolas"/>
              </a:rPr>
              <a:t>)===</a:t>
            </a:r>
            <a:r>
              <a:rPr lang="en-US" sz="4000" dirty="0" smtClean="0">
                <a:solidFill>
                  <a:schemeClr val="accent5">
                    <a:lumMod val="75000"/>
                  </a:schemeClr>
                </a:solidFill>
                <a:latin typeface="Consolas"/>
                <a:cs typeface="Consolas"/>
              </a:rPr>
              <a:t>window</a:t>
            </a:r>
            <a:r>
              <a:rPr lang="en-US" sz="4000" dirty="0" smtClean="0">
                <a:solidFill>
                  <a:schemeClr val="tx1">
                    <a:lumMod val="75000"/>
                  </a:schemeClr>
                </a:solidFill>
                <a:latin typeface="Consolas"/>
                <a:cs typeface="Consolas"/>
              </a:rPr>
              <a:t>; </a:t>
            </a:r>
          </a:p>
          <a:p>
            <a:pPr algn="l"/>
            <a:r>
              <a:rPr lang="en-US" sz="4000" dirty="0" smtClean="0">
                <a:solidFill>
                  <a:schemeClr val="tx1">
                    <a:lumMod val="60000"/>
                    <a:lumOff val="40000"/>
                  </a:schemeClr>
                </a:solidFill>
                <a:latin typeface="Consolas"/>
                <a:cs typeface="Consolas"/>
              </a:rPr>
              <a:t>//returns true</a:t>
            </a:r>
          </a:p>
        </p:txBody>
      </p:sp>
      <p:sp>
        <p:nvSpPr>
          <p:cNvPr id="8" name="Rounded Rectangle 7"/>
          <p:cNvSpPr/>
          <p:nvPr/>
        </p:nvSpPr>
        <p:spPr>
          <a:xfrm>
            <a:off x="11487150" y="6569869"/>
            <a:ext cx="11944350" cy="69238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err="1" smtClean="0">
                <a:solidFill>
                  <a:schemeClr val="accent5">
                    <a:lumMod val="75000"/>
                  </a:schemeClr>
                </a:solidFill>
                <a:latin typeface="Consolas"/>
                <a:cs typeface="Consolas"/>
              </a:rPr>
              <a:t>var</a:t>
            </a:r>
            <a:r>
              <a:rPr lang="en-US" sz="4000" dirty="0" smtClean="0">
                <a:solidFill>
                  <a:schemeClr val="tx1">
                    <a:lumMod val="75000"/>
                  </a:schemeClr>
                </a:solidFill>
                <a:latin typeface="Consolas"/>
                <a:cs typeface="Consolas"/>
              </a:rPr>
              <a:t> </a:t>
            </a:r>
            <a:r>
              <a:rPr lang="en-US" sz="4000" dirty="0" smtClean="0">
                <a:solidFill>
                  <a:schemeClr val="accent1">
                    <a:lumMod val="75000"/>
                  </a:schemeClr>
                </a:solidFill>
                <a:latin typeface="Consolas"/>
                <a:cs typeface="Consolas"/>
              </a:rPr>
              <a:t>person</a:t>
            </a:r>
            <a:r>
              <a:rPr lang="en-US" sz="4000" dirty="0" smtClean="0">
                <a:solidFill>
                  <a:schemeClr val="tx1">
                    <a:lumMod val="75000"/>
                  </a:schemeClr>
                </a:solidFill>
                <a:latin typeface="Consolas"/>
                <a:cs typeface="Consolas"/>
              </a:rPr>
              <a:t> = {</a:t>
            </a:r>
          </a:p>
          <a:p>
            <a:pPr algn="l"/>
            <a:r>
              <a:rPr lang="en-US" sz="4000" dirty="0" smtClean="0">
                <a:solidFill>
                  <a:schemeClr val="tx1">
                    <a:lumMod val="75000"/>
                  </a:schemeClr>
                </a:solidFill>
                <a:latin typeface="Consolas"/>
                <a:cs typeface="Consolas"/>
              </a:rPr>
              <a:t>	</a:t>
            </a:r>
            <a:r>
              <a:rPr lang="en-US" sz="4000" dirty="0" err="1" smtClean="0">
                <a:solidFill>
                  <a:schemeClr val="accent4">
                    <a:lumMod val="75000"/>
                  </a:schemeClr>
                </a:solidFill>
                <a:latin typeface="Consolas"/>
                <a:cs typeface="Consolas"/>
              </a:rPr>
              <a:t>firstName</a:t>
            </a:r>
            <a:r>
              <a:rPr lang="en-US" sz="4000" dirty="0" smtClean="0">
                <a:solidFill>
                  <a:schemeClr val="tx1">
                    <a:lumMod val="75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accent3">
                    <a:lumMod val="75000"/>
                  </a:schemeClr>
                </a:solidFill>
                <a:latin typeface="Consolas"/>
                <a:cs typeface="Consolas"/>
              </a:rPr>
              <a:t>John</a:t>
            </a:r>
            <a:r>
              <a:rPr lang="en-US" sz="4000" dirty="0" smtClean="0">
                <a:solidFill>
                  <a:srgbClr val="3E3E3E"/>
                </a:solidFill>
                <a:latin typeface="Consolas"/>
                <a:cs typeface="Consolas"/>
              </a:rPr>
              <a:t>”</a:t>
            </a:r>
            <a:r>
              <a:rPr lang="en-US" sz="4000" dirty="0" smtClean="0">
                <a:solidFill>
                  <a:schemeClr val="tx1">
                    <a:lumMod val="75000"/>
                  </a:schemeClr>
                </a:solidFill>
                <a:latin typeface="Consolas"/>
                <a:cs typeface="Consolas"/>
              </a:rPr>
              <a:t>, </a:t>
            </a:r>
          </a:p>
          <a:p>
            <a:pPr algn="l"/>
            <a:r>
              <a:rPr lang="en-US" sz="4000" dirty="0" smtClean="0">
                <a:solidFill>
                  <a:schemeClr val="tx1">
                    <a:lumMod val="75000"/>
                  </a:schemeClr>
                </a:solidFill>
                <a:latin typeface="Consolas"/>
                <a:cs typeface="Consolas"/>
              </a:rPr>
              <a:t>	</a:t>
            </a:r>
            <a:r>
              <a:rPr lang="en-US" sz="4000" dirty="0" err="1" smtClean="0">
                <a:solidFill>
                  <a:schemeClr val="accent4">
                    <a:lumMod val="75000"/>
                  </a:schemeClr>
                </a:solidFill>
                <a:latin typeface="Consolas"/>
                <a:cs typeface="Consolas"/>
              </a:rPr>
              <a:t>lastName</a:t>
            </a:r>
            <a:r>
              <a:rPr lang="en-US" sz="4000" dirty="0" smtClean="0">
                <a:solidFill>
                  <a:schemeClr val="tx1">
                    <a:lumMod val="75000"/>
                  </a:schemeClr>
                </a:solidFill>
                <a:latin typeface="Consolas"/>
                <a:cs typeface="Consolas"/>
              </a:rPr>
              <a:t>: “</a:t>
            </a:r>
            <a:r>
              <a:rPr lang="en-US" sz="4000" dirty="0" smtClean="0">
                <a:solidFill>
                  <a:schemeClr val="accent3">
                    <a:lumMod val="75000"/>
                  </a:schemeClr>
                </a:solidFill>
                <a:latin typeface="Consolas"/>
                <a:cs typeface="Consolas"/>
              </a:rPr>
              <a:t>Doe</a:t>
            </a:r>
            <a:r>
              <a:rPr lang="en-US" sz="4000" dirty="0" smtClean="0">
                <a:solidFill>
                  <a:srgbClr val="3E3E3E"/>
                </a:solidFill>
                <a:latin typeface="Consolas"/>
                <a:cs typeface="Consolas"/>
              </a:rPr>
              <a:t>”,</a:t>
            </a:r>
          </a:p>
          <a:p>
            <a:pPr algn="l"/>
            <a:r>
              <a:rPr lang="en-US" sz="4000" dirty="0">
                <a:solidFill>
                  <a:srgbClr val="3E3E3E"/>
                </a:solidFill>
                <a:latin typeface="Consolas"/>
                <a:cs typeface="Consolas"/>
              </a:rPr>
              <a:t>	</a:t>
            </a:r>
            <a:r>
              <a:rPr lang="en-US" sz="4000" dirty="0" err="1" smtClean="0">
                <a:solidFill>
                  <a:schemeClr val="accent4">
                    <a:lumMod val="75000"/>
                  </a:schemeClr>
                </a:solidFill>
                <a:latin typeface="Consolas"/>
                <a:cs typeface="Consolas"/>
              </a:rPr>
              <a:t>fullName</a:t>
            </a:r>
            <a:r>
              <a:rPr lang="en-US" sz="4000" dirty="0" smtClean="0">
                <a:solidFill>
                  <a:schemeClr val="tx1">
                    <a:lumMod val="75000"/>
                  </a:schemeClr>
                </a:solidFill>
                <a:latin typeface="Consolas"/>
                <a:cs typeface="Consolas"/>
              </a:rPr>
              <a:t>: </a:t>
            </a:r>
            <a:r>
              <a:rPr lang="en-US" sz="4000" dirty="0" smtClean="0">
                <a:solidFill>
                  <a:schemeClr val="accent5">
                    <a:lumMod val="75000"/>
                  </a:schemeClr>
                </a:solidFill>
                <a:latin typeface="Consolas"/>
                <a:cs typeface="Consolas"/>
              </a:rPr>
              <a:t>function</a:t>
            </a:r>
            <a:r>
              <a:rPr lang="en-US" sz="4000" dirty="0" smtClean="0">
                <a:solidFill>
                  <a:srgbClr val="3E3E3E"/>
                </a:solidFill>
                <a:latin typeface="Consolas"/>
                <a:cs typeface="Consolas"/>
              </a:rPr>
              <a:t>(){</a:t>
            </a:r>
          </a:p>
          <a:p>
            <a:pPr algn="l"/>
            <a:r>
              <a:rPr lang="en-US" sz="4000" dirty="0" smtClean="0">
                <a:solidFill>
                  <a:srgbClr val="3E3E3E"/>
                </a:solidFill>
                <a:latin typeface="Consolas"/>
                <a:cs typeface="Consolas"/>
              </a:rPr>
              <a:t>		</a:t>
            </a:r>
            <a:r>
              <a:rPr lang="en-US" sz="4000" dirty="0" err="1" smtClean="0">
                <a:solidFill>
                  <a:schemeClr val="accent4">
                    <a:lumMod val="75000"/>
                  </a:schemeClr>
                </a:solidFill>
                <a:latin typeface="Consolas"/>
                <a:cs typeface="Consolas"/>
              </a:rPr>
              <a:t>console</a:t>
            </a:r>
            <a:r>
              <a:rPr lang="en-US" sz="4000" dirty="0" err="1" smtClean="0">
                <a:solidFill>
                  <a:schemeClr val="tx1">
                    <a:lumMod val="75000"/>
                  </a:schemeClr>
                </a:solidFill>
                <a:latin typeface="Consolas"/>
                <a:cs typeface="Consolas"/>
              </a:rPr>
              <a:t>.</a:t>
            </a:r>
            <a:r>
              <a:rPr lang="en-US" sz="4000" dirty="0" err="1" smtClean="0">
                <a:solidFill>
                  <a:schemeClr val="accent3">
                    <a:lumMod val="75000"/>
                  </a:schemeClr>
                </a:solidFill>
                <a:latin typeface="Consolas"/>
                <a:cs typeface="Consolas"/>
              </a:rPr>
              <a:t>log</a:t>
            </a:r>
            <a:r>
              <a:rPr lang="en-US" sz="4000" dirty="0" smtClean="0">
                <a:solidFill>
                  <a:srgbClr val="3E3E3E"/>
                </a:solidFill>
                <a:latin typeface="Consolas"/>
                <a:cs typeface="Consolas"/>
              </a:rPr>
              <a:t>(</a:t>
            </a:r>
          </a:p>
          <a:p>
            <a:pPr algn="l"/>
            <a:r>
              <a:rPr lang="en-US" sz="4000" dirty="0" smtClean="0">
                <a:solidFill>
                  <a:schemeClr val="accent1">
                    <a:lumMod val="75000"/>
                  </a:schemeClr>
                </a:solidFill>
                <a:latin typeface="Consolas"/>
                <a:cs typeface="Consolas"/>
              </a:rPr>
              <a:t>		</a:t>
            </a:r>
            <a:r>
              <a:rPr lang="en-US" sz="4000" dirty="0" err="1" smtClean="0">
                <a:solidFill>
                  <a:schemeClr val="accent1">
                    <a:lumMod val="75000"/>
                  </a:schemeClr>
                </a:solidFill>
                <a:latin typeface="Consolas"/>
                <a:cs typeface="Consolas"/>
              </a:rPr>
              <a:t>this</a:t>
            </a:r>
            <a:r>
              <a:rPr lang="en-US" sz="4000" dirty="0" err="1" smtClean="0">
                <a:solidFill>
                  <a:srgbClr val="3E3E3E"/>
                </a:solidFill>
                <a:latin typeface="Consolas"/>
                <a:cs typeface="Consolas"/>
              </a:rPr>
              <a:t>.firstName</a:t>
            </a:r>
            <a:r>
              <a:rPr lang="en-US" sz="4000" dirty="0" smtClean="0">
                <a:solidFill>
                  <a:srgbClr val="3E3E3E"/>
                </a:solidFill>
                <a:latin typeface="Consolas"/>
                <a:cs typeface="Consolas"/>
              </a:rPr>
              <a:t> + </a:t>
            </a:r>
            <a:r>
              <a:rPr lang="en-US" sz="4000" dirty="0" smtClean="0">
                <a:solidFill>
                  <a:schemeClr val="tx1">
                    <a:lumMod val="75000"/>
                  </a:schemeClr>
                </a:solidFill>
                <a:latin typeface="Consolas"/>
                <a:cs typeface="Consolas"/>
              </a:rPr>
              <a:t>“ </a:t>
            </a:r>
            <a:r>
              <a:rPr lang="en-US" sz="4000" dirty="0" smtClean="0">
                <a:solidFill>
                  <a:srgbClr val="3E3E3E"/>
                </a:solidFill>
                <a:latin typeface="Consolas"/>
                <a:cs typeface="Consolas"/>
              </a:rPr>
              <a:t>” + 					   </a:t>
            </a:r>
            <a:r>
              <a:rPr lang="en-US" sz="4000" dirty="0" err="1" smtClean="0">
                <a:solidFill>
                  <a:schemeClr val="accent1">
                    <a:lumMod val="75000"/>
                  </a:schemeClr>
                </a:solidFill>
                <a:latin typeface="Consolas"/>
                <a:cs typeface="Consolas"/>
              </a:rPr>
              <a:t>this</a:t>
            </a:r>
            <a:r>
              <a:rPr lang="en-US" sz="4000" dirty="0" err="1" smtClean="0">
                <a:solidFill>
                  <a:srgbClr val="3E3E3E"/>
                </a:solidFill>
                <a:latin typeface="Consolas"/>
                <a:cs typeface="Consolas"/>
              </a:rPr>
              <a:t>.lastName</a:t>
            </a:r>
            <a:r>
              <a:rPr lang="en-US" sz="4000" dirty="0" smtClean="0">
                <a:solidFill>
                  <a:srgbClr val="3E3E3E"/>
                </a:solidFill>
                <a:latin typeface="Consolas"/>
                <a:cs typeface="Consolas"/>
              </a:rPr>
              <a:t> );</a:t>
            </a:r>
          </a:p>
          <a:p>
            <a:pPr algn="l"/>
            <a:r>
              <a:rPr lang="en-US" sz="4000" dirty="0" smtClean="0">
                <a:solidFill>
                  <a:srgbClr val="3E3E3E"/>
                </a:solidFill>
                <a:latin typeface="Consolas"/>
                <a:cs typeface="Consolas"/>
              </a:rPr>
              <a:t>	}</a:t>
            </a:r>
            <a:endParaRPr lang="en-US" sz="4000" dirty="0">
              <a:solidFill>
                <a:srgbClr val="3E3E3E"/>
              </a:solidFill>
              <a:latin typeface="Consolas"/>
              <a:cs typeface="Consolas"/>
            </a:endParaRPr>
          </a:p>
          <a:p>
            <a:pPr algn="l"/>
            <a:r>
              <a:rPr lang="en-US" sz="4000" dirty="0" smtClean="0">
                <a:solidFill>
                  <a:schemeClr val="tx1">
                    <a:lumMod val="75000"/>
                  </a:schemeClr>
                </a:solidFill>
                <a:latin typeface="Consolas"/>
                <a:cs typeface="Consolas"/>
              </a:rPr>
              <a:t>}</a:t>
            </a:r>
          </a:p>
          <a:p>
            <a:pPr algn="l"/>
            <a:r>
              <a:rPr lang="en-US" sz="4000" dirty="0">
                <a:solidFill>
                  <a:schemeClr val="tx1">
                    <a:lumMod val="60000"/>
                    <a:lumOff val="40000"/>
                  </a:schemeClr>
                </a:solidFill>
                <a:latin typeface="Consolas"/>
                <a:cs typeface="Consolas"/>
              </a:rPr>
              <a:t>//returns </a:t>
            </a:r>
            <a:r>
              <a:rPr lang="en-US" sz="4000" dirty="0" smtClean="0">
                <a:solidFill>
                  <a:schemeClr val="tx1">
                    <a:lumMod val="60000"/>
                    <a:lumOff val="40000"/>
                  </a:schemeClr>
                </a:solidFill>
                <a:latin typeface="Consolas"/>
                <a:cs typeface="Consolas"/>
              </a:rPr>
              <a:t>John Doe</a:t>
            </a:r>
            <a:endParaRPr lang="en-US" sz="4000" dirty="0">
              <a:solidFill>
                <a:schemeClr val="tx1">
                  <a:lumMod val="60000"/>
                  <a:lumOff val="40000"/>
                </a:schemeClr>
              </a:solidFill>
              <a:latin typeface="Consolas"/>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OOP functions</a:t>
            </a:r>
            <a:endParaRPr lang="en-US" dirty="0"/>
          </a:p>
        </p:txBody>
      </p:sp>
    </p:spTree>
    <p:extLst>
      <p:ext uri="{BB962C8B-B14F-4D97-AF65-F5344CB8AC3E}">
        <p14:creationId xmlns:p14="http://schemas.microsoft.com/office/powerpoint/2010/main" val="3264290120"/>
      </p:ext>
    </p:extLst>
  </p:cSld>
  <p:clrMapOvr>
    <a:masterClrMapping/>
  </p:clrMapOvr>
  <p:transition xmlns:p14="http://schemas.microsoft.com/office/powerpoint/2010/mai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0" indent="0" algn="l">
              <a:buNone/>
            </a:pPr>
            <a:r>
              <a:rPr lang="en-US" sz="4000" b="1" dirty="0">
                <a:solidFill>
                  <a:srgbClr val="7D1102"/>
                </a:solidFill>
                <a:cs typeface="Trade Gothic Next LT Pro Lt" pitchFamily="34" charset="0"/>
              </a:rPr>
              <a:t>9</a:t>
            </a:r>
            <a:r>
              <a:rPr lang="en-US" sz="4000" b="1" dirty="0" smtClean="0">
                <a:solidFill>
                  <a:srgbClr val="7D1102"/>
                </a:solidFill>
                <a:cs typeface="Trade Gothic Next LT Pro Lt" pitchFamily="34" charset="0"/>
              </a:rPr>
              <a:t>.  Variable Object Oriented Functions–</a:t>
            </a:r>
            <a:r>
              <a:rPr lang="en-US" sz="4000" b="1" dirty="0" smtClean="0">
                <a:solidFill>
                  <a:srgbClr val="7D1102"/>
                </a:solidFill>
                <a:latin typeface="Consolas"/>
                <a:cs typeface="Consolas"/>
              </a:rPr>
              <a:t> 09-variablesOoFunctions.js</a:t>
            </a: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1504163345"/>
      </p:ext>
    </p:extLst>
  </p:cSld>
  <p:clrMapOvr>
    <a:masterClrMapping/>
  </p:clrMapOvr>
  <p:transition xmlns:p14="http://schemas.microsoft.com/office/powerpoint/2010/mai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579090"/>
            <a:ext cx="10179050" cy="9914659"/>
          </a:xfrm>
        </p:spPr>
        <p:txBody>
          <a:bodyPr anchor="t">
            <a:noAutofit/>
          </a:bodyPr>
          <a:lstStyle/>
          <a:p>
            <a:r>
              <a:rPr lang="en-US" sz="4000" dirty="0">
                <a:solidFill>
                  <a:schemeClr val="accent5">
                    <a:lumMod val="75000"/>
                  </a:schemeClr>
                </a:solidFill>
                <a:cs typeface="Consolas"/>
              </a:rPr>
              <a:t>a</a:t>
            </a:r>
            <a:r>
              <a:rPr lang="en-US" sz="4000" dirty="0" smtClean="0">
                <a:solidFill>
                  <a:schemeClr val="accent5">
                    <a:lumMod val="75000"/>
                  </a:schemeClr>
                </a:solidFill>
                <a:cs typeface="Consolas"/>
              </a:rPr>
              <a:t>rithmetic operators are used to perform arithmetic on numbers (literals or variables) </a:t>
            </a:r>
            <a:endParaRPr lang="en-US" sz="4000" dirty="0" smtClean="0">
              <a:solidFill>
                <a:schemeClr val="accent5">
                  <a:lumMod val="75000"/>
                </a:schemeClr>
              </a:solidFill>
              <a:latin typeface="Consolas"/>
              <a:cs typeface="Consolas"/>
            </a:endParaRPr>
          </a:p>
          <a:p>
            <a:r>
              <a:rPr lang="en-US" sz="4000" dirty="0">
                <a:solidFill>
                  <a:schemeClr val="accent5">
                    <a:lumMod val="75000"/>
                  </a:schemeClr>
                </a:solidFill>
                <a:cs typeface="Consolas"/>
              </a:rPr>
              <a:t>a</a:t>
            </a:r>
            <a:r>
              <a:rPr lang="en-US" sz="4000" dirty="0" smtClean="0">
                <a:solidFill>
                  <a:schemeClr val="accent5">
                    <a:lumMod val="75000"/>
                  </a:schemeClr>
                </a:solidFill>
                <a:cs typeface="Consolas"/>
              </a:rPr>
              <a:t>ddition assignment can also be used to add (concatenate) strings </a:t>
            </a:r>
            <a:endParaRPr lang="en-US" sz="4000" dirty="0">
              <a:solidFill>
                <a:schemeClr val="accent5">
                  <a:lumMod val="75000"/>
                </a:schemeClr>
              </a:solidFill>
              <a:latin typeface="Consolas"/>
              <a:cs typeface="Consolas"/>
            </a:endParaRPr>
          </a:p>
          <a:p>
            <a:pPr eaLnBrk="1" hangingPunct="1"/>
            <a:r>
              <a:rPr lang="en-US" sz="4000" dirty="0" smtClean="0">
                <a:solidFill>
                  <a:schemeClr val="accent5">
                    <a:lumMod val="75000"/>
                  </a:schemeClr>
                </a:solidFill>
                <a:latin typeface="+mj-lt"/>
                <a:cs typeface="Consolas"/>
              </a:rPr>
              <a:t>adding two numbers will return a sum</a:t>
            </a:r>
            <a:endParaRPr lang="en-US" sz="4000" dirty="0">
              <a:solidFill>
                <a:schemeClr val="accent5">
                  <a:lumMod val="75000"/>
                </a:schemeClr>
              </a:solidFill>
              <a:cs typeface="Trade Gothic Next LT Pro Lt" pitchFamily="34" charset="0"/>
            </a:endParaRPr>
          </a:p>
          <a:p>
            <a:pPr eaLnBrk="1" hangingPunct="1"/>
            <a:endParaRPr lang="en-US" sz="4000" dirty="0" smtClean="0">
              <a:solidFill>
                <a:schemeClr val="accent5">
                  <a:lumMod val="75000"/>
                </a:schemeClr>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Variables operations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122923328"/>
              </p:ext>
            </p:extLst>
          </p:nvPr>
        </p:nvGraphicFramePr>
        <p:xfrm>
          <a:off x="13106400" y="3048000"/>
          <a:ext cx="8026400" cy="4632960"/>
        </p:xfrm>
        <a:graphic>
          <a:graphicData uri="http://schemas.openxmlformats.org/drawingml/2006/table">
            <a:tbl>
              <a:tblPr firstRow="1" bandRow="1">
                <a:tableStyleId>{5940675A-B579-460E-94D1-54222C63F5DA}</a:tableStyleId>
              </a:tblPr>
              <a:tblGrid>
                <a:gridCol w="4013200"/>
                <a:gridCol w="4013200"/>
              </a:tblGrid>
              <a:tr h="370840">
                <a:tc>
                  <a:txBody>
                    <a:bodyPr/>
                    <a:lstStyle/>
                    <a:p>
                      <a:r>
                        <a:rPr lang="en-US" sz="3200" b="1" u="sng" dirty="0" smtClean="0"/>
                        <a:t>Operator</a:t>
                      </a:r>
                      <a:endParaRPr lang="en-US" sz="3200" b="1" u="sng" dirty="0"/>
                    </a:p>
                  </a:txBody>
                  <a:tcPr/>
                </a:tc>
                <a:tc>
                  <a:txBody>
                    <a:bodyPr/>
                    <a:lstStyle/>
                    <a:p>
                      <a:r>
                        <a:rPr lang="en-US" sz="3200" b="1" u="sng" dirty="0" smtClean="0"/>
                        <a:t>Description</a:t>
                      </a:r>
                      <a:endParaRPr lang="en-US" sz="3200" b="1" u="sng" dirty="0"/>
                    </a:p>
                  </a:txBody>
                  <a:tcPr/>
                </a:tc>
              </a:tr>
              <a:tr h="370840">
                <a:tc>
                  <a:txBody>
                    <a:bodyPr/>
                    <a:lstStyle/>
                    <a:p>
                      <a:r>
                        <a:rPr lang="en-US" sz="3200" dirty="0" smtClean="0">
                          <a:latin typeface="Consolas"/>
                          <a:cs typeface="Consolas"/>
                        </a:rPr>
                        <a:t>+</a:t>
                      </a:r>
                      <a:endParaRPr lang="en-US" sz="3200" dirty="0">
                        <a:latin typeface="Consolas"/>
                        <a:cs typeface="Consolas"/>
                      </a:endParaRPr>
                    </a:p>
                  </a:txBody>
                  <a:tcPr/>
                </a:tc>
                <a:tc>
                  <a:txBody>
                    <a:bodyPr/>
                    <a:lstStyle/>
                    <a:p>
                      <a:r>
                        <a:rPr lang="en-US" sz="3200" dirty="0" smtClean="0"/>
                        <a:t>Addition</a:t>
                      </a:r>
                      <a:endParaRPr lang="en-US" sz="3200" dirty="0"/>
                    </a:p>
                  </a:txBody>
                  <a:tcPr/>
                </a:tc>
              </a:tr>
              <a:tr h="370840">
                <a:tc>
                  <a:txBody>
                    <a:bodyPr/>
                    <a:lstStyle/>
                    <a:p>
                      <a:r>
                        <a:rPr lang="en-US" sz="3200" dirty="0" smtClean="0">
                          <a:latin typeface="Consolas"/>
                          <a:cs typeface="Consolas"/>
                        </a:rPr>
                        <a:t>-</a:t>
                      </a:r>
                      <a:endParaRPr lang="en-US" sz="3200" dirty="0">
                        <a:latin typeface="Consolas"/>
                        <a:cs typeface="Consolas"/>
                      </a:endParaRPr>
                    </a:p>
                  </a:txBody>
                  <a:tcPr/>
                </a:tc>
                <a:tc>
                  <a:txBody>
                    <a:bodyPr/>
                    <a:lstStyle/>
                    <a:p>
                      <a:r>
                        <a:rPr lang="en-US" sz="3200" dirty="0" smtClean="0"/>
                        <a:t>Subtraction</a:t>
                      </a:r>
                    </a:p>
                  </a:txBody>
                  <a:tcPr/>
                </a:tc>
              </a:tr>
              <a:tr h="370840">
                <a:tc>
                  <a:txBody>
                    <a:bodyPr/>
                    <a:lstStyle/>
                    <a:p>
                      <a:r>
                        <a:rPr lang="en-US" sz="3200" dirty="0" smtClean="0">
                          <a:latin typeface="Consolas"/>
                          <a:cs typeface="Consolas"/>
                        </a:rPr>
                        <a:t>*</a:t>
                      </a:r>
                      <a:endParaRPr lang="en-US" sz="3200" dirty="0">
                        <a:latin typeface="Consolas"/>
                        <a:cs typeface="Consolas"/>
                      </a:endParaRPr>
                    </a:p>
                  </a:txBody>
                  <a:tcPr/>
                </a:tc>
                <a:tc>
                  <a:txBody>
                    <a:bodyPr/>
                    <a:lstStyle/>
                    <a:p>
                      <a:r>
                        <a:rPr lang="en-US" sz="3200" dirty="0" smtClean="0"/>
                        <a:t>Multiplication</a:t>
                      </a:r>
                      <a:endParaRPr lang="en-US" sz="3200" dirty="0"/>
                    </a:p>
                  </a:txBody>
                  <a:tcPr/>
                </a:tc>
              </a:tr>
              <a:tr h="370840">
                <a:tc>
                  <a:txBody>
                    <a:bodyPr/>
                    <a:lstStyle/>
                    <a:p>
                      <a:r>
                        <a:rPr lang="en-US" sz="3200" dirty="0" smtClean="0">
                          <a:latin typeface="Consolas"/>
                          <a:cs typeface="Consolas"/>
                        </a:rPr>
                        <a:t>/</a:t>
                      </a:r>
                      <a:endParaRPr lang="en-US" sz="3200" dirty="0">
                        <a:latin typeface="Consolas"/>
                        <a:cs typeface="Consolas"/>
                      </a:endParaRPr>
                    </a:p>
                  </a:txBody>
                  <a:tcPr/>
                </a:tc>
                <a:tc>
                  <a:txBody>
                    <a:bodyPr/>
                    <a:lstStyle/>
                    <a:p>
                      <a:r>
                        <a:rPr lang="en-US" sz="3200" dirty="0" smtClean="0"/>
                        <a:t>Division</a:t>
                      </a:r>
                      <a:endParaRPr lang="en-US" sz="3200" dirty="0"/>
                    </a:p>
                  </a:txBody>
                  <a:tcPr/>
                </a:tc>
              </a:tr>
              <a:tr h="370840">
                <a:tc>
                  <a:txBody>
                    <a:bodyPr/>
                    <a:lstStyle/>
                    <a:p>
                      <a:r>
                        <a:rPr lang="en-US" sz="3200" dirty="0" smtClean="0">
                          <a:latin typeface="Consolas"/>
                          <a:cs typeface="Consolas"/>
                        </a:rPr>
                        <a:t>%</a:t>
                      </a:r>
                      <a:endParaRPr lang="en-US" sz="3200" dirty="0">
                        <a:latin typeface="Consolas"/>
                        <a:cs typeface="Consolas"/>
                      </a:endParaRPr>
                    </a:p>
                  </a:txBody>
                  <a:tcPr/>
                </a:tc>
                <a:tc>
                  <a:txBody>
                    <a:bodyPr/>
                    <a:lstStyle/>
                    <a:p>
                      <a:r>
                        <a:rPr lang="en-US" sz="3200" dirty="0" smtClean="0"/>
                        <a:t>Modulus</a:t>
                      </a:r>
                      <a:endParaRPr lang="en-US" sz="3200" dirty="0"/>
                    </a:p>
                  </a:txBody>
                  <a:tcPr/>
                </a:tc>
              </a:tr>
              <a:tr h="370840">
                <a:tc>
                  <a:txBody>
                    <a:bodyPr/>
                    <a:lstStyle/>
                    <a:p>
                      <a:r>
                        <a:rPr lang="en-US" sz="3200" dirty="0" smtClean="0">
                          <a:latin typeface="Consolas"/>
                          <a:cs typeface="Consolas"/>
                        </a:rPr>
                        <a:t>++</a:t>
                      </a:r>
                      <a:endParaRPr lang="en-US" sz="3200" dirty="0">
                        <a:latin typeface="Consolas"/>
                        <a:cs typeface="Consolas"/>
                      </a:endParaRPr>
                    </a:p>
                  </a:txBody>
                  <a:tcPr/>
                </a:tc>
                <a:tc>
                  <a:txBody>
                    <a:bodyPr/>
                    <a:lstStyle/>
                    <a:p>
                      <a:r>
                        <a:rPr lang="en-US" sz="3200" dirty="0" smtClean="0"/>
                        <a:t>Increment</a:t>
                      </a:r>
                      <a:endParaRPr lang="en-US" sz="3200" dirty="0"/>
                    </a:p>
                  </a:txBody>
                  <a:tcPr/>
                </a:tc>
              </a:tr>
              <a:tr h="370840">
                <a:tc>
                  <a:txBody>
                    <a:bodyPr/>
                    <a:lstStyle/>
                    <a:p>
                      <a:r>
                        <a:rPr lang="en-US" sz="3200" dirty="0" smtClean="0">
                          <a:latin typeface="Consolas"/>
                          <a:cs typeface="Consolas"/>
                        </a:rPr>
                        <a:t>--</a:t>
                      </a:r>
                      <a:endParaRPr lang="en-US" sz="3200" dirty="0">
                        <a:latin typeface="Consolas"/>
                        <a:cs typeface="Consolas"/>
                      </a:endParaRPr>
                    </a:p>
                  </a:txBody>
                  <a:tcPr/>
                </a:tc>
                <a:tc>
                  <a:txBody>
                    <a:bodyPr/>
                    <a:lstStyle/>
                    <a:p>
                      <a:r>
                        <a:rPr lang="en-US" sz="3200" dirty="0" smtClean="0"/>
                        <a:t>Decrement</a:t>
                      </a:r>
                      <a:endParaRPr lang="en-US" sz="3200" dirty="0"/>
                    </a:p>
                  </a:txBody>
                  <a:tcPr/>
                </a:tc>
              </a:tr>
            </a:tbl>
          </a:graphicData>
        </a:graphic>
      </p:graphicFrame>
      <p:sp>
        <p:nvSpPr>
          <p:cNvPr id="12" name="Rounded Rectangle 11"/>
          <p:cNvSpPr/>
          <p:nvPr/>
        </p:nvSpPr>
        <p:spPr>
          <a:xfrm>
            <a:off x="13106400" y="8254315"/>
            <a:ext cx="8026400" cy="419973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smtClean="0">
                <a:solidFill>
                  <a:schemeClr val="accent5">
                    <a:lumMod val="75000"/>
                  </a:schemeClr>
                </a:solidFill>
                <a:latin typeface="Consolas"/>
                <a:cs typeface="Consolas"/>
              </a:rPr>
              <a:t>x </a:t>
            </a:r>
            <a:r>
              <a:rPr lang="en-US" sz="4000" dirty="0" smtClean="0">
                <a:solidFill>
                  <a:schemeClr val="tx1">
                    <a:lumMod val="75000"/>
                  </a:schemeClr>
                </a:solidFill>
                <a:latin typeface="Consolas"/>
                <a:cs typeface="Consolas"/>
              </a:rPr>
              <a:t>=</a:t>
            </a:r>
            <a:r>
              <a:rPr lang="en-US" sz="4000" dirty="0" smtClean="0">
                <a:solidFill>
                  <a:schemeClr val="accent5">
                    <a:lumMod val="75000"/>
                  </a:schemeClr>
                </a:solidFill>
                <a:latin typeface="Consolas"/>
                <a:cs typeface="Consolas"/>
              </a:rPr>
              <a:t> </a:t>
            </a:r>
            <a:r>
              <a:rPr lang="en-US" sz="4000" dirty="0" smtClean="0">
                <a:solidFill>
                  <a:schemeClr val="accent1">
                    <a:lumMod val="75000"/>
                  </a:schemeClr>
                </a:solidFill>
                <a:latin typeface="Consolas"/>
                <a:cs typeface="Consolas"/>
              </a:rPr>
              <a:t>5</a:t>
            </a:r>
            <a:r>
              <a:rPr lang="en-US" sz="4000" dirty="0" smtClean="0">
                <a:solidFill>
                  <a:schemeClr val="accent5">
                    <a:lumMod val="75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r>
              <a:rPr lang="en-US" sz="4000" dirty="0" smtClean="0">
                <a:solidFill>
                  <a:srgbClr val="51868F"/>
                </a:solidFill>
                <a:latin typeface="Consolas"/>
                <a:cs typeface="Consolas"/>
              </a:rPr>
              <a:t>5</a:t>
            </a:r>
          </a:p>
          <a:p>
            <a:pPr algn="l"/>
            <a:r>
              <a:rPr lang="en-US" sz="4000" dirty="0" smtClean="0">
                <a:solidFill>
                  <a:schemeClr val="tx1">
                    <a:lumMod val="60000"/>
                    <a:lumOff val="40000"/>
                  </a:schemeClr>
                </a:solidFill>
                <a:latin typeface="Consolas"/>
                <a:cs typeface="Consolas"/>
              </a:rPr>
              <a:t>//returns 10</a:t>
            </a:r>
          </a:p>
          <a:p>
            <a:pPr algn="l"/>
            <a:r>
              <a:rPr lang="en-US" sz="4000" dirty="0" smtClean="0">
                <a:solidFill>
                  <a:srgbClr val="7D1102"/>
                </a:solidFill>
                <a:latin typeface="Consolas"/>
                <a:cs typeface="Consolas"/>
              </a:rPr>
              <a:t>txt1</a:t>
            </a:r>
            <a:r>
              <a:rPr lang="en-US" sz="4000" dirty="0" smtClean="0">
                <a:solidFill>
                  <a:schemeClr val="tx1">
                    <a:lumMod val="60000"/>
                    <a:lumOff val="40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tx1">
                    <a:lumMod val="60000"/>
                    <a:lumOff val="40000"/>
                  </a:schemeClr>
                </a:solidFill>
                <a:latin typeface="Consolas"/>
                <a:cs typeface="Consolas"/>
              </a:rPr>
              <a:t> </a:t>
            </a:r>
            <a:r>
              <a:rPr lang="en-US" sz="4000" dirty="0" smtClean="0">
                <a:solidFill>
                  <a:srgbClr val="3E3E3E"/>
                </a:solidFill>
                <a:latin typeface="Consolas"/>
                <a:cs typeface="Consolas"/>
              </a:rPr>
              <a:t>“</a:t>
            </a:r>
            <a:r>
              <a:rPr lang="en-US" sz="4000" dirty="0" smtClean="0">
                <a:solidFill>
                  <a:srgbClr val="51868F"/>
                </a:solidFill>
                <a:latin typeface="Consolas"/>
                <a:cs typeface="Consolas"/>
              </a:rPr>
              <a:t>Hello</a:t>
            </a:r>
            <a:r>
              <a:rPr lang="en-US" sz="4000" dirty="0" smtClean="0">
                <a:solidFill>
                  <a:srgbClr val="3E3E3E"/>
                </a:solidFill>
                <a:latin typeface="Consolas"/>
                <a:cs typeface="Consolas"/>
              </a:rPr>
              <a:t>”</a:t>
            </a:r>
          </a:p>
          <a:p>
            <a:pPr algn="l"/>
            <a:r>
              <a:rPr lang="en-US" sz="4000" dirty="0" smtClean="0">
                <a:solidFill>
                  <a:schemeClr val="accent5">
                    <a:lumMod val="75000"/>
                  </a:schemeClr>
                </a:solidFill>
                <a:latin typeface="Consolas"/>
                <a:cs typeface="Consolas"/>
              </a:rPr>
              <a:t>txt2</a:t>
            </a:r>
            <a:r>
              <a:rPr lang="en-US" sz="4000" dirty="0" smtClean="0">
                <a:solidFill>
                  <a:schemeClr val="tx1">
                    <a:lumMod val="60000"/>
                    <a:lumOff val="40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tx1">
                    <a:lumMod val="60000"/>
                    <a:lumOff val="40000"/>
                  </a:schemeClr>
                </a:solidFill>
                <a:latin typeface="Consolas"/>
                <a:cs typeface="Consolas"/>
              </a:rPr>
              <a:t> </a:t>
            </a:r>
            <a:r>
              <a:rPr lang="en-US" sz="4000" dirty="0" smtClean="0">
                <a:solidFill>
                  <a:srgbClr val="3E3E3E"/>
                </a:solidFill>
                <a:latin typeface="Consolas"/>
                <a:cs typeface="Consolas"/>
              </a:rPr>
              <a:t>“</a:t>
            </a:r>
            <a:r>
              <a:rPr lang="en-US" sz="4000" dirty="0" smtClean="0">
                <a:solidFill>
                  <a:srgbClr val="51868F"/>
                </a:solidFill>
                <a:latin typeface="Consolas"/>
                <a:cs typeface="Consolas"/>
              </a:rPr>
              <a:t>World</a:t>
            </a:r>
            <a:r>
              <a:rPr lang="en-US" sz="4000" dirty="0" smtClean="0">
                <a:solidFill>
                  <a:srgbClr val="3E3E3E"/>
                </a:solidFill>
                <a:latin typeface="Consolas"/>
                <a:cs typeface="Consolas"/>
              </a:rPr>
              <a:t>”</a:t>
            </a:r>
            <a:r>
              <a:rPr lang="en-US" sz="4000" dirty="0" smtClean="0">
                <a:solidFill>
                  <a:schemeClr val="tx1">
                    <a:lumMod val="60000"/>
                    <a:lumOff val="40000"/>
                  </a:schemeClr>
                </a:solidFill>
                <a:latin typeface="Consolas"/>
                <a:cs typeface="Consolas"/>
              </a:rPr>
              <a:t> </a:t>
            </a:r>
          </a:p>
          <a:p>
            <a:pPr algn="l"/>
            <a:r>
              <a:rPr lang="en-US" sz="4000" dirty="0" smtClean="0">
                <a:solidFill>
                  <a:schemeClr val="accent5">
                    <a:lumMod val="75000"/>
                  </a:schemeClr>
                </a:solidFill>
                <a:latin typeface="Consolas"/>
                <a:cs typeface="Consolas"/>
              </a:rPr>
              <a:t>txt3 </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r>
              <a:rPr lang="en-US" sz="4000" dirty="0" smtClean="0">
                <a:solidFill>
                  <a:srgbClr val="51868F"/>
                </a:solidFill>
                <a:latin typeface="Consolas"/>
                <a:cs typeface="Consolas"/>
              </a:rPr>
              <a:t>txt1</a:t>
            </a:r>
            <a:r>
              <a:rPr lang="en-US" sz="4000" dirty="0" smtClean="0">
                <a:solidFill>
                  <a:schemeClr val="accent5">
                    <a:lumMod val="75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r>
              <a:rPr lang="en-US" sz="4000" dirty="0" smtClean="0">
                <a:solidFill>
                  <a:schemeClr val="tx1">
                    <a:lumMod val="75000"/>
                  </a:schemeClr>
                </a:solidFill>
                <a:latin typeface="Consolas"/>
                <a:cs typeface="Consolas"/>
              </a:rPr>
              <a:t>“ ”</a:t>
            </a:r>
            <a:r>
              <a:rPr lang="en-US" sz="4000" dirty="0" smtClean="0">
                <a:solidFill>
                  <a:schemeClr val="accent5">
                    <a:lumMod val="75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r>
              <a:rPr lang="en-US" sz="4000" dirty="0" smtClean="0">
                <a:solidFill>
                  <a:srgbClr val="51868F"/>
                </a:solidFill>
                <a:latin typeface="Consolas"/>
                <a:cs typeface="Consolas"/>
              </a:rPr>
              <a:t>txt2</a:t>
            </a:r>
            <a:r>
              <a:rPr lang="en-US" sz="4000" dirty="0" smtClean="0">
                <a:solidFill>
                  <a:srgbClr val="3E3E3E"/>
                </a:solidFill>
                <a:latin typeface="Consolas"/>
                <a:cs typeface="Consolas"/>
              </a:rPr>
              <a:t>;</a:t>
            </a:r>
            <a:endParaRPr lang="en-US" sz="4000" dirty="0">
              <a:solidFill>
                <a:srgbClr val="3E3E3E"/>
              </a:solidFill>
              <a:latin typeface="Consolas"/>
              <a:cs typeface="Consolas"/>
            </a:endParaRPr>
          </a:p>
          <a:p>
            <a:pPr algn="l"/>
            <a:r>
              <a:rPr lang="en-US" sz="4000" dirty="0">
                <a:solidFill>
                  <a:schemeClr val="tx1">
                    <a:lumMod val="60000"/>
                    <a:lumOff val="40000"/>
                  </a:schemeClr>
                </a:solidFill>
                <a:latin typeface="Consolas"/>
                <a:cs typeface="Consolas"/>
              </a:rPr>
              <a:t>//</a:t>
            </a:r>
            <a:r>
              <a:rPr lang="en-US" sz="4000" dirty="0" smtClean="0">
                <a:solidFill>
                  <a:schemeClr val="tx1">
                    <a:lumMod val="60000"/>
                    <a:lumOff val="40000"/>
                  </a:schemeClr>
                </a:solidFill>
                <a:latin typeface="Consolas"/>
                <a:cs typeface="Consolas"/>
              </a:rPr>
              <a:t>returns Hello World</a:t>
            </a:r>
          </a:p>
        </p:txBody>
      </p:sp>
    </p:spTree>
    <p:extLst>
      <p:ext uri="{BB962C8B-B14F-4D97-AF65-F5344CB8AC3E}">
        <p14:creationId xmlns:p14="http://schemas.microsoft.com/office/powerpoint/2010/main" val="3152179505"/>
      </p:ext>
    </p:extLst>
  </p:cSld>
  <p:clrMapOvr>
    <a:masterClrMapping/>
  </p:clrMapOvr>
  <p:transition xmlns:p14="http://schemas.microsoft.com/office/powerpoint/2010/mai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742950" indent="-742950" algn="l">
              <a:buAutoNum type="arabicPeriod" startAt="10"/>
            </a:pPr>
            <a:r>
              <a:rPr lang="en-US" sz="4000" b="1" dirty="0" smtClean="0">
                <a:solidFill>
                  <a:srgbClr val="7D1102"/>
                </a:solidFill>
                <a:cs typeface="Trade Gothic Next LT Pro Lt" pitchFamily="34" charset="0"/>
              </a:rPr>
              <a:t>Variable Operations–</a:t>
            </a:r>
            <a:r>
              <a:rPr lang="en-US" sz="4000" b="1" dirty="0" smtClean="0">
                <a:solidFill>
                  <a:srgbClr val="7D1102"/>
                </a:solidFill>
                <a:latin typeface="Consolas"/>
                <a:cs typeface="Consolas"/>
              </a:rPr>
              <a:t> </a:t>
            </a:r>
          </a:p>
          <a:p>
            <a:pPr marL="736600" lvl="1" indent="0" algn="l">
              <a:buNone/>
            </a:pPr>
            <a:r>
              <a:rPr lang="en-US" sz="4000" b="1" dirty="0" smtClean="0">
                <a:solidFill>
                  <a:srgbClr val="7D1102"/>
                </a:solidFill>
                <a:latin typeface="Consolas"/>
                <a:cs typeface="Consolas"/>
              </a:rPr>
              <a:t>10-variablesOperations.js</a:t>
            </a: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2306467097"/>
      </p:ext>
    </p:extLst>
  </p:cSld>
  <p:clrMapOvr>
    <a:masterClrMapping/>
  </p:clrMapOvr>
  <p:transition xmlns:p14="http://schemas.microsoft.com/office/powerpoint/2010/mai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Exercise</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Exercises/Unit06-JavaScript/</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a. Hello World </a:t>
            </a:r>
            <a:endParaRPr lang="en-US" sz="4000" b="1" dirty="0" smtClean="0">
              <a:solidFill>
                <a:srgbClr val="7D1102"/>
              </a:solidFill>
              <a:latin typeface="Consolas"/>
              <a:cs typeface="Consolas"/>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90301746"/>
      </p:ext>
    </p:extLst>
  </p:cSld>
  <p:clrMapOvr>
    <a:masterClrMapping/>
  </p:clrMapOvr>
  <p:transition xmlns:p14="http://schemas.microsoft.com/office/powerpoint/2010/mai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048000"/>
            <a:ext cx="10179050" cy="10445750"/>
          </a:xfrm>
        </p:spPr>
        <p:txBody>
          <a:bodyPr anchor="t">
            <a:noAutofit/>
          </a:bodyPr>
          <a:lstStyle/>
          <a:p>
            <a:r>
              <a:rPr lang="en-US" sz="4000" dirty="0" smtClean="0">
                <a:solidFill>
                  <a:schemeClr val="accent5">
                    <a:lumMod val="75000"/>
                  </a:schemeClr>
                </a:solidFill>
                <a:latin typeface="Consolas"/>
                <a:cs typeface="Consolas"/>
              </a:rPr>
              <a:t>window </a:t>
            </a:r>
            <a:r>
              <a:rPr lang="en-US" sz="4000" dirty="0" smtClean="0">
                <a:solidFill>
                  <a:schemeClr val="accent5">
                    <a:lumMod val="75000"/>
                  </a:schemeClr>
                </a:solidFill>
                <a:cs typeface="Consolas"/>
              </a:rPr>
              <a:t>is the object that all global variables and functions are defined on, </a:t>
            </a:r>
            <a:endParaRPr lang="en-US" sz="4000" dirty="0" smtClean="0">
              <a:solidFill>
                <a:schemeClr val="accent5">
                  <a:lumMod val="75000"/>
                </a:schemeClr>
              </a:solidFill>
              <a:latin typeface="Consolas"/>
              <a:cs typeface="Consolas"/>
            </a:endParaRPr>
          </a:p>
          <a:p>
            <a:r>
              <a:rPr lang="en-US" sz="4000" dirty="0" smtClean="0">
                <a:solidFill>
                  <a:schemeClr val="accent5">
                    <a:lumMod val="75000"/>
                  </a:schemeClr>
                </a:solidFill>
                <a:latin typeface="Consolas"/>
                <a:cs typeface="Consolas"/>
              </a:rPr>
              <a:t>this </a:t>
            </a:r>
            <a:r>
              <a:rPr lang="en-US" sz="4000" dirty="0" smtClean="0">
                <a:solidFill>
                  <a:schemeClr val="accent5">
                    <a:lumMod val="75000"/>
                  </a:schemeClr>
                </a:solidFill>
                <a:cs typeface="Consolas"/>
              </a:rPr>
              <a:t>refers to the </a:t>
            </a:r>
            <a:r>
              <a:rPr lang="en-US" sz="4000" dirty="0" smtClean="0">
                <a:solidFill>
                  <a:schemeClr val="accent5">
                    <a:lumMod val="75000"/>
                  </a:schemeClr>
                </a:solidFill>
                <a:latin typeface="Consolas"/>
                <a:cs typeface="Consolas"/>
              </a:rPr>
              <a:t>person</a:t>
            </a:r>
            <a:r>
              <a:rPr lang="en-US" sz="4000" dirty="0" smtClean="0">
                <a:solidFill>
                  <a:schemeClr val="accent5">
                    <a:lumMod val="75000"/>
                  </a:schemeClr>
                </a:solidFill>
                <a:cs typeface="Consolas"/>
              </a:rPr>
              <a:t> object, because the </a:t>
            </a:r>
            <a:r>
              <a:rPr lang="en-US" sz="4000" dirty="0" err="1" smtClean="0">
                <a:solidFill>
                  <a:schemeClr val="accent5">
                    <a:lumMod val="75000"/>
                  </a:schemeClr>
                </a:solidFill>
                <a:latin typeface="Consolas"/>
                <a:cs typeface="Consolas"/>
              </a:rPr>
              <a:t>showFullName</a:t>
            </a:r>
            <a:r>
              <a:rPr lang="en-US" sz="4000" dirty="0" smtClean="0">
                <a:solidFill>
                  <a:schemeClr val="accent5">
                    <a:lumMod val="75000"/>
                  </a:schemeClr>
                </a:solidFill>
                <a:cs typeface="Consolas"/>
              </a:rPr>
              <a:t> function will be invoked by</a:t>
            </a:r>
            <a:r>
              <a:rPr lang="en-US" sz="4000" dirty="0" smtClean="0">
                <a:solidFill>
                  <a:schemeClr val="accent5">
                    <a:lumMod val="75000"/>
                  </a:schemeClr>
                </a:solidFill>
                <a:latin typeface="Consolas"/>
                <a:cs typeface="Consolas"/>
              </a:rPr>
              <a:t> person </a:t>
            </a:r>
            <a:r>
              <a:rPr lang="en-US" sz="4000" dirty="0" smtClean="0">
                <a:solidFill>
                  <a:schemeClr val="accent5">
                    <a:lumMod val="75000"/>
                  </a:schemeClr>
                </a:solidFill>
                <a:cs typeface="Consolas"/>
              </a:rPr>
              <a:t>object</a:t>
            </a:r>
          </a:p>
          <a:p>
            <a:pPr eaLnBrk="1" hangingPunct="1"/>
            <a:r>
              <a:rPr lang="en-US" sz="4000" dirty="0" smtClean="0">
                <a:solidFill>
                  <a:schemeClr val="accent5">
                    <a:lumMod val="75000"/>
                  </a:schemeClr>
                </a:solidFill>
                <a:latin typeface="+mj-lt"/>
                <a:cs typeface="Consolas"/>
              </a:rPr>
              <a:t>the </a:t>
            </a:r>
            <a:r>
              <a:rPr lang="en-US" sz="4000" dirty="0" err="1" smtClean="0">
                <a:solidFill>
                  <a:schemeClr val="accent5">
                    <a:lumMod val="75000"/>
                  </a:schemeClr>
                </a:solidFill>
                <a:latin typeface="+mj-lt"/>
                <a:cs typeface="Consolas"/>
              </a:rPr>
              <a:t>behaviour</a:t>
            </a:r>
            <a:r>
              <a:rPr lang="en-US" sz="4000" dirty="0" smtClean="0">
                <a:solidFill>
                  <a:schemeClr val="accent5">
                    <a:lumMod val="75000"/>
                  </a:schemeClr>
                </a:solidFill>
                <a:latin typeface="+mj-lt"/>
                <a:cs typeface="Consolas"/>
              </a:rPr>
              <a:t> of </a:t>
            </a:r>
            <a:r>
              <a:rPr lang="en-US" sz="4000" dirty="0" smtClean="0">
                <a:solidFill>
                  <a:schemeClr val="accent5">
                    <a:lumMod val="75000"/>
                  </a:schemeClr>
                </a:solidFill>
                <a:latin typeface="Consolas"/>
                <a:cs typeface="Consolas"/>
              </a:rPr>
              <a:t>this </a:t>
            </a:r>
            <a:r>
              <a:rPr lang="en-US" sz="4000" dirty="0" smtClean="0">
                <a:solidFill>
                  <a:schemeClr val="accent5">
                    <a:lumMod val="75000"/>
                  </a:schemeClr>
                </a:solidFill>
                <a:latin typeface="+mj-lt"/>
                <a:cs typeface="Consolas"/>
              </a:rPr>
              <a:t>all depends on when the function was defined</a:t>
            </a:r>
          </a:p>
          <a:p>
            <a:pPr eaLnBrk="1" hangingPunct="1"/>
            <a:r>
              <a:rPr lang="en-US" sz="4000" dirty="0" smtClean="0">
                <a:solidFill>
                  <a:schemeClr val="accent5">
                    <a:lumMod val="75000"/>
                  </a:schemeClr>
                </a:solidFill>
                <a:latin typeface="+mj-lt"/>
                <a:cs typeface="Consolas"/>
              </a:rPr>
              <a:t>using </a:t>
            </a:r>
            <a:r>
              <a:rPr lang="en-US" sz="4000" dirty="0" smtClean="0">
                <a:solidFill>
                  <a:schemeClr val="accent5">
                    <a:lumMod val="75000"/>
                  </a:schemeClr>
                </a:solidFill>
                <a:latin typeface="Consolas"/>
                <a:cs typeface="Consolas"/>
              </a:rPr>
              <a:t>bind </a:t>
            </a:r>
            <a:r>
              <a:rPr lang="en-US" sz="4000" dirty="0" smtClean="0">
                <a:solidFill>
                  <a:schemeClr val="accent5">
                    <a:lumMod val="75000"/>
                  </a:schemeClr>
                </a:solidFill>
                <a:cs typeface="Consolas"/>
              </a:rPr>
              <a:t>sets the value of a function regardless of how it’s called </a:t>
            </a:r>
            <a:endParaRPr lang="en-US" sz="4000" dirty="0" smtClean="0">
              <a:solidFill>
                <a:schemeClr val="accent5">
                  <a:lumMod val="75000"/>
                </a:schemeClr>
              </a:solidFill>
              <a:latin typeface="Consolas"/>
              <a:cs typeface="Consolas"/>
            </a:endParaRPr>
          </a:p>
          <a:p>
            <a:pPr marL="0" indent="0" eaLnBrk="1" hangingPunct="1">
              <a:buNone/>
            </a:pPr>
            <a:endParaRPr lang="en-US" sz="4000" dirty="0" smtClean="0">
              <a:solidFill>
                <a:schemeClr val="accent5">
                  <a:lumMod val="75000"/>
                </a:schemeClr>
              </a:solidFill>
              <a:cs typeface="Trade Gothic Next LT Pro Lt" pitchFamily="34" charset="0"/>
            </a:endParaRPr>
          </a:p>
        </p:txBody>
      </p:sp>
      <p:sp>
        <p:nvSpPr>
          <p:cNvPr id="7" name="Rounded Rectangle 6"/>
          <p:cNvSpPr/>
          <p:nvPr/>
        </p:nvSpPr>
        <p:spPr>
          <a:xfrm>
            <a:off x="11487150" y="2921000"/>
            <a:ext cx="11944350" cy="351869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smtClean="0">
                <a:solidFill>
                  <a:schemeClr val="accent5">
                    <a:lumMod val="75000"/>
                  </a:schemeClr>
                </a:solidFill>
                <a:latin typeface="Consolas"/>
                <a:cs typeface="Consolas"/>
              </a:rPr>
              <a:t>function</a:t>
            </a:r>
            <a:r>
              <a:rPr lang="en-US" sz="4000" dirty="0" smtClean="0">
                <a:solidFill>
                  <a:schemeClr val="tx1">
                    <a:lumMod val="75000"/>
                  </a:schemeClr>
                </a:solidFill>
                <a:latin typeface="Consolas"/>
                <a:cs typeface="Consolas"/>
              </a:rPr>
              <a:t> </a:t>
            </a:r>
            <a:r>
              <a:rPr lang="en-US" sz="4000" dirty="0" smtClean="0">
                <a:solidFill>
                  <a:schemeClr val="accent1">
                    <a:lumMod val="75000"/>
                  </a:schemeClr>
                </a:solidFill>
                <a:latin typeface="Consolas"/>
                <a:cs typeface="Consolas"/>
              </a:rPr>
              <a:t>f1</a:t>
            </a:r>
            <a:r>
              <a:rPr lang="en-US" sz="4000" dirty="0" smtClean="0">
                <a:solidFill>
                  <a:schemeClr val="tx1">
                    <a:lumMod val="75000"/>
                  </a:schemeClr>
                </a:solidFill>
                <a:latin typeface="Consolas"/>
                <a:cs typeface="Consolas"/>
              </a:rPr>
              <a:t>(){</a:t>
            </a:r>
          </a:p>
          <a:p>
            <a:pPr algn="l"/>
            <a:r>
              <a:rPr lang="en-US" sz="4000" dirty="0" smtClean="0">
                <a:solidFill>
                  <a:schemeClr val="tx1">
                    <a:lumMod val="75000"/>
                  </a:schemeClr>
                </a:solidFill>
                <a:latin typeface="Consolas"/>
                <a:cs typeface="Consolas"/>
              </a:rPr>
              <a:t>	</a:t>
            </a:r>
            <a:r>
              <a:rPr lang="en-US" sz="4000" dirty="0" smtClean="0">
                <a:solidFill>
                  <a:schemeClr val="accent4">
                    <a:lumMod val="75000"/>
                  </a:schemeClr>
                </a:solidFill>
                <a:latin typeface="Consolas"/>
                <a:cs typeface="Consolas"/>
              </a:rPr>
              <a:t>return</a:t>
            </a:r>
            <a:r>
              <a:rPr lang="en-US" sz="4000" dirty="0" smtClean="0">
                <a:solidFill>
                  <a:schemeClr val="tx1">
                    <a:lumMod val="75000"/>
                  </a:schemeClr>
                </a:solidFill>
                <a:latin typeface="Consolas"/>
                <a:cs typeface="Consolas"/>
              </a:rPr>
              <a:t> </a:t>
            </a:r>
            <a:r>
              <a:rPr lang="en-US" sz="4000" dirty="0" smtClean="0">
                <a:solidFill>
                  <a:schemeClr val="accent3">
                    <a:lumMod val="75000"/>
                  </a:schemeClr>
                </a:solidFill>
                <a:latin typeface="Consolas"/>
                <a:cs typeface="Consolas"/>
              </a:rPr>
              <a:t>this</a:t>
            </a:r>
            <a:r>
              <a:rPr lang="en-US" sz="4000" dirty="0" smtClean="0">
                <a:solidFill>
                  <a:schemeClr val="tx1">
                    <a:lumMod val="75000"/>
                  </a:schemeClr>
                </a:solidFill>
                <a:latin typeface="Consolas"/>
                <a:cs typeface="Consolas"/>
              </a:rPr>
              <a:t>; </a:t>
            </a:r>
            <a:endParaRPr lang="en-US" sz="4000" dirty="0">
              <a:solidFill>
                <a:schemeClr val="tx1">
                  <a:lumMod val="75000"/>
                </a:schemeClr>
              </a:solidFill>
              <a:latin typeface="Consolas"/>
              <a:cs typeface="Consolas"/>
            </a:endParaRPr>
          </a:p>
          <a:p>
            <a:pPr algn="l"/>
            <a:r>
              <a:rPr lang="en-US" sz="4000" dirty="0" smtClean="0">
                <a:solidFill>
                  <a:schemeClr val="tx1">
                    <a:lumMod val="75000"/>
                  </a:schemeClr>
                </a:solidFill>
                <a:latin typeface="Consolas"/>
                <a:cs typeface="Consolas"/>
              </a:rPr>
              <a:t>}</a:t>
            </a:r>
            <a:endParaRPr lang="en-US" sz="4000" dirty="0" smtClean="0">
              <a:solidFill>
                <a:schemeClr val="tx1">
                  <a:lumMod val="60000"/>
                  <a:lumOff val="40000"/>
                </a:schemeClr>
              </a:solidFill>
              <a:latin typeface="Consolas"/>
              <a:cs typeface="Consolas"/>
            </a:endParaRPr>
          </a:p>
          <a:p>
            <a:pPr algn="l"/>
            <a:r>
              <a:rPr lang="en-US" sz="4000" dirty="0" smtClean="0">
                <a:solidFill>
                  <a:schemeClr val="accent1">
                    <a:lumMod val="75000"/>
                  </a:schemeClr>
                </a:solidFill>
                <a:latin typeface="Consolas"/>
                <a:cs typeface="Consolas"/>
              </a:rPr>
              <a:t>f1</a:t>
            </a:r>
            <a:r>
              <a:rPr lang="en-US" sz="4000" dirty="0">
                <a:solidFill>
                  <a:schemeClr val="tx1">
                    <a:lumMod val="75000"/>
                  </a:schemeClr>
                </a:solidFill>
                <a:latin typeface="Consolas"/>
                <a:cs typeface="Consolas"/>
              </a:rPr>
              <a:t>(</a:t>
            </a:r>
            <a:r>
              <a:rPr lang="en-US" sz="4000" dirty="0" smtClean="0">
                <a:solidFill>
                  <a:schemeClr val="tx1">
                    <a:lumMod val="75000"/>
                  </a:schemeClr>
                </a:solidFill>
                <a:latin typeface="Consolas"/>
                <a:cs typeface="Consolas"/>
              </a:rPr>
              <a:t>)===</a:t>
            </a:r>
            <a:r>
              <a:rPr lang="en-US" sz="4000" dirty="0" smtClean="0">
                <a:solidFill>
                  <a:schemeClr val="accent5">
                    <a:lumMod val="75000"/>
                  </a:schemeClr>
                </a:solidFill>
                <a:latin typeface="Consolas"/>
                <a:cs typeface="Consolas"/>
              </a:rPr>
              <a:t>window</a:t>
            </a:r>
            <a:r>
              <a:rPr lang="en-US" sz="4000" dirty="0" smtClean="0">
                <a:solidFill>
                  <a:schemeClr val="tx1">
                    <a:lumMod val="75000"/>
                  </a:schemeClr>
                </a:solidFill>
                <a:latin typeface="Consolas"/>
                <a:cs typeface="Consolas"/>
              </a:rPr>
              <a:t>; </a:t>
            </a:r>
          </a:p>
          <a:p>
            <a:pPr algn="l"/>
            <a:r>
              <a:rPr lang="en-US" sz="4000" dirty="0" smtClean="0">
                <a:solidFill>
                  <a:schemeClr val="tx1">
                    <a:lumMod val="60000"/>
                    <a:lumOff val="40000"/>
                  </a:schemeClr>
                </a:solidFill>
                <a:latin typeface="Consolas"/>
                <a:cs typeface="Consolas"/>
              </a:rPr>
              <a:t>//returns true</a:t>
            </a:r>
          </a:p>
        </p:txBody>
      </p:sp>
      <p:sp>
        <p:nvSpPr>
          <p:cNvPr id="8" name="Rounded Rectangle 7"/>
          <p:cNvSpPr/>
          <p:nvPr/>
        </p:nvSpPr>
        <p:spPr>
          <a:xfrm>
            <a:off x="11487150" y="6569869"/>
            <a:ext cx="11944350" cy="69238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err="1" smtClean="0">
                <a:solidFill>
                  <a:schemeClr val="accent5">
                    <a:lumMod val="75000"/>
                  </a:schemeClr>
                </a:solidFill>
                <a:latin typeface="Consolas"/>
                <a:cs typeface="Consolas"/>
              </a:rPr>
              <a:t>var</a:t>
            </a:r>
            <a:r>
              <a:rPr lang="en-US" sz="4000" dirty="0" smtClean="0">
                <a:solidFill>
                  <a:schemeClr val="tx1">
                    <a:lumMod val="75000"/>
                  </a:schemeClr>
                </a:solidFill>
                <a:latin typeface="Consolas"/>
                <a:cs typeface="Consolas"/>
              </a:rPr>
              <a:t> </a:t>
            </a:r>
            <a:r>
              <a:rPr lang="en-US" sz="4000" dirty="0" smtClean="0">
                <a:solidFill>
                  <a:schemeClr val="accent1">
                    <a:lumMod val="75000"/>
                  </a:schemeClr>
                </a:solidFill>
                <a:latin typeface="Consolas"/>
                <a:cs typeface="Consolas"/>
              </a:rPr>
              <a:t>person</a:t>
            </a:r>
            <a:r>
              <a:rPr lang="en-US" sz="4000" dirty="0" smtClean="0">
                <a:solidFill>
                  <a:schemeClr val="tx1">
                    <a:lumMod val="75000"/>
                  </a:schemeClr>
                </a:solidFill>
                <a:latin typeface="Consolas"/>
                <a:cs typeface="Consolas"/>
              </a:rPr>
              <a:t> = {</a:t>
            </a:r>
          </a:p>
          <a:p>
            <a:pPr algn="l"/>
            <a:r>
              <a:rPr lang="en-US" sz="4000" dirty="0" smtClean="0">
                <a:solidFill>
                  <a:schemeClr val="tx1">
                    <a:lumMod val="75000"/>
                  </a:schemeClr>
                </a:solidFill>
                <a:latin typeface="Consolas"/>
                <a:cs typeface="Consolas"/>
              </a:rPr>
              <a:t>	</a:t>
            </a:r>
            <a:r>
              <a:rPr lang="en-US" sz="4000" dirty="0" err="1" smtClean="0">
                <a:solidFill>
                  <a:schemeClr val="accent4">
                    <a:lumMod val="75000"/>
                  </a:schemeClr>
                </a:solidFill>
                <a:latin typeface="Consolas"/>
                <a:cs typeface="Consolas"/>
              </a:rPr>
              <a:t>firstName</a:t>
            </a:r>
            <a:r>
              <a:rPr lang="en-US" sz="4000" dirty="0" smtClean="0">
                <a:solidFill>
                  <a:schemeClr val="tx1">
                    <a:lumMod val="75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accent3">
                    <a:lumMod val="75000"/>
                  </a:schemeClr>
                </a:solidFill>
                <a:latin typeface="Consolas"/>
                <a:cs typeface="Consolas"/>
              </a:rPr>
              <a:t>John</a:t>
            </a:r>
            <a:r>
              <a:rPr lang="en-US" sz="4000" dirty="0" smtClean="0">
                <a:solidFill>
                  <a:srgbClr val="3E3E3E"/>
                </a:solidFill>
                <a:latin typeface="Consolas"/>
                <a:cs typeface="Consolas"/>
              </a:rPr>
              <a:t>”</a:t>
            </a:r>
            <a:r>
              <a:rPr lang="en-US" sz="4000" dirty="0" smtClean="0">
                <a:solidFill>
                  <a:schemeClr val="tx1">
                    <a:lumMod val="75000"/>
                  </a:schemeClr>
                </a:solidFill>
                <a:latin typeface="Consolas"/>
                <a:cs typeface="Consolas"/>
              </a:rPr>
              <a:t>, </a:t>
            </a:r>
          </a:p>
          <a:p>
            <a:pPr algn="l"/>
            <a:r>
              <a:rPr lang="en-US" sz="4000" dirty="0" smtClean="0">
                <a:solidFill>
                  <a:schemeClr val="tx1">
                    <a:lumMod val="75000"/>
                  </a:schemeClr>
                </a:solidFill>
                <a:latin typeface="Consolas"/>
                <a:cs typeface="Consolas"/>
              </a:rPr>
              <a:t>	</a:t>
            </a:r>
            <a:r>
              <a:rPr lang="en-US" sz="4000" dirty="0" err="1" smtClean="0">
                <a:solidFill>
                  <a:schemeClr val="accent4">
                    <a:lumMod val="75000"/>
                  </a:schemeClr>
                </a:solidFill>
                <a:latin typeface="Consolas"/>
                <a:cs typeface="Consolas"/>
              </a:rPr>
              <a:t>lastName</a:t>
            </a:r>
            <a:r>
              <a:rPr lang="en-US" sz="4000" dirty="0" smtClean="0">
                <a:solidFill>
                  <a:schemeClr val="tx1">
                    <a:lumMod val="75000"/>
                  </a:schemeClr>
                </a:solidFill>
                <a:latin typeface="Consolas"/>
                <a:cs typeface="Consolas"/>
              </a:rPr>
              <a:t>: “</a:t>
            </a:r>
            <a:r>
              <a:rPr lang="en-US" sz="4000" dirty="0" smtClean="0">
                <a:solidFill>
                  <a:schemeClr val="accent3">
                    <a:lumMod val="75000"/>
                  </a:schemeClr>
                </a:solidFill>
                <a:latin typeface="Consolas"/>
                <a:cs typeface="Consolas"/>
              </a:rPr>
              <a:t>Doe</a:t>
            </a:r>
            <a:r>
              <a:rPr lang="en-US" sz="4000" dirty="0" smtClean="0">
                <a:solidFill>
                  <a:srgbClr val="3E3E3E"/>
                </a:solidFill>
                <a:latin typeface="Consolas"/>
                <a:cs typeface="Consolas"/>
              </a:rPr>
              <a:t>”,</a:t>
            </a:r>
          </a:p>
          <a:p>
            <a:pPr algn="l"/>
            <a:r>
              <a:rPr lang="en-US" sz="4000" dirty="0">
                <a:solidFill>
                  <a:srgbClr val="3E3E3E"/>
                </a:solidFill>
                <a:latin typeface="Consolas"/>
                <a:cs typeface="Consolas"/>
              </a:rPr>
              <a:t>	</a:t>
            </a:r>
            <a:r>
              <a:rPr lang="en-US" sz="4000" dirty="0" err="1" smtClean="0">
                <a:solidFill>
                  <a:schemeClr val="accent4">
                    <a:lumMod val="75000"/>
                  </a:schemeClr>
                </a:solidFill>
                <a:latin typeface="Consolas"/>
                <a:cs typeface="Consolas"/>
              </a:rPr>
              <a:t>fullName</a:t>
            </a:r>
            <a:r>
              <a:rPr lang="en-US" sz="4000" dirty="0" smtClean="0">
                <a:solidFill>
                  <a:schemeClr val="tx1">
                    <a:lumMod val="75000"/>
                  </a:schemeClr>
                </a:solidFill>
                <a:latin typeface="Consolas"/>
                <a:cs typeface="Consolas"/>
              </a:rPr>
              <a:t>: </a:t>
            </a:r>
            <a:r>
              <a:rPr lang="en-US" sz="4000" dirty="0" smtClean="0">
                <a:solidFill>
                  <a:schemeClr val="accent5">
                    <a:lumMod val="75000"/>
                  </a:schemeClr>
                </a:solidFill>
                <a:latin typeface="Consolas"/>
                <a:cs typeface="Consolas"/>
              </a:rPr>
              <a:t>function</a:t>
            </a:r>
            <a:r>
              <a:rPr lang="en-US" sz="4000" dirty="0" smtClean="0">
                <a:solidFill>
                  <a:srgbClr val="3E3E3E"/>
                </a:solidFill>
                <a:latin typeface="Consolas"/>
                <a:cs typeface="Consolas"/>
              </a:rPr>
              <a:t>(){</a:t>
            </a:r>
          </a:p>
          <a:p>
            <a:pPr algn="l"/>
            <a:r>
              <a:rPr lang="en-US" sz="4000" dirty="0" smtClean="0">
                <a:solidFill>
                  <a:srgbClr val="3E3E3E"/>
                </a:solidFill>
                <a:latin typeface="Consolas"/>
                <a:cs typeface="Consolas"/>
              </a:rPr>
              <a:t>		</a:t>
            </a:r>
            <a:r>
              <a:rPr lang="en-US" sz="4000" dirty="0" err="1" smtClean="0">
                <a:solidFill>
                  <a:schemeClr val="accent4">
                    <a:lumMod val="75000"/>
                  </a:schemeClr>
                </a:solidFill>
                <a:latin typeface="Consolas"/>
                <a:cs typeface="Consolas"/>
              </a:rPr>
              <a:t>console</a:t>
            </a:r>
            <a:r>
              <a:rPr lang="en-US" sz="4000" dirty="0" err="1" smtClean="0">
                <a:solidFill>
                  <a:schemeClr val="tx1">
                    <a:lumMod val="75000"/>
                  </a:schemeClr>
                </a:solidFill>
                <a:latin typeface="Consolas"/>
                <a:cs typeface="Consolas"/>
              </a:rPr>
              <a:t>.</a:t>
            </a:r>
            <a:r>
              <a:rPr lang="en-US" sz="4000" dirty="0" err="1" smtClean="0">
                <a:solidFill>
                  <a:schemeClr val="accent3">
                    <a:lumMod val="75000"/>
                  </a:schemeClr>
                </a:solidFill>
                <a:latin typeface="Consolas"/>
                <a:cs typeface="Consolas"/>
              </a:rPr>
              <a:t>log</a:t>
            </a:r>
            <a:r>
              <a:rPr lang="en-US" sz="4000" dirty="0" smtClean="0">
                <a:solidFill>
                  <a:srgbClr val="3E3E3E"/>
                </a:solidFill>
                <a:latin typeface="Consolas"/>
                <a:cs typeface="Consolas"/>
              </a:rPr>
              <a:t>(</a:t>
            </a:r>
          </a:p>
          <a:p>
            <a:pPr algn="l"/>
            <a:r>
              <a:rPr lang="en-US" sz="4000" dirty="0" smtClean="0">
                <a:solidFill>
                  <a:schemeClr val="accent1">
                    <a:lumMod val="75000"/>
                  </a:schemeClr>
                </a:solidFill>
                <a:latin typeface="Consolas"/>
                <a:cs typeface="Consolas"/>
              </a:rPr>
              <a:t>		</a:t>
            </a:r>
            <a:r>
              <a:rPr lang="en-US" sz="4000" dirty="0" err="1" smtClean="0">
                <a:solidFill>
                  <a:schemeClr val="accent1">
                    <a:lumMod val="75000"/>
                  </a:schemeClr>
                </a:solidFill>
                <a:latin typeface="Consolas"/>
                <a:cs typeface="Consolas"/>
              </a:rPr>
              <a:t>this</a:t>
            </a:r>
            <a:r>
              <a:rPr lang="en-US" sz="4000" dirty="0" err="1" smtClean="0">
                <a:solidFill>
                  <a:srgbClr val="3E3E3E"/>
                </a:solidFill>
                <a:latin typeface="Consolas"/>
                <a:cs typeface="Consolas"/>
              </a:rPr>
              <a:t>.firstName</a:t>
            </a:r>
            <a:r>
              <a:rPr lang="en-US" sz="4000" dirty="0" smtClean="0">
                <a:solidFill>
                  <a:srgbClr val="3E3E3E"/>
                </a:solidFill>
                <a:latin typeface="Consolas"/>
                <a:cs typeface="Consolas"/>
              </a:rPr>
              <a:t> + </a:t>
            </a:r>
            <a:r>
              <a:rPr lang="en-US" sz="4000" dirty="0" smtClean="0">
                <a:solidFill>
                  <a:schemeClr val="tx1">
                    <a:lumMod val="75000"/>
                  </a:schemeClr>
                </a:solidFill>
                <a:latin typeface="Consolas"/>
                <a:cs typeface="Consolas"/>
              </a:rPr>
              <a:t>“ </a:t>
            </a:r>
            <a:r>
              <a:rPr lang="en-US" sz="4000" dirty="0" smtClean="0">
                <a:solidFill>
                  <a:srgbClr val="3E3E3E"/>
                </a:solidFill>
                <a:latin typeface="Consolas"/>
                <a:cs typeface="Consolas"/>
              </a:rPr>
              <a:t>” + 					   </a:t>
            </a:r>
            <a:r>
              <a:rPr lang="en-US" sz="4000" dirty="0" err="1" smtClean="0">
                <a:solidFill>
                  <a:schemeClr val="accent1">
                    <a:lumMod val="75000"/>
                  </a:schemeClr>
                </a:solidFill>
                <a:latin typeface="Consolas"/>
                <a:cs typeface="Consolas"/>
              </a:rPr>
              <a:t>this</a:t>
            </a:r>
            <a:r>
              <a:rPr lang="en-US" sz="4000" dirty="0" err="1" smtClean="0">
                <a:solidFill>
                  <a:srgbClr val="3E3E3E"/>
                </a:solidFill>
                <a:latin typeface="Consolas"/>
                <a:cs typeface="Consolas"/>
              </a:rPr>
              <a:t>.lastName</a:t>
            </a:r>
            <a:r>
              <a:rPr lang="en-US" sz="4000" dirty="0" smtClean="0">
                <a:solidFill>
                  <a:srgbClr val="3E3E3E"/>
                </a:solidFill>
                <a:latin typeface="Consolas"/>
                <a:cs typeface="Consolas"/>
              </a:rPr>
              <a:t> );</a:t>
            </a:r>
          </a:p>
          <a:p>
            <a:pPr algn="l"/>
            <a:r>
              <a:rPr lang="en-US" sz="4000" dirty="0" smtClean="0">
                <a:solidFill>
                  <a:srgbClr val="3E3E3E"/>
                </a:solidFill>
                <a:latin typeface="Consolas"/>
                <a:cs typeface="Consolas"/>
              </a:rPr>
              <a:t>	}</a:t>
            </a:r>
            <a:endParaRPr lang="en-US" sz="4000" dirty="0">
              <a:solidFill>
                <a:srgbClr val="3E3E3E"/>
              </a:solidFill>
              <a:latin typeface="Consolas"/>
              <a:cs typeface="Consolas"/>
            </a:endParaRPr>
          </a:p>
          <a:p>
            <a:pPr algn="l"/>
            <a:r>
              <a:rPr lang="en-US" sz="4000" dirty="0" smtClean="0">
                <a:solidFill>
                  <a:schemeClr val="tx1">
                    <a:lumMod val="75000"/>
                  </a:schemeClr>
                </a:solidFill>
                <a:latin typeface="Consolas"/>
                <a:cs typeface="Consolas"/>
              </a:rPr>
              <a:t>}</a:t>
            </a:r>
          </a:p>
          <a:p>
            <a:pPr algn="l"/>
            <a:r>
              <a:rPr lang="en-US" sz="4000" dirty="0">
                <a:solidFill>
                  <a:schemeClr val="tx1">
                    <a:lumMod val="60000"/>
                    <a:lumOff val="40000"/>
                  </a:schemeClr>
                </a:solidFill>
                <a:latin typeface="Consolas"/>
                <a:cs typeface="Consolas"/>
              </a:rPr>
              <a:t>//returns </a:t>
            </a:r>
            <a:r>
              <a:rPr lang="en-US" sz="4000" dirty="0" smtClean="0">
                <a:solidFill>
                  <a:schemeClr val="tx1">
                    <a:lumMod val="60000"/>
                    <a:lumOff val="40000"/>
                  </a:schemeClr>
                </a:solidFill>
                <a:latin typeface="Consolas"/>
                <a:cs typeface="Consolas"/>
              </a:rPr>
              <a:t>John Doe</a:t>
            </a:r>
            <a:endParaRPr lang="en-US" sz="4000" dirty="0">
              <a:solidFill>
                <a:schemeClr val="tx1">
                  <a:lumMod val="60000"/>
                  <a:lumOff val="40000"/>
                </a:schemeClr>
              </a:solidFill>
              <a:latin typeface="Consolas"/>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Variables operations</a:t>
            </a:r>
            <a:endParaRPr lang="en-US" dirty="0"/>
          </a:p>
        </p:txBody>
      </p:sp>
    </p:spTree>
    <p:extLst>
      <p:ext uri="{BB962C8B-B14F-4D97-AF65-F5344CB8AC3E}">
        <p14:creationId xmlns:p14="http://schemas.microsoft.com/office/powerpoint/2010/main" val="296707979"/>
      </p:ext>
    </p:extLst>
  </p:cSld>
  <p:clrMapOvr>
    <a:masterClrMapping/>
  </p:clrMapOvr>
  <p:transition xmlns:p14="http://schemas.microsoft.com/office/powerpoint/2010/mai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121890"/>
            <a:ext cx="12063846" cy="9914659"/>
          </a:xfrm>
        </p:spPr>
        <p:txBody>
          <a:bodyPr anchor="t">
            <a:noAutofit/>
          </a:bodyPr>
          <a:lstStyle/>
          <a:p>
            <a:r>
              <a:rPr lang="en-US" sz="4000" dirty="0" smtClean="0">
                <a:solidFill>
                  <a:schemeClr val="accent5">
                    <a:lumMod val="75000"/>
                  </a:schemeClr>
                </a:solidFill>
                <a:cs typeface="Consolas"/>
              </a:rPr>
              <a:t>objects and functions are also variables </a:t>
            </a:r>
            <a:endParaRPr lang="en-US" sz="4000" dirty="0" smtClean="0">
              <a:solidFill>
                <a:schemeClr val="accent5">
                  <a:lumMod val="75000"/>
                </a:schemeClr>
              </a:solidFill>
              <a:latin typeface="Consolas"/>
              <a:cs typeface="Consolas"/>
            </a:endParaRPr>
          </a:p>
          <a:p>
            <a:r>
              <a:rPr lang="en-US" sz="4000" dirty="0" smtClean="0">
                <a:solidFill>
                  <a:schemeClr val="accent5">
                    <a:lumMod val="75000"/>
                  </a:schemeClr>
                </a:solidFill>
                <a:cs typeface="Consolas"/>
              </a:rPr>
              <a:t>scope is set of variables, objects, and functions </a:t>
            </a:r>
            <a:endParaRPr lang="en-US" sz="4000" dirty="0">
              <a:solidFill>
                <a:schemeClr val="accent5">
                  <a:lumMod val="75000"/>
                </a:schemeClr>
              </a:solidFill>
              <a:latin typeface="Consolas"/>
              <a:cs typeface="Consolas"/>
            </a:endParaRPr>
          </a:p>
          <a:p>
            <a:pPr eaLnBrk="1" hangingPunct="1"/>
            <a:r>
              <a:rPr lang="en-US" sz="4000" dirty="0" smtClean="0">
                <a:solidFill>
                  <a:schemeClr val="accent5">
                    <a:lumMod val="75000"/>
                  </a:schemeClr>
                </a:solidFill>
                <a:latin typeface="+mj-lt"/>
                <a:cs typeface="Consolas"/>
              </a:rPr>
              <a:t>the scope changes inside functions</a:t>
            </a:r>
          </a:p>
          <a:p>
            <a:pPr eaLnBrk="1" hangingPunct="1"/>
            <a:r>
              <a:rPr lang="en-US" sz="4000" dirty="0" smtClean="0">
                <a:solidFill>
                  <a:schemeClr val="accent5">
                    <a:lumMod val="75000"/>
                  </a:schemeClr>
                </a:solidFill>
                <a:latin typeface="+mj-lt"/>
                <a:cs typeface="Consolas"/>
              </a:rPr>
              <a:t>a variable declared outside a function, becomes </a:t>
            </a:r>
            <a:r>
              <a:rPr lang="en-US" sz="4000" dirty="0" smtClean="0">
                <a:solidFill>
                  <a:schemeClr val="accent5">
                    <a:lumMod val="75000"/>
                  </a:schemeClr>
                </a:solidFill>
                <a:latin typeface="Consolas"/>
                <a:cs typeface="Consolas"/>
              </a:rPr>
              <a:t>global</a:t>
            </a:r>
            <a:endParaRPr lang="en-US" sz="4000" dirty="0">
              <a:solidFill>
                <a:schemeClr val="accent5">
                  <a:lumMod val="75000"/>
                </a:schemeClr>
              </a:solidFill>
              <a:latin typeface="Consolas"/>
              <a:cs typeface="Consolas"/>
            </a:endParaRPr>
          </a:p>
          <a:p>
            <a:pPr eaLnBrk="1" hangingPunct="1"/>
            <a:r>
              <a:rPr lang="en-US" sz="4000" dirty="0" smtClean="0">
                <a:solidFill>
                  <a:schemeClr val="accent5">
                    <a:lumMod val="75000"/>
                  </a:schemeClr>
                </a:solidFill>
                <a:latin typeface="+mj-lt"/>
                <a:cs typeface="Consolas"/>
              </a:rPr>
              <a:t>here </a:t>
            </a:r>
            <a:r>
              <a:rPr lang="en-US" sz="4000" dirty="0" err="1" smtClean="0">
                <a:solidFill>
                  <a:schemeClr val="accent5">
                    <a:lumMod val="75000"/>
                  </a:schemeClr>
                </a:solidFill>
                <a:latin typeface="Consolas"/>
                <a:cs typeface="Consolas"/>
              </a:rPr>
              <a:t>carName</a:t>
            </a:r>
            <a:r>
              <a:rPr lang="en-US" sz="4000" dirty="0" smtClean="0">
                <a:solidFill>
                  <a:schemeClr val="accent5">
                    <a:lumMod val="75000"/>
                  </a:schemeClr>
                </a:solidFill>
                <a:latin typeface="+mj-lt"/>
                <a:cs typeface="Consolas"/>
              </a:rPr>
              <a:t> is a global variable, even though it is executed inside a function </a:t>
            </a:r>
          </a:p>
          <a:p>
            <a:pPr eaLnBrk="1" hangingPunct="1"/>
            <a:r>
              <a:rPr lang="en-US" sz="4000" dirty="0" smtClean="0">
                <a:solidFill>
                  <a:schemeClr val="accent5">
                    <a:lumMod val="75000"/>
                  </a:schemeClr>
                </a:solidFill>
                <a:latin typeface="+mj-lt"/>
                <a:cs typeface="Consolas"/>
              </a:rPr>
              <a:t>function arguments (parameters) world as local variables inside functions </a:t>
            </a:r>
          </a:p>
        </p:txBody>
      </p:sp>
      <p:sp>
        <p:nvSpPr>
          <p:cNvPr id="10" name="Title 1"/>
          <p:cNvSpPr>
            <a:spLocks noGrp="1"/>
          </p:cNvSpPr>
          <p:nvPr>
            <p:ph type="title"/>
          </p:nvPr>
        </p:nvSpPr>
        <p:spPr>
          <a:xfrm>
            <a:off x="673100" y="355600"/>
            <a:ext cx="23050500" cy="3429000"/>
          </a:xfrm>
        </p:spPr>
        <p:txBody>
          <a:bodyPr/>
          <a:lstStyle/>
          <a:p>
            <a:r>
              <a:rPr lang="en-US" dirty="0" smtClean="0"/>
              <a:t>scope introduction</a:t>
            </a:r>
            <a:endParaRPr lang="en-US" dirty="0"/>
          </a:p>
        </p:txBody>
      </p:sp>
      <p:sp>
        <p:nvSpPr>
          <p:cNvPr id="12" name="Rounded Rectangle 11"/>
          <p:cNvSpPr/>
          <p:nvPr/>
        </p:nvSpPr>
        <p:spPr>
          <a:xfrm>
            <a:off x="13498946" y="5962471"/>
            <a:ext cx="9310254" cy="351869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a:solidFill>
                  <a:schemeClr val="tx1">
                    <a:lumMod val="60000"/>
                    <a:lumOff val="40000"/>
                  </a:schemeClr>
                </a:solidFill>
                <a:latin typeface="Consolas"/>
                <a:cs typeface="Consolas"/>
              </a:rPr>
              <a:t>/</a:t>
            </a:r>
            <a:r>
              <a:rPr lang="en-US" sz="4000" dirty="0" smtClean="0">
                <a:solidFill>
                  <a:schemeClr val="tx1">
                    <a:lumMod val="60000"/>
                    <a:lumOff val="40000"/>
                  </a:schemeClr>
                </a:solidFill>
                <a:latin typeface="Consolas"/>
                <a:cs typeface="Consolas"/>
              </a:rPr>
              <a:t>/code here can not use </a:t>
            </a:r>
            <a:r>
              <a:rPr lang="en-US" sz="4000" dirty="0" err="1" smtClean="0">
                <a:solidFill>
                  <a:schemeClr val="tx1">
                    <a:lumMod val="60000"/>
                    <a:lumOff val="40000"/>
                  </a:schemeClr>
                </a:solidFill>
                <a:latin typeface="Consolas"/>
                <a:cs typeface="Consolas"/>
              </a:rPr>
              <a:t>carName</a:t>
            </a:r>
            <a:endParaRPr lang="en-US" sz="4000" dirty="0" smtClean="0">
              <a:solidFill>
                <a:schemeClr val="accent5">
                  <a:lumMod val="75000"/>
                </a:schemeClr>
              </a:solidFill>
              <a:latin typeface="Consolas"/>
              <a:cs typeface="Consolas"/>
            </a:endParaRPr>
          </a:p>
          <a:p>
            <a:pPr algn="l"/>
            <a:r>
              <a:rPr lang="en-US" sz="4000" dirty="0" smtClean="0">
                <a:solidFill>
                  <a:schemeClr val="accent5">
                    <a:lumMod val="75000"/>
                  </a:schemeClr>
                </a:solidFill>
                <a:latin typeface="Consolas"/>
                <a:cs typeface="Consolas"/>
              </a:rPr>
              <a:t>function </a:t>
            </a:r>
            <a:r>
              <a:rPr lang="en-US" sz="4000" dirty="0" err="1" smtClean="0">
                <a:solidFill>
                  <a:schemeClr val="tx1">
                    <a:lumMod val="75000"/>
                  </a:schemeClr>
                </a:solidFill>
                <a:latin typeface="Consolas"/>
                <a:cs typeface="Consolas"/>
              </a:rPr>
              <a:t>myFunction</a:t>
            </a:r>
            <a:r>
              <a:rPr lang="en-US" sz="4000" dirty="0" smtClean="0">
                <a:solidFill>
                  <a:schemeClr val="tx1">
                    <a:lumMod val="75000"/>
                  </a:schemeClr>
                </a:solidFill>
                <a:latin typeface="Consolas"/>
                <a:cs typeface="Consolas"/>
              </a:rPr>
              <a:t>(){</a:t>
            </a:r>
          </a:p>
          <a:p>
            <a:pPr algn="l"/>
            <a:r>
              <a:rPr lang="en-US" sz="4000" dirty="0" smtClean="0">
                <a:solidFill>
                  <a:schemeClr val="tx1">
                    <a:lumMod val="75000"/>
                  </a:schemeClr>
                </a:solidFill>
                <a:latin typeface="Consolas"/>
                <a:cs typeface="Consolas"/>
              </a:rPr>
              <a:t>	</a:t>
            </a:r>
            <a:r>
              <a:rPr lang="en-US" sz="4000" dirty="0" err="1" smtClean="0">
                <a:solidFill>
                  <a:srgbClr val="7D1102"/>
                </a:solidFill>
                <a:latin typeface="Consolas"/>
                <a:cs typeface="Consolas"/>
              </a:rPr>
              <a:t>var</a:t>
            </a:r>
            <a:r>
              <a:rPr lang="en-US" sz="4000" dirty="0" smtClean="0">
                <a:solidFill>
                  <a:srgbClr val="7D1102"/>
                </a:solidFill>
                <a:latin typeface="Consolas"/>
                <a:cs typeface="Consolas"/>
              </a:rPr>
              <a:t> </a:t>
            </a:r>
            <a:r>
              <a:rPr lang="en-US" sz="4000" dirty="0" err="1" smtClean="0">
                <a:solidFill>
                  <a:srgbClr val="3E3E3E"/>
                </a:solidFill>
                <a:latin typeface="Consolas"/>
                <a:cs typeface="Consolas"/>
              </a:rPr>
              <a:t>carName</a:t>
            </a:r>
            <a:r>
              <a:rPr lang="en-US" sz="4000" dirty="0" smtClean="0">
                <a:solidFill>
                  <a:schemeClr val="tx1">
                    <a:lumMod val="60000"/>
                    <a:lumOff val="40000"/>
                  </a:schemeClr>
                </a:solidFill>
                <a:latin typeface="Consolas"/>
                <a:cs typeface="Consolas"/>
              </a:rPr>
              <a:t> </a:t>
            </a:r>
            <a:r>
              <a:rPr lang="en-US" sz="4000" dirty="0">
                <a:solidFill>
                  <a:srgbClr val="3E3E3E"/>
                </a:solidFill>
                <a:latin typeface="Consolas"/>
                <a:cs typeface="Consolas"/>
              </a:rPr>
              <a:t>=</a:t>
            </a:r>
            <a:r>
              <a:rPr lang="en-US" sz="4000" dirty="0">
                <a:solidFill>
                  <a:schemeClr val="tx1">
                    <a:lumMod val="60000"/>
                    <a:lumOff val="40000"/>
                  </a:schemeClr>
                </a:solidFill>
                <a:latin typeface="Consolas"/>
                <a:cs typeface="Consolas"/>
              </a:rPr>
              <a:t> </a:t>
            </a:r>
            <a:r>
              <a:rPr lang="en-US" sz="4000" dirty="0" smtClean="0">
                <a:solidFill>
                  <a:srgbClr val="3E3E3E"/>
                </a:solidFill>
                <a:latin typeface="Consolas"/>
                <a:cs typeface="Consolas"/>
              </a:rPr>
              <a:t>“</a:t>
            </a:r>
            <a:r>
              <a:rPr lang="en-US" sz="4000" dirty="0" smtClean="0">
                <a:solidFill>
                  <a:srgbClr val="51868F"/>
                </a:solidFill>
                <a:latin typeface="Consolas"/>
                <a:cs typeface="Consolas"/>
              </a:rPr>
              <a:t>Volvo</a:t>
            </a:r>
            <a:r>
              <a:rPr lang="en-US" sz="4000" dirty="0" smtClean="0">
                <a:solidFill>
                  <a:srgbClr val="3E3E3E"/>
                </a:solidFill>
                <a:latin typeface="Consolas"/>
                <a:cs typeface="Consolas"/>
              </a:rPr>
              <a:t>”</a:t>
            </a:r>
            <a:endParaRPr lang="en-US" sz="4000" dirty="0">
              <a:solidFill>
                <a:schemeClr val="tx1">
                  <a:lumMod val="75000"/>
                </a:schemeClr>
              </a:solidFill>
              <a:latin typeface="Consolas"/>
              <a:cs typeface="Consolas"/>
            </a:endParaRPr>
          </a:p>
          <a:p>
            <a:pPr algn="l"/>
            <a:r>
              <a:rPr lang="en-US" sz="4000" dirty="0" smtClean="0">
                <a:solidFill>
                  <a:schemeClr val="tx1">
                    <a:lumMod val="75000"/>
                  </a:schemeClr>
                </a:solidFill>
                <a:latin typeface="Consolas"/>
                <a:cs typeface="Consolas"/>
              </a:rPr>
              <a:t>}</a:t>
            </a:r>
            <a:r>
              <a:rPr lang="en-US" sz="4000" dirty="0" smtClean="0">
                <a:solidFill>
                  <a:schemeClr val="accent5">
                    <a:lumMod val="75000"/>
                  </a:schemeClr>
                </a:solidFill>
                <a:latin typeface="Consolas"/>
                <a:cs typeface="Consolas"/>
              </a:rPr>
              <a:t> </a:t>
            </a:r>
          </a:p>
          <a:p>
            <a:pPr algn="l"/>
            <a:r>
              <a:rPr lang="en-US" sz="4000" dirty="0" smtClean="0">
                <a:solidFill>
                  <a:schemeClr val="tx1">
                    <a:lumMod val="60000"/>
                    <a:lumOff val="40000"/>
                  </a:schemeClr>
                </a:solidFill>
                <a:latin typeface="Consolas"/>
                <a:cs typeface="Consolas"/>
              </a:rPr>
              <a:t>//returns 10</a:t>
            </a:r>
          </a:p>
        </p:txBody>
      </p:sp>
    </p:spTree>
    <p:extLst>
      <p:ext uri="{BB962C8B-B14F-4D97-AF65-F5344CB8AC3E}">
        <p14:creationId xmlns:p14="http://schemas.microsoft.com/office/powerpoint/2010/main" val="382487789"/>
      </p:ext>
    </p:extLst>
  </p:cSld>
  <p:clrMapOvr>
    <a:masterClrMapping/>
  </p:clrMapOvr>
  <p:transition xmlns:p14="http://schemas.microsoft.com/office/powerpoint/2010/mai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2836140"/>
            <a:ext cx="12063846" cy="9914659"/>
          </a:xfrm>
        </p:spPr>
        <p:txBody>
          <a:bodyPr anchor="t">
            <a:noAutofit/>
          </a:bodyPr>
          <a:lstStyle/>
          <a:p>
            <a:pPr eaLnBrk="1" hangingPunct="1"/>
            <a:r>
              <a:rPr lang="en-US" sz="3600" dirty="0" smtClean="0">
                <a:solidFill>
                  <a:schemeClr val="accent5">
                    <a:lumMod val="75000"/>
                  </a:schemeClr>
                </a:solidFill>
                <a:latin typeface="+mj-lt"/>
                <a:cs typeface="Consolas"/>
              </a:rPr>
              <a:t>a variable declared outside a function, becomes </a:t>
            </a:r>
            <a:r>
              <a:rPr lang="en-US" sz="3600" dirty="0" smtClean="0">
                <a:solidFill>
                  <a:schemeClr val="accent5">
                    <a:lumMod val="75000"/>
                  </a:schemeClr>
                </a:solidFill>
                <a:latin typeface="Consolas"/>
                <a:cs typeface="Consolas"/>
              </a:rPr>
              <a:t>local</a:t>
            </a:r>
            <a:endParaRPr lang="en-US" sz="3600" dirty="0">
              <a:solidFill>
                <a:schemeClr val="accent5">
                  <a:lumMod val="75000"/>
                </a:schemeClr>
              </a:solidFill>
              <a:latin typeface="Consolas"/>
              <a:cs typeface="Consolas"/>
            </a:endParaRPr>
          </a:p>
          <a:p>
            <a:pPr eaLnBrk="1" hangingPunct="1"/>
            <a:r>
              <a:rPr lang="en-US" sz="3600" dirty="0" smtClean="0">
                <a:solidFill>
                  <a:schemeClr val="accent5">
                    <a:lumMod val="75000"/>
                  </a:schemeClr>
                </a:solidFill>
                <a:latin typeface="+mj-lt"/>
                <a:cs typeface="Consolas"/>
              </a:rPr>
              <a:t>private variables can be made possible with </a:t>
            </a:r>
            <a:r>
              <a:rPr lang="en-US" sz="3600" dirty="0" smtClean="0">
                <a:solidFill>
                  <a:schemeClr val="accent5">
                    <a:lumMod val="75000"/>
                  </a:schemeClr>
                </a:solidFill>
                <a:latin typeface="Consolas"/>
                <a:cs typeface="Consolas"/>
              </a:rPr>
              <a:t>closures</a:t>
            </a:r>
            <a:endParaRPr lang="en-US" sz="3600" dirty="0">
              <a:solidFill>
                <a:schemeClr val="accent5">
                  <a:lumMod val="75000"/>
                </a:schemeClr>
              </a:solidFill>
              <a:latin typeface="+mj-lt"/>
              <a:cs typeface="Consolas"/>
            </a:endParaRPr>
          </a:p>
          <a:p>
            <a:pPr eaLnBrk="1" hangingPunct="1"/>
            <a:r>
              <a:rPr lang="en-US" sz="3600" dirty="0" smtClean="0">
                <a:solidFill>
                  <a:schemeClr val="accent5">
                    <a:lumMod val="75000"/>
                  </a:schemeClr>
                </a:solidFill>
                <a:latin typeface="+mj-lt"/>
                <a:cs typeface="Consolas"/>
              </a:rPr>
              <a:t>functions can access all variables defined </a:t>
            </a:r>
            <a:r>
              <a:rPr lang="en-US" sz="3600" u="sng" dirty="0" smtClean="0">
                <a:solidFill>
                  <a:schemeClr val="accent5">
                    <a:lumMod val="75000"/>
                  </a:schemeClr>
                </a:solidFill>
                <a:latin typeface="+mj-lt"/>
                <a:cs typeface="Consolas"/>
              </a:rPr>
              <a:t>inside</a:t>
            </a:r>
            <a:r>
              <a:rPr lang="en-US" sz="3600" dirty="0" smtClean="0">
                <a:solidFill>
                  <a:schemeClr val="accent5">
                    <a:lumMod val="75000"/>
                  </a:schemeClr>
                </a:solidFill>
                <a:latin typeface="+mj-lt"/>
                <a:cs typeface="Consolas"/>
              </a:rPr>
              <a:t> the function: </a:t>
            </a:r>
            <a:r>
              <a:rPr lang="en-US" sz="3600" b="1" dirty="0" smtClean="0">
                <a:solidFill>
                  <a:schemeClr val="accent5">
                    <a:lumMod val="75000"/>
                  </a:schemeClr>
                </a:solidFill>
                <a:latin typeface="+mj-lt"/>
                <a:cs typeface="Consolas"/>
              </a:rPr>
              <a:t>a is a local variable</a:t>
            </a:r>
          </a:p>
          <a:p>
            <a:r>
              <a:rPr lang="en-US" sz="3600" dirty="0">
                <a:solidFill>
                  <a:schemeClr val="accent5">
                    <a:lumMod val="75000"/>
                  </a:schemeClr>
                </a:solidFill>
                <a:cs typeface="Consolas"/>
              </a:rPr>
              <a:t>f</a:t>
            </a:r>
            <a:r>
              <a:rPr lang="en-US" sz="3600" dirty="0" smtClean="0">
                <a:solidFill>
                  <a:schemeClr val="accent5">
                    <a:lumMod val="75000"/>
                  </a:schemeClr>
                </a:solidFill>
                <a:cs typeface="Consolas"/>
              </a:rPr>
              <a:t>unctions can also access variables defined </a:t>
            </a:r>
            <a:r>
              <a:rPr lang="en-US" sz="3600" u="sng" dirty="0" smtClean="0">
                <a:solidFill>
                  <a:schemeClr val="accent5">
                    <a:lumMod val="75000"/>
                  </a:schemeClr>
                </a:solidFill>
                <a:cs typeface="Consolas"/>
              </a:rPr>
              <a:t>outside</a:t>
            </a:r>
            <a:r>
              <a:rPr lang="en-US" sz="3600" dirty="0" smtClean="0">
                <a:solidFill>
                  <a:schemeClr val="accent5">
                    <a:lumMod val="75000"/>
                  </a:schemeClr>
                </a:solidFill>
                <a:cs typeface="Consolas"/>
              </a:rPr>
              <a:t> the function: </a:t>
            </a:r>
            <a:r>
              <a:rPr lang="en-US" sz="3600" b="1" dirty="0" smtClean="0">
                <a:solidFill>
                  <a:schemeClr val="accent5">
                    <a:lumMod val="75000"/>
                  </a:schemeClr>
                </a:solidFill>
                <a:cs typeface="Consolas"/>
              </a:rPr>
              <a:t>a is a global variable</a:t>
            </a:r>
          </a:p>
          <a:p>
            <a:r>
              <a:rPr lang="en-US" sz="3600" dirty="0" smtClean="0">
                <a:solidFill>
                  <a:schemeClr val="accent5">
                    <a:lumMod val="75000"/>
                  </a:schemeClr>
                </a:solidFill>
                <a:cs typeface="Consolas"/>
              </a:rPr>
              <a:t>global variables belong to the window object </a:t>
            </a:r>
          </a:p>
          <a:p>
            <a:r>
              <a:rPr lang="en-US" sz="3600" dirty="0" smtClean="0">
                <a:solidFill>
                  <a:schemeClr val="accent5">
                    <a:lumMod val="75000"/>
                  </a:schemeClr>
                </a:solidFill>
                <a:cs typeface="Consolas"/>
              </a:rPr>
              <a:t>local variables can only be used inside the function where it is defined </a:t>
            </a:r>
            <a:endParaRPr lang="en-US" sz="3600" dirty="0">
              <a:solidFill>
                <a:schemeClr val="accent5">
                  <a:lumMod val="75000"/>
                </a:schemeClr>
              </a:solidFill>
              <a:cs typeface="Consolas"/>
            </a:endParaRPr>
          </a:p>
          <a:p>
            <a:pPr eaLnBrk="1" hangingPunct="1"/>
            <a:endParaRPr lang="en-US" sz="3600" dirty="0" smtClean="0">
              <a:solidFill>
                <a:schemeClr val="accent5">
                  <a:lumMod val="75000"/>
                </a:schemeClr>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scope Closure intro</a:t>
            </a:r>
            <a:endParaRPr lang="en-US" dirty="0"/>
          </a:p>
        </p:txBody>
      </p:sp>
      <p:sp>
        <p:nvSpPr>
          <p:cNvPr id="12" name="Rounded Rectangle 11"/>
          <p:cNvSpPr/>
          <p:nvPr/>
        </p:nvSpPr>
        <p:spPr>
          <a:xfrm>
            <a:off x="13498946" y="6709640"/>
            <a:ext cx="9310254"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smtClean="0">
                <a:solidFill>
                  <a:schemeClr val="accent5">
                    <a:lumMod val="75000"/>
                  </a:schemeClr>
                </a:solidFill>
                <a:latin typeface="Consolas"/>
                <a:cs typeface="Consolas"/>
              </a:rPr>
              <a:t>function </a:t>
            </a:r>
            <a:r>
              <a:rPr lang="en-US" sz="4000" dirty="0" err="1" smtClean="0">
                <a:solidFill>
                  <a:schemeClr val="tx1">
                    <a:lumMod val="75000"/>
                  </a:schemeClr>
                </a:solidFill>
                <a:latin typeface="Consolas"/>
                <a:cs typeface="Consolas"/>
              </a:rPr>
              <a:t>myFunction</a:t>
            </a:r>
            <a:r>
              <a:rPr lang="en-US" sz="4000" dirty="0" smtClean="0">
                <a:solidFill>
                  <a:schemeClr val="tx1">
                    <a:lumMod val="75000"/>
                  </a:schemeClr>
                </a:solidFill>
                <a:latin typeface="Consolas"/>
                <a:cs typeface="Consolas"/>
              </a:rPr>
              <a:t>(){</a:t>
            </a:r>
          </a:p>
          <a:p>
            <a:pPr algn="l"/>
            <a:r>
              <a:rPr lang="en-US" sz="4000" dirty="0" smtClean="0">
                <a:solidFill>
                  <a:schemeClr val="tx1">
                    <a:lumMod val="75000"/>
                  </a:schemeClr>
                </a:solidFill>
                <a:latin typeface="Consolas"/>
                <a:cs typeface="Consolas"/>
              </a:rPr>
              <a:t>	</a:t>
            </a:r>
            <a:r>
              <a:rPr lang="en-US" sz="4000" dirty="0" err="1" smtClean="0">
                <a:solidFill>
                  <a:srgbClr val="7D1102"/>
                </a:solidFill>
                <a:latin typeface="Consolas"/>
                <a:cs typeface="Consolas"/>
              </a:rPr>
              <a:t>var</a:t>
            </a:r>
            <a:r>
              <a:rPr lang="en-US" sz="4000" dirty="0" smtClean="0">
                <a:solidFill>
                  <a:srgbClr val="7D1102"/>
                </a:solidFill>
                <a:latin typeface="Consolas"/>
                <a:cs typeface="Consolas"/>
              </a:rPr>
              <a:t> </a:t>
            </a:r>
            <a:r>
              <a:rPr lang="en-US" sz="4000" dirty="0" smtClean="0">
                <a:solidFill>
                  <a:srgbClr val="3E3E3E"/>
                </a:solidFill>
                <a:latin typeface="Consolas"/>
                <a:cs typeface="Consolas"/>
              </a:rPr>
              <a:t>a</a:t>
            </a:r>
            <a:r>
              <a:rPr lang="en-US" sz="4000" dirty="0" smtClean="0">
                <a:solidFill>
                  <a:schemeClr val="tx1">
                    <a:lumMod val="60000"/>
                    <a:lumOff val="40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tx1">
                    <a:lumMod val="60000"/>
                    <a:lumOff val="40000"/>
                  </a:schemeClr>
                </a:solidFill>
                <a:latin typeface="Consolas"/>
                <a:cs typeface="Consolas"/>
              </a:rPr>
              <a:t> </a:t>
            </a:r>
            <a:r>
              <a:rPr lang="en-US" sz="4000" dirty="0" smtClean="0">
                <a:solidFill>
                  <a:srgbClr val="51868F"/>
                </a:solidFill>
                <a:latin typeface="Consolas"/>
                <a:cs typeface="Consolas"/>
              </a:rPr>
              <a:t>4</a:t>
            </a:r>
            <a:r>
              <a:rPr lang="en-US" sz="4000" dirty="0" smtClean="0">
                <a:solidFill>
                  <a:schemeClr val="tx1">
                    <a:lumMod val="75000"/>
                  </a:schemeClr>
                </a:solidFill>
                <a:latin typeface="Consolas"/>
                <a:cs typeface="Consolas"/>
              </a:rPr>
              <a:t>;</a:t>
            </a:r>
            <a:endParaRPr lang="en-US" sz="4000" dirty="0">
              <a:solidFill>
                <a:schemeClr val="tx1">
                  <a:lumMod val="75000"/>
                </a:schemeClr>
              </a:solidFill>
              <a:latin typeface="Consolas"/>
              <a:cs typeface="Consolas"/>
            </a:endParaRPr>
          </a:p>
          <a:p>
            <a:pPr algn="l"/>
            <a:r>
              <a:rPr lang="en-US" sz="4000" dirty="0" smtClean="0">
                <a:solidFill>
                  <a:srgbClr val="3E3E3E"/>
                </a:solidFill>
                <a:latin typeface="Consolas"/>
                <a:cs typeface="Consolas"/>
              </a:rPr>
              <a:t>	</a:t>
            </a:r>
            <a:r>
              <a:rPr lang="en-US" sz="4000" dirty="0" smtClean="0">
                <a:solidFill>
                  <a:schemeClr val="accent5">
                    <a:lumMod val="75000"/>
                  </a:schemeClr>
                </a:solidFill>
                <a:latin typeface="Consolas"/>
                <a:cs typeface="Consolas"/>
              </a:rPr>
              <a:t>return</a:t>
            </a:r>
            <a:r>
              <a:rPr lang="en-US" sz="4000" dirty="0" smtClean="0">
                <a:solidFill>
                  <a:srgbClr val="3E3E3E"/>
                </a:solidFill>
                <a:latin typeface="Consolas"/>
                <a:cs typeface="Consolas"/>
              </a:rPr>
              <a:t> a * a;</a:t>
            </a:r>
            <a:endParaRPr lang="en-US" sz="4000" dirty="0">
              <a:solidFill>
                <a:schemeClr val="tx1">
                  <a:lumMod val="75000"/>
                </a:schemeClr>
              </a:solidFill>
              <a:latin typeface="Consolas"/>
              <a:cs typeface="Consolas"/>
            </a:endParaRPr>
          </a:p>
          <a:p>
            <a:pPr algn="l"/>
            <a:r>
              <a:rPr lang="en-US" sz="4000" dirty="0" smtClean="0">
                <a:solidFill>
                  <a:schemeClr val="tx1">
                    <a:lumMod val="75000"/>
                  </a:schemeClr>
                </a:solidFill>
                <a:latin typeface="Consolas"/>
                <a:cs typeface="Consolas"/>
              </a:rPr>
              <a:t>}</a:t>
            </a:r>
            <a:r>
              <a:rPr lang="en-US" sz="4000" dirty="0" smtClean="0">
                <a:solidFill>
                  <a:schemeClr val="accent5">
                    <a:lumMod val="75000"/>
                  </a:schemeClr>
                </a:solidFill>
                <a:latin typeface="Consolas"/>
                <a:cs typeface="Consolas"/>
              </a:rPr>
              <a:t> </a:t>
            </a:r>
          </a:p>
        </p:txBody>
      </p:sp>
      <p:sp>
        <p:nvSpPr>
          <p:cNvPr id="5" name="Rounded Rectangle 4"/>
          <p:cNvSpPr/>
          <p:nvPr/>
        </p:nvSpPr>
        <p:spPr>
          <a:xfrm>
            <a:off x="13498946" y="9865589"/>
            <a:ext cx="9310254"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err="1" smtClean="0">
                <a:solidFill>
                  <a:srgbClr val="7D1102"/>
                </a:solidFill>
                <a:latin typeface="Consolas"/>
                <a:cs typeface="Consolas"/>
              </a:rPr>
              <a:t>var</a:t>
            </a:r>
            <a:r>
              <a:rPr lang="en-US" sz="4000" dirty="0" smtClean="0">
                <a:solidFill>
                  <a:srgbClr val="7D1102"/>
                </a:solidFill>
                <a:latin typeface="Consolas"/>
                <a:cs typeface="Consolas"/>
              </a:rPr>
              <a:t> </a:t>
            </a:r>
            <a:r>
              <a:rPr lang="en-US" sz="4000" dirty="0" smtClean="0">
                <a:solidFill>
                  <a:srgbClr val="3E3E3E"/>
                </a:solidFill>
                <a:latin typeface="Consolas"/>
                <a:cs typeface="Consolas"/>
              </a:rPr>
              <a:t>a</a:t>
            </a:r>
            <a:r>
              <a:rPr lang="en-US" sz="4000" dirty="0" smtClean="0">
                <a:solidFill>
                  <a:schemeClr val="tx1">
                    <a:lumMod val="60000"/>
                    <a:lumOff val="40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tx1">
                    <a:lumMod val="60000"/>
                    <a:lumOff val="40000"/>
                  </a:schemeClr>
                </a:solidFill>
                <a:latin typeface="Consolas"/>
                <a:cs typeface="Consolas"/>
              </a:rPr>
              <a:t> </a:t>
            </a:r>
            <a:r>
              <a:rPr lang="en-US" sz="4000" dirty="0" smtClean="0">
                <a:solidFill>
                  <a:srgbClr val="51868F"/>
                </a:solidFill>
                <a:latin typeface="Consolas"/>
                <a:cs typeface="Consolas"/>
              </a:rPr>
              <a:t>4</a:t>
            </a:r>
            <a:r>
              <a:rPr lang="en-US" sz="4000" dirty="0" smtClean="0">
                <a:solidFill>
                  <a:schemeClr val="tx1">
                    <a:lumMod val="75000"/>
                  </a:schemeClr>
                </a:solidFill>
                <a:latin typeface="Consolas"/>
                <a:cs typeface="Consolas"/>
              </a:rPr>
              <a:t>;</a:t>
            </a:r>
          </a:p>
          <a:p>
            <a:pPr algn="l"/>
            <a:r>
              <a:rPr lang="en-US" sz="4000" dirty="0">
                <a:solidFill>
                  <a:schemeClr val="accent5">
                    <a:lumMod val="75000"/>
                  </a:schemeClr>
                </a:solidFill>
                <a:latin typeface="Consolas"/>
                <a:cs typeface="Consolas"/>
              </a:rPr>
              <a:t>function </a:t>
            </a:r>
            <a:r>
              <a:rPr lang="en-US" sz="4000" dirty="0" err="1">
                <a:solidFill>
                  <a:schemeClr val="tx1">
                    <a:lumMod val="75000"/>
                  </a:schemeClr>
                </a:solidFill>
                <a:latin typeface="Consolas"/>
                <a:cs typeface="Consolas"/>
              </a:rPr>
              <a:t>myFunction</a:t>
            </a:r>
            <a:r>
              <a:rPr lang="en-US" sz="4000" dirty="0">
                <a:solidFill>
                  <a:schemeClr val="tx1">
                    <a:lumMod val="75000"/>
                  </a:schemeClr>
                </a:solidFill>
                <a:latin typeface="Consolas"/>
                <a:cs typeface="Consolas"/>
              </a:rPr>
              <a:t>()</a:t>
            </a:r>
            <a:r>
              <a:rPr lang="en-US" sz="4000" dirty="0" smtClean="0">
                <a:solidFill>
                  <a:schemeClr val="tx1">
                    <a:lumMod val="75000"/>
                  </a:schemeClr>
                </a:solidFill>
                <a:latin typeface="Consolas"/>
                <a:cs typeface="Consolas"/>
              </a:rPr>
              <a:t>{</a:t>
            </a:r>
            <a:endParaRPr lang="en-US" sz="4000" dirty="0">
              <a:solidFill>
                <a:schemeClr val="tx1">
                  <a:lumMod val="75000"/>
                </a:schemeClr>
              </a:solidFill>
              <a:latin typeface="Consolas"/>
              <a:cs typeface="Consolas"/>
            </a:endParaRPr>
          </a:p>
          <a:p>
            <a:pPr algn="l"/>
            <a:r>
              <a:rPr lang="en-US" sz="4000" dirty="0" smtClean="0">
                <a:solidFill>
                  <a:srgbClr val="3E3E3E"/>
                </a:solidFill>
                <a:latin typeface="Consolas"/>
                <a:cs typeface="Consolas"/>
              </a:rPr>
              <a:t>	</a:t>
            </a:r>
            <a:r>
              <a:rPr lang="en-US" sz="4000" dirty="0" smtClean="0">
                <a:solidFill>
                  <a:schemeClr val="accent5">
                    <a:lumMod val="75000"/>
                  </a:schemeClr>
                </a:solidFill>
                <a:latin typeface="Consolas"/>
                <a:cs typeface="Consolas"/>
              </a:rPr>
              <a:t>return</a:t>
            </a:r>
            <a:r>
              <a:rPr lang="en-US" sz="4000" dirty="0" smtClean="0">
                <a:solidFill>
                  <a:srgbClr val="3E3E3E"/>
                </a:solidFill>
                <a:latin typeface="Consolas"/>
                <a:cs typeface="Consolas"/>
              </a:rPr>
              <a:t> a * a;</a:t>
            </a:r>
            <a:endParaRPr lang="en-US" sz="4000" dirty="0">
              <a:solidFill>
                <a:schemeClr val="tx1">
                  <a:lumMod val="75000"/>
                </a:schemeClr>
              </a:solidFill>
              <a:latin typeface="Consolas"/>
              <a:cs typeface="Consolas"/>
            </a:endParaRPr>
          </a:p>
          <a:p>
            <a:pPr algn="l"/>
            <a:r>
              <a:rPr lang="en-US" sz="4000" dirty="0" smtClean="0">
                <a:solidFill>
                  <a:schemeClr val="tx1">
                    <a:lumMod val="75000"/>
                  </a:schemeClr>
                </a:solidFill>
                <a:latin typeface="Consolas"/>
                <a:cs typeface="Consolas"/>
              </a:rPr>
              <a:t>}</a:t>
            </a:r>
            <a:r>
              <a:rPr lang="en-US" sz="4000" dirty="0" smtClean="0">
                <a:solidFill>
                  <a:schemeClr val="accent5">
                    <a:lumMod val="75000"/>
                  </a:schemeClr>
                </a:solidFill>
                <a:latin typeface="Consolas"/>
                <a:cs typeface="Consolas"/>
              </a:rPr>
              <a:t> </a:t>
            </a:r>
          </a:p>
        </p:txBody>
      </p:sp>
      <p:sp>
        <p:nvSpPr>
          <p:cNvPr id="6" name="Text Placeholder 2"/>
          <p:cNvSpPr txBox="1">
            <a:spLocks/>
          </p:cNvSpPr>
          <p:nvPr/>
        </p:nvSpPr>
        <p:spPr>
          <a:xfrm>
            <a:off x="12889346" y="2840181"/>
            <a:ext cx="10834254" cy="284307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r>
              <a:rPr lang="en-US" sz="3600" dirty="0" smtClean="0">
                <a:solidFill>
                  <a:schemeClr val="accent5">
                    <a:lumMod val="75000"/>
                  </a:schemeClr>
                </a:solidFill>
                <a:latin typeface="+mj-lt"/>
                <a:cs typeface="Consolas"/>
              </a:rPr>
              <a:t>global and local variables with the same name are different variables. Modifying one, does not modify the other. </a:t>
            </a:r>
            <a:endParaRPr lang="en-US" sz="3600" dirty="0" smtClean="0">
              <a:solidFill>
                <a:schemeClr val="accent5">
                  <a:lumMod val="75000"/>
                </a:schemeClr>
              </a:solidFill>
              <a:latin typeface="Consolas"/>
              <a:cs typeface="Consolas"/>
            </a:endParaRPr>
          </a:p>
        </p:txBody>
      </p:sp>
      <p:sp>
        <p:nvSpPr>
          <p:cNvPr id="2" name="Down Arrow 1"/>
          <p:cNvSpPr/>
          <p:nvPr/>
        </p:nvSpPr>
        <p:spPr>
          <a:xfrm rot="17283792">
            <a:off x="11076736" y="5425659"/>
            <a:ext cx="681432" cy="3194752"/>
          </a:xfrm>
          <a:prstGeom prst="down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8" name="Down Arrow 7"/>
          <p:cNvSpPr/>
          <p:nvPr/>
        </p:nvSpPr>
        <p:spPr>
          <a:xfrm rot="17283792">
            <a:off x="10734416" y="7710991"/>
            <a:ext cx="857250" cy="3672610"/>
          </a:xfrm>
          <a:prstGeom prst="down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362494522"/>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XML</a:t>
            </a:r>
            <a:endParaRPr lang="en-US" sz="8000" dirty="0"/>
          </a:p>
        </p:txBody>
      </p:sp>
      <p:sp>
        <p:nvSpPr>
          <p:cNvPr id="8" name="Rectangle 3"/>
          <p:cNvSpPr txBox="1">
            <a:spLocks noChangeArrowheads="1"/>
          </p:cNvSpPr>
          <p:nvPr/>
        </p:nvSpPr>
        <p:spPr>
          <a:xfrm>
            <a:off x="2016990" y="7555344"/>
            <a:ext cx="10659919" cy="434109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dirty="0" smtClean="0">
                <a:solidFill>
                  <a:srgbClr val="7D1102"/>
                </a:solidFill>
                <a:cs typeface="Trade Gothic Next LT Pro Lt" pitchFamily="34" charset="0"/>
              </a:rPr>
              <a:t>Extensible Markup Language </a:t>
            </a:r>
          </a:p>
          <a:p>
            <a:pPr algn="l" eaLnBrk="1" hangingPunct="1">
              <a:lnSpc>
                <a:spcPct val="100000"/>
              </a:lnSpc>
            </a:pPr>
            <a:r>
              <a:rPr lang="en-US" sz="4000" dirty="0" smtClean="0">
                <a:solidFill>
                  <a:srgbClr val="7D1102"/>
                </a:solidFill>
                <a:cs typeface="Trade Gothic Next LT Pro Lt" pitchFamily="34" charset="0"/>
              </a:rPr>
              <a:t>designed to store and transport data </a:t>
            </a:r>
          </a:p>
          <a:p>
            <a:pPr algn="l" eaLnBrk="1" hangingPunct="1">
              <a:lnSpc>
                <a:spcPct val="100000"/>
              </a:lnSpc>
            </a:pPr>
            <a:r>
              <a:rPr lang="en-US" sz="4000" dirty="0" smtClean="0">
                <a:solidFill>
                  <a:srgbClr val="7D1102"/>
                </a:solidFill>
                <a:cs typeface="Trade Gothic Next LT Pro Lt" pitchFamily="34" charset="0"/>
              </a:rPr>
              <a:t>both human and machine-readable</a:t>
            </a:r>
          </a:p>
          <a:p>
            <a:pPr algn="l" eaLnBrk="1" hangingPunct="1">
              <a:lnSpc>
                <a:spcPct val="100000"/>
              </a:lnSpc>
            </a:pPr>
            <a:r>
              <a:rPr lang="en-US" sz="4000" dirty="0" smtClean="0">
                <a:solidFill>
                  <a:srgbClr val="7D1102"/>
                </a:solidFill>
                <a:latin typeface="+mj-lt"/>
                <a:cs typeface="Trade Gothic Next LT Pro Lt" pitchFamily="34" charset="0"/>
              </a:rPr>
              <a:t>used in many office productivity tools, like Microsoft Office, </a:t>
            </a:r>
            <a:r>
              <a:rPr lang="en-US" sz="4000" dirty="0" err="1" smtClean="0">
                <a:solidFill>
                  <a:srgbClr val="7D1102"/>
                </a:solidFill>
                <a:latin typeface="+mj-lt"/>
                <a:cs typeface="Trade Gothic Next LT Pro Lt" pitchFamily="34" charset="0"/>
              </a:rPr>
              <a:t>OpenOffice.org</a:t>
            </a:r>
            <a:r>
              <a:rPr lang="en-US" sz="4000" dirty="0" smtClean="0">
                <a:solidFill>
                  <a:srgbClr val="7D1102"/>
                </a:solidFill>
                <a:latin typeface="+mj-lt"/>
                <a:cs typeface="Trade Gothic Next LT Pro Lt" pitchFamily="34" charset="0"/>
              </a:rPr>
              <a:t> and </a:t>
            </a:r>
            <a:r>
              <a:rPr lang="en-US" sz="4000" dirty="0" err="1" smtClean="0">
                <a:solidFill>
                  <a:srgbClr val="7D1102"/>
                </a:solidFill>
                <a:latin typeface="+mj-lt"/>
                <a:cs typeface="Trade Gothic Next LT Pro Lt" pitchFamily="34" charset="0"/>
              </a:rPr>
              <a:t>LibreOffice</a:t>
            </a:r>
            <a:endParaRPr lang="en-US" sz="4000" dirty="0">
              <a:solidFill>
                <a:schemeClr val="tx1"/>
              </a:solidFill>
              <a:latin typeface="+mj-lt"/>
              <a:cs typeface="Trade Gothic Next LT Pro Lt" pitchFamily="34" charset="0"/>
            </a:endParaRPr>
          </a:p>
          <a:p>
            <a:pPr algn="l" eaLnBrk="1" hangingPunct="1">
              <a:lnSpc>
                <a:spcPct val="50000"/>
              </a:lnSpc>
            </a:pPr>
            <a:endParaRPr lang="en-US" sz="4000" i="1" dirty="0">
              <a:latin typeface="+mj-lt"/>
              <a:cs typeface="Trade Gothic Next LT Pro Lt" pitchFamily="34" charset="0"/>
            </a:endParaRPr>
          </a:p>
          <a:p>
            <a:pPr algn="l" eaLnBrk="1" hangingPunct="1">
              <a:lnSpc>
                <a:spcPct val="50000"/>
              </a:lnSpc>
            </a:pPr>
            <a:endParaRPr lang="en-US" sz="4000" dirty="0">
              <a:latin typeface="+mj-lt"/>
              <a:cs typeface="Trade Gothic Next LT Pro Lt" pitchFamily="34" charset="0"/>
            </a:endParaRPr>
          </a:p>
          <a:p>
            <a:pPr lvl="3" algn="l">
              <a:lnSpc>
                <a:spcPct val="50000"/>
              </a:lnSpc>
              <a:spcBef>
                <a:spcPts val="600"/>
              </a:spcBef>
            </a:pPr>
            <a:endParaRPr lang="en-US" sz="4000" dirty="0">
              <a:latin typeface="+mj-lt"/>
              <a:cs typeface="Trade Gothic Next LT Pro Lt" pitchFamily="34" charset="0"/>
            </a:endParaRPr>
          </a:p>
          <a:p>
            <a:pPr marL="736600" lvl="1" indent="0" algn="l" eaLnBrk="1" hangingPunct="1">
              <a:lnSpc>
                <a:spcPct val="50000"/>
              </a:lnSpc>
              <a:spcBef>
                <a:spcPts val="600"/>
              </a:spcBef>
              <a:buNone/>
            </a:pPr>
            <a:endParaRPr lang="en-US" sz="4000" dirty="0" smtClean="0">
              <a:latin typeface="+mj-lt"/>
              <a:cs typeface="Trade Gothic Next LT Pro Lt" pitchFamily="34" charset="0"/>
            </a:endParaRPr>
          </a:p>
          <a:p>
            <a:pPr marL="736600" lvl="1" indent="0" algn="l" eaLnBrk="1" hangingPunct="1">
              <a:lnSpc>
                <a:spcPct val="50000"/>
              </a:lnSpc>
              <a:spcBef>
                <a:spcPts val="600"/>
              </a:spcBef>
              <a:buNone/>
            </a:pPr>
            <a:endParaRPr lang="en-US" sz="4000" dirty="0">
              <a:latin typeface="+mj-lt"/>
              <a:cs typeface="Trade Gothic Next LT Pro Lt" pitchFamily="34" charset="0"/>
            </a:endParaRPr>
          </a:p>
          <a:p>
            <a:pPr lvl="1" algn="l" eaLnBrk="1" hangingPunct="1">
              <a:lnSpc>
                <a:spcPct val="50000"/>
              </a:lnSpc>
            </a:pPr>
            <a:endParaRPr lang="en-US" sz="4000" dirty="0">
              <a:latin typeface="+mj-lt"/>
              <a:cs typeface="Trade Gothic Next LT Pro Lt" pitchFamily="34" charset="0"/>
            </a:endParaRPr>
          </a:p>
        </p:txBody>
      </p:sp>
      <p:sp>
        <p:nvSpPr>
          <p:cNvPr id="5" name="Rounded Rectangle 4"/>
          <p:cNvSpPr/>
          <p:nvPr/>
        </p:nvSpPr>
        <p:spPr>
          <a:xfrm>
            <a:off x="13207999" y="3536001"/>
            <a:ext cx="9906001" cy="6567249"/>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200" dirty="0" smtClean="0">
                <a:solidFill>
                  <a:schemeClr val="accent5">
                    <a:lumMod val="75000"/>
                  </a:schemeClr>
                </a:solidFill>
                <a:latin typeface="Consolas" pitchFamily="49" charset="0"/>
                <a:cs typeface="Consolas" pitchFamily="49" charset="0"/>
              </a:rPr>
              <a:t>&lt;?xml version=“1.0” encoding=“UTF-8”?&gt;</a:t>
            </a:r>
          </a:p>
          <a:p>
            <a:pPr algn="l">
              <a:defRPr/>
            </a:pPr>
            <a:r>
              <a:rPr lang="en-US" sz="3200" dirty="0" smtClean="0">
                <a:solidFill>
                  <a:schemeClr val="bg2">
                    <a:lumMod val="50000"/>
                  </a:schemeClr>
                </a:solidFill>
                <a:latin typeface="Consolas" pitchFamily="49" charset="0"/>
                <a:cs typeface="Consolas" pitchFamily="49" charset="0"/>
              </a:rPr>
              <a:t>&lt;</a:t>
            </a:r>
            <a:r>
              <a:rPr lang="en-US" sz="3200" dirty="0" err="1" smtClean="0">
                <a:solidFill>
                  <a:schemeClr val="bg2">
                    <a:lumMod val="50000"/>
                  </a:schemeClr>
                </a:solidFill>
                <a:latin typeface="Consolas" pitchFamily="49" charset="0"/>
                <a:cs typeface="Consolas" pitchFamily="49" charset="0"/>
              </a:rPr>
              <a:t>breakfast_menu</a:t>
            </a:r>
            <a:r>
              <a:rPr lang="en-US" sz="3200" dirty="0" smtClean="0">
                <a:solidFill>
                  <a:schemeClr val="bg2">
                    <a:lumMod val="50000"/>
                  </a:schemeClr>
                </a:solidFill>
                <a:latin typeface="Consolas" pitchFamily="49" charset="0"/>
                <a:cs typeface="Consolas" pitchFamily="49" charset="0"/>
              </a:rPr>
              <a:t>&gt;</a:t>
            </a:r>
          </a:p>
          <a:p>
            <a:pPr lvl="1" algn="l">
              <a:defRPr/>
            </a:pPr>
            <a:r>
              <a:rPr lang="en-US" sz="3200" dirty="0" smtClean="0">
                <a:solidFill>
                  <a:schemeClr val="bg2">
                    <a:lumMod val="50000"/>
                  </a:schemeClr>
                </a:solidFill>
                <a:latin typeface="Consolas" pitchFamily="49" charset="0"/>
                <a:cs typeface="Consolas" pitchFamily="49" charset="0"/>
              </a:rPr>
              <a:t>&lt;food&gt;</a:t>
            </a:r>
          </a:p>
          <a:p>
            <a:pPr lvl="2" algn="l">
              <a:defRPr/>
            </a:pPr>
            <a:r>
              <a:rPr lang="en-US" sz="3200" dirty="0">
                <a:solidFill>
                  <a:schemeClr val="bg2">
                    <a:lumMod val="50000"/>
                  </a:schemeClr>
                </a:solidFill>
                <a:latin typeface="Consolas" pitchFamily="49" charset="0"/>
                <a:cs typeface="Consolas" pitchFamily="49" charset="0"/>
              </a:rPr>
              <a:t>	</a:t>
            </a:r>
            <a:r>
              <a:rPr lang="en-US" sz="3200" dirty="0" smtClean="0">
                <a:solidFill>
                  <a:schemeClr val="bg2">
                    <a:lumMod val="50000"/>
                  </a:schemeClr>
                </a:solidFill>
                <a:latin typeface="Consolas" pitchFamily="49" charset="0"/>
                <a:cs typeface="Consolas" pitchFamily="49" charset="0"/>
              </a:rPr>
              <a:t>	&lt;name&gt;Belgian Waffles&lt;/name&gt;</a:t>
            </a:r>
          </a:p>
          <a:p>
            <a:pPr lvl="2" algn="l">
              <a:defRPr/>
            </a:pPr>
            <a:r>
              <a:rPr lang="en-US" sz="3200" dirty="0" smtClean="0">
                <a:solidFill>
                  <a:schemeClr val="bg2">
                    <a:lumMod val="50000"/>
                  </a:schemeClr>
                </a:solidFill>
                <a:latin typeface="Consolas" pitchFamily="49" charset="0"/>
                <a:cs typeface="Consolas" pitchFamily="49" charset="0"/>
              </a:rPr>
              <a:t>	&lt;price&gt;&lt;/price&gt;</a:t>
            </a:r>
          </a:p>
          <a:p>
            <a:pPr lvl="2" algn="l">
              <a:defRPr/>
            </a:pPr>
            <a:r>
              <a:rPr lang="en-US" sz="3200" dirty="0" smtClean="0">
                <a:solidFill>
                  <a:schemeClr val="bg2">
                    <a:lumMod val="50000"/>
                  </a:schemeClr>
                </a:solidFill>
                <a:latin typeface="Consolas" pitchFamily="49" charset="0"/>
                <a:cs typeface="Consolas" pitchFamily="49" charset="0"/>
              </a:rPr>
              <a:t>	&lt;description&gt;Our famous Belgian Waffles 	with plenty of real maple syrup&lt;/	description&gt;</a:t>
            </a:r>
          </a:p>
          <a:p>
            <a:pPr lvl="1" algn="l">
              <a:defRPr/>
            </a:pPr>
            <a:r>
              <a:rPr lang="en-US" sz="3200" dirty="0" smtClean="0">
                <a:solidFill>
                  <a:schemeClr val="bg2">
                    <a:lumMod val="50000"/>
                  </a:schemeClr>
                </a:solidFill>
                <a:latin typeface="Consolas" pitchFamily="49" charset="0"/>
                <a:cs typeface="Consolas" pitchFamily="49" charset="0"/>
              </a:rPr>
              <a:t>&lt;/food&gt;</a:t>
            </a:r>
          </a:p>
          <a:p>
            <a:pPr lvl="1" algn="l">
              <a:defRPr/>
            </a:pPr>
            <a:r>
              <a:rPr lang="en-US" sz="3200" dirty="0" smtClean="0">
                <a:solidFill>
                  <a:schemeClr val="bg2">
                    <a:lumMod val="50000"/>
                  </a:schemeClr>
                </a:solidFill>
                <a:latin typeface="Consolas" pitchFamily="49" charset="0"/>
                <a:cs typeface="Consolas" pitchFamily="49" charset="0"/>
              </a:rPr>
              <a:t>&lt;food&gt;</a:t>
            </a:r>
          </a:p>
          <a:p>
            <a:pPr lvl="1" algn="l">
              <a:defRPr/>
            </a:pPr>
            <a:r>
              <a:rPr lang="en-US" sz="3200" dirty="0" smtClean="0">
                <a:solidFill>
                  <a:schemeClr val="bg2">
                    <a:lumMod val="50000"/>
                  </a:schemeClr>
                </a:solidFill>
                <a:latin typeface="Consolas" pitchFamily="49" charset="0"/>
                <a:cs typeface="Consolas" pitchFamily="49" charset="0"/>
              </a:rPr>
              <a:t>...</a:t>
            </a:r>
          </a:p>
          <a:p>
            <a:pPr lvl="1" algn="l">
              <a:defRPr/>
            </a:pPr>
            <a:r>
              <a:rPr lang="en-US" sz="3200" dirty="0" smtClean="0">
                <a:solidFill>
                  <a:schemeClr val="bg2">
                    <a:lumMod val="50000"/>
                  </a:schemeClr>
                </a:solidFill>
                <a:latin typeface="Consolas" pitchFamily="49" charset="0"/>
                <a:cs typeface="Consolas" pitchFamily="49" charset="0"/>
              </a:rPr>
              <a:t>&lt;/food&gt; </a:t>
            </a:r>
          </a:p>
          <a:p>
            <a:pPr algn="l">
              <a:defRPr/>
            </a:pPr>
            <a:r>
              <a:rPr lang="en-US" sz="3200" dirty="0" smtClean="0">
                <a:solidFill>
                  <a:schemeClr val="bg2">
                    <a:lumMod val="50000"/>
                  </a:schemeClr>
                </a:solidFill>
                <a:latin typeface="Consolas" pitchFamily="49" charset="0"/>
                <a:cs typeface="Consolas" pitchFamily="49" charset="0"/>
              </a:rPr>
              <a:t>&lt;/</a:t>
            </a:r>
            <a:r>
              <a:rPr lang="en-US" sz="3200" dirty="0" err="1" smtClean="0">
                <a:solidFill>
                  <a:schemeClr val="bg2">
                    <a:lumMod val="50000"/>
                  </a:schemeClr>
                </a:solidFill>
                <a:latin typeface="Consolas" pitchFamily="49" charset="0"/>
                <a:cs typeface="Consolas" pitchFamily="49" charset="0"/>
              </a:rPr>
              <a:t>breakfast_menu</a:t>
            </a:r>
            <a:r>
              <a:rPr lang="en-US" sz="3200" dirty="0" smtClean="0">
                <a:solidFill>
                  <a:schemeClr val="bg2">
                    <a:lumMod val="50000"/>
                  </a:schemeClr>
                </a:solidFill>
                <a:latin typeface="Consolas" pitchFamily="49" charset="0"/>
                <a:cs typeface="Consolas" pitchFamily="49" charset="0"/>
              </a:rPr>
              <a:t>&gt; </a:t>
            </a:r>
          </a:p>
        </p:txBody>
      </p:sp>
    </p:spTree>
    <p:extLst>
      <p:ext uri="{BB962C8B-B14F-4D97-AF65-F5344CB8AC3E}">
        <p14:creationId xmlns:p14="http://schemas.microsoft.com/office/powerpoint/2010/main" val="1025260301"/>
      </p:ext>
    </p:extLst>
  </p:cSld>
  <p:clrMapOvr>
    <a:masterClrMapping/>
  </p:clrMapOvr>
  <p:transition xmlns:p14="http://schemas.microsoft.com/office/powerpoint/2010/mai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11. Scope Intro –</a:t>
            </a:r>
            <a:r>
              <a:rPr lang="en-US" sz="4000" b="1" dirty="0" smtClean="0">
                <a:solidFill>
                  <a:srgbClr val="7D1102"/>
                </a:solidFill>
                <a:latin typeface="Consolas"/>
                <a:cs typeface="Consolas"/>
              </a:rPr>
              <a:t> </a:t>
            </a:r>
          </a:p>
          <a:p>
            <a:pPr marL="736600" lvl="1" indent="0" algn="l">
              <a:buNone/>
            </a:pPr>
            <a:r>
              <a:rPr lang="en-US" sz="4000" b="1" dirty="0" smtClean="0">
                <a:solidFill>
                  <a:srgbClr val="7D1102"/>
                </a:solidFill>
                <a:latin typeface="Consolas"/>
                <a:cs typeface="Consolas"/>
              </a:rPr>
              <a:t>11-scopeIntro.js</a:t>
            </a:r>
          </a:p>
          <a:p>
            <a:pPr marL="0" indent="0" algn="l">
              <a:buNone/>
            </a:pPr>
            <a:r>
              <a:rPr lang="en-US" sz="4000" b="1" dirty="0" smtClean="0">
                <a:solidFill>
                  <a:srgbClr val="7D1102"/>
                </a:solidFill>
                <a:cs typeface="Trade Gothic Next LT Pro Lt" pitchFamily="34" charset="0"/>
              </a:rPr>
              <a:t>12. </a:t>
            </a:r>
            <a:r>
              <a:rPr lang="en-US" sz="4000" b="1" dirty="0">
                <a:solidFill>
                  <a:srgbClr val="7D1102"/>
                </a:solidFill>
                <a:cs typeface="Trade Gothic Next LT Pro Lt" pitchFamily="34" charset="0"/>
              </a:rPr>
              <a:t>Scope </a:t>
            </a:r>
            <a:r>
              <a:rPr lang="en-US" sz="4000" b="1" dirty="0" smtClean="0">
                <a:solidFill>
                  <a:srgbClr val="7D1102"/>
                </a:solidFill>
                <a:cs typeface="Trade Gothic Next LT Pro Lt" pitchFamily="34" charset="0"/>
              </a:rPr>
              <a:t>Closure Intro </a:t>
            </a:r>
            <a:r>
              <a:rPr lang="en-US" sz="4000" b="1" dirty="0">
                <a:solidFill>
                  <a:srgbClr val="7D1102"/>
                </a:solidFill>
                <a:cs typeface="Trade Gothic Next LT Pro Lt" pitchFamily="34" charset="0"/>
              </a:rPr>
              <a:t>–</a:t>
            </a:r>
            <a:r>
              <a:rPr lang="en-US" sz="4000" b="1" dirty="0">
                <a:solidFill>
                  <a:srgbClr val="7D1102"/>
                </a:solidFill>
                <a:latin typeface="Consolas"/>
                <a:cs typeface="Consolas"/>
              </a:rPr>
              <a:t> </a:t>
            </a:r>
          </a:p>
          <a:p>
            <a:pPr marL="736600" lvl="1" indent="0" algn="l">
              <a:buNone/>
            </a:pPr>
            <a:r>
              <a:rPr lang="en-US" sz="4000" b="1" dirty="0">
                <a:solidFill>
                  <a:srgbClr val="7D1102"/>
                </a:solidFill>
                <a:latin typeface="Consolas"/>
                <a:cs typeface="Consolas"/>
              </a:rPr>
              <a:t>11-</a:t>
            </a:r>
            <a:r>
              <a:rPr lang="en-US" sz="4000" b="1" dirty="0" smtClean="0">
                <a:solidFill>
                  <a:srgbClr val="7D1102"/>
                </a:solidFill>
                <a:latin typeface="Consolas"/>
                <a:cs typeface="Consolas"/>
              </a:rPr>
              <a:t>scopeClosureIntro.js</a:t>
            </a:r>
            <a:endParaRPr lang="en-US" sz="4000" b="1" dirty="0">
              <a:solidFill>
                <a:srgbClr val="7D1102"/>
              </a:solidFill>
              <a:latin typeface="Consolas"/>
              <a:cs typeface="Consolas"/>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417680077"/>
      </p:ext>
    </p:extLst>
  </p:cSld>
  <p:clrMapOvr>
    <a:masterClrMapping/>
  </p:clrMapOvr>
  <p:transition xmlns:p14="http://schemas.microsoft.com/office/powerpoint/2010/mai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2836140"/>
            <a:ext cx="22758400" cy="9914659"/>
          </a:xfrm>
        </p:spPr>
        <p:txBody>
          <a:bodyPr anchor="t">
            <a:noAutofit/>
          </a:bodyPr>
          <a:lstStyle/>
          <a:p>
            <a:endParaRPr lang="en-US" sz="3600" dirty="0" smtClean="0">
              <a:solidFill>
                <a:schemeClr val="accent5">
                  <a:lumMod val="75000"/>
                </a:schemeClr>
              </a:solidFill>
              <a:latin typeface="+mj-lt"/>
              <a:cs typeface="Consolas"/>
            </a:endParaRPr>
          </a:p>
          <a:p>
            <a:endParaRPr lang="en-US" sz="3600" dirty="0">
              <a:solidFill>
                <a:schemeClr val="accent5">
                  <a:lumMod val="75000"/>
                </a:schemeClr>
              </a:solidFill>
              <a:latin typeface="+mj-lt"/>
              <a:cs typeface="Consolas"/>
            </a:endParaRPr>
          </a:p>
          <a:p>
            <a:r>
              <a:rPr lang="en-US" sz="3600" dirty="0" smtClean="0">
                <a:solidFill>
                  <a:schemeClr val="accent5">
                    <a:lumMod val="75000"/>
                  </a:schemeClr>
                </a:solidFill>
                <a:latin typeface="+mj-lt"/>
                <a:cs typeface="Consolas"/>
              </a:rPr>
              <a:t>giving your components names in the code, the interpreter add them to a namespace, meaning you are able to reference the component later by using that name </a:t>
            </a:r>
          </a:p>
          <a:p>
            <a:r>
              <a:rPr lang="en-US" sz="3600" dirty="0" smtClean="0">
                <a:solidFill>
                  <a:schemeClr val="accent5">
                    <a:lumMod val="75000"/>
                  </a:schemeClr>
                </a:solidFill>
                <a:latin typeface="+mj-lt"/>
                <a:cs typeface="Consolas"/>
              </a:rPr>
              <a:t>a global namespace is a namespace that is common to all JavaScript code in you JavaScript interpreter – global scope</a:t>
            </a:r>
          </a:p>
          <a:p>
            <a:pPr eaLnBrk="1" hangingPunct="1"/>
            <a:r>
              <a:rPr lang="en-US" sz="3600" dirty="0" smtClean="0">
                <a:solidFill>
                  <a:schemeClr val="accent5">
                    <a:lumMod val="75000"/>
                  </a:schemeClr>
                </a:solidFill>
                <a:latin typeface="+mj-lt"/>
                <a:cs typeface="Consolas"/>
              </a:rPr>
              <a:t>you risk the chance of adding names to the global namespace that has already been used elsewhere in the code</a:t>
            </a:r>
          </a:p>
          <a:p>
            <a:pPr eaLnBrk="1" hangingPunct="1"/>
            <a:r>
              <a:rPr lang="en-US" sz="3600" dirty="0" smtClean="0">
                <a:solidFill>
                  <a:schemeClr val="accent5">
                    <a:lumMod val="75000"/>
                  </a:schemeClr>
                </a:solidFill>
                <a:latin typeface="+mj-lt"/>
                <a:cs typeface="Consolas"/>
              </a:rPr>
              <a:t>that’s why it is best to stay away from adding to the global namespace and leave it for the core language names </a:t>
            </a:r>
            <a:endParaRPr lang="en-US" sz="3600" dirty="0">
              <a:solidFill>
                <a:schemeClr val="accent5">
                  <a:lumMod val="75000"/>
                </a:schemeClr>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But… </a:t>
            </a:r>
            <a:endParaRPr lang="en-US" dirty="0"/>
          </a:p>
        </p:txBody>
      </p:sp>
      <p:pic>
        <p:nvPicPr>
          <p:cNvPr id="4" name="Picture 3" descr="Don-t-Poll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2558" y="2403475"/>
            <a:ext cx="3575050" cy="3575050"/>
          </a:xfrm>
          <a:prstGeom prst="rect">
            <a:avLst/>
          </a:prstGeom>
        </p:spPr>
      </p:pic>
    </p:spTree>
    <p:extLst>
      <p:ext uri="{BB962C8B-B14F-4D97-AF65-F5344CB8AC3E}">
        <p14:creationId xmlns:p14="http://schemas.microsoft.com/office/powerpoint/2010/main" val="2512945984"/>
      </p:ext>
    </p:extLst>
  </p:cSld>
  <p:clrMapOvr>
    <a:masterClrMapping/>
  </p:clrMapOvr>
  <p:transition xmlns:p14="http://schemas.microsoft.com/office/powerpoint/2010/mai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2886939"/>
            <a:ext cx="11677650" cy="9914659"/>
          </a:xfrm>
        </p:spPr>
        <p:txBody>
          <a:bodyPr anchor="t">
            <a:noAutofit/>
          </a:bodyPr>
          <a:lstStyle/>
          <a:p>
            <a:r>
              <a:rPr lang="en-US" sz="3600" dirty="0" smtClean="0">
                <a:solidFill>
                  <a:schemeClr val="accent5">
                    <a:lumMod val="75000"/>
                  </a:schemeClr>
                </a:solidFill>
                <a:latin typeface="+mj-lt"/>
                <a:cs typeface="Consolas"/>
              </a:rPr>
              <a:t>Anonymous Function calls</a:t>
            </a:r>
          </a:p>
          <a:p>
            <a:pPr lvl="1">
              <a:buFont typeface="Courier New"/>
              <a:buChar char="o"/>
            </a:pPr>
            <a:r>
              <a:rPr lang="en-US" sz="3600" dirty="0" smtClean="0">
                <a:solidFill>
                  <a:srgbClr val="3E3E3E"/>
                </a:solidFill>
                <a:latin typeface="+mj-lt"/>
                <a:cs typeface="Consolas"/>
              </a:rPr>
              <a:t>a function without a name</a:t>
            </a:r>
          </a:p>
          <a:p>
            <a:pPr lvl="1">
              <a:buFont typeface="Courier New"/>
              <a:buChar char="o"/>
            </a:pPr>
            <a:endParaRPr lang="en-US" sz="3600" dirty="0">
              <a:solidFill>
                <a:srgbClr val="3E3E3E"/>
              </a:solidFill>
              <a:latin typeface="+mj-lt"/>
              <a:cs typeface="Consolas"/>
            </a:endParaRPr>
          </a:p>
          <a:p>
            <a:pPr marL="736600" lvl="1" indent="0">
              <a:buNone/>
            </a:pPr>
            <a:endParaRPr lang="en-US" sz="3600" dirty="0">
              <a:solidFill>
                <a:srgbClr val="3E3E3E"/>
              </a:solidFill>
              <a:latin typeface="+mj-lt"/>
              <a:cs typeface="Consolas"/>
            </a:endParaRPr>
          </a:p>
          <a:p>
            <a:pPr lvl="1">
              <a:buFont typeface="Courier New"/>
              <a:buChar char="o"/>
            </a:pPr>
            <a:r>
              <a:rPr lang="en-US" sz="3600" dirty="0" smtClean="0">
                <a:solidFill>
                  <a:srgbClr val="3E3E3E"/>
                </a:solidFill>
                <a:latin typeface="+mj-lt"/>
                <a:cs typeface="Consolas"/>
              </a:rPr>
              <a:t>invoke the function by wrapping it in a pair of parenthesis and adding a pair of parenthesis after it  </a:t>
            </a:r>
          </a:p>
        </p:txBody>
      </p:sp>
      <p:sp>
        <p:nvSpPr>
          <p:cNvPr id="10" name="Title 1"/>
          <p:cNvSpPr>
            <a:spLocks noGrp="1"/>
          </p:cNvSpPr>
          <p:nvPr>
            <p:ph type="title"/>
          </p:nvPr>
        </p:nvSpPr>
        <p:spPr>
          <a:xfrm>
            <a:off x="673100" y="355600"/>
            <a:ext cx="23050500" cy="3429000"/>
          </a:xfrm>
        </p:spPr>
        <p:txBody>
          <a:bodyPr/>
          <a:lstStyle/>
          <a:p>
            <a:r>
              <a:rPr lang="en-US" dirty="0" smtClean="0"/>
              <a:t>How to avoid Pollution?</a:t>
            </a:r>
            <a:endParaRPr lang="en-US" dirty="0"/>
          </a:p>
        </p:txBody>
      </p:sp>
      <p:sp>
        <p:nvSpPr>
          <p:cNvPr id="12" name="Rounded Rectangle 11"/>
          <p:cNvSpPr/>
          <p:nvPr/>
        </p:nvSpPr>
        <p:spPr>
          <a:xfrm>
            <a:off x="1275196" y="5312641"/>
            <a:ext cx="9615054"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smtClean="0">
                <a:solidFill>
                  <a:schemeClr val="accent5">
                    <a:lumMod val="75000"/>
                  </a:schemeClr>
                </a:solidFill>
                <a:latin typeface="Consolas"/>
                <a:cs typeface="Consolas"/>
              </a:rPr>
              <a:t>function </a:t>
            </a:r>
            <a:r>
              <a:rPr lang="en-US" sz="4000" dirty="0" smtClean="0">
                <a:solidFill>
                  <a:srgbClr val="3E3E3E"/>
                </a:solidFill>
                <a:latin typeface="Consolas"/>
                <a:cs typeface="Consolas"/>
              </a:rPr>
              <a:t>() {</a:t>
            </a:r>
          </a:p>
          <a:p>
            <a:pPr algn="l"/>
            <a:r>
              <a:rPr lang="en-US" sz="4000" dirty="0">
                <a:solidFill>
                  <a:schemeClr val="accent5">
                    <a:lumMod val="75000"/>
                  </a:schemeClr>
                </a:solidFill>
                <a:latin typeface="Consolas"/>
                <a:cs typeface="Consolas"/>
              </a:rPr>
              <a:t>	</a:t>
            </a:r>
            <a:r>
              <a:rPr lang="en-US" sz="4000" dirty="0" err="1" smtClean="0">
                <a:solidFill>
                  <a:schemeClr val="accent5">
                    <a:lumMod val="75000"/>
                  </a:schemeClr>
                </a:solidFill>
                <a:latin typeface="Consolas"/>
                <a:cs typeface="Consolas"/>
              </a:rPr>
              <a:t>var</a:t>
            </a:r>
            <a:r>
              <a:rPr lang="en-US" sz="4000" dirty="0" smtClean="0">
                <a:solidFill>
                  <a:schemeClr val="accent5">
                    <a:lumMod val="75000"/>
                  </a:schemeClr>
                </a:solidFill>
                <a:latin typeface="Consolas"/>
                <a:cs typeface="Consolas"/>
              </a:rPr>
              <a:t> </a:t>
            </a:r>
            <a:r>
              <a:rPr lang="en-US" sz="4000" dirty="0" smtClean="0">
                <a:solidFill>
                  <a:schemeClr val="accent1">
                    <a:lumMod val="75000"/>
                  </a:schemeClr>
                </a:solidFill>
                <a:latin typeface="Consolas"/>
                <a:cs typeface="Consolas"/>
              </a:rPr>
              <a:t>message</a:t>
            </a:r>
            <a:r>
              <a:rPr lang="en-US" sz="4000" dirty="0" smtClean="0">
                <a:solidFill>
                  <a:schemeClr val="accent5">
                    <a:lumMod val="75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r>
              <a:rPr lang="en-US" sz="4000" dirty="0" smtClean="0">
                <a:solidFill>
                  <a:schemeClr val="tx2">
                    <a:lumMod val="75000"/>
                  </a:schemeClr>
                </a:solidFill>
                <a:latin typeface="Consolas"/>
                <a:cs typeface="Consolas"/>
              </a:rPr>
              <a:t>“Hello, World!”; </a:t>
            </a:r>
          </a:p>
          <a:p>
            <a:pPr algn="l"/>
            <a:r>
              <a:rPr lang="en-US" sz="4000" dirty="0" smtClean="0">
                <a:solidFill>
                  <a:schemeClr val="accent3">
                    <a:lumMod val="75000"/>
                  </a:schemeClr>
                </a:solidFill>
                <a:latin typeface="Consolas"/>
                <a:cs typeface="Consolas"/>
              </a:rPr>
              <a:t>	</a:t>
            </a:r>
            <a:r>
              <a:rPr lang="en-US" sz="4000" dirty="0" err="1" smtClean="0">
                <a:solidFill>
                  <a:schemeClr val="accent3">
                    <a:lumMod val="75000"/>
                  </a:schemeClr>
                </a:solidFill>
                <a:latin typeface="Consolas"/>
                <a:cs typeface="Consolas"/>
              </a:rPr>
              <a:t>console</a:t>
            </a:r>
            <a:r>
              <a:rPr lang="en-US" sz="4000" dirty="0" err="1" smtClean="0">
                <a:solidFill>
                  <a:srgbClr val="3E3E3E"/>
                </a:solidFill>
                <a:latin typeface="Consolas"/>
                <a:cs typeface="Consolas"/>
              </a:rPr>
              <a:t>.</a:t>
            </a:r>
            <a:r>
              <a:rPr lang="en-US" sz="4000" dirty="0" err="1" smtClean="0">
                <a:solidFill>
                  <a:schemeClr val="accent1">
                    <a:lumMod val="75000"/>
                  </a:schemeClr>
                </a:solidFill>
                <a:latin typeface="Consolas"/>
                <a:cs typeface="Consolas"/>
              </a:rPr>
              <a:t>log</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message</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p>
          <a:p>
            <a:pPr algn="l"/>
            <a:r>
              <a:rPr lang="en-US" sz="4000" dirty="0">
                <a:solidFill>
                  <a:srgbClr val="3E3E3E"/>
                </a:solidFill>
                <a:latin typeface="Consolas"/>
                <a:cs typeface="Consolas"/>
              </a:rPr>
              <a:t>}</a:t>
            </a:r>
            <a:endParaRPr lang="en-US" sz="4000" dirty="0" smtClean="0">
              <a:solidFill>
                <a:srgbClr val="3E3E3E"/>
              </a:solidFill>
              <a:latin typeface="Consolas"/>
              <a:cs typeface="Consolas"/>
            </a:endParaRPr>
          </a:p>
        </p:txBody>
      </p:sp>
      <p:sp>
        <p:nvSpPr>
          <p:cNvPr id="8" name="Rounded Rectangle 7"/>
          <p:cNvSpPr/>
          <p:nvPr/>
        </p:nvSpPr>
        <p:spPr>
          <a:xfrm>
            <a:off x="1275196" y="10387408"/>
            <a:ext cx="9938904"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smtClean="0">
                <a:solidFill>
                  <a:schemeClr val="tx1">
                    <a:lumMod val="75000"/>
                  </a:schemeClr>
                </a:solidFill>
                <a:latin typeface="Consolas"/>
                <a:cs typeface="Consolas"/>
              </a:rPr>
              <a:t>(</a:t>
            </a:r>
            <a:r>
              <a:rPr lang="en-US" sz="4000" dirty="0" smtClean="0">
                <a:solidFill>
                  <a:schemeClr val="accent5">
                    <a:lumMod val="75000"/>
                  </a:schemeClr>
                </a:solidFill>
                <a:latin typeface="Consolas"/>
                <a:cs typeface="Consolas"/>
              </a:rPr>
              <a:t>function </a:t>
            </a:r>
            <a:r>
              <a:rPr lang="en-US" sz="4000" dirty="0" smtClean="0">
                <a:solidFill>
                  <a:srgbClr val="3E3E3E"/>
                </a:solidFill>
                <a:latin typeface="Consolas"/>
                <a:cs typeface="Consolas"/>
              </a:rPr>
              <a:t>() {</a:t>
            </a:r>
          </a:p>
          <a:p>
            <a:pPr algn="l"/>
            <a:r>
              <a:rPr lang="en-US" sz="4000" dirty="0">
                <a:solidFill>
                  <a:schemeClr val="accent5">
                    <a:lumMod val="75000"/>
                  </a:schemeClr>
                </a:solidFill>
                <a:latin typeface="Consolas"/>
                <a:cs typeface="Consolas"/>
              </a:rPr>
              <a:t>	</a:t>
            </a:r>
            <a:r>
              <a:rPr lang="en-US" sz="4000" dirty="0" err="1" smtClean="0">
                <a:solidFill>
                  <a:schemeClr val="accent5">
                    <a:lumMod val="75000"/>
                  </a:schemeClr>
                </a:solidFill>
                <a:latin typeface="Consolas"/>
                <a:cs typeface="Consolas"/>
              </a:rPr>
              <a:t>var</a:t>
            </a:r>
            <a:r>
              <a:rPr lang="en-US" sz="4000" dirty="0" smtClean="0">
                <a:solidFill>
                  <a:schemeClr val="accent5">
                    <a:lumMod val="75000"/>
                  </a:schemeClr>
                </a:solidFill>
                <a:latin typeface="Consolas"/>
                <a:cs typeface="Consolas"/>
              </a:rPr>
              <a:t> </a:t>
            </a:r>
            <a:r>
              <a:rPr lang="en-US" sz="4000" dirty="0" smtClean="0">
                <a:solidFill>
                  <a:schemeClr val="accent1">
                    <a:lumMod val="75000"/>
                  </a:schemeClr>
                </a:solidFill>
                <a:latin typeface="Consolas"/>
                <a:cs typeface="Consolas"/>
              </a:rPr>
              <a:t>message</a:t>
            </a:r>
            <a:r>
              <a:rPr lang="en-US" sz="4000" dirty="0" smtClean="0">
                <a:solidFill>
                  <a:schemeClr val="accent5">
                    <a:lumMod val="75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r>
              <a:rPr lang="en-US" sz="4000" dirty="0" smtClean="0">
                <a:solidFill>
                  <a:schemeClr val="tx2">
                    <a:lumMod val="75000"/>
                  </a:schemeClr>
                </a:solidFill>
                <a:latin typeface="Consolas"/>
                <a:cs typeface="Consolas"/>
              </a:rPr>
              <a:t>“Hello, World!”; </a:t>
            </a:r>
          </a:p>
          <a:p>
            <a:pPr algn="l"/>
            <a:r>
              <a:rPr lang="en-US" sz="4000" dirty="0" smtClean="0">
                <a:solidFill>
                  <a:schemeClr val="accent3">
                    <a:lumMod val="75000"/>
                  </a:schemeClr>
                </a:solidFill>
                <a:latin typeface="Consolas"/>
                <a:cs typeface="Consolas"/>
              </a:rPr>
              <a:t>	</a:t>
            </a:r>
            <a:r>
              <a:rPr lang="en-US" sz="4000" dirty="0" err="1" smtClean="0">
                <a:solidFill>
                  <a:schemeClr val="accent3">
                    <a:lumMod val="75000"/>
                  </a:schemeClr>
                </a:solidFill>
                <a:latin typeface="Consolas"/>
                <a:cs typeface="Consolas"/>
              </a:rPr>
              <a:t>console</a:t>
            </a:r>
            <a:r>
              <a:rPr lang="en-US" sz="4000" dirty="0" err="1" smtClean="0">
                <a:solidFill>
                  <a:srgbClr val="3E3E3E"/>
                </a:solidFill>
                <a:latin typeface="Consolas"/>
                <a:cs typeface="Consolas"/>
              </a:rPr>
              <a:t>.</a:t>
            </a:r>
            <a:r>
              <a:rPr lang="en-US" sz="4000" dirty="0" err="1" smtClean="0">
                <a:solidFill>
                  <a:schemeClr val="accent1">
                    <a:lumMod val="75000"/>
                  </a:schemeClr>
                </a:solidFill>
                <a:latin typeface="Consolas"/>
                <a:cs typeface="Consolas"/>
              </a:rPr>
              <a:t>log</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message</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p>
          <a:p>
            <a:pPr algn="l"/>
            <a:r>
              <a:rPr lang="en-US" sz="4000" dirty="0" smtClean="0">
                <a:solidFill>
                  <a:srgbClr val="3E3E3E"/>
                </a:solidFill>
                <a:latin typeface="Consolas"/>
                <a:cs typeface="Consolas"/>
              </a:rPr>
              <a:t>})();</a:t>
            </a:r>
          </a:p>
        </p:txBody>
      </p:sp>
      <p:sp>
        <p:nvSpPr>
          <p:cNvPr id="9" name="Rounded Rectangle 8"/>
          <p:cNvSpPr/>
          <p:nvPr/>
        </p:nvSpPr>
        <p:spPr>
          <a:xfrm>
            <a:off x="13304694" y="10716419"/>
            <a:ext cx="9968056" cy="14755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err="1" smtClean="0">
                <a:solidFill>
                  <a:schemeClr val="accent5">
                    <a:lumMod val="75000"/>
                  </a:schemeClr>
                </a:solidFill>
                <a:latin typeface="Consolas"/>
                <a:cs typeface="Consolas"/>
              </a:rPr>
              <a:t>var</a:t>
            </a:r>
            <a:r>
              <a:rPr lang="en-US" sz="4000" dirty="0" smtClean="0">
                <a:solidFill>
                  <a:schemeClr val="accent5">
                    <a:lumMod val="75000"/>
                  </a:schemeClr>
                </a:solidFill>
                <a:latin typeface="Consolas"/>
                <a:cs typeface="Consolas"/>
              </a:rPr>
              <a:t> </a:t>
            </a:r>
            <a:r>
              <a:rPr lang="en-US" sz="4000" dirty="0" smtClean="0">
                <a:solidFill>
                  <a:schemeClr val="accent1">
                    <a:lumMod val="75000"/>
                  </a:schemeClr>
                </a:solidFill>
                <a:latin typeface="Consolas"/>
                <a:cs typeface="Consolas"/>
              </a:rPr>
              <a:t>message</a:t>
            </a:r>
            <a:r>
              <a:rPr lang="en-US" sz="4000" dirty="0" smtClean="0">
                <a:solidFill>
                  <a:schemeClr val="accent5">
                    <a:lumMod val="75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r>
              <a:rPr lang="en-US" sz="4000" dirty="0" smtClean="0">
                <a:solidFill>
                  <a:schemeClr val="tx2">
                    <a:lumMod val="75000"/>
                  </a:schemeClr>
                </a:solidFill>
                <a:latin typeface="Consolas"/>
                <a:cs typeface="Consolas"/>
              </a:rPr>
              <a:t>“Hello, World!”; </a:t>
            </a:r>
          </a:p>
          <a:p>
            <a:pPr algn="l"/>
            <a:r>
              <a:rPr lang="en-US" sz="4000" dirty="0" err="1" smtClean="0">
                <a:solidFill>
                  <a:schemeClr val="accent3">
                    <a:lumMod val="75000"/>
                  </a:schemeClr>
                </a:solidFill>
                <a:latin typeface="Consolas"/>
                <a:cs typeface="Consolas"/>
              </a:rPr>
              <a:t>console</a:t>
            </a:r>
            <a:r>
              <a:rPr lang="en-US" sz="4000" dirty="0" err="1" smtClean="0">
                <a:solidFill>
                  <a:srgbClr val="3E3E3E"/>
                </a:solidFill>
                <a:latin typeface="Consolas"/>
                <a:cs typeface="Consolas"/>
              </a:rPr>
              <a:t>.</a:t>
            </a:r>
            <a:r>
              <a:rPr lang="en-US" sz="4000" dirty="0" err="1" smtClean="0">
                <a:solidFill>
                  <a:schemeClr val="accent1">
                    <a:lumMod val="75000"/>
                  </a:schemeClr>
                </a:solidFill>
                <a:latin typeface="Consolas"/>
                <a:cs typeface="Consolas"/>
              </a:rPr>
              <a:t>log</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message</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p>
        </p:txBody>
      </p:sp>
      <p:sp>
        <p:nvSpPr>
          <p:cNvPr id="2" name="Equal 1"/>
          <p:cNvSpPr/>
          <p:nvPr/>
        </p:nvSpPr>
        <p:spPr>
          <a:xfrm>
            <a:off x="11366500" y="10541000"/>
            <a:ext cx="1681596" cy="1587500"/>
          </a:xfrm>
          <a:prstGeom prst="mathEqual">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1" name="Text Placeholder 2"/>
          <p:cNvSpPr txBox="1">
            <a:spLocks/>
          </p:cNvSpPr>
          <p:nvPr/>
        </p:nvSpPr>
        <p:spPr>
          <a:xfrm>
            <a:off x="12045950" y="3192967"/>
            <a:ext cx="11677650" cy="9914659"/>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r>
              <a:rPr lang="en-US" sz="3600" dirty="0" smtClean="0">
                <a:solidFill>
                  <a:schemeClr val="accent5">
                    <a:lumMod val="75000"/>
                  </a:schemeClr>
                </a:solidFill>
                <a:latin typeface="+mj-lt"/>
                <a:cs typeface="Consolas"/>
              </a:rPr>
              <a:t> </a:t>
            </a:r>
            <a:r>
              <a:rPr lang="en-US" sz="3600" dirty="0" smtClean="0">
                <a:solidFill>
                  <a:schemeClr val="accent5">
                    <a:lumMod val="75000"/>
                  </a:schemeClr>
                </a:solidFill>
                <a:cs typeface="Consolas"/>
              </a:rPr>
              <a:t>the </a:t>
            </a:r>
            <a:r>
              <a:rPr lang="en-US" sz="3600" dirty="0">
                <a:solidFill>
                  <a:schemeClr val="accent5">
                    <a:lumMod val="75000"/>
                  </a:schemeClr>
                </a:solidFill>
                <a:cs typeface="Consolas"/>
              </a:rPr>
              <a:t>difference is that in the encapsulated version the scope of the variable “message” is limited to the anonymous function </a:t>
            </a:r>
          </a:p>
          <a:p>
            <a:pPr algn="l"/>
            <a:r>
              <a:rPr lang="en-US" sz="3600" dirty="0">
                <a:solidFill>
                  <a:schemeClr val="accent5">
                    <a:lumMod val="75000"/>
                  </a:schemeClr>
                </a:solidFill>
                <a:cs typeface="Consolas"/>
              </a:rPr>
              <a:t>in the </a:t>
            </a:r>
            <a:r>
              <a:rPr lang="en-US" sz="3600" u="sng" dirty="0">
                <a:solidFill>
                  <a:schemeClr val="accent5">
                    <a:lumMod val="75000"/>
                  </a:schemeClr>
                </a:solidFill>
                <a:cs typeface="Consolas"/>
              </a:rPr>
              <a:t>non-encapsulated</a:t>
            </a:r>
            <a:r>
              <a:rPr lang="en-US" sz="3600" dirty="0">
                <a:solidFill>
                  <a:schemeClr val="accent5">
                    <a:lumMod val="75000"/>
                  </a:schemeClr>
                </a:solidFill>
                <a:cs typeface="Consolas"/>
              </a:rPr>
              <a:t> version, it is defined in the global namespace </a:t>
            </a:r>
          </a:p>
          <a:p>
            <a:pPr algn="l"/>
            <a:endParaRPr lang="en-US" sz="3600" dirty="0" smtClean="0">
              <a:solidFill>
                <a:srgbClr val="3E3E3E"/>
              </a:solidFill>
              <a:latin typeface="+mj-lt"/>
              <a:cs typeface="Consolas"/>
            </a:endParaRPr>
          </a:p>
        </p:txBody>
      </p:sp>
    </p:spTree>
    <p:extLst>
      <p:ext uri="{BB962C8B-B14F-4D97-AF65-F5344CB8AC3E}">
        <p14:creationId xmlns:p14="http://schemas.microsoft.com/office/powerpoint/2010/main" val="608360597"/>
      </p:ext>
    </p:extLst>
  </p:cSld>
  <p:clrMapOvr>
    <a:masterClrMapping/>
  </p:clrMapOvr>
  <p:transition xmlns:p14="http://schemas.microsoft.com/office/powerpoint/2010/mai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539751"/>
            <a:ext cx="23050500" cy="12261848"/>
          </a:xfrm>
        </p:spPr>
        <p:txBody>
          <a:bodyPr anchor="t">
            <a:noAutofit/>
          </a:bodyPr>
          <a:lstStyle/>
          <a:p>
            <a:r>
              <a:rPr lang="en-US" sz="3600" dirty="0" smtClean="0">
                <a:solidFill>
                  <a:schemeClr val="accent5">
                    <a:lumMod val="75000"/>
                  </a:schemeClr>
                </a:solidFill>
                <a:latin typeface="Consolas"/>
                <a:cs typeface="Consolas"/>
              </a:rPr>
              <a:t>“use strict” </a:t>
            </a:r>
            <a:r>
              <a:rPr lang="en-US" sz="3600" dirty="0" smtClean="0">
                <a:solidFill>
                  <a:schemeClr val="accent5">
                    <a:lumMod val="75000"/>
                  </a:schemeClr>
                </a:solidFill>
                <a:cs typeface="Consolas"/>
              </a:rPr>
              <a:t>is a declaration that tells the interpreter to interpret the code in “strict mode” </a:t>
            </a:r>
          </a:p>
          <a:p>
            <a:r>
              <a:rPr lang="en-US" sz="3600" dirty="0" smtClean="0">
                <a:solidFill>
                  <a:srgbClr val="7D1102"/>
                </a:solidFill>
                <a:latin typeface="+mj-lt"/>
                <a:cs typeface="Consolas"/>
              </a:rPr>
              <a:t>strict mode is a way to introduce better error-checking into your code </a:t>
            </a:r>
          </a:p>
          <a:p>
            <a:endParaRPr lang="en-US" sz="3600" dirty="0">
              <a:solidFill>
                <a:srgbClr val="7D1102"/>
              </a:solidFill>
              <a:latin typeface="+mj-lt"/>
              <a:cs typeface="Consolas"/>
            </a:endParaRPr>
          </a:p>
          <a:p>
            <a:endParaRPr lang="en-US" sz="3600" dirty="0" smtClean="0">
              <a:solidFill>
                <a:srgbClr val="7D1102"/>
              </a:solidFill>
              <a:latin typeface="+mj-lt"/>
              <a:cs typeface="Consolas"/>
            </a:endParaRPr>
          </a:p>
          <a:p>
            <a:endParaRPr lang="en-US" sz="3600" dirty="0" smtClean="0">
              <a:solidFill>
                <a:srgbClr val="7D1102"/>
              </a:solidFill>
              <a:latin typeface="+mj-lt"/>
              <a:cs typeface="Consolas"/>
            </a:endParaRPr>
          </a:p>
          <a:p>
            <a:r>
              <a:rPr lang="en-US" sz="3600" dirty="0" smtClean="0">
                <a:solidFill>
                  <a:srgbClr val="7D1102"/>
                </a:solidFill>
                <a:latin typeface="+mj-lt"/>
                <a:cs typeface="Consolas"/>
              </a:rPr>
              <a:t>i.e. restricts you from assigning a value to a read-only property, or add a property to an object that is not extensible </a:t>
            </a:r>
          </a:p>
          <a:p>
            <a:r>
              <a:rPr lang="en-US" sz="3600" dirty="0" smtClean="0">
                <a:solidFill>
                  <a:srgbClr val="7D1102"/>
                </a:solidFill>
                <a:latin typeface="+mj-lt"/>
                <a:cs typeface="Consolas"/>
              </a:rPr>
              <a:t>full list of restrictions (strict mode is not supported in versions of Internet Explorer earlier than IE 10) </a:t>
            </a:r>
          </a:p>
          <a:p>
            <a:pPr lvl="1">
              <a:buFont typeface="Wingdings" charset="2"/>
              <a:buChar char="Ø"/>
            </a:pPr>
            <a:r>
              <a:rPr lang="en-US" sz="3600" dirty="0">
                <a:solidFill>
                  <a:schemeClr val="accent3">
                    <a:lumMod val="75000"/>
                  </a:schemeClr>
                </a:solidFill>
                <a:latin typeface="+mj-lt"/>
                <a:cs typeface="Consolas"/>
              </a:rPr>
              <a:t>https://</a:t>
            </a:r>
            <a:r>
              <a:rPr lang="en-US" sz="3600" dirty="0" err="1">
                <a:solidFill>
                  <a:schemeClr val="accent3">
                    <a:lumMod val="75000"/>
                  </a:schemeClr>
                </a:solidFill>
                <a:latin typeface="+mj-lt"/>
                <a:cs typeface="Consolas"/>
              </a:rPr>
              <a:t>msdn.microsoft.com</a:t>
            </a:r>
            <a:r>
              <a:rPr lang="en-US" sz="3600" dirty="0">
                <a:solidFill>
                  <a:schemeClr val="accent3">
                    <a:lumMod val="75000"/>
                  </a:schemeClr>
                </a:solidFill>
                <a:latin typeface="+mj-lt"/>
                <a:cs typeface="Consolas"/>
              </a:rPr>
              <a:t>/en-us/library/br230269(v=vs.94).</a:t>
            </a:r>
            <a:r>
              <a:rPr lang="en-US" sz="3600" dirty="0" err="1">
                <a:solidFill>
                  <a:schemeClr val="accent3">
                    <a:lumMod val="75000"/>
                  </a:schemeClr>
                </a:solidFill>
                <a:latin typeface="+mj-lt"/>
                <a:cs typeface="Consolas"/>
              </a:rPr>
              <a:t>aspx#rest</a:t>
            </a:r>
            <a:endParaRPr lang="en-US" sz="3600" dirty="0" smtClean="0">
              <a:solidFill>
                <a:schemeClr val="accent3">
                  <a:lumMod val="75000"/>
                </a:schemeClr>
              </a:solidFill>
              <a:latin typeface="+mj-lt"/>
              <a:cs typeface="Consolas"/>
            </a:endParaRPr>
          </a:p>
          <a:p>
            <a:pPr marL="0" indent="0">
              <a:buNone/>
            </a:pPr>
            <a:endParaRPr lang="en-US" sz="3600" dirty="0">
              <a:solidFill>
                <a:srgbClr val="3E3E3E"/>
              </a:solidFill>
              <a:latin typeface="+mj-lt"/>
              <a:cs typeface="Consolas"/>
            </a:endParaRPr>
          </a:p>
        </p:txBody>
      </p:sp>
      <p:sp>
        <p:nvSpPr>
          <p:cNvPr id="12" name="Rounded Rectangle 11"/>
          <p:cNvSpPr/>
          <p:nvPr/>
        </p:nvSpPr>
        <p:spPr>
          <a:xfrm>
            <a:off x="18388446" y="1984447"/>
            <a:ext cx="4249304" cy="79454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smtClean="0">
                <a:solidFill>
                  <a:srgbClr val="3E3E3E"/>
                </a:solidFill>
                <a:latin typeface="Consolas"/>
                <a:cs typeface="Consolas"/>
              </a:rPr>
              <a:t>“use strict”; </a:t>
            </a:r>
          </a:p>
        </p:txBody>
      </p:sp>
      <p:sp>
        <p:nvSpPr>
          <p:cNvPr id="11" name="Rounded Rectangle 10"/>
          <p:cNvSpPr/>
          <p:nvPr/>
        </p:nvSpPr>
        <p:spPr>
          <a:xfrm>
            <a:off x="2030846" y="3696889"/>
            <a:ext cx="9938904" cy="351869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smtClean="0">
                <a:solidFill>
                  <a:schemeClr val="tx1">
                    <a:lumMod val="75000"/>
                  </a:schemeClr>
                </a:solidFill>
                <a:latin typeface="Consolas"/>
                <a:cs typeface="Consolas"/>
              </a:rPr>
              <a:t>(</a:t>
            </a:r>
            <a:r>
              <a:rPr lang="en-US" sz="4000" dirty="0" smtClean="0">
                <a:solidFill>
                  <a:schemeClr val="accent5">
                    <a:lumMod val="75000"/>
                  </a:schemeClr>
                </a:solidFill>
                <a:latin typeface="Consolas"/>
                <a:cs typeface="Consolas"/>
              </a:rPr>
              <a:t>function </a:t>
            </a:r>
            <a:r>
              <a:rPr lang="en-US" sz="4000" dirty="0" smtClean="0">
                <a:solidFill>
                  <a:srgbClr val="3E3E3E"/>
                </a:solidFill>
                <a:latin typeface="Consolas"/>
                <a:cs typeface="Consolas"/>
              </a:rPr>
              <a:t>() {</a:t>
            </a:r>
          </a:p>
          <a:p>
            <a:pPr algn="l"/>
            <a:r>
              <a:rPr lang="en-US" sz="4000" dirty="0">
                <a:solidFill>
                  <a:srgbClr val="3E3E3E"/>
                </a:solidFill>
                <a:latin typeface="Consolas"/>
                <a:cs typeface="Consolas"/>
              </a:rPr>
              <a:t>	</a:t>
            </a:r>
            <a:r>
              <a:rPr lang="en-US" sz="4000" dirty="0" smtClean="0">
                <a:solidFill>
                  <a:srgbClr val="3E3E3E"/>
                </a:solidFill>
                <a:latin typeface="Consolas"/>
                <a:cs typeface="Consolas"/>
              </a:rPr>
              <a:t>“use strict”; </a:t>
            </a:r>
          </a:p>
          <a:p>
            <a:pPr algn="l"/>
            <a:r>
              <a:rPr lang="en-US" sz="4000" dirty="0">
                <a:solidFill>
                  <a:schemeClr val="accent5">
                    <a:lumMod val="75000"/>
                  </a:schemeClr>
                </a:solidFill>
                <a:latin typeface="Consolas"/>
                <a:cs typeface="Consolas"/>
              </a:rPr>
              <a:t>	</a:t>
            </a:r>
            <a:r>
              <a:rPr lang="en-US" sz="4000" dirty="0" err="1" smtClean="0">
                <a:solidFill>
                  <a:schemeClr val="accent5">
                    <a:lumMod val="75000"/>
                  </a:schemeClr>
                </a:solidFill>
                <a:latin typeface="Consolas"/>
                <a:cs typeface="Consolas"/>
              </a:rPr>
              <a:t>var</a:t>
            </a:r>
            <a:r>
              <a:rPr lang="en-US" sz="4000" dirty="0" smtClean="0">
                <a:solidFill>
                  <a:schemeClr val="accent5">
                    <a:lumMod val="75000"/>
                  </a:schemeClr>
                </a:solidFill>
                <a:latin typeface="Consolas"/>
                <a:cs typeface="Consolas"/>
              </a:rPr>
              <a:t> </a:t>
            </a:r>
            <a:r>
              <a:rPr lang="en-US" sz="4000" dirty="0" smtClean="0">
                <a:solidFill>
                  <a:schemeClr val="accent1">
                    <a:lumMod val="75000"/>
                  </a:schemeClr>
                </a:solidFill>
                <a:latin typeface="Consolas"/>
                <a:cs typeface="Consolas"/>
              </a:rPr>
              <a:t>message</a:t>
            </a:r>
            <a:r>
              <a:rPr lang="en-US" sz="4000" dirty="0" smtClean="0">
                <a:solidFill>
                  <a:schemeClr val="accent5">
                    <a:lumMod val="75000"/>
                  </a:schemeClr>
                </a:solidFill>
                <a:latin typeface="Consolas"/>
                <a:cs typeface="Consolas"/>
              </a:rPr>
              <a:t> </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r>
              <a:rPr lang="en-US" sz="4000" dirty="0" smtClean="0">
                <a:solidFill>
                  <a:schemeClr val="tx2">
                    <a:lumMod val="75000"/>
                  </a:schemeClr>
                </a:solidFill>
                <a:latin typeface="Consolas"/>
                <a:cs typeface="Consolas"/>
              </a:rPr>
              <a:t>“Hello, World!”; </a:t>
            </a:r>
          </a:p>
          <a:p>
            <a:pPr algn="l"/>
            <a:r>
              <a:rPr lang="en-US" sz="4000" dirty="0" smtClean="0">
                <a:solidFill>
                  <a:schemeClr val="accent3">
                    <a:lumMod val="75000"/>
                  </a:schemeClr>
                </a:solidFill>
                <a:latin typeface="Consolas"/>
                <a:cs typeface="Consolas"/>
              </a:rPr>
              <a:t>	</a:t>
            </a:r>
            <a:r>
              <a:rPr lang="en-US" sz="4000" dirty="0" err="1" smtClean="0">
                <a:solidFill>
                  <a:schemeClr val="accent3">
                    <a:lumMod val="75000"/>
                  </a:schemeClr>
                </a:solidFill>
                <a:latin typeface="Consolas"/>
                <a:cs typeface="Consolas"/>
              </a:rPr>
              <a:t>console</a:t>
            </a:r>
            <a:r>
              <a:rPr lang="en-US" sz="4000" dirty="0" err="1" smtClean="0">
                <a:solidFill>
                  <a:srgbClr val="3E3E3E"/>
                </a:solidFill>
                <a:latin typeface="Consolas"/>
                <a:cs typeface="Consolas"/>
              </a:rPr>
              <a:t>.</a:t>
            </a:r>
            <a:r>
              <a:rPr lang="en-US" sz="4000" dirty="0" err="1" smtClean="0">
                <a:solidFill>
                  <a:schemeClr val="accent1">
                    <a:lumMod val="75000"/>
                  </a:schemeClr>
                </a:solidFill>
                <a:latin typeface="Consolas"/>
                <a:cs typeface="Consolas"/>
              </a:rPr>
              <a:t>log</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message</a:t>
            </a:r>
            <a:r>
              <a:rPr lang="en-US" sz="4000" dirty="0" smtClean="0">
                <a:solidFill>
                  <a:srgbClr val="3E3E3E"/>
                </a:solidFill>
                <a:latin typeface="Consolas"/>
                <a:cs typeface="Consolas"/>
              </a:rPr>
              <a:t>);</a:t>
            </a:r>
            <a:r>
              <a:rPr lang="en-US" sz="4000" dirty="0" smtClean="0">
                <a:solidFill>
                  <a:schemeClr val="accent5">
                    <a:lumMod val="75000"/>
                  </a:schemeClr>
                </a:solidFill>
                <a:latin typeface="Consolas"/>
                <a:cs typeface="Consolas"/>
              </a:rPr>
              <a:t> </a:t>
            </a:r>
          </a:p>
          <a:p>
            <a:pPr algn="l"/>
            <a:r>
              <a:rPr lang="en-US" sz="4000" dirty="0" smtClean="0">
                <a:solidFill>
                  <a:srgbClr val="3E3E3E"/>
                </a:solidFill>
                <a:latin typeface="Consolas"/>
                <a:cs typeface="Consolas"/>
              </a:rPr>
              <a:t>})();</a:t>
            </a:r>
          </a:p>
        </p:txBody>
      </p:sp>
    </p:spTree>
    <p:extLst>
      <p:ext uri="{BB962C8B-B14F-4D97-AF65-F5344CB8AC3E}">
        <p14:creationId xmlns:p14="http://schemas.microsoft.com/office/powerpoint/2010/main" val="3942727105"/>
      </p:ext>
    </p:extLst>
  </p:cSld>
  <p:clrMapOvr>
    <a:masterClrMapping/>
  </p:clrMapOvr>
  <p:transition xmlns:p14="http://schemas.microsoft.com/office/powerpoint/2010/mai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Demos/Unit06-JavaScript/</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13. Scope Closure Advanced –</a:t>
            </a:r>
            <a:r>
              <a:rPr lang="en-US" sz="4000" b="1" dirty="0" smtClean="0">
                <a:solidFill>
                  <a:srgbClr val="7D1102"/>
                </a:solidFill>
                <a:latin typeface="Consolas"/>
                <a:cs typeface="Consolas"/>
              </a:rPr>
              <a:t> </a:t>
            </a:r>
          </a:p>
          <a:p>
            <a:pPr marL="736600" lvl="1" indent="0" algn="l">
              <a:buNone/>
            </a:pPr>
            <a:r>
              <a:rPr lang="en-US" sz="4000" b="1" dirty="0" smtClean="0">
                <a:solidFill>
                  <a:srgbClr val="7D1102"/>
                </a:solidFill>
                <a:latin typeface="Consolas"/>
                <a:cs typeface="Consolas"/>
              </a:rPr>
              <a:t>13-scopeClosureAdvanced.js</a:t>
            </a: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111068831"/>
      </p:ext>
    </p:extLst>
  </p:cSld>
  <p:clrMapOvr>
    <a:masterClrMapping/>
  </p:clrMapOvr>
  <p:transition xmlns:p14="http://schemas.microsoft.com/office/powerpoint/2010/mai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784600"/>
            <a:ext cx="11677650" cy="9016998"/>
          </a:xfrm>
        </p:spPr>
        <p:txBody>
          <a:bodyPr anchor="t">
            <a:noAutofit/>
          </a:bodyPr>
          <a:lstStyle/>
          <a:p>
            <a:r>
              <a:rPr lang="en-US" sz="3600" dirty="0" smtClean="0">
                <a:solidFill>
                  <a:schemeClr val="accent5">
                    <a:lumMod val="75000"/>
                  </a:schemeClr>
                </a:solidFill>
                <a:latin typeface="+mj-lt"/>
                <a:cs typeface="Consolas"/>
              </a:rPr>
              <a:t>HTML DOM can be accessed with JS (and with other programming languages) </a:t>
            </a:r>
          </a:p>
          <a:p>
            <a:pPr lvl="1">
              <a:buFont typeface="Courier New"/>
              <a:buChar char="o"/>
            </a:pPr>
            <a:r>
              <a:rPr lang="en-US" sz="3600" dirty="0" smtClean="0">
                <a:solidFill>
                  <a:srgbClr val="3E3E3E"/>
                </a:solidFill>
                <a:latin typeface="+mj-lt"/>
                <a:cs typeface="Consolas"/>
              </a:rPr>
              <a:t>a function without a name</a:t>
            </a:r>
          </a:p>
          <a:p>
            <a:pPr marL="736600" lvl="1" indent="0">
              <a:buNone/>
            </a:pPr>
            <a:endParaRPr lang="en-US" sz="3600" dirty="0">
              <a:solidFill>
                <a:srgbClr val="3E3E3E"/>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HTML, JS and THE DOM</a:t>
            </a:r>
            <a:endParaRPr lang="en-US" dirty="0"/>
          </a:p>
        </p:txBody>
      </p:sp>
      <p:sp>
        <p:nvSpPr>
          <p:cNvPr id="12" name="Rounded Rectangle 11"/>
          <p:cNvSpPr/>
          <p:nvPr/>
        </p:nvSpPr>
        <p:spPr>
          <a:xfrm>
            <a:off x="673100" y="5443143"/>
            <a:ext cx="10655300" cy="76049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smtClean="0">
                <a:solidFill>
                  <a:schemeClr val="bg2">
                    <a:lumMod val="50000"/>
                  </a:schemeClr>
                </a:solidFill>
                <a:latin typeface="Consolas"/>
                <a:cs typeface="Consolas"/>
              </a:rPr>
              <a:t>&lt;html&gt; </a:t>
            </a:r>
          </a:p>
          <a:p>
            <a:pPr algn="l"/>
            <a:r>
              <a:rPr lang="en-US" sz="4000" dirty="0" smtClean="0">
                <a:solidFill>
                  <a:schemeClr val="bg2">
                    <a:lumMod val="50000"/>
                  </a:schemeClr>
                </a:solidFill>
                <a:latin typeface="Consolas"/>
                <a:cs typeface="Consolas"/>
              </a:rPr>
              <a:t>&lt;body&gt; </a:t>
            </a:r>
          </a:p>
          <a:p>
            <a:pPr algn="l"/>
            <a:r>
              <a:rPr lang="en-US" sz="4000" dirty="0" smtClean="0">
                <a:solidFill>
                  <a:schemeClr val="accent5">
                    <a:lumMod val="75000"/>
                  </a:schemeClr>
                </a:solidFill>
                <a:latin typeface="Consolas"/>
                <a:cs typeface="Consolas"/>
              </a:rPr>
              <a:t>&lt;p id=“</a:t>
            </a:r>
            <a:r>
              <a:rPr lang="en-US" sz="4000" dirty="0" smtClean="0">
                <a:solidFill>
                  <a:srgbClr val="51868F"/>
                </a:solidFill>
                <a:latin typeface="Consolas"/>
                <a:cs typeface="Consolas"/>
              </a:rPr>
              <a:t>demo</a:t>
            </a:r>
            <a:r>
              <a:rPr lang="en-US" sz="4000" dirty="0" smtClean="0">
                <a:solidFill>
                  <a:schemeClr val="accent5">
                    <a:lumMod val="75000"/>
                  </a:schemeClr>
                </a:solidFill>
                <a:latin typeface="Consolas"/>
                <a:cs typeface="Consolas"/>
              </a:rPr>
              <a:t>”&gt;&lt;/p&gt;</a:t>
            </a:r>
          </a:p>
          <a:p>
            <a:pPr algn="l"/>
            <a:r>
              <a:rPr lang="en-US" sz="4000" dirty="0" smtClean="0">
                <a:solidFill>
                  <a:schemeClr val="accent5">
                    <a:lumMod val="75000"/>
                  </a:schemeClr>
                </a:solidFill>
                <a:latin typeface="Consolas"/>
                <a:cs typeface="Consolas"/>
              </a:rPr>
              <a:t> </a:t>
            </a:r>
            <a:endParaRPr lang="en-US" sz="4000" dirty="0">
              <a:solidFill>
                <a:schemeClr val="accent5">
                  <a:lumMod val="75000"/>
                </a:schemeClr>
              </a:solidFill>
              <a:latin typeface="Consolas"/>
              <a:cs typeface="Consolas"/>
            </a:endParaRPr>
          </a:p>
          <a:p>
            <a:pPr algn="l"/>
            <a:r>
              <a:rPr lang="en-US" sz="4000" dirty="0" smtClean="0">
                <a:solidFill>
                  <a:schemeClr val="accent3">
                    <a:lumMod val="75000"/>
                  </a:schemeClr>
                </a:solidFill>
                <a:latin typeface="Consolas"/>
                <a:cs typeface="Consolas"/>
              </a:rPr>
              <a:t>&lt;script&gt; </a:t>
            </a:r>
          </a:p>
          <a:p>
            <a:pPr algn="l"/>
            <a:r>
              <a:rPr lang="en-US" sz="4000" dirty="0" err="1" smtClean="0">
                <a:solidFill>
                  <a:schemeClr val="accent5">
                    <a:lumMod val="75000"/>
                  </a:schemeClr>
                </a:solidFill>
                <a:latin typeface="Consolas"/>
                <a:cs typeface="Consolas"/>
              </a:rPr>
              <a:t>document.getElementById</a:t>
            </a:r>
            <a:r>
              <a:rPr lang="en-US" sz="4000" dirty="0" smtClean="0">
                <a:solidFill>
                  <a:schemeClr val="accent5">
                    <a:lumMod val="75000"/>
                  </a:schemeClr>
                </a:solidFill>
                <a:latin typeface="Consolas"/>
                <a:cs typeface="Consolas"/>
              </a:rPr>
              <a:t>(“</a:t>
            </a:r>
            <a:r>
              <a:rPr lang="en-US" sz="4000" dirty="0" smtClean="0">
                <a:solidFill>
                  <a:srgbClr val="51868F"/>
                </a:solidFill>
                <a:latin typeface="Consolas"/>
                <a:cs typeface="Consolas"/>
              </a:rPr>
              <a:t>demo</a:t>
            </a:r>
            <a:r>
              <a:rPr lang="en-US" sz="4000" dirty="0" smtClean="0">
                <a:solidFill>
                  <a:schemeClr val="accent5">
                    <a:lumMod val="75000"/>
                  </a:schemeClr>
                </a:solidFill>
                <a:latin typeface="Consolas"/>
                <a:cs typeface="Consolas"/>
              </a:rPr>
              <a:t>”).</a:t>
            </a:r>
            <a:r>
              <a:rPr lang="en-US" sz="4000" dirty="0" err="1" smtClean="0">
                <a:solidFill>
                  <a:schemeClr val="accent5">
                    <a:lumMod val="75000"/>
                  </a:schemeClr>
                </a:solidFill>
                <a:latin typeface="Consolas"/>
                <a:cs typeface="Consolas"/>
              </a:rPr>
              <a:t>innerHTML</a:t>
            </a:r>
            <a:r>
              <a:rPr lang="en-US" sz="4000" dirty="0" smtClean="0">
                <a:solidFill>
                  <a:schemeClr val="accent5">
                    <a:lumMod val="75000"/>
                  </a:schemeClr>
                </a:solidFill>
                <a:latin typeface="Consolas"/>
                <a:cs typeface="Consolas"/>
              </a:rPr>
              <a:t> = “Hello World!”; </a:t>
            </a:r>
          </a:p>
          <a:p>
            <a:pPr algn="l"/>
            <a:r>
              <a:rPr lang="en-US" sz="4000" dirty="0" smtClean="0">
                <a:solidFill>
                  <a:srgbClr val="A37113"/>
                </a:solidFill>
                <a:latin typeface="Consolas"/>
                <a:cs typeface="Consolas"/>
              </a:rPr>
              <a:t>&lt;/script&gt; </a:t>
            </a:r>
          </a:p>
          <a:p>
            <a:pPr algn="l"/>
            <a:endParaRPr lang="en-US" sz="4000" dirty="0">
              <a:solidFill>
                <a:srgbClr val="5A5A5A"/>
              </a:solidFill>
              <a:latin typeface="Consolas"/>
              <a:cs typeface="Consolas"/>
            </a:endParaRPr>
          </a:p>
          <a:p>
            <a:pPr algn="l"/>
            <a:r>
              <a:rPr lang="en-US" sz="4000" dirty="0" smtClean="0">
                <a:solidFill>
                  <a:srgbClr val="5A5A5A"/>
                </a:solidFill>
                <a:latin typeface="Consolas"/>
                <a:cs typeface="Consolas"/>
              </a:rPr>
              <a:t>&lt;/body&gt;</a:t>
            </a:r>
          </a:p>
          <a:p>
            <a:pPr algn="l"/>
            <a:r>
              <a:rPr lang="en-US" sz="4000" dirty="0" smtClean="0">
                <a:solidFill>
                  <a:srgbClr val="5A5A5A"/>
                </a:solidFill>
                <a:latin typeface="Consolas"/>
                <a:cs typeface="Consolas"/>
              </a:rPr>
              <a:t>&lt;/html&gt; </a:t>
            </a:r>
          </a:p>
        </p:txBody>
      </p:sp>
      <p:sp>
        <p:nvSpPr>
          <p:cNvPr id="5" name="Text Placeholder 2"/>
          <p:cNvSpPr txBox="1">
            <a:spLocks/>
          </p:cNvSpPr>
          <p:nvPr/>
        </p:nvSpPr>
        <p:spPr>
          <a:xfrm>
            <a:off x="12045950" y="3784600"/>
            <a:ext cx="11677650" cy="916939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r>
              <a:rPr lang="en-US" sz="3600" dirty="0" smtClean="0">
                <a:solidFill>
                  <a:schemeClr val="accent5">
                    <a:lumMod val="75000"/>
                  </a:schemeClr>
                </a:solidFill>
                <a:latin typeface="+mj-lt"/>
                <a:cs typeface="Consolas"/>
              </a:rPr>
              <a:t>Most common way to access an HTML element is to use the id of the element </a:t>
            </a:r>
          </a:p>
          <a:p>
            <a:pPr lvl="1" algn="l">
              <a:buFont typeface="Courier New"/>
              <a:buChar char="o"/>
            </a:pPr>
            <a:r>
              <a:rPr lang="en-US" sz="3600" dirty="0" smtClean="0">
                <a:solidFill>
                  <a:srgbClr val="3E3E3E"/>
                </a:solidFill>
                <a:latin typeface="+mj-lt"/>
                <a:cs typeface="Consolas"/>
              </a:rPr>
              <a:t>here you use the </a:t>
            </a:r>
            <a:r>
              <a:rPr lang="en-US" sz="3600" dirty="0" err="1" smtClean="0">
                <a:solidFill>
                  <a:srgbClr val="3E3E3E"/>
                </a:solidFill>
                <a:latin typeface="Consolas"/>
                <a:cs typeface="Consolas"/>
              </a:rPr>
              <a:t>getElementById</a:t>
            </a:r>
            <a:r>
              <a:rPr lang="en-US" sz="3600" dirty="0" smtClean="0">
                <a:solidFill>
                  <a:srgbClr val="3E3E3E"/>
                </a:solidFill>
                <a:latin typeface="Consolas"/>
                <a:cs typeface="Consolas"/>
              </a:rPr>
              <a:t>()</a:t>
            </a:r>
            <a:r>
              <a:rPr lang="en-US" sz="3600" dirty="0" smtClean="0">
                <a:solidFill>
                  <a:srgbClr val="3E3E3E"/>
                </a:solidFill>
                <a:latin typeface="+mj-lt"/>
                <a:cs typeface="Consolas"/>
              </a:rPr>
              <a:t> method and used </a:t>
            </a:r>
            <a:r>
              <a:rPr lang="en-US" sz="3600" dirty="0" smtClean="0">
                <a:solidFill>
                  <a:srgbClr val="3E3E3E"/>
                </a:solidFill>
                <a:latin typeface="Consolas"/>
                <a:cs typeface="Consolas"/>
              </a:rPr>
              <a:t>id=“demo</a:t>
            </a:r>
            <a:r>
              <a:rPr lang="en-US" sz="3600" dirty="0" smtClean="0">
                <a:solidFill>
                  <a:srgbClr val="3E3E3E"/>
                </a:solidFill>
                <a:latin typeface="+mj-lt"/>
                <a:cs typeface="Consolas"/>
              </a:rPr>
              <a:t>” to find the element </a:t>
            </a:r>
          </a:p>
          <a:p>
            <a:pPr lvl="1" algn="l">
              <a:buFont typeface="Courier New"/>
              <a:buChar char="o"/>
            </a:pPr>
            <a:r>
              <a:rPr lang="en-US" sz="3600" dirty="0" smtClean="0">
                <a:solidFill>
                  <a:srgbClr val="3E3E3E"/>
                </a:solidFill>
                <a:latin typeface="+mj-lt"/>
                <a:cs typeface="Consolas"/>
              </a:rPr>
              <a:t>the easiest way to get the content of an element is by using the </a:t>
            </a:r>
            <a:r>
              <a:rPr lang="en-US" sz="3600" dirty="0" err="1" smtClean="0">
                <a:solidFill>
                  <a:srgbClr val="3E3E3E"/>
                </a:solidFill>
                <a:latin typeface="Consolas"/>
                <a:cs typeface="Consolas"/>
              </a:rPr>
              <a:t>innerHTML</a:t>
            </a:r>
            <a:r>
              <a:rPr lang="en-US" sz="3600" dirty="0" smtClean="0">
                <a:solidFill>
                  <a:srgbClr val="3E3E3E"/>
                </a:solidFill>
                <a:latin typeface="+mj-lt"/>
                <a:cs typeface="Consolas"/>
              </a:rPr>
              <a:t> property </a:t>
            </a:r>
          </a:p>
          <a:p>
            <a:pPr marL="736600" lvl="1" indent="0" algn="l">
              <a:buFontTx/>
              <a:buNone/>
            </a:pPr>
            <a:endParaRPr lang="en-US" sz="3600" dirty="0">
              <a:solidFill>
                <a:srgbClr val="3E3E3E"/>
              </a:solidFill>
              <a:latin typeface="+mj-lt"/>
              <a:cs typeface="Consolas"/>
            </a:endParaRPr>
          </a:p>
        </p:txBody>
      </p:sp>
    </p:spTree>
    <p:extLst>
      <p:ext uri="{BB962C8B-B14F-4D97-AF65-F5344CB8AC3E}">
        <p14:creationId xmlns:p14="http://schemas.microsoft.com/office/powerpoint/2010/main" val="3749907062"/>
      </p:ext>
    </p:extLst>
  </p:cSld>
  <p:clrMapOvr>
    <a:masterClrMapping/>
  </p:clrMapOvr>
  <p:transition xmlns:p14="http://schemas.microsoft.com/office/powerpoint/2010/mai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673100" y="355600"/>
            <a:ext cx="23050500" cy="3429000"/>
          </a:xfrm>
        </p:spPr>
        <p:txBody>
          <a:bodyPr/>
          <a:lstStyle/>
          <a:p>
            <a:r>
              <a:rPr lang="en-US" dirty="0" smtClean="0"/>
              <a:t>Finding/Changing html elements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08419118"/>
              </p:ext>
            </p:extLst>
          </p:nvPr>
        </p:nvGraphicFramePr>
        <p:xfrm>
          <a:off x="3810000" y="3466714"/>
          <a:ext cx="16256000" cy="9265920"/>
        </p:xfrm>
        <a:graphic>
          <a:graphicData uri="http://schemas.openxmlformats.org/drawingml/2006/table">
            <a:tbl>
              <a:tblPr firstRow="1" bandRow="1">
                <a:tableStyleId>{5940675A-B579-460E-94D1-54222C63F5DA}</a:tableStyleId>
              </a:tblPr>
              <a:tblGrid>
                <a:gridCol w="8128000"/>
                <a:gridCol w="8128000"/>
              </a:tblGrid>
              <a:tr h="370840">
                <a:tc>
                  <a:txBody>
                    <a:bodyPr/>
                    <a:lstStyle/>
                    <a:p>
                      <a:r>
                        <a:rPr lang="en-US" sz="4000" b="1" dirty="0" smtClean="0"/>
                        <a:t>Method</a:t>
                      </a:r>
                      <a:endParaRPr lang="en-US" sz="4000" b="1" dirty="0"/>
                    </a:p>
                  </a:txBody>
                  <a:tcPr/>
                </a:tc>
                <a:tc>
                  <a:txBody>
                    <a:bodyPr/>
                    <a:lstStyle/>
                    <a:p>
                      <a:r>
                        <a:rPr lang="en-US" sz="4000" b="1" dirty="0" smtClean="0"/>
                        <a:t>Description</a:t>
                      </a:r>
                      <a:endParaRPr lang="en-US" sz="4000" b="1" dirty="0"/>
                    </a:p>
                  </a:txBody>
                  <a:tcPr/>
                </a:tc>
              </a:tr>
              <a:tr h="370840">
                <a:tc>
                  <a:txBody>
                    <a:bodyPr/>
                    <a:lstStyle/>
                    <a:p>
                      <a:r>
                        <a:rPr lang="en-US" sz="4000" dirty="0" err="1" smtClean="0">
                          <a:latin typeface="Consolas"/>
                          <a:cs typeface="Consolas"/>
                        </a:rPr>
                        <a:t>document.getElementById</a:t>
                      </a:r>
                      <a:r>
                        <a:rPr lang="en-US" sz="4000" dirty="0" smtClean="0">
                          <a:latin typeface="Consolas"/>
                          <a:cs typeface="Consolas"/>
                        </a:rPr>
                        <a:t>(</a:t>
                      </a:r>
                      <a:r>
                        <a:rPr lang="en-US" sz="4000" i="1" dirty="0" smtClean="0">
                          <a:latin typeface="Consolas"/>
                          <a:cs typeface="Consolas"/>
                        </a:rPr>
                        <a:t>id</a:t>
                      </a:r>
                      <a:r>
                        <a:rPr lang="en-US" sz="4000" i="0" dirty="0" smtClean="0">
                          <a:latin typeface="Consolas"/>
                          <a:cs typeface="Consolas"/>
                        </a:rPr>
                        <a:t>)</a:t>
                      </a:r>
                      <a:endParaRPr lang="en-US" sz="4000" i="1" dirty="0">
                        <a:latin typeface="Consolas"/>
                        <a:cs typeface="Consolas"/>
                      </a:endParaRPr>
                    </a:p>
                  </a:txBody>
                  <a:tcPr/>
                </a:tc>
                <a:tc>
                  <a:txBody>
                    <a:bodyPr/>
                    <a:lstStyle/>
                    <a:p>
                      <a:r>
                        <a:rPr lang="en-US" sz="4000" dirty="0" smtClean="0"/>
                        <a:t>Find an element by element id</a:t>
                      </a:r>
                      <a:endParaRPr lang="en-US" sz="4000" dirty="0"/>
                    </a:p>
                  </a:txBody>
                  <a:tcPr/>
                </a:tc>
              </a:tr>
              <a:tr h="370840">
                <a:tc>
                  <a:txBody>
                    <a:bodyPr/>
                    <a:lstStyle/>
                    <a:p>
                      <a:r>
                        <a:rPr lang="en-US" sz="4000" dirty="0" err="1" smtClean="0">
                          <a:latin typeface="Consolas"/>
                          <a:cs typeface="Consolas"/>
                        </a:rPr>
                        <a:t>document.getElementsByTagName</a:t>
                      </a:r>
                      <a:r>
                        <a:rPr lang="en-US" sz="4000" dirty="0" smtClean="0">
                          <a:latin typeface="Consolas"/>
                          <a:cs typeface="Consolas"/>
                        </a:rPr>
                        <a:t>(</a:t>
                      </a:r>
                      <a:r>
                        <a:rPr lang="en-US" sz="4000" i="1" dirty="0" smtClean="0">
                          <a:latin typeface="Consolas"/>
                          <a:cs typeface="Consolas"/>
                        </a:rPr>
                        <a:t>name</a:t>
                      </a:r>
                      <a:r>
                        <a:rPr lang="en-US" sz="4000" i="0" dirty="0" smtClean="0">
                          <a:latin typeface="Consolas"/>
                          <a:cs typeface="Consolas"/>
                        </a:rPr>
                        <a:t>)</a:t>
                      </a:r>
                      <a:endParaRPr lang="en-US" sz="4000" i="1" dirty="0">
                        <a:latin typeface="Consolas"/>
                        <a:cs typeface="Consolas"/>
                      </a:endParaRPr>
                    </a:p>
                  </a:txBody>
                  <a:tcPr/>
                </a:tc>
                <a:tc>
                  <a:txBody>
                    <a:bodyPr/>
                    <a:lstStyle/>
                    <a:p>
                      <a:r>
                        <a:rPr lang="en-US" sz="4000" dirty="0" smtClean="0"/>
                        <a:t>Find elements by tag name </a:t>
                      </a:r>
                      <a:endParaRPr lang="en-US" sz="4000" dirty="0"/>
                    </a:p>
                  </a:txBody>
                  <a:tcPr/>
                </a:tc>
              </a:tr>
              <a:tr h="370840">
                <a:tc>
                  <a:txBody>
                    <a:bodyPr/>
                    <a:lstStyle/>
                    <a:p>
                      <a:r>
                        <a:rPr lang="en-US" sz="4000" dirty="0" err="1" smtClean="0">
                          <a:latin typeface="Consolas"/>
                          <a:cs typeface="Consolas"/>
                        </a:rPr>
                        <a:t>document.getElementsByClassName</a:t>
                      </a:r>
                      <a:endParaRPr lang="en-US" sz="4000" dirty="0">
                        <a:latin typeface="Consolas"/>
                        <a:cs typeface="Consolas"/>
                      </a:endParaRPr>
                    </a:p>
                  </a:txBody>
                  <a:tcPr/>
                </a:tc>
                <a:tc>
                  <a:txBody>
                    <a:bodyPr/>
                    <a:lstStyle/>
                    <a:p>
                      <a:r>
                        <a:rPr lang="en-US" sz="4000" dirty="0" smtClean="0"/>
                        <a:t>Find elements by class name</a:t>
                      </a:r>
                      <a:endParaRPr lang="en-US" sz="4000" dirty="0"/>
                    </a:p>
                  </a:txBody>
                  <a:tcPr/>
                </a:tc>
              </a:tr>
              <a:tr h="370840">
                <a:tc>
                  <a:txBody>
                    <a:bodyPr/>
                    <a:lstStyle/>
                    <a:p>
                      <a:r>
                        <a:rPr lang="en-US" sz="4000" dirty="0" err="1" smtClean="0">
                          <a:latin typeface="Consolas"/>
                          <a:cs typeface="Consolas"/>
                        </a:rPr>
                        <a:t>element.innerHTML</a:t>
                      </a:r>
                      <a:r>
                        <a:rPr lang="en-US" sz="4000" baseline="0" dirty="0" smtClean="0">
                          <a:latin typeface="Consolas"/>
                          <a:cs typeface="Consolas"/>
                        </a:rPr>
                        <a:t> = new html content</a:t>
                      </a:r>
                      <a:endParaRPr lang="en-US" sz="4000" dirty="0">
                        <a:latin typeface="Consolas"/>
                        <a:cs typeface="Consolas"/>
                      </a:endParaRPr>
                    </a:p>
                  </a:txBody>
                  <a:tcPr/>
                </a:tc>
                <a:tc>
                  <a:txBody>
                    <a:bodyPr/>
                    <a:lstStyle/>
                    <a:p>
                      <a:r>
                        <a:rPr lang="en-US" sz="4000" dirty="0" smtClean="0"/>
                        <a:t>Change the inner HTML of an element</a:t>
                      </a:r>
                      <a:endParaRPr lang="en-US" sz="4000" dirty="0"/>
                    </a:p>
                  </a:txBody>
                  <a:tcPr/>
                </a:tc>
              </a:tr>
              <a:tr h="370840">
                <a:tc>
                  <a:txBody>
                    <a:bodyPr/>
                    <a:lstStyle/>
                    <a:p>
                      <a:r>
                        <a:rPr lang="en-US" sz="4000" dirty="0" err="1" smtClean="0">
                          <a:latin typeface="Consolas"/>
                          <a:cs typeface="Consolas"/>
                        </a:rPr>
                        <a:t>element.attribute</a:t>
                      </a:r>
                      <a:r>
                        <a:rPr lang="en-US" sz="4000" dirty="0" smtClean="0">
                          <a:latin typeface="Consolas"/>
                          <a:cs typeface="Consolas"/>
                        </a:rPr>
                        <a:t> =</a:t>
                      </a:r>
                      <a:r>
                        <a:rPr lang="en-US" sz="4000" baseline="0" dirty="0" smtClean="0">
                          <a:latin typeface="Consolas"/>
                          <a:cs typeface="Consolas"/>
                        </a:rPr>
                        <a:t> new value</a:t>
                      </a:r>
                      <a:endParaRPr lang="en-US" sz="4000" dirty="0">
                        <a:latin typeface="Consolas"/>
                        <a:cs typeface="Consolas"/>
                      </a:endParaRPr>
                    </a:p>
                  </a:txBody>
                  <a:tcPr/>
                </a:tc>
                <a:tc>
                  <a:txBody>
                    <a:bodyPr/>
                    <a:lstStyle/>
                    <a:p>
                      <a:r>
                        <a:rPr lang="en-US" sz="4000" dirty="0" smtClean="0"/>
                        <a:t>Change</a:t>
                      </a:r>
                      <a:r>
                        <a:rPr lang="en-US" sz="4000" baseline="0" dirty="0" smtClean="0"/>
                        <a:t> the attribute value of an HTML element </a:t>
                      </a:r>
                      <a:endParaRPr lang="en-US" sz="4000" dirty="0"/>
                    </a:p>
                  </a:txBody>
                  <a:tcPr/>
                </a:tc>
              </a:tr>
              <a:tr h="370840">
                <a:tc>
                  <a:txBody>
                    <a:bodyPr/>
                    <a:lstStyle/>
                    <a:p>
                      <a:r>
                        <a:rPr lang="en-US" sz="4000" dirty="0" err="1" smtClean="0">
                          <a:latin typeface="Consolas"/>
                          <a:cs typeface="Consolas"/>
                        </a:rPr>
                        <a:t>element.setAttribute</a:t>
                      </a:r>
                      <a:r>
                        <a:rPr lang="en-US" sz="4000" dirty="0" smtClean="0">
                          <a:latin typeface="Consolas"/>
                          <a:cs typeface="Consolas"/>
                        </a:rPr>
                        <a:t>(attribute,</a:t>
                      </a:r>
                      <a:r>
                        <a:rPr lang="en-US" sz="4000" baseline="0" dirty="0" smtClean="0">
                          <a:latin typeface="Consolas"/>
                          <a:cs typeface="Consolas"/>
                        </a:rPr>
                        <a:t> value) </a:t>
                      </a:r>
                      <a:endParaRPr lang="en-US" sz="4000" dirty="0">
                        <a:latin typeface="Consolas"/>
                        <a:cs typeface="Consolas"/>
                      </a:endParaRPr>
                    </a:p>
                  </a:txBody>
                  <a:tcPr/>
                </a:tc>
                <a:tc>
                  <a:txBody>
                    <a:bodyPr/>
                    <a:lstStyle/>
                    <a:p>
                      <a:r>
                        <a:rPr lang="en-US" sz="4000" dirty="0" smtClean="0"/>
                        <a:t>Change</a:t>
                      </a:r>
                      <a:r>
                        <a:rPr lang="en-US" sz="4000" baseline="0" dirty="0" smtClean="0"/>
                        <a:t> the attribute value of an HTML element</a:t>
                      </a:r>
                      <a:endParaRPr lang="en-US" sz="4000" dirty="0"/>
                    </a:p>
                  </a:txBody>
                  <a:tcPr/>
                </a:tc>
              </a:tr>
              <a:tr h="370840">
                <a:tc>
                  <a:txBody>
                    <a:bodyPr/>
                    <a:lstStyle/>
                    <a:p>
                      <a:r>
                        <a:rPr lang="en-US" sz="4000" dirty="0" err="1" smtClean="0">
                          <a:latin typeface="Consolas"/>
                          <a:cs typeface="Consolas"/>
                        </a:rPr>
                        <a:t>element.style.property</a:t>
                      </a:r>
                      <a:r>
                        <a:rPr lang="en-US" sz="4000" dirty="0" smtClean="0">
                          <a:latin typeface="Consolas"/>
                          <a:cs typeface="Consolas"/>
                        </a:rPr>
                        <a:t> = new style</a:t>
                      </a:r>
                      <a:endParaRPr lang="en-US" sz="4000" dirty="0">
                        <a:latin typeface="Consolas"/>
                        <a:cs typeface="Consolas"/>
                      </a:endParaRPr>
                    </a:p>
                  </a:txBody>
                  <a:tcPr/>
                </a:tc>
                <a:tc>
                  <a:txBody>
                    <a:bodyPr/>
                    <a:lstStyle/>
                    <a:p>
                      <a:r>
                        <a:rPr lang="en-US" sz="4000" dirty="0" smtClean="0"/>
                        <a:t>Change the style of an HTML element</a:t>
                      </a:r>
                      <a:endParaRPr lang="en-US" sz="4000" dirty="0"/>
                    </a:p>
                  </a:txBody>
                  <a:tcPr/>
                </a:tc>
              </a:tr>
            </a:tbl>
          </a:graphicData>
        </a:graphic>
      </p:graphicFrame>
    </p:spTree>
    <p:extLst>
      <p:ext uri="{BB962C8B-B14F-4D97-AF65-F5344CB8AC3E}">
        <p14:creationId xmlns:p14="http://schemas.microsoft.com/office/powerpoint/2010/main" val="2629129016"/>
      </p:ext>
    </p:extLst>
  </p:cSld>
  <p:clrMapOvr>
    <a:masterClrMapping/>
  </p:clrMapOvr>
  <p:transition xmlns:p14="http://schemas.microsoft.com/office/powerpoint/2010/mai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784600"/>
            <a:ext cx="11677650" cy="9016998"/>
          </a:xfrm>
        </p:spPr>
        <p:txBody>
          <a:bodyPr anchor="t">
            <a:noAutofit/>
          </a:bodyPr>
          <a:lstStyle/>
          <a:p>
            <a:r>
              <a:rPr lang="en-US" sz="3600" dirty="0" smtClean="0">
                <a:solidFill>
                  <a:schemeClr val="accent5">
                    <a:lumMod val="75000"/>
                  </a:schemeClr>
                </a:solidFill>
                <a:latin typeface="+mj-lt"/>
                <a:cs typeface="Consolas"/>
              </a:rPr>
              <a:t>HTML DOM can be accessed with JS (and with other programming languages) </a:t>
            </a:r>
          </a:p>
          <a:p>
            <a:pPr lvl="1">
              <a:buFont typeface="Courier New"/>
              <a:buChar char="o"/>
            </a:pPr>
            <a:r>
              <a:rPr lang="en-US" sz="3600" dirty="0" smtClean="0">
                <a:solidFill>
                  <a:srgbClr val="3E3E3E"/>
                </a:solidFill>
                <a:latin typeface="+mj-lt"/>
                <a:cs typeface="Consolas"/>
              </a:rPr>
              <a:t>a function without a name</a:t>
            </a:r>
          </a:p>
          <a:p>
            <a:pPr marL="736600" lvl="1" indent="0">
              <a:buNone/>
            </a:pPr>
            <a:endParaRPr lang="en-US" sz="3600" dirty="0">
              <a:solidFill>
                <a:srgbClr val="3E3E3E"/>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HTML, JS and THE DOM</a:t>
            </a:r>
            <a:endParaRPr lang="en-US" dirty="0"/>
          </a:p>
        </p:txBody>
      </p:sp>
      <p:sp>
        <p:nvSpPr>
          <p:cNvPr id="12" name="Rounded Rectangle 11"/>
          <p:cNvSpPr/>
          <p:nvPr/>
        </p:nvSpPr>
        <p:spPr>
          <a:xfrm>
            <a:off x="673100" y="5443143"/>
            <a:ext cx="10655300" cy="76049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US" sz="4000" dirty="0" smtClean="0">
                <a:solidFill>
                  <a:schemeClr val="bg2">
                    <a:lumMod val="50000"/>
                  </a:schemeClr>
                </a:solidFill>
                <a:latin typeface="Consolas"/>
                <a:cs typeface="Consolas"/>
              </a:rPr>
              <a:t>&lt;html&gt; </a:t>
            </a:r>
          </a:p>
          <a:p>
            <a:pPr algn="l"/>
            <a:r>
              <a:rPr lang="en-US" sz="4000" dirty="0" smtClean="0">
                <a:solidFill>
                  <a:schemeClr val="bg2">
                    <a:lumMod val="50000"/>
                  </a:schemeClr>
                </a:solidFill>
                <a:latin typeface="Consolas"/>
                <a:cs typeface="Consolas"/>
              </a:rPr>
              <a:t>&lt;body&gt; </a:t>
            </a:r>
          </a:p>
          <a:p>
            <a:pPr algn="l"/>
            <a:r>
              <a:rPr lang="en-US" sz="4000" dirty="0" smtClean="0">
                <a:solidFill>
                  <a:schemeClr val="accent5">
                    <a:lumMod val="75000"/>
                  </a:schemeClr>
                </a:solidFill>
                <a:latin typeface="Consolas"/>
                <a:cs typeface="Consolas"/>
              </a:rPr>
              <a:t>&lt;p id=“</a:t>
            </a:r>
            <a:r>
              <a:rPr lang="en-US" sz="4000" dirty="0" smtClean="0">
                <a:solidFill>
                  <a:srgbClr val="51868F"/>
                </a:solidFill>
                <a:latin typeface="Consolas"/>
                <a:cs typeface="Consolas"/>
              </a:rPr>
              <a:t>demo</a:t>
            </a:r>
            <a:r>
              <a:rPr lang="en-US" sz="4000" dirty="0" smtClean="0">
                <a:solidFill>
                  <a:schemeClr val="accent5">
                    <a:lumMod val="75000"/>
                  </a:schemeClr>
                </a:solidFill>
                <a:latin typeface="Consolas"/>
                <a:cs typeface="Consolas"/>
              </a:rPr>
              <a:t>”&gt;&lt;/p&gt;</a:t>
            </a:r>
          </a:p>
          <a:p>
            <a:pPr algn="l"/>
            <a:r>
              <a:rPr lang="en-US" sz="4000" dirty="0" smtClean="0">
                <a:solidFill>
                  <a:schemeClr val="accent5">
                    <a:lumMod val="75000"/>
                  </a:schemeClr>
                </a:solidFill>
                <a:latin typeface="Consolas"/>
                <a:cs typeface="Consolas"/>
              </a:rPr>
              <a:t> </a:t>
            </a:r>
            <a:endParaRPr lang="en-US" sz="4000" dirty="0">
              <a:solidFill>
                <a:schemeClr val="accent5">
                  <a:lumMod val="75000"/>
                </a:schemeClr>
              </a:solidFill>
              <a:latin typeface="Consolas"/>
              <a:cs typeface="Consolas"/>
            </a:endParaRPr>
          </a:p>
          <a:p>
            <a:pPr algn="l"/>
            <a:r>
              <a:rPr lang="en-US" sz="4000" dirty="0" smtClean="0">
                <a:solidFill>
                  <a:schemeClr val="accent3">
                    <a:lumMod val="75000"/>
                  </a:schemeClr>
                </a:solidFill>
                <a:latin typeface="Consolas"/>
                <a:cs typeface="Consolas"/>
              </a:rPr>
              <a:t>&lt;script&gt; </a:t>
            </a:r>
          </a:p>
          <a:p>
            <a:pPr algn="l"/>
            <a:r>
              <a:rPr lang="en-US" sz="4000" dirty="0" err="1" smtClean="0">
                <a:solidFill>
                  <a:schemeClr val="accent5">
                    <a:lumMod val="75000"/>
                  </a:schemeClr>
                </a:solidFill>
                <a:latin typeface="Consolas"/>
                <a:cs typeface="Consolas"/>
              </a:rPr>
              <a:t>document.getElementById</a:t>
            </a:r>
            <a:r>
              <a:rPr lang="en-US" sz="4000" dirty="0" smtClean="0">
                <a:solidFill>
                  <a:schemeClr val="accent5">
                    <a:lumMod val="75000"/>
                  </a:schemeClr>
                </a:solidFill>
                <a:latin typeface="Consolas"/>
                <a:cs typeface="Consolas"/>
              </a:rPr>
              <a:t>(“</a:t>
            </a:r>
            <a:r>
              <a:rPr lang="en-US" sz="4000" dirty="0" smtClean="0">
                <a:solidFill>
                  <a:srgbClr val="51868F"/>
                </a:solidFill>
                <a:latin typeface="Consolas"/>
                <a:cs typeface="Consolas"/>
              </a:rPr>
              <a:t>demo</a:t>
            </a:r>
            <a:r>
              <a:rPr lang="en-US" sz="4000" dirty="0" smtClean="0">
                <a:solidFill>
                  <a:schemeClr val="accent5">
                    <a:lumMod val="75000"/>
                  </a:schemeClr>
                </a:solidFill>
                <a:latin typeface="Consolas"/>
                <a:cs typeface="Consolas"/>
              </a:rPr>
              <a:t>”).</a:t>
            </a:r>
            <a:r>
              <a:rPr lang="en-US" sz="4000" dirty="0" err="1" smtClean="0">
                <a:solidFill>
                  <a:schemeClr val="accent5">
                    <a:lumMod val="75000"/>
                  </a:schemeClr>
                </a:solidFill>
                <a:latin typeface="Consolas"/>
                <a:cs typeface="Consolas"/>
              </a:rPr>
              <a:t>innerHTML</a:t>
            </a:r>
            <a:r>
              <a:rPr lang="en-US" sz="4000" dirty="0" smtClean="0">
                <a:solidFill>
                  <a:schemeClr val="accent5">
                    <a:lumMod val="75000"/>
                  </a:schemeClr>
                </a:solidFill>
                <a:latin typeface="Consolas"/>
                <a:cs typeface="Consolas"/>
              </a:rPr>
              <a:t> = “Hello World!”; </a:t>
            </a:r>
          </a:p>
          <a:p>
            <a:pPr algn="l"/>
            <a:r>
              <a:rPr lang="en-US" sz="4000" dirty="0" smtClean="0">
                <a:solidFill>
                  <a:srgbClr val="A37113"/>
                </a:solidFill>
                <a:latin typeface="Consolas"/>
                <a:cs typeface="Consolas"/>
              </a:rPr>
              <a:t>&lt;/script&gt; </a:t>
            </a:r>
          </a:p>
          <a:p>
            <a:pPr algn="l"/>
            <a:endParaRPr lang="en-US" sz="4000" dirty="0">
              <a:solidFill>
                <a:srgbClr val="5A5A5A"/>
              </a:solidFill>
              <a:latin typeface="Consolas"/>
              <a:cs typeface="Consolas"/>
            </a:endParaRPr>
          </a:p>
          <a:p>
            <a:pPr algn="l"/>
            <a:r>
              <a:rPr lang="en-US" sz="4000" dirty="0" smtClean="0">
                <a:solidFill>
                  <a:srgbClr val="5A5A5A"/>
                </a:solidFill>
                <a:latin typeface="Consolas"/>
                <a:cs typeface="Consolas"/>
              </a:rPr>
              <a:t>&lt;/body&gt;</a:t>
            </a:r>
          </a:p>
          <a:p>
            <a:pPr algn="l"/>
            <a:r>
              <a:rPr lang="en-US" sz="4000" dirty="0" smtClean="0">
                <a:solidFill>
                  <a:srgbClr val="5A5A5A"/>
                </a:solidFill>
                <a:latin typeface="Consolas"/>
                <a:cs typeface="Consolas"/>
              </a:rPr>
              <a:t>&lt;/html&gt; </a:t>
            </a:r>
          </a:p>
        </p:txBody>
      </p:sp>
      <p:sp>
        <p:nvSpPr>
          <p:cNvPr id="5" name="Text Placeholder 2"/>
          <p:cNvSpPr txBox="1">
            <a:spLocks/>
          </p:cNvSpPr>
          <p:nvPr/>
        </p:nvSpPr>
        <p:spPr>
          <a:xfrm>
            <a:off x="12045950" y="3784600"/>
            <a:ext cx="11677650" cy="916939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r>
              <a:rPr lang="en-US" sz="3600" dirty="0" smtClean="0">
                <a:solidFill>
                  <a:schemeClr val="accent5">
                    <a:lumMod val="75000"/>
                  </a:schemeClr>
                </a:solidFill>
                <a:latin typeface="+mj-lt"/>
                <a:cs typeface="Consolas"/>
              </a:rPr>
              <a:t>Most common way to access an HTML element is to use the id of the element </a:t>
            </a:r>
          </a:p>
          <a:p>
            <a:pPr lvl="1" algn="l">
              <a:buFont typeface="Courier New"/>
              <a:buChar char="o"/>
            </a:pPr>
            <a:r>
              <a:rPr lang="en-US" sz="3600" dirty="0" smtClean="0">
                <a:solidFill>
                  <a:srgbClr val="3E3E3E"/>
                </a:solidFill>
                <a:latin typeface="+mj-lt"/>
                <a:cs typeface="Consolas"/>
              </a:rPr>
              <a:t>here you use the </a:t>
            </a:r>
            <a:r>
              <a:rPr lang="en-US" sz="3600" dirty="0" err="1" smtClean="0">
                <a:solidFill>
                  <a:srgbClr val="3E3E3E"/>
                </a:solidFill>
                <a:latin typeface="Consolas"/>
                <a:cs typeface="Consolas"/>
              </a:rPr>
              <a:t>getElementById</a:t>
            </a:r>
            <a:r>
              <a:rPr lang="en-US" sz="3600" dirty="0" smtClean="0">
                <a:solidFill>
                  <a:srgbClr val="3E3E3E"/>
                </a:solidFill>
                <a:latin typeface="Consolas"/>
                <a:cs typeface="Consolas"/>
              </a:rPr>
              <a:t>()</a:t>
            </a:r>
            <a:r>
              <a:rPr lang="en-US" sz="3600" dirty="0" smtClean="0">
                <a:solidFill>
                  <a:srgbClr val="3E3E3E"/>
                </a:solidFill>
                <a:latin typeface="+mj-lt"/>
                <a:cs typeface="Consolas"/>
              </a:rPr>
              <a:t> method and used </a:t>
            </a:r>
            <a:r>
              <a:rPr lang="en-US" sz="3600" dirty="0" smtClean="0">
                <a:solidFill>
                  <a:srgbClr val="3E3E3E"/>
                </a:solidFill>
                <a:latin typeface="Consolas"/>
                <a:cs typeface="Consolas"/>
              </a:rPr>
              <a:t>id=“demo</a:t>
            </a:r>
            <a:r>
              <a:rPr lang="en-US" sz="3600" dirty="0" smtClean="0">
                <a:solidFill>
                  <a:srgbClr val="3E3E3E"/>
                </a:solidFill>
                <a:latin typeface="+mj-lt"/>
                <a:cs typeface="Consolas"/>
              </a:rPr>
              <a:t>” to find the element </a:t>
            </a:r>
          </a:p>
          <a:p>
            <a:pPr lvl="1" algn="l">
              <a:buFont typeface="Courier New"/>
              <a:buChar char="o"/>
            </a:pPr>
            <a:r>
              <a:rPr lang="en-US" sz="3600" dirty="0" smtClean="0">
                <a:solidFill>
                  <a:srgbClr val="3E3E3E"/>
                </a:solidFill>
                <a:latin typeface="+mj-lt"/>
                <a:cs typeface="Consolas"/>
              </a:rPr>
              <a:t>the easiest way to get the content of an element is by using the </a:t>
            </a:r>
            <a:r>
              <a:rPr lang="en-US" sz="3600" dirty="0" err="1" smtClean="0">
                <a:solidFill>
                  <a:srgbClr val="3E3E3E"/>
                </a:solidFill>
                <a:latin typeface="Consolas"/>
                <a:cs typeface="Consolas"/>
              </a:rPr>
              <a:t>innerHTML</a:t>
            </a:r>
            <a:r>
              <a:rPr lang="en-US" sz="3600" dirty="0" smtClean="0">
                <a:solidFill>
                  <a:srgbClr val="3E3E3E"/>
                </a:solidFill>
                <a:latin typeface="+mj-lt"/>
                <a:cs typeface="Consolas"/>
              </a:rPr>
              <a:t> property </a:t>
            </a:r>
          </a:p>
          <a:p>
            <a:pPr marL="736600" lvl="1" indent="0" algn="l">
              <a:buFontTx/>
              <a:buNone/>
            </a:pPr>
            <a:endParaRPr lang="en-US" sz="3600" dirty="0">
              <a:solidFill>
                <a:srgbClr val="3E3E3E"/>
              </a:solidFill>
              <a:latin typeface="+mj-lt"/>
              <a:cs typeface="Consolas"/>
            </a:endParaRPr>
          </a:p>
        </p:txBody>
      </p:sp>
    </p:spTree>
    <p:extLst>
      <p:ext uri="{BB962C8B-B14F-4D97-AF65-F5344CB8AC3E}">
        <p14:creationId xmlns:p14="http://schemas.microsoft.com/office/powerpoint/2010/main" val="3721257184"/>
      </p:ext>
    </p:extLst>
  </p:cSld>
  <p:clrMapOvr>
    <a:masterClrMapping/>
  </p:clrMapOvr>
  <p:transition xmlns:p14="http://schemas.microsoft.com/office/powerpoint/2010/mai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Exercise</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Exercises/Unit06-JavaScript/</a:t>
            </a:r>
            <a:endParaRPr lang="en-US" sz="4000" b="1" dirty="0" smtClean="0">
              <a:solidFill>
                <a:srgbClr val="7D1102"/>
              </a:solidFill>
              <a:cs typeface="Trade Gothic Next LT Pro Lt" pitchFamily="34" charset="0"/>
            </a:endParaRPr>
          </a:p>
          <a:p>
            <a:pPr marL="0" indent="0" algn="l">
              <a:buNone/>
            </a:pPr>
            <a:r>
              <a:rPr lang="en-US" sz="4000" b="1" dirty="0">
                <a:solidFill>
                  <a:srgbClr val="7D1102"/>
                </a:solidFill>
                <a:cs typeface="Trade Gothic Next LT Pro Lt" pitchFamily="34" charset="0"/>
              </a:rPr>
              <a:t>b</a:t>
            </a:r>
            <a:r>
              <a:rPr lang="en-US" sz="4000" b="1" dirty="0" smtClean="0">
                <a:solidFill>
                  <a:srgbClr val="7D1102"/>
                </a:solidFill>
                <a:cs typeface="Trade Gothic Next LT Pro Lt" pitchFamily="34" charset="0"/>
              </a:rPr>
              <a:t>. Film</a:t>
            </a:r>
            <a:endParaRPr lang="en-US" sz="4000" b="1" dirty="0" smtClean="0">
              <a:solidFill>
                <a:srgbClr val="7D1102"/>
              </a:solidFill>
              <a:latin typeface="Consolas"/>
              <a:cs typeface="Consolas"/>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4094572994"/>
      </p:ext>
    </p:extLst>
  </p:cSld>
  <p:clrMapOvr>
    <a:masterClrMapping/>
  </p:clrMapOvr>
  <p:transition xmlns:p14="http://schemas.microsoft.com/office/powerpoint/2010/mai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Exercise</a:t>
            </a:r>
            <a:endParaRPr lang="en-US" sz="8000" dirty="0"/>
          </a:p>
        </p:txBody>
      </p:sp>
      <p:sp>
        <p:nvSpPr>
          <p:cNvPr id="10" name="Rectangle 3"/>
          <p:cNvSpPr>
            <a:spLocks noGrp="1" noChangeArrowheads="1"/>
          </p:cNvSpPr>
          <p:nvPr>
            <p:ph type="body" idx="1"/>
          </p:nvPr>
        </p:nvSpPr>
        <p:spPr>
          <a:xfrm>
            <a:off x="546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Exercises/Unit06-JavaScript/</a:t>
            </a:r>
            <a:endParaRPr lang="en-US" sz="4000" b="1" dirty="0" smtClean="0">
              <a:solidFill>
                <a:srgbClr val="7D1102"/>
              </a:solidFill>
              <a:cs typeface="Trade Gothic Next LT Pro Lt" pitchFamily="34" charset="0"/>
            </a:endParaRPr>
          </a:p>
          <a:p>
            <a:pPr marL="0" indent="0" algn="l">
              <a:buNone/>
            </a:pPr>
            <a:r>
              <a:rPr lang="en-US" sz="4000" b="1" dirty="0">
                <a:solidFill>
                  <a:srgbClr val="7D1102"/>
                </a:solidFill>
                <a:cs typeface="Trade Gothic Next LT Pro Lt" pitchFamily="34" charset="0"/>
              </a:rPr>
              <a:t>c</a:t>
            </a:r>
            <a:r>
              <a:rPr lang="en-US" sz="4000" b="1" dirty="0" smtClean="0">
                <a:solidFill>
                  <a:srgbClr val="7D1102"/>
                </a:solidFill>
                <a:cs typeface="Trade Gothic Next LT Pro Lt" pitchFamily="34" charset="0"/>
              </a:rPr>
              <a:t>. Logo Hijack</a:t>
            </a:r>
            <a:endParaRPr lang="en-US" sz="4000" b="1" dirty="0" smtClean="0">
              <a:solidFill>
                <a:srgbClr val="7D1102"/>
              </a:solidFill>
              <a:latin typeface="Consolas"/>
              <a:cs typeface="Consolas"/>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753850" y="-248229"/>
            <a:ext cx="12287250" cy="14101079"/>
          </a:xfrm>
          <a:prstGeom prst="rect">
            <a:avLst/>
          </a:prstGeom>
        </p:spPr>
      </p:pic>
    </p:spTree>
    <p:extLst>
      <p:ext uri="{BB962C8B-B14F-4D97-AF65-F5344CB8AC3E}">
        <p14:creationId xmlns:p14="http://schemas.microsoft.com/office/powerpoint/2010/main" val="2844934115"/>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err="1" smtClean="0"/>
              <a:t>XHTmL</a:t>
            </a:r>
            <a:endParaRPr lang="en-US" sz="8000" dirty="0"/>
          </a:p>
        </p:txBody>
      </p:sp>
      <p:sp>
        <p:nvSpPr>
          <p:cNvPr id="8" name="Rectangle 3"/>
          <p:cNvSpPr txBox="1">
            <a:spLocks noChangeArrowheads="1"/>
          </p:cNvSpPr>
          <p:nvPr/>
        </p:nvSpPr>
        <p:spPr>
          <a:xfrm>
            <a:off x="2016990" y="7555344"/>
            <a:ext cx="21446260" cy="434109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dirty="0" smtClean="0">
                <a:solidFill>
                  <a:srgbClr val="7D1102"/>
                </a:solidFill>
                <a:cs typeface="Trade Gothic Next LT Pro Lt" pitchFamily="34" charset="0"/>
              </a:rPr>
              <a:t>Extensible Hypertext Markup Language</a:t>
            </a:r>
          </a:p>
          <a:p>
            <a:pPr algn="l" eaLnBrk="1" hangingPunct="1">
              <a:lnSpc>
                <a:spcPct val="100000"/>
              </a:lnSpc>
            </a:pPr>
            <a:r>
              <a:rPr lang="en-US" sz="4000" dirty="0" smtClean="0">
                <a:solidFill>
                  <a:srgbClr val="7D1102"/>
                </a:solidFill>
                <a:cs typeface="Trade Gothic Next LT Pro Lt" pitchFamily="34" charset="0"/>
              </a:rPr>
              <a:t>It is HTML written as XML</a:t>
            </a:r>
          </a:p>
          <a:p>
            <a:pPr algn="l" eaLnBrk="1" hangingPunct="1">
              <a:lnSpc>
                <a:spcPct val="100000"/>
              </a:lnSpc>
            </a:pPr>
            <a:r>
              <a:rPr lang="en-US" sz="4000" dirty="0" smtClean="0">
                <a:solidFill>
                  <a:srgbClr val="7D1102"/>
                </a:solidFill>
                <a:cs typeface="Trade Gothic Next LT Pro Lt" pitchFamily="34" charset="0"/>
              </a:rPr>
              <a:t>a markup language where documents must be marked up correctly (be “well-informed”)  </a:t>
            </a:r>
          </a:p>
          <a:p>
            <a:pPr algn="l" eaLnBrk="1" hangingPunct="1">
              <a:lnSpc>
                <a:spcPct val="100000"/>
              </a:lnSpc>
            </a:pPr>
            <a:r>
              <a:rPr lang="en-US" sz="4000" dirty="0" smtClean="0">
                <a:solidFill>
                  <a:srgbClr val="7D1102"/>
                </a:solidFill>
                <a:cs typeface="Trade Gothic Next LT Pro Lt" pitchFamily="34" charset="0"/>
              </a:rPr>
              <a:t>almost identical to HTML </a:t>
            </a:r>
          </a:p>
          <a:p>
            <a:pPr algn="l" eaLnBrk="1" hangingPunct="1">
              <a:lnSpc>
                <a:spcPct val="100000"/>
              </a:lnSpc>
            </a:pPr>
            <a:r>
              <a:rPr lang="en-US" sz="4000" dirty="0" smtClean="0">
                <a:solidFill>
                  <a:srgbClr val="7D1102"/>
                </a:solidFill>
                <a:cs typeface="Trade Gothic Next LT Pro Lt" pitchFamily="34" charset="0"/>
              </a:rPr>
              <a:t>is defined as an XML application </a:t>
            </a:r>
          </a:p>
          <a:p>
            <a:pPr algn="l" eaLnBrk="1" hangingPunct="1">
              <a:lnSpc>
                <a:spcPct val="100000"/>
              </a:lnSpc>
            </a:pPr>
            <a:r>
              <a:rPr lang="en-US" sz="4000" dirty="0" smtClean="0">
                <a:solidFill>
                  <a:srgbClr val="7D1102"/>
                </a:solidFill>
                <a:cs typeface="Trade Gothic Next LT Pro Lt" pitchFamily="34" charset="0"/>
              </a:rPr>
              <a:t>supported by all major browsers </a:t>
            </a:r>
            <a:endParaRPr lang="en-US" sz="4000" dirty="0">
              <a:solidFill>
                <a:srgbClr val="7D1102"/>
              </a:solidFill>
              <a:cs typeface="Trade Gothic Next LT Pro Lt" pitchFamily="34" charset="0"/>
            </a:endParaRPr>
          </a:p>
          <a:p>
            <a:pPr marL="736600" lvl="1" indent="0" algn="l">
              <a:lnSpc>
                <a:spcPct val="50000"/>
              </a:lnSpc>
              <a:buNone/>
            </a:pPr>
            <a:endParaRPr lang="en-US" sz="4000" dirty="0">
              <a:solidFill>
                <a:schemeClr val="tx1"/>
              </a:solidFill>
              <a:latin typeface="+mj-lt"/>
              <a:cs typeface="Trade Gothic Next LT Pro Lt" pitchFamily="34" charset="0"/>
            </a:endParaRPr>
          </a:p>
          <a:p>
            <a:pPr algn="l" eaLnBrk="1" hangingPunct="1">
              <a:lnSpc>
                <a:spcPct val="50000"/>
              </a:lnSpc>
            </a:pPr>
            <a:endParaRPr lang="en-US" sz="4000" i="1" dirty="0">
              <a:latin typeface="+mj-lt"/>
              <a:cs typeface="Trade Gothic Next LT Pro Lt" pitchFamily="34" charset="0"/>
            </a:endParaRPr>
          </a:p>
          <a:p>
            <a:pPr algn="l" eaLnBrk="1" hangingPunct="1">
              <a:lnSpc>
                <a:spcPct val="50000"/>
              </a:lnSpc>
            </a:pPr>
            <a:endParaRPr lang="en-US" sz="4000" dirty="0">
              <a:latin typeface="+mj-lt"/>
              <a:cs typeface="Trade Gothic Next LT Pro Lt" pitchFamily="34" charset="0"/>
            </a:endParaRPr>
          </a:p>
          <a:p>
            <a:pPr lvl="3" algn="l">
              <a:lnSpc>
                <a:spcPct val="50000"/>
              </a:lnSpc>
              <a:spcBef>
                <a:spcPts val="600"/>
              </a:spcBef>
            </a:pPr>
            <a:endParaRPr lang="en-US" sz="4000" dirty="0">
              <a:latin typeface="+mj-lt"/>
              <a:cs typeface="Trade Gothic Next LT Pro Lt" pitchFamily="34" charset="0"/>
            </a:endParaRPr>
          </a:p>
          <a:p>
            <a:pPr marL="736600" lvl="1" indent="0" algn="l" eaLnBrk="1" hangingPunct="1">
              <a:lnSpc>
                <a:spcPct val="50000"/>
              </a:lnSpc>
              <a:spcBef>
                <a:spcPts val="600"/>
              </a:spcBef>
              <a:buNone/>
            </a:pPr>
            <a:endParaRPr lang="en-US" sz="4000" dirty="0" smtClean="0">
              <a:latin typeface="+mj-lt"/>
              <a:cs typeface="Trade Gothic Next LT Pro Lt" pitchFamily="34" charset="0"/>
            </a:endParaRPr>
          </a:p>
          <a:p>
            <a:pPr marL="736600" lvl="1" indent="0" algn="l" eaLnBrk="1" hangingPunct="1">
              <a:lnSpc>
                <a:spcPct val="50000"/>
              </a:lnSpc>
              <a:spcBef>
                <a:spcPts val="600"/>
              </a:spcBef>
              <a:buNone/>
            </a:pPr>
            <a:endParaRPr lang="en-US" sz="4000" dirty="0">
              <a:latin typeface="+mj-lt"/>
              <a:cs typeface="Trade Gothic Next LT Pro Lt" pitchFamily="34" charset="0"/>
            </a:endParaRPr>
          </a:p>
          <a:p>
            <a:pPr lvl="1" algn="l" eaLnBrk="1" hangingPunct="1">
              <a:lnSpc>
                <a:spcPct val="50000"/>
              </a:lnSpc>
            </a:pPr>
            <a:endParaRPr lang="en-US" sz="4000" dirty="0">
              <a:latin typeface="+mj-lt"/>
              <a:cs typeface="Trade Gothic Next LT Pro Lt" pitchFamily="34" charset="0"/>
            </a:endParaRPr>
          </a:p>
        </p:txBody>
      </p:sp>
    </p:spTree>
    <p:extLst>
      <p:ext uri="{BB962C8B-B14F-4D97-AF65-F5344CB8AC3E}">
        <p14:creationId xmlns:p14="http://schemas.microsoft.com/office/powerpoint/2010/main" val="3892074874"/>
      </p:ext>
    </p:extLst>
  </p:cSld>
  <p:clrMapOvr>
    <a:masterClrMapping/>
  </p:clrMapOvr>
  <p:transition xmlns:p14="http://schemas.microsoft.com/office/powerpoint/2010/mai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normAutofit/>
          </a:bodyPr>
          <a:lstStyle/>
          <a:p>
            <a:pPr lvl="0"/>
            <a:r>
              <a:rPr lang="en-CA" dirty="0" smtClean="0"/>
              <a:t>intro for </a:t>
            </a:r>
            <a:r>
              <a:rPr lang="en-CA" dirty="0" err="1" smtClean="0"/>
              <a:t>ecmascript</a:t>
            </a:r>
            <a:r>
              <a:rPr lang="en-CA" dirty="0" smtClean="0"/>
              <a:t> 6</a:t>
            </a:r>
            <a:endParaRPr dirty="0"/>
          </a:p>
        </p:txBody>
      </p:sp>
      <p:pic>
        <p:nvPicPr>
          <p:cNvPr id="5" name="Picture 4" descr="9455413519_javascript.png"/>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9695297" y="5625593"/>
            <a:ext cx="5641285" cy="6474045"/>
          </a:xfrm>
          <a:prstGeom prst="rect">
            <a:avLst/>
          </a:prstGeom>
        </p:spPr>
      </p:pic>
    </p:spTree>
    <p:extLst>
      <p:ext uri="{BB962C8B-B14F-4D97-AF65-F5344CB8AC3E}">
        <p14:creationId xmlns:p14="http://schemas.microsoft.com/office/powerpoint/2010/main" val="24387853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1826" y="3232728"/>
            <a:ext cx="15813809" cy="9915234"/>
          </a:xfrm>
        </p:spPr>
        <p:txBody>
          <a:bodyPr anchor="t">
            <a:noAutofit/>
          </a:bodyPr>
          <a:lstStyle/>
          <a:p>
            <a:r>
              <a:rPr lang="en-US" sz="3600" dirty="0" smtClean="0">
                <a:solidFill>
                  <a:schemeClr val="accent5">
                    <a:lumMod val="75000"/>
                  </a:schemeClr>
                </a:solidFill>
                <a:latin typeface="+mj-lt"/>
                <a:cs typeface="Consolas"/>
              </a:rPr>
              <a:t>called Harmony </a:t>
            </a:r>
          </a:p>
          <a:p>
            <a:r>
              <a:rPr lang="en-US" sz="3600" dirty="0" smtClean="0">
                <a:solidFill>
                  <a:schemeClr val="accent5">
                    <a:lumMod val="75000"/>
                  </a:schemeClr>
                </a:solidFill>
                <a:latin typeface="+mj-lt"/>
                <a:cs typeface="Consolas"/>
              </a:rPr>
              <a:t>Make JavaScript better for: </a:t>
            </a:r>
          </a:p>
          <a:p>
            <a:pPr lvl="1">
              <a:buFont typeface="Courier New"/>
              <a:buChar char="o"/>
            </a:pPr>
            <a:r>
              <a:rPr lang="en-US" sz="3600" dirty="0" smtClean="0">
                <a:solidFill>
                  <a:schemeClr val="accent5">
                    <a:lumMod val="75000"/>
                  </a:schemeClr>
                </a:solidFill>
                <a:latin typeface="+mj-lt"/>
                <a:cs typeface="Consolas"/>
              </a:rPr>
              <a:t>building complex applications </a:t>
            </a:r>
          </a:p>
          <a:p>
            <a:pPr lvl="1">
              <a:buFont typeface="Courier New"/>
              <a:buChar char="o"/>
            </a:pPr>
            <a:r>
              <a:rPr lang="en-US" sz="3600" dirty="0" smtClean="0">
                <a:solidFill>
                  <a:schemeClr val="accent5">
                    <a:lumMod val="75000"/>
                  </a:schemeClr>
                </a:solidFill>
                <a:latin typeface="+mj-lt"/>
                <a:cs typeface="Consolas"/>
              </a:rPr>
              <a:t>for libraries</a:t>
            </a:r>
          </a:p>
          <a:p>
            <a:pPr lvl="1">
              <a:buFont typeface="Courier New"/>
              <a:buChar char="o"/>
            </a:pPr>
            <a:r>
              <a:rPr lang="en-US" sz="3600" dirty="0" smtClean="0">
                <a:solidFill>
                  <a:schemeClr val="accent5">
                    <a:lumMod val="75000"/>
                  </a:schemeClr>
                </a:solidFill>
                <a:latin typeface="+mj-lt"/>
                <a:cs typeface="Consolas"/>
              </a:rPr>
              <a:t>as a target of code generators </a:t>
            </a:r>
          </a:p>
          <a:p>
            <a:pPr lvl="1">
              <a:buFont typeface="Courier New"/>
              <a:buChar char="o"/>
            </a:pPr>
            <a:r>
              <a:rPr lang="en-US" sz="3600" dirty="0" smtClean="0">
                <a:solidFill>
                  <a:schemeClr val="accent5">
                    <a:lumMod val="75000"/>
                  </a:schemeClr>
                </a:solidFill>
                <a:latin typeface="+mj-lt"/>
                <a:cs typeface="Consolas"/>
              </a:rPr>
              <a:t>must run all existing code, ES6 only adds features</a:t>
            </a:r>
          </a:p>
          <a:p>
            <a:pPr lvl="1">
              <a:buFont typeface="Wingdings" charset="2"/>
              <a:buChar char="Ø"/>
            </a:pPr>
            <a:endParaRPr lang="en-US" sz="3600" dirty="0">
              <a:solidFill>
                <a:srgbClr val="3E3E3E"/>
              </a:solidFill>
              <a:latin typeface="+mj-lt"/>
              <a:cs typeface="Consolas"/>
            </a:endParaRPr>
          </a:p>
          <a:p>
            <a:pPr marL="736600" lvl="1" indent="0">
              <a:buNone/>
            </a:pPr>
            <a:endParaRPr lang="en-US" sz="3600" dirty="0">
              <a:solidFill>
                <a:srgbClr val="3E3E3E"/>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err="1" smtClean="0"/>
              <a:t>Ecma</a:t>
            </a:r>
            <a:r>
              <a:rPr lang="en-US" dirty="0" smtClean="0"/>
              <a:t> Script 6</a:t>
            </a:r>
            <a:endParaRPr lang="en-US" dirty="0"/>
          </a:p>
        </p:txBody>
      </p:sp>
      <p:pic>
        <p:nvPicPr>
          <p:cNvPr id="2" name="Picture 1"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4885" y="4274704"/>
            <a:ext cx="4453659" cy="4453659"/>
          </a:xfrm>
          <a:prstGeom prst="rect">
            <a:avLst/>
          </a:prstGeom>
        </p:spPr>
      </p:pic>
    </p:spTree>
    <p:extLst>
      <p:ext uri="{BB962C8B-B14F-4D97-AF65-F5344CB8AC3E}">
        <p14:creationId xmlns:p14="http://schemas.microsoft.com/office/powerpoint/2010/main" val="2165512108"/>
      </p:ext>
    </p:extLst>
  </p:cSld>
  <p:clrMapOvr>
    <a:masterClrMapping/>
  </p:clrMapOvr>
  <p:transition xmlns:p14="http://schemas.microsoft.com/office/powerpoint/2010/mai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784600"/>
            <a:ext cx="11677650" cy="9016998"/>
          </a:xfrm>
        </p:spPr>
        <p:txBody>
          <a:bodyPr anchor="t">
            <a:noAutofit/>
          </a:bodyPr>
          <a:lstStyle/>
          <a:p>
            <a:r>
              <a:rPr lang="en-US" sz="3600" dirty="0" smtClean="0">
                <a:solidFill>
                  <a:schemeClr val="accent5">
                    <a:lumMod val="75000"/>
                  </a:schemeClr>
                </a:solidFill>
                <a:latin typeface="+mj-lt"/>
                <a:cs typeface="Consolas"/>
              </a:rPr>
              <a:t>Classes</a:t>
            </a:r>
          </a:p>
          <a:p>
            <a:r>
              <a:rPr lang="en-US" sz="3600" dirty="0" smtClean="0">
                <a:solidFill>
                  <a:schemeClr val="accent5">
                    <a:lumMod val="75000"/>
                  </a:schemeClr>
                </a:solidFill>
                <a:latin typeface="+mj-lt"/>
                <a:cs typeface="Consolas"/>
              </a:rPr>
              <a:t>Arrow Functions</a:t>
            </a:r>
          </a:p>
          <a:p>
            <a:r>
              <a:rPr lang="en-US" sz="3600" dirty="0" smtClean="0">
                <a:solidFill>
                  <a:srgbClr val="7D1102"/>
                </a:solidFill>
                <a:latin typeface="+mj-lt"/>
                <a:cs typeface="Consolas"/>
              </a:rPr>
              <a:t>Template Strings</a:t>
            </a:r>
          </a:p>
          <a:p>
            <a:r>
              <a:rPr lang="en-US" sz="3600" dirty="0" smtClean="0">
                <a:solidFill>
                  <a:schemeClr val="bg2">
                    <a:lumMod val="75000"/>
                  </a:schemeClr>
                </a:solidFill>
                <a:latin typeface="+mj-lt"/>
                <a:cs typeface="Consolas"/>
              </a:rPr>
              <a:t>Argument Default Values </a:t>
            </a:r>
          </a:p>
          <a:p>
            <a:r>
              <a:rPr lang="en-US" sz="3600" dirty="0" smtClean="0">
                <a:solidFill>
                  <a:srgbClr val="878787"/>
                </a:solidFill>
                <a:latin typeface="+mj-lt"/>
                <a:cs typeface="Consolas"/>
              </a:rPr>
              <a:t>Rest Parameters</a:t>
            </a:r>
          </a:p>
          <a:p>
            <a:r>
              <a:rPr lang="en-US" sz="3600" dirty="0" smtClean="0">
                <a:solidFill>
                  <a:schemeClr val="bg2">
                    <a:lumMod val="75000"/>
                  </a:schemeClr>
                </a:solidFill>
                <a:latin typeface="+mj-lt"/>
                <a:cs typeface="Consolas"/>
              </a:rPr>
              <a:t>Generators</a:t>
            </a:r>
            <a:endParaRPr lang="en-US" sz="3600" dirty="0">
              <a:solidFill>
                <a:schemeClr val="bg2">
                  <a:lumMod val="75000"/>
                </a:schemeClr>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What’s new in es6?</a:t>
            </a:r>
            <a:endParaRPr lang="en-US" dirty="0"/>
          </a:p>
        </p:txBody>
      </p:sp>
      <p:sp>
        <p:nvSpPr>
          <p:cNvPr id="13" name="Text Placeholder 2"/>
          <p:cNvSpPr txBox="1">
            <a:spLocks/>
          </p:cNvSpPr>
          <p:nvPr/>
        </p:nvSpPr>
        <p:spPr>
          <a:xfrm>
            <a:off x="12706350" y="3937000"/>
            <a:ext cx="11677650" cy="901699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r>
              <a:rPr lang="en-US" sz="3600" dirty="0" smtClean="0">
                <a:solidFill>
                  <a:schemeClr val="accent5">
                    <a:lumMod val="75000"/>
                  </a:schemeClr>
                </a:solidFill>
                <a:latin typeface="+mj-lt"/>
                <a:cs typeface="Consolas"/>
              </a:rPr>
              <a:t>Modules</a:t>
            </a:r>
          </a:p>
          <a:p>
            <a:pPr algn="l"/>
            <a:r>
              <a:rPr lang="en-US" sz="3600" dirty="0" smtClean="0">
                <a:solidFill>
                  <a:schemeClr val="bg2">
                    <a:lumMod val="75000"/>
                  </a:schemeClr>
                </a:solidFill>
                <a:latin typeface="+mj-lt"/>
                <a:cs typeface="Consolas"/>
              </a:rPr>
              <a:t>Block Scoping </a:t>
            </a:r>
          </a:p>
          <a:p>
            <a:pPr algn="l"/>
            <a:r>
              <a:rPr lang="en-US" sz="3600" dirty="0" smtClean="0">
                <a:solidFill>
                  <a:schemeClr val="accent5">
                    <a:lumMod val="75000"/>
                  </a:schemeClr>
                </a:solidFill>
                <a:latin typeface="+mj-lt"/>
                <a:cs typeface="Consolas"/>
              </a:rPr>
              <a:t>Promises</a:t>
            </a:r>
          </a:p>
          <a:p>
            <a:pPr algn="l"/>
            <a:r>
              <a:rPr lang="en-US" sz="3600" dirty="0" smtClean="0">
                <a:solidFill>
                  <a:srgbClr val="878787"/>
                </a:solidFill>
                <a:latin typeface="+mj-lt"/>
                <a:cs typeface="Consolas"/>
              </a:rPr>
              <a:t>Destructing Objects </a:t>
            </a:r>
          </a:p>
          <a:p>
            <a:pPr algn="l"/>
            <a:r>
              <a:rPr lang="en-US" sz="3600" dirty="0" err="1" smtClean="0">
                <a:solidFill>
                  <a:srgbClr val="878787"/>
                </a:solidFill>
                <a:latin typeface="+mj-lt"/>
                <a:cs typeface="Consolas"/>
              </a:rPr>
              <a:t>Object.assign</a:t>
            </a:r>
            <a:r>
              <a:rPr lang="en-US" sz="3600" dirty="0" smtClean="0">
                <a:solidFill>
                  <a:srgbClr val="878787"/>
                </a:solidFill>
                <a:latin typeface="+mj-lt"/>
                <a:cs typeface="Consolas"/>
              </a:rPr>
              <a:t> </a:t>
            </a:r>
          </a:p>
          <a:p>
            <a:pPr algn="l"/>
            <a:r>
              <a:rPr lang="en-US" sz="3600" dirty="0" smtClean="0">
                <a:solidFill>
                  <a:srgbClr val="878787"/>
                </a:solidFill>
                <a:latin typeface="+mj-lt"/>
                <a:cs typeface="Consolas"/>
              </a:rPr>
              <a:t>etc. </a:t>
            </a:r>
          </a:p>
        </p:txBody>
      </p:sp>
    </p:spTree>
    <p:extLst>
      <p:ext uri="{BB962C8B-B14F-4D97-AF65-F5344CB8AC3E}">
        <p14:creationId xmlns:p14="http://schemas.microsoft.com/office/powerpoint/2010/main" val="61244841"/>
      </p:ext>
    </p:extLst>
  </p:cSld>
  <p:clrMapOvr>
    <a:masterClrMapping/>
  </p:clrMapOvr>
  <p:transition xmlns:p14="http://schemas.microsoft.com/office/powerpoint/2010/mai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784600"/>
            <a:ext cx="11677650" cy="9016998"/>
          </a:xfrm>
        </p:spPr>
        <p:txBody>
          <a:bodyPr anchor="t">
            <a:noAutofit/>
          </a:bodyPr>
          <a:lstStyle/>
          <a:p>
            <a:r>
              <a:rPr lang="en-US" sz="3600" dirty="0" err="1">
                <a:solidFill>
                  <a:schemeClr val="accent5">
                    <a:lumMod val="75000"/>
                  </a:schemeClr>
                </a:solidFill>
                <a:latin typeface="+mj-lt"/>
                <a:cs typeface="Consolas"/>
              </a:rPr>
              <a:t>s</a:t>
            </a:r>
            <a:r>
              <a:rPr lang="en-US" sz="3600" dirty="0" err="1" smtClean="0">
                <a:solidFill>
                  <a:schemeClr val="accent5">
                    <a:lumMod val="75000"/>
                  </a:schemeClr>
                </a:solidFill>
                <a:latin typeface="+mj-lt"/>
                <a:cs typeface="Consolas"/>
              </a:rPr>
              <a:t>asier</a:t>
            </a:r>
            <a:r>
              <a:rPr lang="en-US" sz="3600" dirty="0" smtClean="0">
                <a:solidFill>
                  <a:schemeClr val="accent5">
                    <a:lumMod val="75000"/>
                  </a:schemeClr>
                </a:solidFill>
                <a:latin typeface="+mj-lt"/>
                <a:cs typeface="Consolas"/>
              </a:rPr>
              <a:t> syntax to create objects and extend them </a:t>
            </a:r>
          </a:p>
          <a:p>
            <a:r>
              <a:rPr lang="en-US" sz="3600" dirty="0" smtClean="0">
                <a:solidFill>
                  <a:schemeClr val="accent5">
                    <a:lumMod val="75000"/>
                  </a:schemeClr>
                </a:solidFill>
                <a:latin typeface="+mj-lt"/>
                <a:cs typeface="Consolas"/>
              </a:rPr>
              <a:t>classes and constructors are introduced </a:t>
            </a:r>
          </a:p>
          <a:p>
            <a:endParaRPr lang="en-US" sz="3600" dirty="0" smtClean="0">
              <a:solidFill>
                <a:schemeClr val="accent5">
                  <a:lumMod val="75000"/>
                </a:schemeClr>
              </a:solidFill>
              <a:latin typeface="+mj-lt"/>
              <a:cs typeface="Consolas"/>
            </a:endParaRPr>
          </a:p>
          <a:p>
            <a:pPr lvl="1">
              <a:buFont typeface="Wingdings" charset="2"/>
              <a:buChar char="Ø"/>
            </a:pPr>
            <a:r>
              <a:rPr lang="en-US" sz="3600" dirty="0" smtClean="0">
                <a:solidFill>
                  <a:srgbClr val="A37113"/>
                </a:solidFill>
                <a:latin typeface="+mj-lt"/>
                <a:cs typeface="Consolas"/>
              </a:rPr>
              <a:t>http://</a:t>
            </a:r>
            <a:r>
              <a:rPr lang="en-US" sz="3600" dirty="0" err="1" smtClean="0">
                <a:solidFill>
                  <a:srgbClr val="A37113"/>
                </a:solidFill>
                <a:latin typeface="+mj-lt"/>
                <a:cs typeface="Consolas"/>
              </a:rPr>
              <a:t>tinyurl.com</a:t>
            </a:r>
            <a:r>
              <a:rPr lang="en-US" sz="3600" dirty="0" smtClean="0">
                <a:solidFill>
                  <a:srgbClr val="A37113"/>
                </a:solidFill>
                <a:latin typeface="+mj-lt"/>
                <a:cs typeface="Consolas"/>
              </a:rPr>
              <a:t>/lggrff8</a:t>
            </a:r>
          </a:p>
          <a:p>
            <a:pPr lvl="1">
              <a:buFont typeface="Wingdings" charset="2"/>
              <a:buChar char="Ø"/>
            </a:pPr>
            <a:r>
              <a:rPr lang="en-US" sz="3600" dirty="0" smtClean="0">
                <a:solidFill>
                  <a:srgbClr val="A37113"/>
                </a:solidFill>
                <a:latin typeface="+mj-lt"/>
                <a:cs typeface="Consolas"/>
              </a:rPr>
              <a:t>http://</a:t>
            </a:r>
            <a:r>
              <a:rPr lang="en-US" sz="3600" dirty="0" err="1" smtClean="0">
                <a:solidFill>
                  <a:srgbClr val="A37113"/>
                </a:solidFill>
                <a:latin typeface="+mj-lt"/>
                <a:cs typeface="Consolas"/>
              </a:rPr>
              <a:t>tinyurl.com</a:t>
            </a:r>
            <a:r>
              <a:rPr lang="en-US" sz="3600" dirty="0" smtClean="0">
                <a:solidFill>
                  <a:srgbClr val="A37113"/>
                </a:solidFill>
                <a:latin typeface="+mj-lt"/>
                <a:cs typeface="Consolas"/>
              </a:rPr>
              <a:t>/neavhl2</a:t>
            </a:r>
          </a:p>
          <a:p>
            <a:pPr lvl="1">
              <a:buFont typeface="Courier New"/>
              <a:buChar char="o"/>
            </a:pPr>
            <a:endParaRPr lang="en-US" sz="3600" dirty="0">
              <a:solidFill>
                <a:srgbClr val="3E3E3E"/>
              </a:solidFill>
              <a:latin typeface="+mj-lt"/>
              <a:cs typeface="Consolas"/>
            </a:endParaRPr>
          </a:p>
          <a:p>
            <a:pPr marL="736600" lvl="1" indent="0">
              <a:buNone/>
            </a:pPr>
            <a:endParaRPr lang="en-US" sz="3600" dirty="0">
              <a:solidFill>
                <a:srgbClr val="3E3E3E"/>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Classes</a:t>
            </a:r>
            <a:endParaRPr lang="en-US" dirty="0"/>
          </a:p>
        </p:txBody>
      </p:sp>
      <p:pic>
        <p:nvPicPr>
          <p:cNvPr id="5" name="Picture 4"/>
          <p:cNvPicPr>
            <a:picLocks noChangeAspect="1"/>
          </p:cNvPicPr>
          <p:nvPr/>
        </p:nvPicPr>
        <p:blipFill>
          <a:blip r:embed="rId2"/>
          <a:stretch>
            <a:fillRect/>
          </a:stretch>
        </p:blipFill>
        <p:spPr>
          <a:xfrm>
            <a:off x="12668250" y="4503977"/>
            <a:ext cx="10826750" cy="8297621"/>
          </a:xfrm>
          <a:prstGeom prst="rect">
            <a:avLst/>
          </a:prstGeom>
        </p:spPr>
      </p:pic>
    </p:spTree>
    <p:extLst>
      <p:ext uri="{BB962C8B-B14F-4D97-AF65-F5344CB8AC3E}">
        <p14:creationId xmlns:p14="http://schemas.microsoft.com/office/powerpoint/2010/main" val="1287411403"/>
      </p:ext>
    </p:extLst>
  </p:cSld>
  <p:clrMapOvr>
    <a:masterClrMapping/>
  </p:clrMapOvr>
  <p:transition xmlns:p14="http://schemas.microsoft.com/office/powerpoint/2010/mai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086100"/>
            <a:ext cx="22821900" cy="9016998"/>
          </a:xfrm>
        </p:spPr>
        <p:txBody>
          <a:bodyPr anchor="t">
            <a:noAutofit/>
          </a:bodyPr>
          <a:lstStyle/>
          <a:p>
            <a:r>
              <a:rPr lang="en-US" sz="3600" dirty="0" smtClean="0">
                <a:solidFill>
                  <a:schemeClr val="accent5">
                    <a:lumMod val="75000"/>
                  </a:schemeClr>
                </a:solidFill>
                <a:latin typeface="+mj-lt"/>
                <a:cs typeface="Consolas"/>
              </a:rPr>
              <a:t>less to type</a:t>
            </a:r>
          </a:p>
          <a:p>
            <a:r>
              <a:rPr lang="en-US" sz="3600" dirty="0" smtClean="0">
                <a:solidFill>
                  <a:schemeClr val="accent5">
                    <a:lumMod val="75000"/>
                  </a:schemeClr>
                </a:solidFill>
                <a:latin typeface="+mj-lt"/>
                <a:cs typeface="Consolas"/>
              </a:rPr>
              <a:t>  provides lexical scoping of the </a:t>
            </a:r>
            <a:r>
              <a:rPr lang="en-US" sz="3600" dirty="0" smtClean="0">
                <a:solidFill>
                  <a:schemeClr val="accent5">
                    <a:lumMod val="75000"/>
                  </a:schemeClr>
                </a:solidFill>
                <a:latin typeface="Consolas"/>
                <a:cs typeface="Consolas"/>
              </a:rPr>
              <a:t>this</a:t>
            </a:r>
            <a:r>
              <a:rPr lang="en-US" sz="3600" dirty="0" smtClean="0">
                <a:solidFill>
                  <a:schemeClr val="accent5">
                    <a:lumMod val="75000"/>
                  </a:schemeClr>
                </a:solidFill>
                <a:latin typeface="+mj-lt"/>
                <a:cs typeface="Consolas"/>
              </a:rPr>
              <a:t> keyword</a:t>
            </a:r>
            <a:endParaRPr lang="en-US" sz="3600" i="1" dirty="0" smtClean="0">
              <a:solidFill>
                <a:schemeClr val="accent5">
                  <a:lumMod val="75000"/>
                </a:schemeClr>
              </a:solidFill>
              <a:latin typeface="+mj-lt"/>
              <a:cs typeface="Consolas"/>
            </a:endParaRPr>
          </a:p>
          <a:p>
            <a:pPr lvl="1">
              <a:buFont typeface="Wingdings" charset="2"/>
              <a:buChar char="Ø"/>
            </a:pPr>
            <a:r>
              <a:rPr lang="en-US" sz="3600" dirty="0" smtClean="0">
                <a:solidFill>
                  <a:srgbClr val="A37113"/>
                </a:solidFill>
                <a:latin typeface="+mj-lt"/>
                <a:cs typeface="Consolas"/>
              </a:rPr>
              <a:t>http://</a:t>
            </a:r>
            <a:r>
              <a:rPr lang="en-US" sz="3600" dirty="0" err="1" smtClean="0">
                <a:solidFill>
                  <a:srgbClr val="A37113"/>
                </a:solidFill>
                <a:latin typeface="+mj-lt"/>
                <a:cs typeface="Consolas"/>
              </a:rPr>
              <a:t>tinyurl.com</a:t>
            </a:r>
            <a:r>
              <a:rPr lang="en-US" sz="3600" dirty="0" smtClean="0">
                <a:solidFill>
                  <a:srgbClr val="A37113"/>
                </a:solidFill>
                <a:latin typeface="+mj-lt"/>
                <a:cs typeface="Consolas"/>
              </a:rPr>
              <a:t>/nrk9k8b</a:t>
            </a:r>
          </a:p>
          <a:p>
            <a:pPr lvl="1">
              <a:buFont typeface="Wingdings" charset="2"/>
              <a:buChar char="Ø"/>
            </a:pPr>
            <a:endParaRPr lang="en-US" sz="3600" dirty="0">
              <a:solidFill>
                <a:srgbClr val="A37113"/>
              </a:solidFill>
              <a:latin typeface="+mj-lt"/>
              <a:cs typeface="Consolas"/>
            </a:endParaRPr>
          </a:p>
          <a:p>
            <a:pPr lvl="1">
              <a:buFont typeface="Wingdings" charset="2"/>
              <a:buChar char="Ø"/>
            </a:pPr>
            <a:endParaRPr lang="en-US" sz="3600" dirty="0" smtClean="0">
              <a:solidFill>
                <a:srgbClr val="A37113"/>
              </a:solidFill>
              <a:latin typeface="+mj-lt"/>
              <a:cs typeface="Consolas"/>
            </a:endParaRPr>
          </a:p>
          <a:p>
            <a:pPr lvl="1">
              <a:buFont typeface="Wingdings" charset="2"/>
              <a:buChar char="Ø"/>
            </a:pPr>
            <a:endParaRPr lang="en-US" sz="3600" dirty="0">
              <a:solidFill>
                <a:srgbClr val="A37113"/>
              </a:solidFill>
              <a:latin typeface="+mj-lt"/>
              <a:cs typeface="Consolas"/>
            </a:endParaRPr>
          </a:p>
          <a:p>
            <a:pPr>
              <a:buFont typeface="Arial"/>
              <a:buChar char="•"/>
            </a:pPr>
            <a:r>
              <a:rPr lang="en-US" sz="3600" dirty="0">
                <a:solidFill>
                  <a:schemeClr val="accent5">
                    <a:lumMod val="75000"/>
                  </a:schemeClr>
                </a:solidFill>
                <a:latin typeface="+mj-lt"/>
                <a:cs typeface="Consolas"/>
              </a:rPr>
              <a:t>n</a:t>
            </a:r>
            <a:r>
              <a:rPr lang="en-US" sz="3600" dirty="0" smtClean="0">
                <a:solidFill>
                  <a:schemeClr val="accent5">
                    <a:lumMod val="75000"/>
                  </a:schemeClr>
                </a:solidFill>
                <a:latin typeface="+mj-lt"/>
                <a:cs typeface="Consolas"/>
              </a:rPr>
              <a:t>o more</a:t>
            </a:r>
            <a:r>
              <a:rPr lang="en-US" sz="3600" dirty="0" smtClean="0">
                <a:solidFill>
                  <a:schemeClr val="accent5">
                    <a:lumMod val="75000"/>
                  </a:schemeClr>
                </a:solidFill>
                <a:latin typeface="Consolas"/>
                <a:cs typeface="Consolas"/>
              </a:rPr>
              <a:t> </a:t>
            </a:r>
            <a:r>
              <a:rPr lang="en-US" sz="3600" dirty="0" err="1" smtClean="0">
                <a:solidFill>
                  <a:schemeClr val="accent5">
                    <a:lumMod val="75000"/>
                  </a:schemeClr>
                </a:solidFill>
                <a:latin typeface="Consolas"/>
                <a:cs typeface="Consolas"/>
              </a:rPr>
              <a:t>var</a:t>
            </a:r>
            <a:r>
              <a:rPr lang="en-US" sz="3600" dirty="0" smtClean="0">
                <a:solidFill>
                  <a:schemeClr val="accent5">
                    <a:lumMod val="75000"/>
                  </a:schemeClr>
                </a:solidFill>
                <a:latin typeface="Consolas"/>
                <a:cs typeface="Consolas"/>
              </a:rPr>
              <a:t> that(self) = this </a:t>
            </a:r>
          </a:p>
          <a:p>
            <a:pPr lvl="1">
              <a:buFont typeface="Courier New"/>
              <a:buChar char="o"/>
            </a:pPr>
            <a:endParaRPr lang="en-US" sz="3600" dirty="0">
              <a:solidFill>
                <a:srgbClr val="3E3E3E"/>
              </a:solidFill>
              <a:latin typeface="+mj-lt"/>
              <a:cs typeface="Consolas"/>
            </a:endParaRPr>
          </a:p>
          <a:p>
            <a:pPr marL="736600" lvl="1" indent="0">
              <a:buNone/>
            </a:pPr>
            <a:endParaRPr lang="en-US" sz="3600" dirty="0">
              <a:solidFill>
                <a:srgbClr val="3E3E3E"/>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Arrow functions</a:t>
            </a:r>
            <a:endParaRPr lang="en-US" dirty="0"/>
          </a:p>
        </p:txBody>
      </p:sp>
      <p:pic>
        <p:nvPicPr>
          <p:cNvPr id="2" name="Picture 1"/>
          <p:cNvPicPr>
            <a:picLocks noChangeAspect="1"/>
          </p:cNvPicPr>
          <p:nvPr/>
        </p:nvPicPr>
        <p:blipFill>
          <a:blip r:embed="rId2"/>
          <a:stretch>
            <a:fillRect/>
          </a:stretch>
        </p:blipFill>
        <p:spPr>
          <a:xfrm>
            <a:off x="2260599" y="7175499"/>
            <a:ext cx="18962543" cy="4222751"/>
          </a:xfrm>
          <a:prstGeom prst="rect">
            <a:avLst/>
          </a:prstGeom>
        </p:spPr>
      </p:pic>
    </p:spTree>
    <p:extLst>
      <p:ext uri="{BB962C8B-B14F-4D97-AF65-F5344CB8AC3E}">
        <p14:creationId xmlns:p14="http://schemas.microsoft.com/office/powerpoint/2010/main" val="2969498534"/>
      </p:ext>
    </p:extLst>
  </p:cSld>
  <p:clrMapOvr>
    <a:masterClrMapping/>
  </p:clrMapOvr>
  <p:transition xmlns:p14="http://schemas.microsoft.com/office/powerpoint/2010/mai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086100"/>
            <a:ext cx="11677650" cy="9016998"/>
          </a:xfrm>
        </p:spPr>
        <p:txBody>
          <a:bodyPr anchor="t">
            <a:noAutofit/>
          </a:bodyPr>
          <a:lstStyle/>
          <a:p>
            <a:r>
              <a:rPr lang="en-US" sz="3600" dirty="0" smtClean="0">
                <a:solidFill>
                  <a:schemeClr val="accent5">
                    <a:lumMod val="75000"/>
                  </a:schemeClr>
                </a:solidFill>
                <a:latin typeface="+mj-lt"/>
                <a:cs typeface="Consolas"/>
              </a:rPr>
              <a:t>‘Easily’ + ‘create’ + ‘content’ + ‘templates’ + ‘and’ + ‘string’ + ‘templates’ </a:t>
            </a:r>
          </a:p>
          <a:p>
            <a:pPr lvl="1">
              <a:buFont typeface="Wingdings" charset="2"/>
              <a:buChar char="Ø"/>
            </a:pPr>
            <a:r>
              <a:rPr lang="en-US" sz="3600" dirty="0" smtClean="0">
                <a:solidFill>
                  <a:srgbClr val="A37113"/>
                </a:solidFill>
                <a:latin typeface="+mj-lt"/>
                <a:cs typeface="Consolas"/>
              </a:rPr>
              <a:t>http://</a:t>
            </a:r>
            <a:r>
              <a:rPr lang="en-US" sz="3600" dirty="0" err="1" smtClean="0">
                <a:solidFill>
                  <a:srgbClr val="A37113"/>
                </a:solidFill>
                <a:latin typeface="+mj-lt"/>
                <a:cs typeface="Consolas"/>
              </a:rPr>
              <a:t>tinyurl.com</a:t>
            </a:r>
            <a:r>
              <a:rPr lang="en-US" sz="3600" dirty="0" smtClean="0">
                <a:solidFill>
                  <a:srgbClr val="A37113"/>
                </a:solidFill>
                <a:latin typeface="+mj-lt"/>
                <a:cs typeface="Consolas"/>
              </a:rPr>
              <a:t>/np8ymmh</a:t>
            </a:r>
          </a:p>
          <a:p>
            <a:pPr lvl="1">
              <a:buFont typeface="Wingdings" charset="2"/>
              <a:buChar char="Ø"/>
            </a:pPr>
            <a:endParaRPr lang="en-US" sz="3600" dirty="0">
              <a:solidFill>
                <a:srgbClr val="A37113"/>
              </a:solidFill>
              <a:latin typeface="+mj-lt"/>
              <a:cs typeface="Consolas"/>
            </a:endParaRPr>
          </a:p>
          <a:p>
            <a:pPr lvl="1">
              <a:buFont typeface="Wingdings" charset="2"/>
              <a:buChar char="Ø"/>
            </a:pPr>
            <a:endParaRPr lang="en-US" sz="3600" dirty="0" smtClean="0">
              <a:solidFill>
                <a:srgbClr val="A37113"/>
              </a:solidFill>
              <a:latin typeface="+mj-lt"/>
              <a:cs typeface="Consolas"/>
            </a:endParaRPr>
          </a:p>
          <a:p>
            <a:pPr marL="736600" lvl="1" indent="0">
              <a:buNone/>
            </a:pPr>
            <a:endParaRPr lang="en-US" sz="3600" dirty="0">
              <a:solidFill>
                <a:srgbClr val="3E3E3E"/>
              </a:solidFill>
              <a:latin typeface="+mj-lt"/>
              <a:cs typeface="Consolas"/>
            </a:endParaRPr>
          </a:p>
          <a:p>
            <a:pPr marL="736600" lvl="1" indent="0">
              <a:buNone/>
            </a:pPr>
            <a:endParaRPr lang="en-US" sz="3600" dirty="0">
              <a:solidFill>
                <a:srgbClr val="3E3E3E"/>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Template strings</a:t>
            </a:r>
            <a:endParaRPr lang="en-US" dirty="0"/>
          </a:p>
        </p:txBody>
      </p:sp>
      <p:pic>
        <p:nvPicPr>
          <p:cNvPr id="4" name="Picture 3"/>
          <p:cNvPicPr>
            <a:picLocks noChangeAspect="1"/>
          </p:cNvPicPr>
          <p:nvPr/>
        </p:nvPicPr>
        <p:blipFill>
          <a:blip r:embed="rId2"/>
          <a:stretch>
            <a:fillRect/>
          </a:stretch>
        </p:blipFill>
        <p:spPr>
          <a:xfrm>
            <a:off x="5848350" y="6673848"/>
            <a:ext cx="12115800" cy="2413000"/>
          </a:xfrm>
          <a:prstGeom prst="rect">
            <a:avLst/>
          </a:prstGeom>
        </p:spPr>
      </p:pic>
    </p:spTree>
    <p:extLst>
      <p:ext uri="{BB962C8B-B14F-4D97-AF65-F5344CB8AC3E}">
        <p14:creationId xmlns:p14="http://schemas.microsoft.com/office/powerpoint/2010/main" val="2699475964"/>
      </p:ext>
    </p:extLst>
  </p:cSld>
  <p:clrMapOvr>
    <a:masterClrMapping/>
  </p:clrMapOvr>
  <p:transition xmlns:p14="http://schemas.microsoft.com/office/powerpoint/2010/mai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086100"/>
            <a:ext cx="11677650" cy="9016998"/>
          </a:xfrm>
        </p:spPr>
        <p:txBody>
          <a:bodyPr anchor="t">
            <a:noAutofit/>
          </a:bodyPr>
          <a:lstStyle/>
          <a:p>
            <a:r>
              <a:rPr lang="en-US" sz="3600" dirty="0">
                <a:solidFill>
                  <a:schemeClr val="accent5">
                    <a:lumMod val="75000"/>
                  </a:schemeClr>
                </a:solidFill>
                <a:latin typeface="+mj-lt"/>
                <a:cs typeface="Consolas"/>
              </a:rPr>
              <a:t>m</a:t>
            </a:r>
            <a:r>
              <a:rPr lang="en-US" sz="3600" dirty="0" smtClean="0">
                <a:solidFill>
                  <a:schemeClr val="accent5">
                    <a:lumMod val="75000"/>
                  </a:schemeClr>
                </a:solidFill>
                <a:latin typeface="+mj-lt"/>
                <a:cs typeface="Consolas"/>
              </a:rPr>
              <a:t>ake modular code</a:t>
            </a:r>
          </a:p>
          <a:p>
            <a:r>
              <a:rPr lang="en-US" sz="3600" dirty="0" smtClean="0">
                <a:solidFill>
                  <a:schemeClr val="accent5">
                    <a:lumMod val="75000"/>
                  </a:schemeClr>
                </a:solidFill>
                <a:latin typeface="+mj-lt"/>
                <a:cs typeface="Consolas"/>
              </a:rPr>
              <a:t>allows for conditional loading of modules</a:t>
            </a:r>
          </a:p>
          <a:p>
            <a:r>
              <a:rPr lang="en-US" sz="3600" dirty="0" smtClean="0">
                <a:solidFill>
                  <a:schemeClr val="accent5">
                    <a:lumMod val="75000"/>
                  </a:schemeClr>
                </a:solidFill>
                <a:latin typeface="+mj-lt"/>
                <a:cs typeface="Consolas"/>
              </a:rPr>
              <a:t>load and manage dependencies with</a:t>
            </a:r>
            <a:r>
              <a:rPr lang="en-US" sz="3600" dirty="0" smtClean="0">
                <a:solidFill>
                  <a:schemeClr val="accent5">
                    <a:lumMod val="75000"/>
                  </a:schemeClr>
                </a:solidFill>
                <a:latin typeface="Consolas"/>
                <a:cs typeface="Consolas"/>
              </a:rPr>
              <a:t> import</a:t>
            </a:r>
            <a:r>
              <a:rPr lang="en-US" sz="3600" dirty="0" smtClean="0">
                <a:solidFill>
                  <a:schemeClr val="accent5">
                    <a:lumMod val="75000"/>
                  </a:schemeClr>
                </a:solidFill>
                <a:latin typeface="+mj-lt"/>
                <a:cs typeface="Consolas"/>
              </a:rPr>
              <a:t> and </a:t>
            </a:r>
            <a:r>
              <a:rPr lang="en-US" sz="3600" dirty="0" smtClean="0">
                <a:solidFill>
                  <a:schemeClr val="accent5">
                    <a:lumMod val="75000"/>
                  </a:schemeClr>
                </a:solidFill>
                <a:latin typeface="Consolas"/>
                <a:cs typeface="Consolas"/>
              </a:rPr>
              <a:t>export</a:t>
            </a:r>
            <a:r>
              <a:rPr lang="en-US" sz="3600" dirty="0" smtClean="0">
                <a:solidFill>
                  <a:schemeClr val="accent5">
                    <a:lumMod val="75000"/>
                  </a:schemeClr>
                </a:solidFill>
                <a:latin typeface="+mj-lt"/>
                <a:cs typeface="Consolas"/>
              </a:rPr>
              <a:t> keywords</a:t>
            </a:r>
          </a:p>
          <a:p>
            <a:r>
              <a:rPr lang="en-US" sz="3600" dirty="0" smtClean="0">
                <a:solidFill>
                  <a:schemeClr val="accent5">
                    <a:lumMod val="75000"/>
                  </a:schemeClr>
                </a:solidFill>
                <a:latin typeface="+mj-lt"/>
                <a:cs typeface="Consolas"/>
              </a:rPr>
              <a:t>smooth refactoring </a:t>
            </a:r>
          </a:p>
          <a:p>
            <a:r>
              <a:rPr lang="en-US" sz="3600" dirty="0" smtClean="0">
                <a:solidFill>
                  <a:schemeClr val="accent5">
                    <a:lumMod val="75000"/>
                  </a:schemeClr>
                </a:solidFill>
                <a:latin typeface="+mj-lt"/>
                <a:cs typeface="Consolas"/>
              </a:rPr>
              <a:t>fast compilation </a:t>
            </a:r>
            <a:endParaRPr lang="en-US" sz="3600" dirty="0">
              <a:solidFill>
                <a:schemeClr val="accent5">
                  <a:lumMod val="75000"/>
                </a:schemeClr>
              </a:solidFill>
              <a:latin typeface="+mj-lt"/>
              <a:cs typeface="Consolas"/>
            </a:endParaRPr>
          </a:p>
          <a:p>
            <a:pPr lvl="1">
              <a:buFont typeface="Wingdings" charset="2"/>
              <a:buChar char="Ø"/>
            </a:pPr>
            <a:r>
              <a:rPr lang="en-US" sz="3600" dirty="0" smtClean="0">
                <a:solidFill>
                  <a:srgbClr val="A37113"/>
                </a:solidFill>
                <a:latin typeface="+mj-lt"/>
                <a:cs typeface="Consolas"/>
              </a:rPr>
              <a:t>http://</a:t>
            </a:r>
            <a:r>
              <a:rPr lang="en-US" sz="3600" dirty="0" err="1" smtClean="0">
                <a:solidFill>
                  <a:srgbClr val="A37113"/>
                </a:solidFill>
                <a:latin typeface="+mj-lt"/>
                <a:cs typeface="Consolas"/>
              </a:rPr>
              <a:t>tinyurl.com</a:t>
            </a:r>
            <a:r>
              <a:rPr lang="en-US" sz="3600" dirty="0" smtClean="0">
                <a:solidFill>
                  <a:srgbClr val="A37113"/>
                </a:solidFill>
                <a:latin typeface="+mj-lt"/>
                <a:cs typeface="Consolas"/>
              </a:rPr>
              <a:t>/or3ne8j</a:t>
            </a:r>
          </a:p>
          <a:p>
            <a:pPr lvl="1">
              <a:buFont typeface="Wingdings" charset="2"/>
              <a:buChar char="Ø"/>
            </a:pPr>
            <a:endParaRPr lang="en-US" sz="3600" dirty="0">
              <a:solidFill>
                <a:srgbClr val="A37113"/>
              </a:solidFill>
              <a:latin typeface="+mj-lt"/>
              <a:cs typeface="Consolas"/>
            </a:endParaRPr>
          </a:p>
          <a:p>
            <a:pPr lvl="1">
              <a:buFont typeface="Wingdings" charset="2"/>
              <a:buChar char="Ø"/>
            </a:pPr>
            <a:endParaRPr lang="en-US" sz="3600" dirty="0" smtClean="0">
              <a:solidFill>
                <a:srgbClr val="A37113"/>
              </a:solidFill>
              <a:latin typeface="+mj-lt"/>
              <a:cs typeface="Consolas"/>
            </a:endParaRPr>
          </a:p>
          <a:p>
            <a:pPr marL="736600" lvl="1" indent="0">
              <a:buNone/>
            </a:pPr>
            <a:endParaRPr lang="en-US" sz="3600" dirty="0">
              <a:solidFill>
                <a:srgbClr val="3E3E3E"/>
              </a:solidFill>
              <a:latin typeface="+mj-lt"/>
              <a:cs typeface="Consolas"/>
            </a:endParaRPr>
          </a:p>
          <a:p>
            <a:pPr marL="736600" lvl="1" indent="0">
              <a:buNone/>
            </a:pPr>
            <a:endParaRPr lang="en-US" sz="3600" dirty="0">
              <a:solidFill>
                <a:srgbClr val="3E3E3E"/>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Modules</a:t>
            </a:r>
            <a:endParaRPr lang="en-US" dirty="0"/>
          </a:p>
        </p:txBody>
      </p:sp>
      <p:pic>
        <p:nvPicPr>
          <p:cNvPr id="5" name="Picture 4"/>
          <p:cNvPicPr>
            <a:picLocks noChangeAspect="1"/>
          </p:cNvPicPr>
          <p:nvPr/>
        </p:nvPicPr>
        <p:blipFill>
          <a:blip r:embed="rId2"/>
          <a:stretch>
            <a:fillRect/>
          </a:stretch>
        </p:blipFill>
        <p:spPr>
          <a:xfrm>
            <a:off x="13271500" y="3543300"/>
            <a:ext cx="9144000" cy="2209800"/>
          </a:xfrm>
          <a:prstGeom prst="rect">
            <a:avLst/>
          </a:prstGeom>
        </p:spPr>
      </p:pic>
      <p:pic>
        <p:nvPicPr>
          <p:cNvPr id="6" name="Picture 5"/>
          <p:cNvPicPr>
            <a:picLocks noChangeAspect="1"/>
          </p:cNvPicPr>
          <p:nvPr/>
        </p:nvPicPr>
        <p:blipFill>
          <a:blip r:embed="rId3"/>
          <a:stretch>
            <a:fillRect/>
          </a:stretch>
        </p:blipFill>
        <p:spPr>
          <a:xfrm>
            <a:off x="13271500" y="6896100"/>
            <a:ext cx="8305800" cy="1600200"/>
          </a:xfrm>
          <a:prstGeom prst="rect">
            <a:avLst/>
          </a:prstGeom>
        </p:spPr>
      </p:pic>
      <p:pic>
        <p:nvPicPr>
          <p:cNvPr id="7" name="Picture 6"/>
          <p:cNvPicPr>
            <a:picLocks noChangeAspect="1"/>
          </p:cNvPicPr>
          <p:nvPr/>
        </p:nvPicPr>
        <p:blipFill>
          <a:blip r:embed="rId4"/>
          <a:stretch>
            <a:fillRect/>
          </a:stretch>
        </p:blipFill>
        <p:spPr>
          <a:xfrm>
            <a:off x="13271500" y="9398000"/>
            <a:ext cx="8559800" cy="1397000"/>
          </a:xfrm>
          <a:prstGeom prst="rect">
            <a:avLst/>
          </a:prstGeom>
        </p:spPr>
      </p:pic>
    </p:spTree>
    <p:extLst>
      <p:ext uri="{BB962C8B-B14F-4D97-AF65-F5344CB8AC3E}">
        <p14:creationId xmlns:p14="http://schemas.microsoft.com/office/powerpoint/2010/main" val="1960680961"/>
      </p:ext>
    </p:extLst>
  </p:cSld>
  <p:clrMapOvr>
    <a:masterClrMapping/>
  </p:clrMapOvr>
  <p:transition xmlns:p14="http://schemas.microsoft.com/office/powerpoint/2010/mai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467100"/>
            <a:ext cx="11677650" cy="9016998"/>
          </a:xfrm>
        </p:spPr>
        <p:txBody>
          <a:bodyPr anchor="t">
            <a:noAutofit/>
          </a:bodyPr>
          <a:lstStyle/>
          <a:p>
            <a:r>
              <a:rPr lang="en-US" sz="3600" dirty="0" smtClean="0">
                <a:solidFill>
                  <a:schemeClr val="accent5">
                    <a:lumMod val="75000"/>
                  </a:schemeClr>
                </a:solidFill>
                <a:latin typeface="+mj-lt"/>
                <a:cs typeface="Consolas"/>
              </a:rPr>
              <a:t>provides a mechanism to handle the results and errors from asynchronous operations </a:t>
            </a:r>
          </a:p>
          <a:p>
            <a:pPr lvl="1">
              <a:buFont typeface="Wingdings" charset="2"/>
              <a:buChar char="Ø"/>
            </a:pPr>
            <a:r>
              <a:rPr lang="en-US" sz="3600" dirty="0" smtClean="0">
                <a:solidFill>
                  <a:srgbClr val="A37113"/>
                </a:solidFill>
                <a:latin typeface="+mj-lt"/>
                <a:cs typeface="Consolas"/>
              </a:rPr>
              <a:t>http://</a:t>
            </a:r>
            <a:r>
              <a:rPr lang="en-US" sz="3600" dirty="0" err="1" smtClean="0">
                <a:solidFill>
                  <a:srgbClr val="A37113"/>
                </a:solidFill>
                <a:latin typeface="+mj-lt"/>
                <a:cs typeface="Consolas"/>
              </a:rPr>
              <a:t>tinyurl.com</a:t>
            </a:r>
            <a:r>
              <a:rPr lang="en-US" sz="3600" dirty="0" smtClean="0">
                <a:solidFill>
                  <a:srgbClr val="A37113"/>
                </a:solidFill>
                <a:latin typeface="+mj-lt"/>
                <a:cs typeface="Consolas"/>
              </a:rPr>
              <a:t>/or3ne8j</a:t>
            </a:r>
          </a:p>
          <a:p>
            <a:pPr lvl="1">
              <a:buFont typeface="Wingdings" charset="2"/>
              <a:buChar char="Ø"/>
            </a:pPr>
            <a:endParaRPr lang="en-US" sz="3600" dirty="0">
              <a:solidFill>
                <a:srgbClr val="A37113"/>
              </a:solidFill>
              <a:latin typeface="+mj-lt"/>
              <a:cs typeface="Consolas"/>
            </a:endParaRPr>
          </a:p>
          <a:p>
            <a:pPr lvl="1">
              <a:buFont typeface="Wingdings" charset="2"/>
              <a:buChar char="Ø"/>
            </a:pPr>
            <a:endParaRPr lang="en-US" sz="3600" dirty="0" smtClean="0">
              <a:solidFill>
                <a:srgbClr val="A37113"/>
              </a:solidFill>
              <a:latin typeface="+mj-lt"/>
              <a:cs typeface="Consolas"/>
            </a:endParaRPr>
          </a:p>
          <a:p>
            <a:pPr marL="736600" lvl="1" indent="0">
              <a:buNone/>
            </a:pPr>
            <a:endParaRPr lang="en-US" sz="3600" dirty="0">
              <a:solidFill>
                <a:srgbClr val="3E3E3E"/>
              </a:solidFill>
              <a:latin typeface="+mj-lt"/>
              <a:cs typeface="Consolas"/>
            </a:endParaRPr>
          </a:p>
          <a:p>
            <a:pPr marL="736600" lvl="1" indent="0">
              <a:buNone/>
            </a:pPr>
            <a:endParaRPr lang="en-US" sz="3600" dirty="0">
              <a:solidFill>
                <a:srgbClr val="3E3E3E"/>
              </a:solidFill>
              <a:latin typeface="+mj-lt"/>
              <a:cs typeface="Consolas"/>
            </a:endParaRPr>
          </a:p>
        </p:txBody>
      </p:sp>
      <p:sp>
        <p:nvSpPr>
          <p:cNvPr id="10" name="Title 1"/>
          <p:cNvSpPr>
            <a:spLocks noGrp="1"/>
          </p:cNvSpPr>
          <p:nvPr>
            <p:ph type="title"/>
          </p:nvPr>
        </p:nvSpPr>
        <p:spPr>
          <a:xfrm>
            <a:off x="673100" y="355600"/>
            <a:ext cx="23050500" cy="3429000"/>
          </a:xfrm>
        </p:spPr>
        <p:txBody>
          <a:bodyPr/>
          <a:lstStyle/>
          <a:p>
            <a:r>
              <a:rPr lang="en-US" dirty="0" smtClean="0"/>
              <a:t>Promises </a:t>
            </a:r>
            <a:endParaRPr lang="en-US" dirty="0"/>
          </a:p>
        </p:txBody>
      </p:sp>
      <p:pic>
        <p:nvPicPr>
          <p:cNvPr id="2" name="Picture 1"/>
          <p:cNvPicPr>
            <a:picLocks noChangeAspect="1"/>
          </p:cNvPicPr>
          <p:nvPr/>
        </p:nvPicPr>
        <p:blipFill>
          <a:blip r:embed="rId2"/>
          <a:stretch>
            <a:fillRect/>
          </a:stretch>
        </p:blipFill>
        <p:spPr>
          <a:xfrm>
            <a:off x="10007600" y="5499098"/>
            <a:ext cx="13716000" cy="6604000"/>
          </a:xfrm>
          <a:prstGeom prst="rect">
            <a:avLst/>
          </a:prstGeom>
        </p:spPr>
      </p:pic>
    </p:spTree>
    <p:extLst>
      <p:ext uri="{BB962C8B-B14F-4D97-AF65-F5344CB8AC3E}">
        <p14:creationId xmlns:p14="http://schemas.microsoft.com/office/powerpoint/2010/main" val="97012924"/>
      </p:ext>
    </p:extLst>
  </p:cSld>
  <p:clrMapOvr>
    <a:masterClrMapping/>
  </p:clrMapOvr>
  <p:transition xmlns:p14="http://schemas.microsoft.com/office/powerpoint/2010/mai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lstStyle/>
          <a:p>
            <a:pPr lvl="0"/>
            <a:r>
              <a:rPr lang="en-CA" dirty="0" smtClean="0"/>
              <a:t>Canvas</a:t>
            </a:r>
            <a:endParaRPr dirty="0"/>
          </a:p>
        </p:txBody>
      </p:sp>
      <p:pic>
        <p:nvPicPr>
          <p:cNvPr id="4" name="Picture 3" descr="HTML5_logo_and_wordmark.svg.png"/>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52637" y="4756728"/>
            <a:ext cx="7874000" cy="7874000"/>
          </a:xfrm>
          <a:prstGeom prst="rect">
            <a:avLst/>
          </a:prstGeom>
        </p:spPr>
      </p:pic>
      <p:pic>
        <p:nvPicPr>
          <p:cNvPr id="5" name="Picture 4" descr="9455413519_javascript.png"/>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3274387" y="6165920"/>
            <a:ext cx="5641285" cy="6474045"/>
          </a:xfrm>
          <a:prstGeom prst="rect">
            <a:avLst/>
          </a:prstGeom>
        </p:spPr>
      </p:pic>
    </p:spTree>
    <p:extLst>
      <p:ext uri="{BB962C8B-B14F-4D97-AF65-F5344CB8AC3E}">
        <p14:creationId xmlns:p14="http://schemas.microsoft.com/office/powerpoint/2010/main" val="34239022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Canvas </a:t>
            </a:r>
            <a:endParaRPr lang="en-US" dirty="0"/>
          </a:p>
        </p:txBody>
      </p:sp>
      <p:sp>
        <p:nvSpPr>
          <p:cNvPr id="3" name="Text Placeholder 2"/>
          <p:cNvSpPr>
            <a:spLocks noGrp="1"/>
          </p:cNvSpPr>
          <p:nvPr>
            <p:ph type="body" idx="1"/>
          </p:nvPr>
        </p:nvSpPr>
        <p:spPr>
          <a:xfrm>
            <a:off x="673100" y="3962400"/>
            <a:ext cx="23050500" cy="8864600"/>
          </a:xfrm>
        </p:spPr>
        <p:txBody>
          <a:bodyPr>
            <a:noAutofit/>
          </a:bodyPr>
          <a:lstStyle/>
          <a:p>
            <a:pPr eaLnBrk="1" hangingPunct="1">
              <a:lnSpc>
                <a:spcPct val="50000"/>
              </a:lnSpc>
            </a:pPr>
            <a:r>
              <a:rPr lang="en-US" sz="4000" dirty="0">
                <a:solidFill>
                  <a:schemeClr val="accent5">
                    <a:lumMod val="75000"/>
                  </a:schemeClr>
                </a:solidFill>
                <a:cs typeface="Trade Gothic Next LT Pro Lt" pitchFamily="34" charset="0"/>
              </a:rPr>
              <a:t>Getting Started</a:t>
            </a:r>
          </a:p>
          <a:p>
            <a:pPr eaLnBrk="1" hangingPunct="1">
              <a:lnSpc>
                <a:spcPct val="50000"/>
              </a:lnSpc>
            </a:pPr>
            <a:r>
              <a:rPr lang="en-US" sz="4000" dirty="0">
                <a:solidFill>
                  <a:schemeClr val="accent5">
                    <a:lumMod val="75000"/>
                  </a:schemeClr>
                </a:solidFill>
                <a:cs typeface="Trade Gothic Next LT Pro Lt" pitchFamily="34" charset="0"/>
              </a:rPr>
              <a:t>Drawing Lines</a:t>
            </a:r>
          </a:p>
          <a:p>
            <a:pPr eaLnBrk="1" hangingPunct="1">
              <a:lnSpc>
                <a:spcPct val="50000"/>
              </a:lnSpc>
            </a:pPr>
            <a:r>
              <a:rPr lang="en-US" sz="4000" dirty="0">
                <a:solidFill>
                  <a:schemeClr val="accent5">
                    <a:lumMod val="75000"/>
                  </a:schemeClr>
                </a:solidFill>
                <a:cs typeface="Trade Gothic Next LT Pro Lt" pitchFamily="34" charset="0"/>
              </a:rPr>
              <a:t>Color and Transparency</a:t>
            </a:r>
          </a:p>
          <a:p>
            <a:pPr eaLnBrk="1" hangingPunct="1">
              <a:lnSpc>
                <a:spcPct val="50000"/>
              </a:lnSpc>
              <a:buFont typeface="Wingdings" charset="2"/>
              <a:buChar char="v"/>
            </a:pPr>
            <a:r>
              <a:rPr lang="en-US" sz="4000" i="1" dirty="0">
                <a:solidFill>
                  <a:schemeClr val="accent1">
                    <a:lumMod val="75000"/>
                  </a:schemeClr>
                </a:solidFill>
                <a:cs typeface="Trade Gothic Next LT Pro Lt" pitchFamily="34" charset="0"/>
              </a:rPr>
              <a:t>Exercise: Drawing a Sailboat</a:t>
            </a:r>
          </a:p>
          <a:p>
            <a:pPr eaLnBrk="1" hangingPunct="1">
              <a:lnSpc>
                <a:spcPct val="50000"/>
              </a:lnSpc>
            </a:pPr>
            <a:r>
              <a:rPr lang="en-US" sz="4000" dirty="0">
                <a:solidFill>
                  <a:schemeClr val="accent5">
                    <a:lumMod val="75000"/>
                  </a:schemeClr>
                </a:solidFill>
                <a:cs typeface="Trade Gothic Next LT Pro Lt" pitchFamily="34" charset="0"/>
              </a:rPr>
              <a:t>Shapes</a:t>
            </a:r>
          </a:p>
          <a:p>
            <a:pPr eaLnBrk="1" hangingPunct="1">
              <a:lnSpc>
                <a:spcPct val="50000"/>
              </a:lnSpc>
              <a:buFont typeface="Wingdings" charset="2"/>
              <a:buChar char="v"/>
            </a:pPr>
            <a:r>
              <a:rPr lang="en-US" sz="4000" i="1" dirty="0">
                <a:solidFill>
                  <a:srgbClr val="51868F"/>
                </a:solidFill>
                <a:cs typeface="Trade Gothic Next LT Pro Lt" pitchFamily="34" charset="0"/>
              </a:rPr>
              <a:t>Exercise: Drawing a Snowman</a:t>
            </a:r>
          </a:p>
          <a:p>
            <a:pPr eaLnBrk="1" hangingPunct="1">
              <a:lnSpc>
                <a:spcPct val="50000"/>
              </a:lnSpc>
            </a:pPr>
            <a:r>
              <a:rPr lang="en-US" sz="4000" dirty="0">
                <a:solidFill>
                  <a:schemeClr val="accent5">
                    <a:lumMod val="75000"/>
                  </a:schemeClr>
                </a:solidFill>
                <a:cs typeface="Trade Gothic Next LT Pro Lt" pitchFamily="34" charset="0"/>
              </a:rPr>
              <a:t>Curves, Images, Text</a:t>
            </a:r>
          </a:p>
          <a:p>
            <a:pPr eaLnBrk="1" hangingPunct="1">
              <a:lnSpc>
                <a:spcPct val="50000"/>
              </a:lnSpc>
              <a:buFont typeface="Wingdings" charset="2"/>
              <a:buChar char="v"/>
            </a:pPr>
            <a:r>
              <a:rPr lang="en-US" sz="4000" i="1" dirty="0">
                <a:solidFill>
                  <a:srgbClr val="51868F"/>
                </a:solidFill>
                <a:cs typeface="Trade Gothic Next LT Pro Lt" pitchFamily="34" charset="0"/>
              </a:rPr>
              <a:t>Exercise: Images and Text</a:t>
            </a:r>
            <a:endParaRPr lang="en-US" sz="4000" dirty="0">
              <a:solidFill>
                <a:srgbClr val="51868F"/>
              </a:solidFill>
              <a:cs typeface="Trade Gothic Next LT Pro Lt" pitchFamily="34" charset="0"/>
            </a:endParaRPr>
          </a:p>
          <a:p>
            <a:pPr>
              <a:lnSpc>
                <a:spcPct val="50000"/>
              </a:lnSpc>
            </a:pPr>
            <a:endParaRPr lang="en-US" sz="4000" dirty="0">
              <a:solidFill>
                <a:schemeClr val="accent5">
                  <a:lumMod val="75000"/>
                </a:schemeClr>
              </a:solidFill>
            </a:endParaRPr>
          </a:p>
        </p:txBody>
      </p:sp>
    </p:spTree>
    <p:extLst>
      <p:ext uri="{BB962C8B-B14F-4D97-AF65-F5344CB8AC3E}">
        <p14:creationId xmlns:p14="http://schemas.microsoft.com/office/powerpoint/2010/main" val="1939613054"/>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err="1" smtClean="0"/>
              <a:t>XHTmL</a:t>
            </a:r>
            <a:endParaRPr lang="en-US" sz="8000" dirty="0"/>
          </a:p>
        </p:txBody>
      </p:sp>
      <p:sp>
        <p:nvSpPr>
          <p:cNvPr id="8" name="Rectangle 3"/>
          <p:cNvSpPr txBox="1">
            <a:spLocks noChangeArrowheads="1"/>
          </p:cNvSpPr>
          <p:nvPr/>
        </p:nvSpPr>
        <p:spPr>
          <a:xfrm>
            <a:off x="2016990" y="7999844"/>
            <a:ext cx="10659919" cy="434109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dirty="0" smtClean="0">
                <a:solidFill>
                  <a:srgbClr val="7D1102"/>
                </a:solidFill>
                <a:cs typeface="Trade Gothic Next LT Pro Lt" pitchFamily="34" charset="0"/>
              </a:rPr>
              <a:t>In XHTML the largest differences from HTML are </a:t>
            </a:r>
          </a:p>
          <a:p>
            <a:pPr lvl="1" algn="l">
              <a:lnSpc>
                <a:spcPct val="100000"/>
              </a:lnSpc>
              <a:buFont typeface="Courier New"/>
              <a:buChar char="o"/>
            </a:pPr>
            <a:r>
              <a:rPr lang="en-US" sz="4000" dirty="0" smtClean="0">
                <a:solidFill>
                  <a:schemeClr val="tx1">
                    <a:lumMod val="75000"/>
                  </a:schemeClr>
                </a:solidFill>
                <a:latin typeface="Consolas"/>
                <a:cs typeface="Consolas"/>
              </a:rPr>
              <a:t>DOCTYPE</a:t>
            </a:r>
            <a:r>
              <a:rPr lang="en-US" sz="4000" dirty="0" smtClean="0">
                <a:solidFill>
                  <a:schemeClr val="tx1">
                    <a:lumMod val="75000"/>
                  </a:schemeClr>
                </a:solidFill>
                <a:cs typeface="Trade Gothic Next LT Pro Lt" pitchFamily="34" charset="0"/>
              </a:rPr>
              <a:t> is mandatory and </a:t>
            </a:r>
            <a:r>
              <a:rPr lang="en-US" sz="4000" dirty="0" err="1" smtClean="0">
                <a:solidFill>
                  <a:schemeClr val="tx1">
                    <a:lumMod val="75000"/>
                  </a:schemeClr>
                </a:solidFill>
                <a:cs typeface="Trade Gothic Next LT Pro Lt" pitchFamily="34" charset="0"/>
              </a:rPr>
              <a:t>xlmns</a:t>
            </a:r>
            <a:r>
              <a:rPr lang="en-US" sz="4000" dirty="0" smtClean="0">
                <a:solidFill>
                  <a:schemeClr val="tx1">
                    <a:lumMod val="75000"/>
                  </a:schemeClr>
                </a:solidFill>
                <a:cs typeface="Trade Gothic Next LT Pro Lt" pitchFamily="34" charset="0"/>
              </a:rPr>
              <a:t> attribute in </a:t>
            </a:r>
            <a:r>
              <a:rPr lang="en-US" sz="4000" dirty="0">
                <a:solidFill>
                  <a:schemeClr val="tx1">
                    <a:lumMod val="75000"/>
                  </a:schemeClr>
                </a:solidFill>
                <a:latin typeface="Consolas"/>
                <a:cs typeface="Consolas"/>
              </a:rPr>
              <a:t>&lt;html&gt;</a:t>
            </a:r>
            <a:r>
              <a:rPr lang="en-US" sz="4000" dirty="0" smtClean="0">
                <a:solidFill>
                  <a:schemeClr val="tx1">
                    <a:lumMod val="75000"/>
                  </a:schemeClr>
                </a:solidFill>
                <a:cs typeface="Trade Gothic Next LT Pro Lt" pitchFamily="34" charset="0"/>
              </a:rPr>
              <a:t> is mandatory</a:t>
            </a:r>
          </a:p>
          <a:p>
            <a:pPr lvl="1" algn="l">
              <a:lnSpc>
                <a:spcPct val="100000"/>
              </a:lnSpc>
              <a:buFont typeface="Courier New"/>
              <a:buChar char="o"/>
            </a:pPr>
            <a:r>
              <a:rPr lang="en-US" sz="4000" dirty="0" smtClean="0">
                <a:solidFill>
                  <a:schemeClr val="tx1">
                    <a:lumMod val="75000"/>
                  </a:schemeClr>
                </a:solidFill>
                <a:latin typeface="Consolas"/>
                <a:cs typeface="Consolas"/>
              </a:rPr>
              <a:t>&lt;html&gt;</a:t>
            </a:r>
            <a:r>
              <a:rPr lang="en-US" sz="4000" dirty="0" smtClean="0">
                <a:solidFill>
                  <a:schemeClr val="tx1">
                    <a:lumMod val="75000"/>
                  </a:schemeClr>
                </a:solidFill>
                <a:cs typeface="Trade Gothic Next LT Pro Lt" pitchFamily="34" charset="0"/>
              </a:rPr>
              <a:t>, </a:t>
            </a:r>
            <a:r>
              <a:rPr lang="en-US" sz="4000" dirty="0" smtClean="0">
                <a:solidFill>
                  <a:schemeClr val="tx1">
                    <a:lumMod val="75000"/>
                  </a:schemeClr>
                </a:solidFill>
                <a:latin typeface="Consolas"/>
                <a:cs typeface="Consolas"/>
              </a:rPr>
              <a:t>&lt;head&gt;</a:t>
            </a:r>
            <a:r>
              <a:rPr lang="en-US" sz="4000" dirty="0" smtClean="0">
                <a:solidFill>
                  <a:schemeClr val="tx1">
                    <a:lumMod val="75000"/>
                  </a:schemeClr>
                </a:solidFill>
                <a:cs typeface="Trade Gothic Next LT Pro Lt" pitchFamily="34" charset="0"/>
              </a:rPr>
              <a:t>, </a:t>
            </a:r>
            <a:r>
              <a:rPr lang="en-US" sz="4000" dirty="0" smtClean="0">
                <a:solidFill>
                  <a:schemeClr val="tx1">
                    <a:lumMod val="75000"/>
                  </a:schemeClr>
                </a:solidFill>
                <a:latin typeface="Consolas"/>
                <a:cs typeface="Consolas"/>
              </a:rPr>
              <a:t>&lt;title&gt;</a:t>
            </a:r>
            <a:r>
              <a:rPr lang="en-US" sz="4000" dirty="0" smtClean="0">
                <a:solidFill>
                  <a:schemeClr val="tx1">
                    <a:lumMod val="75000"/>
                  </a:schemeClr>
                </a:solidFill>
                <a:cs typeface="Trade Gothic Next LT Pro Lt" pitchFamily="34" charset="0"/>
              </a:rPr>
              <a:t> and </a:t>
            </a:r>
            <a:r>
              <a:rPr lang="en-US" sz="4000" dirty="0" smtClean="0">
                <a:solidFill>
                  <a:schemeClr val="tx1">
                    <a:lumMod val="75000"/>
                  </a:schemeClr>
                </a:solidFill>
                <a:latin typeface="Consolas"/>
                <a:cs typeface="Consolas"/>
              </a:rPr>
              <a:t>&lt;body&gt; </a:t>
            </a:r>
            <a:r>
              <a:rPr lang="en-US" sz="4000" dirty="0" smtClean="0">
                <a:solidFill>
                  <a:schemeClr val="tx1">
                    <a:lumMod val="75000"/>
                  </a:schemeClr>
                </a:solidFill>
                <a:cs typeface="Trade Gothic Next LT Pro Lt" pitchFamily="34" charset="0"/>
              </a:rPr>
              <a:t>are  mandatory </a:t>
            </a:r>
            <a:endParaRPr lang="en-US" sz="4000" dirty="0">
              <a:solidFill>
                <a:schemeClr val="tx1">
                  <a:lumMod val="75000"/>
                </a:schemeClr>
              </a:solidFill>
              <a:cs typeface="Trade Gothic Next LT Pro Lt" pitchFamily="34" charset="0"/>
            </a:endParaRPr>
          </a:p>
          <a:p>
            <a:pPr lvl="1" algn="l">
              <a:lnSpc>
                <a:spcPct val="100000"/>
              </a:lnSpc>
              <a:buFont typeface="Courier New"/>
              <a:buChar char="o"/>
            </a:pPr>
            <a:r>
              <a:rPr lang="en-US" sz="4000" dirty="0" smtClean="0">
                <a:solidFill>
                  <a:schemeClr val="tx1">
                    <a:lumMod val="75000"/>
                  </a:schemeClr>
                </a:solidFill>
                <a:latin typeface="+mj-lt"/>
                <a:cs typeface="Trade Gothic Next LT Pro Lt" pitchFamily="34" charset="0"/>
              </a:rPr>
              <a:t>elements are properly nested </a:t>
            </a:r>
          </a:p>
          <a:p>
            <a:pPr lvl="1" algn="l">
              <a:lnSpc>
                <a:spcPct val="100000"/>
              </a:lnSpc>
              <a:buFont typeface="Courier New"/>
              <a:buChar char="o"/>
            </a:pPr>
            <a:r>
              <a:rPr lang="en-US" sz="4000" dirty="0" smtClean="0">
                <a:solidFill>
                  <a:schemeClr val="tx1">
                    <a:lumMod val="75000"/>
                  </a:schemeClr>
                </a:solidFill>
                <a:latin typeface="+mj-lt"/>
                <a:cs typeface="Trade Gothic Next LT Pro Lt" pitchFamily="34" charset="0"/>
              </a:rPr>
              <a:t>elements are always closed </a:t>
            </a:r>
          </a:p>
          <a:p>
            <a:pPr lvl="1" algn="l">
              <a:lnSpc>
                <a:spcPct val="100000"/>
              </a:lnSpc>
              <a:buFont typeface="Courier New"/>
              <a:buChar char="o"/>
            </a:pPr>
            <a:r>
              <a:rPr lang="en-US" sz="4000" dirty="0" smtClean="0">
                <a:solidFill>
                  <a:schemeClr val="tx1">
                    <a:lumMod val="75000"/>
                  </a:schemeClr>
                </a:solidFill>
                <a:latin typeface="+mj-lt"/>
                <a:cs typeface="Trade Gothic Next LT Pro Lt" pitchFamily="34" charset="0"/>
              </a:rPr>
              <a:t>elements and lowercase </a:t>
            </a:r>
          </a:p>
          <a:p>
            <a:pPr lvl="1" algn="l">
              <a:lnSpc>
                <a:spcPct val="100000"/>
              </a:lnSpc>
              <a:buFont typeface="Courier New"/>
              <a:buChar char="o"/>
            </a:pPr>
            <a:r>
              <a:rPr lang="en-US" sz="4000" dirty="0" smtClean="0">
                <a:solidFill>
                  <a:schemeClr val="tx1">
                    <a:lumMod val="75000"/>
                  </a:schemeClr>
                </a:solidFill>
                <a:latin typeface="+mj-lt"/>
                <a:cs typeface="Trade Gothic Next LT Pro Lt" pitchFamily="34" charset="0"/>
              </a:rPr>
              <a:t>etc. </a:t>
            </a:r>
          </a:p>
          <a:p>
            <a:pPr algn="l" eaLnBrk="1" hangingPunct="1">
              <a:lnSpc>
                <a:spcPct val="50000"/>
              </a:lnSpc>
            </a:pPr>
            <a:endParaRPr lang="en-US" sz="4000" i="1" dirty="0">
              <a:latin typeface="+mj-lt"/>
              <a:cs typeface="Trade Gothic Next LT Pro Lt" pitchFamily="34" charset="0"/>
            </a:endParaRPr>
          </a:p>
          <a:p>
            <a:pPr algn="l" eaLnBrk="1" hangingPunct="1">
              <a:lnSpc>
                <a:spcPct val="50000"/>
              </a:lnSpc>
            </a:pPr>
            <a:endParaRPr lang="en-US" sz="4000" dirty="0">
              <a:latin typeface="+mj-lt"/>
              <a:cs typeface="Trade Gothic Next LT Pro Lt" pitchFamily="34" charset="0"/>
            </a:endParaRPr>
          </a:p>
          <a:p>
            <a:pPr lvl="3" algn="l">
              <a:lnSpc>
                <a:spcPct val="50000"/>
              </a:lnSpc>
              <a:spcBef>
                <a:spcPts val="600"/>
              </a:spcBef>
            </a:pPr>
            <a:endParaRPr lang="en-US" sz="4000" dirty="0">
              <a:latin typeface="+mj-lt"/>
              <a:cs typeface="Trade Gothic Next LT Pro Lt" pitchFamily="34" charset="0"/>
            </a:endParaRPr>
          </a:p>
          <a:p>
            <a:pPr marL="736600" lvl="1" indent="0" algn="l" eaLnBrk="1" hangingPunct="1">
              <a:lnSpc>
                <a:spcPct val="50000"/>
              </a:lnSpc>
              <a:spcBef>
                <a:spcPts val="600"/>
              </a:spcBef>
              <a:buNone/>
            </a:pPr>
            <a:endParaRPr lang="en-US" sz="4000" dirty="0" smtClean="0">
              <a:latin typeface="+mj-lt"/>
              <a:cs typeface="Trade Gothic Next LT Pro Lt" pitchFamily="34" charset="0"/>
            </a:endParaRPr>
          </a:p>
          <a:p>
            <a:pPr marL="736600" lvl="1" indent="0" algn="l" eaLnBrk="1" hangingPunct="1">
              <a:lnSpc>
                <a:spcPct val="50000"/>
              </a:lnSpc>
              <a:spcBef>
                <a:spcPts val="600"/>
              </a:spcBef>
              <a:buNone/>
            </a:pPr>
            <a:endParaRPr lang="en-US" sz="4000" dirty="0">
              <a:latin typeface="+mj-lt"/>
              <a:cs typeface="Trade Gothic Next LT Pro Lt" pitchFamily="34" charset="0"/>
            </a:endParaRPr>
          </a:p>
          <a:p>
            <a:pPr lvl="1" algn="l" eaLnBrk="1" hangingPunct="1">
              <a:lnSpc>
                <a:spcPct val="50000"/>
              </a:lnSpc>
            </a:pPr>
            <a:endParaRPr lang="en-US" sz="4000" dirty="0">
              <a:latin typeface="+mj-lt"/>
              <a:cs typeface="Trade Gothic Next LT Pro Lt" pitchFamily="34" charset="0"/>
            </a:endParaRPr>
          </a:p>
        </p:txBody>
      </p:sp>
      <p:sp>
        <p:nvSpPr>
          <p:cNvPr id="5" name="Rounded Rectangle 4"/>
          <p:cNvSpPr/>
          <p:nvPr/>
        </p:nvSpPr>
        <p:spPr>
          <a:xfrm>
            <a:off x="13494287" y="2754540"/>
            <a:ext cx="9619713" cy="4019074"/>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smtClean="0">
                <a:solidFill>
                  <a:srgbClr val="7D1102"/>
                </a:solidFill>
                <a:latin typeface="Consolas" pitchFamily="49" charset="0"/>
                <a:cs typeface="Consolas" pitchFamily="49" charset="0"/>
              </a:rPr>
              <a:t>&lt;html&gt;</a:t>
            </a:r>
          </a:p>
          <a:p>
            <a:pPr algn="l">
              <a:defRPr/>
            </a:pPr>
            <a:r>
              <a:rPr lang="en-US" sz="3600" dirty="0" smtClean="0">
                <a:solidFill>
                  <a:schemeClr val="tx1">
                    <a:lumMod val="75000"/>
                  </a:schemeClr>
                </a:solidFill>
                <a:latin typeface="Consolas" pitchFamily="49" charset="0"/>
                <a:cs typeface="Consolas" pitchFamily="49" charset="0"/>
              </a:rPr>
              <a:t>&lt;head&gt;</a:t>
            </a:r>
          </a:p>
          <a:p>
            <a:pPr algn="l">
              <a:defRPr/>
            </a:pPr>
            <a:r>
              <a:rPr lang="en-US" sz="3600" dirty="0" smtClean="0">
                <a:solidFill>
                  <a:schemeClr val="tx1">
                    <a:lumMod val="75000"/>
                  </a:schemeClr>
                </a:solidFill>
                <a:latin typeface="Consolas" pitchFamily="49" charset="0"/>
                <a:cs typeface="Consolas" pitchFamily="49" charset="0"/>
              </a:rPr>
              <a:t>	&lt;title&gt; BAD HTML &lt;/title&gt; </a:t>
            </a:r>
          </a:p>
          <a:p>
            <a:pPr algn="l">
              <a:defRPr/>
            </a:pPr>
            <a:r>
              <a:rPr lang="en-US" sz="3600" dirty="0" smtClean="0">
                <a:solidFill>
                  <a:srgbClr val="7D1102"/>
                </a:solidFill>
                <a:latin typeface="Consolas" pitchFamily="49" charset="0"/>
                <a:cs typeface="Consolas" pitchFamily="49" charset="0"/>
              </a:rPr>
              <a:t>&lt;body&gt;</a:t>
            </a:r>
          </a:p>
          <a:p>
            <a:pPr algn="l">
              <a:defRPr/>
            </a:pPr>
            <a:r>
              <a:rPr lang="en-US" sz="3600" dirty="0" smtClean="0">
                <a:solidFill>
                  <a:srgbClr val="7D1102"/>
                </a:solidFill>
                <a:latin typeface="Consolas" pitchFamily="49" charset="0"/>
                <a:cs typeface="Consolas" pitchFamily="49" charset="0"/>
              </a:rPr>
              <a:t>	</a:t>
            </a:r>
            <a:r>
              <a:rPr lang="en-US" sz="3600" dirty="0" smtClean="0">
                <a:solidFill>
                  <a:srgbClr val="3E3E3E"/>
                </a:solidFill>
                <a:latin typeface="Consolas" pitchFamily="49" charset="0"/>
                <a:cs typeface="Consolas" pitchFamily="49" charset="0"/>
              </a:rPr>
              <a:t>&lt;h1&gt; BAD HTML</a:t>
            </a:r>
          </a:p>
          <a:p>
            <a:pPr algn="l">
              <a:defRPr/>
            </a:pPr>
            <a:r>
              <a:rPr lang="en-US" sz="3600" dirty="0" smtClean="0">
                <a:solidFill>
                  <a:srgbClr val="3E3E3E"/>
                </a:solidFill>
                <a:latin typeface="Consolas" pitchFamily="49" charset="0"/>
                <a:cs typeface="Consolas" pitchFamily="49" charset="0"/>
              </a:rPr>
              <a:t>	&lt;p&gt; Paragraph</a:t>
            </a:r>
          </a:p>
          <a:p>
            <a:pPr algn="l">
              <a:defRPr/>
            </a:pPr>
            <a:r>
              <a:rPr lang="en-US" sz="3600" dirty="0" smtClean="0">
                <a:solidFill>
                  <a:srgbClr val="7D1102"/>
                </a:solidFill>
                <a:latin typeface="Consolas" pitchFamily="49" charset="0"/>
                <a:cs typeface="Consolas" pitchFamily="49" charset="0"/>
              </a:rPr>
              <a:t>&lt;/body&gt; </a:t>
            </a:r>
            <a:endParaRPr lang="en-US" sz="3600" dirty="0" smtClean="0">
              <a:solidFill>
                <a:srgbClr val="989898"/>
              </a:solidFill>
              <a:latin typeface="Consolas" pitchFamily="49" charset="0"/>
              <a:cs typeface="Consolas" pitchFamily="49" charset="0"/>
            </a:endParaRPr>
          </a:p>
        </p:txBody>
      </p:sp>
      <p:sp>
        <p:nvSpPr>
          <p:cNvPr id="3" name="Rectangle 2"/>
          <p:cNvSpPr/>
          <p:nvPr/>
        </p:nvSpPr>
        <p:spPr>
          <a:xfrm>
            <a:off x="13727326" y="12727057"/>
            <a:ext cx="10264348" cy="707886"/>
          </a:xfrm>
          <a:prstGeom prst="rect">
            <a:avLst/>
          </a:prstGeom>
        </p:spPr>
        <p:txBody>
          <a:bodyPr wrap="none">
            <a:spAutoFit/>
          </a:bodyPr>
          <a:lstStyle/>
          <a:p>
            <a:pPr lvl="1" algn="l">
              <a:lnSpc>
                <a:spcPct val="100000"/>
              </a:lnSpc>
              <a:buFont typeface="Wingdings" charset="2"/>
              <a:buChar char="Ø"/>
            </a:pPr>
            <a:r>
              <a:rPr lang="en-US" sz="4000" dirty="0">
                <a:solidFill>
                  <a:schemeClr val="accent3">
                    <a:lumMod val="75000"/>
                  </a:schemeClr>
                </a:solidFill>
                <a:cs typeface="Trade Gothic Next LT Pro Lt" pitchFamily="34" charset="0"/>
              </a:rPr>
              <a:t>http://www.w3schools.com/html/</a:t>
            </a:r>
            <a:r>
              <a:rPr lang="en-US" sz="4000" dirty="0" err="1">
                <a:solidFill>
                  <a:schemeClr val="accent3">
                    <a:lumMod val="75000"/>
                  </a:schemeClr>
                </a:solidFill>
                <a:cs typeface="Trade Gothic Next LT Pro Lt" pitchFamily="34" charset="0"/>
              </a:rPr>
              <a:t>html_xhtml.asp</a:t>
            </a:r>
            <a:endParaRPr lang="en-US" sz="4000" dirty="0">
              <a:solidFill>
                <a:schemeClr val="accent3">
                  <a:lumMod val="75000"/>
                </a:schemeClr>
              </a:solidFill>
              <a:cs typeface="Trade Gothic Next LT Pro Lt" pitchFamily="34" charset="0"/>
            </a:endParaRPr>
          </a:p>
        </p:txBody>
      </p:sp>
      <p:sp>
        <p:nvSpPr>
          <p:cNvPr id="6" name="Rounded Rectangle 5"/>
          <p:cNvSpPr/>
          <p:nvPr/>
        </p:nvSpPr>
        <p:spPr>
          <a:xfrm>
            <a:off x="13494287" y="7029915"/>
            <a:ext cx="9619713" cy="5697142"/>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smtClean="0">
                <a:solidFill>
                  <a:srgbClr val="7D1102"/>
                </a:solidFill>
                <a:latin typeface="Consolas" pitchFamily="49" charset="0"/>
                <a:cs typeface="Consolas" pitchFamily="49" charset="0"/>
              </a:rPr>
              <a:t>&lt;!</a:t>
            </a:r>
            <a:r>
              <a:rPr lang="en-US" sz="3600" dirty="0" err="1" smtClean="0">
                <a:solidFill>
                  <a:srgbClr val="7D1102"/>
                </a:solidFill>
                <a:latin typeface="Consolas" pitchFamily="49" charset="0"/>
                <a:cs typeface="Consolas" pitchFamily="49" charset="0"/>
              </a:rPr>
              <a:t>doctype</a:t>
            </a:r>
            <a:r>
              <a:rPr lang="en-US" sz="3600" dirty="0" smtClean="0">
                <a:solidFill>
                  <a:srgbClr val="7D1102"/>
                </a:solidFill>
                <a:latin typeface="Consolas" pitchFamily="49" charset="0"/>
                <a:cs typeface="Consolas" pitchFamily="49" charset="0"/>
              </a:rPr>
              <a:t> html PUBLIC&gt;</a:t>
            </a:r>
          </a:p>
          <a:p>
            <a:pPr algn="l">
              <a:defRPr/>
            </a:pPr>
            <a:r>
              <a:rPr lang="en-US" sz="3600" dirty="0" smtClean="0">
                <a:solidFill>
                  <a:srgbClr val="7D1102"/>
                </a:solidFill>
                <a:latin typeface="Consolas" pitchFamily="49" charset="0"/>
                <a:cs typeface="Consolas" pitchFamily="49" charset="0"/>
              </a:rPr>
              <a:t>&lt;html </a:t>
            </a:r>
            <a:r>
              <a:rPr lang="en-US" sz="3600" dirty="0" err="1" smtClean="0">
                <a:solidFill>
                  <a:srgbClr val="7D1102"/>
                </a:solidFill>
                <a:latin typeface="Consolas" pitchFamily="49" charset="0"/>
                <a:cs typeface="Consolas" pitchFamily="49" charset="0"/>
              </a:rPr>
              <a:t>xmlns</a:t>
            </a:r>
            <a:r>
              <a:rPr lang="en-US" sz="3600" dirty="0" smtClean="0">
                <a:solidFill>
                  <a:srgbClr val="7D1102"/>
                </a:solidFill>
                <a:latin typeface="Consolas" pitchFamily="49" charset="0"/>
                <a:cs typeface="Consolas" pitchFamily="49" charset="0"/>
              </a:rPr>
              <a:t>=“http://www.w3.org/1999/</a:t>
            </a:r>
            <a:r>
              <a:rPr lang="en-US" sz="3600" dirty="0" err="1" smtClean="0">
                <a:solidFill>
                  <a:srgbClr val="7D1102"/>
                </a:solidFill>
                <a:latin typeface="Consolas" pitchFamily="49" charset="0"/>
                <a:cs typeface="Consolas" pitchFamily="49" charset="0"/>
              </a:rPr>
              <a:t>xhtml</a:t>
            </a:r>
            <a:r>
              <a:rPr lang="en-US" sz="3600" dirty="0" smtClean="0">
                <a:solidFill>
                  <a:srgbClr val="7D1102"/>
                </a:solidFill>
                <a:latin typeface="Consolas" pitchFamily="49" charset="0"/>
                <a:cs typeface="Consolas" pitchFamily="49" charset="0"/>
              </a:rPr>
              <a:t>”&gt;</a:t>
            </a:r>
          </a:p>
          <a:p>
            <a:pPr algn="l">
              <a:defRPr/>
            </a:pPr>
            <a:r>
              <a:rPr lang="en-US" sz="3600" dirty="0" smtClean="0">
                <a:solidFill>
                  <a:schemeClr val="tx1">
                    <a:lumMod val="75000"/>
                  </a:schemeClr>
                </a:solidFill>
                <a:latin typeface="Consolas" pitchFamily="49" charset="0"/>
                <a:cs typeface="Consolas" pitchFamily="49" charset="0"/>
              </a:rPr>
              <a:t>&lt;head&gt;</a:t>
            </a:r>
          </a:p>
          <a:p>
            <a:pPr algn="l">
              <a:defRPr/>
            </a:pPr>
            <a:r>
              <a:rPr lang="en-US" sz="3600" dirty="0" smtClean="0">
                <a:solidFill>
                  <a:schemeClr val="tx1">
                    <a:lumMod val="75000"/>
                  </a:schemeClr>
                </a:solidFill>
                <a:latin typeface="Consolas" pitchFamily="49" charset="0"/>
                <a:cs typeface="Consolas" pitchFamily="49" charset="0"/>
              </a:rPr>
              <a:t>	&lt;title&gt;Title of document&lt;/title&gt; </a:t>
            </a:r>
          </a:p>
          <a:p>
            <a:pPr algn="l">
              <a:defRPr/>
            </a:pPr>
            <a:r>
              <a:rPr lang="en-US" sz="3600" dirty="0" smtClean="0">
                <a:solidFill>
                  <a:schemeClr val="tx1">
                    <a:lumMod val="75000"/>
                  </a:schemeClr>
                </a:solidFill>
                <a:latin typeface="Consolas" pitchFamily="49" charset="0"/>
                <a:cs typeface="Consolas" pitchFamily="49" charset="0"/>
              </a:rPr>
              <a:t>&lt;/head&gt;</a:t>
            </a:r>
          </a:p>
          <a:p>
            <a:pPr algn="l">
              <a:defRPr/>
            </a:pPr>
            <a:r>
              <a:rPr lang="en-US" sz="3600" dirty="0" smtClean="0">
                <a:solidFill>
                  <a:srgbClr val="7D1102"/>
                </a:solidFill>
                <a:latin typeface="Consolas" pitchFamily="49" charset="0"/>
                <a:cs typeface="Consolas" pitchFamily="49" charset="0"/>
              </a:rPr>
              <a:t>&lt;body&gt;</a:t>
            </a:r>
          </a:p>
          <a:p>
            <a:pPr algn="l">
              <a:defRPr/>
            </a:pPr>
            <a:r>
              <a:rPr lang="en-US" sz="3600" dirty="0" smtClean="0">
                <a:solidFill>
                  <a:srgbClr val="3E3E3E"/>
                </a:solidFill>
                <a:latin typeface="Consolas" pitchFamily="49" charset="0"/>
                <a:cs typeface="Consolas" pitchFamily="49" charset="0"/>
              </a:rPr>
              <a:t>	&lt;p&gt; Content&lt;/p&gt;</a:t>
            </a:r>
          </a:p>
          <a:p>
            <a:pPr algn="l">
              <a:defRPr/>
            </a:pPr>
            <a:r>
              <a:rPr lang="en-US" sz="3600" dirty="0" smtClean="0">
                <a:solidFill>
                  <a:srgbClr val="7D1102"/>
                </a:solidFill>
                <a:latin typeface="Consolas" pitchFamily="49" charset="0"/>
                <a:cs typeface="Consolas" pitchFamily="49" charset="0"/>
              </a:rPr>
              <a:t>&lt;/body&gt;</a:t>
            </a:r>
          </a:p>
          <a:p>
            <a:pPr algn="l">
              <a:defRPr/>
            </a:pPr>
            <a:r>
              <a:rPr lang="en-US" sz="3600" dirty="0" smtClean="0">
                <a:solidFill>
                  <a:srgbClr val="7D1102"/>
                </a:solidFill>
                <a:latin typeface="Consolas" pitchFamily="49" charset="0"/>
                <a:cs typeface="Consolas" pitchFamily="49" charset="0"/>
              </a:rPr>
              <a:t>&lt;/html&gt; </a:t>
            </a:r>
            <a:endParaRPr lang="en-US" sz="3600" dirty="0" smtClean="0">
              <a:solidFill>
                <a:srgbClr val="989898"/>
              </a:solidFill>
              <a:latin typeface="Consolas" pitchFamily="49" charset="0"/>
              <a:cs typeface="Consolas" pitchFamily="49" charset="0"/>
            </a:endParaRPr>
          </a:p>
        </p:txBody>
      </p:sp>
    </p:spTree>
    <p:extLst>
      <p:ext uri="{BB962C8B-B14F-4D97-AF65-F5344CB8AC3E}">
        <p14:creationId xmlns:p14="http://schemas.microsoft.com/office/powerpoint/2010/main" val="3954295192"/>
      </p:ext>
    </p:extLst>
  </p:cSld>
  <p:clrMapOvr>
    <a:masterClrMapping/>
  </p:clrMapOvr>
  <p:transition xmlns:p14="http://schemas.microsoft.com/office/powerpoint/2010/mai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500908" y="1016000"/>
            <a:ext cx="20767964" cy="8064500"/>
          </a:xfrm>
        </p:spPr>
        <p:txBody>
          <a:bodyPr>
            <a:normAutofit/>
          </a:bodyPr>
          <a:lstStyle/>
          <a:p>
            <a:r>
              <a:rPr lang="en-US" sz="4400" dirty="0" smtClean="0">
                <a:solidFill>
                  <a:schemeClr val="accent5">
                    <a:lumMod val="75000"/>
                  </a:schemeClr>
                </a:solidFill>
              </a:rPr>
              <a:t>Makes native drawing (in the browser) possible </a:t>
            </a:r>
          </a:p>
          <a:p>
            <a:pPr lvl="1"/>
            <a:r>
              <a:rPr lang="en-US" sz="4400" dirty="0" smtClean="0">
                <a:solidFill>
                  <a:srgbClr val="2D302F"/>
                </a:solidFill>
              </a:rPr>
              <a:t>along with </a:t>
            </a:r>
            <a:r>
              <a:rPr lang="en-US" sz="4400" dirty="0" smtClean="0">
                <a:solidFill>
                  <a:srgbClr val="2D302F"/>
                </a:solidFill>
                <a:latin typeface="Consolas"/>
                <a:cs typeface="Consolas"/>
              </a:rPr>
              <a:t>video </a:t>
            </a:r>
            <a:r>
              <a:rPr lang="en-US" sz="4400" dirty="0" smtClean="0">
                <a:solidFill>
                  <a:srgbClr val="2D302F"/>
                </a:solidFill>
                <a:latin typeface="+mj-lt"/>
                <a:cs typeface="Consolas"/>
              </a:rPr>
              <a:t>and </a:t>
            </a:r>
            <a:r>
              <a:rPr lang="en-US" sz="4400" dirty="0" smtClean="0">
                <a:solidFill>
                  <a:srgbClr val="2D302F"/>
                </a:solidFill>
                <a:latin typeface="Consolas"/>
                <a:cs typeface="Consolas"/>
              </a:rPr>
              <a:t>audio </a:t>
            </a:r>
            <a:r>
              <a:rPr lang="en-US" sz="4400" dirty="0" smtClean="0">
                <a:solidFill>
                  <a:srgbClr val="2D302F"/>
                </a:solidFill>
                <a:latin typeface="+mj-lt"/>
                <a:cs typeface="Consolas"/>
              </a:rPr>
              <a:t>tags, replaces most of Flash use and cases </a:t>
            </a:r>
            <a:endParaRPr lang="en-US" sz="4400" dirty="0" smtClean="0">
              <a:solidFill>
                <a:srgbClr val="2D302F"/>
              </a:solidFill>
            </a:endParaRPr>
          </a:p>
          <a:p>
            <a:r>
              <a:rPr lang="en-US" sz="4400" dirty="0" smtClean="0">
                <a:solidFill>
                  <a:schemeClr val="accent5">
                    <a:lumMod val="75000"/>
                  </a:schemeClr>
                </a:solidFill>
              </a:rPr>
              <a:t>Exposed with powerful JavaScript API</a:t>
            </a:r>
          </a:p>
          <a:p>
            <a:r>
              <a:rPr lang="en-US" sz="4400" dirty="0" smtClean="0">
                <a:solidFill>
                  <a:schemeClr val="accent5">
                    <a:lumMod val="75000"/>
                  </a:schemeClr>
                </a:solidFill>
              </a:rPr>
              <a:t>Contains a width and height attribute </a:t>
            </a:r>
          </a:p>
          <a:p>
            <a:r>
              <a:rPr lang="en-US" sz="4400" dirty="0" smtClean="0">
                <a:solidFill>
                  <a:schemeClr val="accent5">
                    <a:lumMod val="75000"/>
                  </a:schemeClr>
                </a:solidFill>
              </a:rPr>
              <a:t>Fallback content can be placed inside</a:t>
            </a:r>
          </a:p>
        </p:txBody>
      </p:sp>
      <p:sp>
        <p:nvSpPr>
          <p:cNvPr id="5" name="Rounded Rectangle 4"/>
          <p:cNvSpPr/>
          <p:nvPr/>
        </p:nvSpPr>
        <p:spPr>
          <a:xfrm>
            <a:off x="3308960" y="9109364"/>
            <a:ext cx="17762285" cy="379110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a:solidFill>
                  <a:srgbClr val="A37113"/>
                </a:solidFill>
                <a:latin typeface="Consolas" pitchFamily="49" charset="0"/>
              </a:rPr>
              <a:t>&lt;</a:t>
            </a:r>
            <a:r>
              <a:rPr lang="fi-FI" sz="3600" dirty="0" err="1">
                <a:solidFill>
                  <a:srgbClr val="A37113"/>
                </a:solidFill>
                <a:latin typeface="Consolas" pitchFamily="49" charset="0"/>
              </a:rPr>
              <a:t>canvas</a:t>
            </a:r>
            <a:r>
              <a:rPr lang="fi-FI" sz="3600" dirty="0">
                <a:solidFill>
                  <a:srgbClr val="A37113"/>
                </a:solidFill>
                <a:latin typeface="Consolas" pitchFamily="49" charset="0"/>
              </a:rPr>
              <a:t> </a:t>
            </a:r>
            <a:r>
              <a:rPr lang="fi-FI" sz="3600" dirty="0" err="1">
                <a:latin typeface="Consolas" pitchFamily="49" charset="0"/>
              </a:rPr>
              <a:t>id=</a:t>
            </a:r>
            <a:r>
              <a:rPr lang="fi-FI" altLang="en-US" sz="3600" dirty="0" err="1">
                <a:latin typeface="Consolas" pitchFamily="49" charset="0"/>
              </a:rPr>
              <a:t>"</a:t>
            </a:r>
            <a:r>
              <a:rPr lang="fi-FI" sz="3600" dirty="0" err="1">
                <a:latin typeface="Consolas" pitchFamily="49" charset="0"/>
              </a:rPr>
              <a:t>myCanvas</a:t>
            </a:r>
            <a:r>
              <a:rPr lang="fi-FI" altLang="en-US" sz="3600" dirty="0">
                <a:latin typeface="Consolas" pitchFamily="49" charset="0"/>
              </a:rPr>
              <a:t>"</a:t>
            </a:r>
            <a:r>
              <a:rPr lang="fi-FI" sz="3600" dirty="0">
                <a:latin typeface="Consolas" pitchFamily="49" charset="0"/>
              </a:rPr>
              <a:t> width=</a:t>
            </a:r>
            <a:r>
              <a:rPr lang="fi-FI" altLang="en-US" sz="3600" dirty="0">
                <a:latin typeface="Consolas" pitchFamily="49" charset="0"/>
              </a:rPr>
              <a:t>"</a:t>
            </a:r>
            <a:r>
              <a:rPr lang="fi-FI" sz="3600" dirty="0">
                <a:latin typeface="Consolas" pitchFamily="49" charset="0"/>
              </a:rPr>
              <a:t>500px</a:t>
            </a:r>
            <a:r>
              <a:rPr lang="fi-FI" altLang="en-US" sz="3600" dirty="0">
                <a:latin typeface="Consolas" pitchFamily="49" charset="0"/>
              </a:rPr>
              <a:t>"</a:t>
            </a:r>
            <a:r>
              <a:rPr lang="fi-FI" sz="3600" dirty="0">
                <a:latin typeface="Consolas" pitchFamily="49" charset="0"/>
              </a:rPr>
              <a:t> height=</a:t>
            </a:r>
            <a:r>
              <a:rPr lang="fi-FI" altLang="en-US" sz="3600" dirty="0">
                <a:latin typeface="Consolas" pitchFamily="49" charset="0"/>
              </a:rPr>
              <a:t>"</a:t>
            </a:r>
            <a:r>
              <a:rPr lang="fi-FI" sz="3600" dirty="0">
                <a:latin typeface="Consolas" pitchFamily="49" charset="0"/>
              </a:rPr>
              <a:t>500px</a:t>
            </a:r>
            <a:r>
              <a:rPr lang="fi-FI" altLang="en-US" sz="3600" dirty="0">
                <a:latin typeface="Consolas" pitchFamily="49" charset="0"/>
              </a:rPr>
              <a:t>"</a:t>
            </a:r>
            <a:r>
              <a:rPr lang="fi-FI" sz="3600" dirty="0">
                <a:solidFill>
                  <a:srgbClr val="A37113"/>
                </a:solidFill>
                <a:latin typeface="Consolas" pitchFamily="49" charset="0"/>
              </a:rPr>
              <a:t>&gt;</a:t>
            </a:r>
          </a:p>
          <a:p>
            <a:pPr algn="l">
              <a:defRPr/>
            </a:pPr>
            <a:r>
              <a:rPr lang="fi-FI" sz="3600" dirty="0">
                <a:latin typeface="Consolas" pitchFamily="49" charset="0"/>
              </a:rPr>
              <a:t>		</a:t>
            </a:r>
          </a:p>
          <a:p>
            <a:pPr algn="l">
              <a:defRPr/>
            </a:pPr>
            <a:r>
              <a:rPr lang="fi-FI" sz="3600" dirty="0">
                <a:latin typeface="Consolas" pitchFamily="49" charset="0"/>
              </a:rPr>
              <a:t>		</a:t>
            </a:r>
            <a:r>
              <a:rPr lang="fi-FI" sz="3600" dirty="0">
                <a:solidFill>
                  <a:srgbClr val="7F7F7F"/>
                </a:solidFill>
                <a:latin typeface="Consolas" pitchFamily="49" charset="0"/>
              </a:rPr>
              <a:t>&lt;!– </a:t>
            </a:r>
            <a:r>
              <a:rPr lang="fi-FI" sz="3600" dirty="0" err="1">
                <a:solidFill>
                  <a:srgbClr val="7F7F7F"/>
                </a:solidFill>
                <a:latin typeface="Consolas" pitchFamily="49" charset="0"/>
              </a:rPr>
              <a:t>Fallback</a:t>
            </a:r>
            <a:r>
              <a:rPr lang="fi-FI" sz="3600" dirty="0">
                <a:solidFill>
                  <a:srgbClr val="7F7F7F"/>
                </a:solidFill>
                <a:latin typeface="Consolas" pitchFamily="49" charset="0"/>
              </a:rPr>
              <a:t> Content </a:t>
            </a:r>
            <a:r>
              <a:rPr lang="fi-FI" sz="3600" dirty="0">
                <a:solidFill>
                  <a:srgbClr val="7F7F7F"/>
                </a:solidFill>
                <a:latin typeface="Consolas" pitchFamily="49" charset="0"/>
                <a:sym typeface="Wingdings" pitchFamily="2" charset="2"/>
              </a:rPr>
              <a:t>--&gt;</a:t>
            </a:r>
          </a:p>
          <a:p>
            <a:pPr algn="l">
              <a:defRPr/>
            </a:pPr>
            <a:r>
              <a:rPr lang="fi-FI" sz="3600" dirty="0">
                <a:latin typeface="Consolas" pitchFamily="49" charset="0"/>
                <a:sym typeface="Wingdings" pitchFamily="2" charset="2"/>
              </a:rPr>
              <a:t>		</a:t>
            </a:r>
            <a:r>
              <a:rPr lang="fi-FI" sz="3600" dirty="0" err="1">
                <a:latin typeface="Consolas" pitchFamily="49" charset="0"/>
                <a:sym typeface="Wingdings" pitchFamily="2" charset="2"/>
              </a:rPr>
              <a:t>Your</a:t>
            </a:r>
            <a:r>
              <a:rPr lang="fi-FI" sz="3600" dirty="0">
                <a:latin typeface="Consolas" pitchFamily="49" charset="0"/>
                <a:sym typeface="Wingdings" pitchFamily="2" charset="2"/>
              </a:rPr>
              <a:t> </a:t>
            </a:r>
            <a:r>
              <a:rPr lang="fi-FI" sz="3600" dirty="0" err="1">
                <a:latin typeface="Consolas" pitchFamily="49" charset="0"/>
                <a:sym typeface="Wingdings" pitchFamily="2" charset="2"/>
              </a:rPr>
              <a:t>browser</a:t>
            </a:r>
            <a:r>
              <a:rPr lang="fi-FI" sz="3600" dirty="0">
                <a:latin typeface="Consolas" pitchFamily="49" charset="0"/>
                <a:sym typeface="Wingdings" pitchFamily="2" charset="2"/>
              </a:rPr>
              <a:t> </a:t>
            </a:r>
            <a:r>
              <a:rPr lang="fi-FI" sz="3600" dirty="0" err="1">
                <a:latin typeface="Consolas" pitchFamily="49" charset="0"/>
                <a:sym typeface="Wingdings" pitchFamily="2" charset="2"/>
              </a:rPr>
              <a:t>doesn</a:t>
            </a:r>
            <a:r>
              <a:rPr lang="fi-FI" altLang="en-US" sz="3600" dirty="0" err="1">
                <a:latin typeface="Consolas" pitchFamily="49" charset="0"/>
                <a:sym typeface="Wingdings" pitchFamily="2" charset="2"/>
              </a:rPr>
              <a:t>'</a:t>
            </a:r>
            <a:r>
              <a:rPr lang="fi-FI" sz="3600" dirty="0" err="1">
                <a:latin typeface="Consolas" pitchFamily="49" charset="0"/>
                <a:sym typeface="Wingdings" pitchFamily="2" charset="2"/>
              </a:rPr>
              <a:t>t</a:t>
            </a:r>
            <a:r>
              <a:rPr lang="fi-FI" sz="3600" dirty="0">
                <a:latin typeface="Consolas" pitchFamily="49" charset="0"/>
                <a:sym typeface="Wingdings" pitchFamily="2" charset="2"/>
              </a:rPr>
              <a:t> </a:t>
            </a:r>
            <a:r>
              <a:rPr lang="fi-FI" sz="3600" dirty="0" err="1">
                <a:latin typeface="Consolas" pitchFamily="49" charset="0"/>
                <a:sym typeface="Wingdings" pitchFamily="2" charset="2"/>
              </a:rPr>
              <a:t>support</a:t>
            </a:r>
            <a:r>
              <a:rPr lang="fi-FI" sz="3600" dirty="0">
                <a:latin typeface="Consolas" pitchFamily="49" charset="0"/>
                <a:sym typeface="Wingdings" pitchFamily="2" charset="2"/>
              </a:rPr>
              <a:t> </a:t>
            </a:r>
            <a:r>
              <a:rPr lang="fi-FI" sz="3600" dirty="0" err="1">
                <a:latin typeface="Consolas" pitchFamily="49" charset="0"/>
                <a:sym typeface="Wingdings" pitchFamily="2" charset="2"/>
              </a:rPr>
              <a:t>Canvas</a:t>
            </a:r>
            <a:endParaRPr lang="fi-FI" sz="3600" dirty="0">
              <a:latin typeface="Consolas" pitchFamily="49" charset="0"/>
              <a:sym typeface="Wingdings" pitchFamily="2" charset="2"/>
            </a:endParaRPr>
          </a:p>
          <a:p>
            <a:pPr algn="l">
              <a:defRPr/>
            </a:pPr>
            <a:endParaRPr lang="fi-FI" sz="3600" dirty="0">
              <a:latin typeface="Consolas" pitchFamily="49" charset="0"/>
              <a:sym typeface="Wingdings" pitchFamily="2" charset="2"/>
            </a:endParaRPr>
          </a:p>
          <a:p>
            <a:pPr algn="l">
              <a:defRPr/>
            </a:pPr>
            <a:r>
              <a:rPr lang="fi-FI" sz="3600" dirty="0" smtClean="0">
                <a:solidFill>
                  <a:srgbClr val="A37113"/>
                </a:solidFill>
                <a:latin typeface="Consolas" pitchFamily="49" charset="0"/>
                <a:sym typeface="Wingdings" pitchFamily="2" charset="2"/>
              </a:rPr>
              <a:t>&lt;</a:t>
            </a:r>
            <a:r>
              <a:rPr lang="fi-FI" sz="3600" dirty="0">
                <a:solidFill>
                  <a:srgbClr val="A37113"/>
                </a:solidFill>
                <a:latin typeface="Consolas" pitchFamily="49" charset="0"/>
                <a:sym typeface="Wingdings" pitchFamily="2" charset="2"/>
              </a:rPr>
              <a:t>/</a:t>
            </a:r>
            <a:r>
              <a:rPr lang="fi-FI" sz="3600" dirty="0" err="1">
                <a:solidFill>
                  <a:srgbClr val="A37113"/>
                </a:solidFill>
                <a:latin typeface="Consolas" pitchFamily="49" charset="0"/>
                <a:sym typeface="Wingdings" pitchFamily="2" charset="2"/>
              </a:rPr>
              <a:t>canvas</a:t>
            </a:r>
            <a:r>
              <a:rPr lang="fi-FI" sz="3600" dirty="0">
                <a:solidFill>
                  <a:srgbClr val="A37113"/>
                </a:solidFill>
                <a:latin typeface="Consolas" pitchFamily="49" charset="0"/>
                <a:sym typeface="Wingdings" pitchFamily="2" charset="2"/>
              </a:rPr>
              <a:t>&gt;</a:t>
            </a:r>
            <a:endParaRPr lang="fi-FI" sz="3600" dirty="0">
              <a:solidFill>
                <a:srgbClr val="A37113"/>
              </a:solidFill>
              <a:latin typeface="Consolas" pitchFamily="49" charset="0"/>
            </a:endParaRPr>
          </a:p>
        </p:txBody>
      </p:sp>
    </p:spTree>
    <p:extLst>
      <p:ext uri="{BB962C8B-B14F-4D97-AF65-F5344CB8AC3E}">
        <p14:creationId xmlns:p14="http://schemas.microsoft.com/office/powerpoint/2010/main" val="826739128"/>
      </p:ext>
    </p:extLst>
  </p:cSld>
  <p:clrMapOvr>
    <a:masterClrMapping/>
  </p:clrMapOvr>
  <p:transition xmlns:p14="http://schemas.microsoft.com/office/powerpoint/2010/mai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Context</a:t>
            </a:r>
            <a:endParaRPr lang="en-US" sz="8000" dirty="0"/>
          </a:p>
        </p:txBody>
      </p:sp>
      <p:sp>
        <p:nvSpPr>
          <p:cNvPr id="8" name="Rectangle 3"/>
          <p:cNvSpPr txBox="1">
            <a:spLocks noChangeArrowheads="1"/>
          </p:cNvSpPr>
          <p:nvPr/>
        </p:nvSpPr>
        <p:spPr>
          <a:xfrm>
            <a:off x="1863725" y="2921000"/>
            <a:ext cx="21039283" cy="34943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The canvas is simply a drawing surface </a:t>
            </a:r>
          </a:p>
          <a:p>
            <a:pPr algn="l" eaLnBrk="1" hangingPunct="1">
              <a:lnSpc>
                <a:spcPct val="80000"/>
              </a:lnSpc>
            </a:pPr>
            <a:r>
              <a:rPr lang="en-US" sz="4000" dirty="0" smtClean="0">
                <a:solidFill>
                  <a:srgbClr val="7D1102"/>
                </a:solidFill>
                <a:cs typeface="Trade Gothic Next LT Pro Lt" pitchFamily="34" charset="0"/>
              </a:rPr>
              <a:t>A context must be created to perform drawing operations </a:t>
            </a:r>
          </a:p>
          <a:p>
            <a:pPr lvl="1" algn="l">
              <a:lnSpc>
                <a:spcPct val="80000"/>
              </a:lnSpc>
            </a:pPr>
            <a:r>
              <a:rPr lang="en-US" sz="4000" dirty="0" smtClean="0">
                <a:solidFill>
                  <a:srgbClr val="434746"/>
                </a:solidFill>
                <a:cs typeface="Trade Gothic Next LT Pro Lt" pitchFamily="34" charset="0"/>
              </a:rPr>
              <a:t>currently only one supported context “2d” </a:t>
            </a:r>
          </a:p>
        </p:txBody>
      </p:sp>
      <p:sp>
        <p:nvSpPr>
          <p:cNvPr id="10" name="Rounded Rectangle 9"/>
          <p:cNvSpPr/>
          <p:nvPr/>
        </p:nvSpPr>
        <p:spPr>
          <a:xfrm>
            <a:off x="1619250" y="6756834"/>
            <a:ext cx="21621750" cy="488076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4000" dirty="0" err="1">
                <a:latin typeface="Consolas" pitchFamily="49" charset="0"/>
              </a:rPr>
              <a:t>var</a:t>
            </a:r>
            <a:r>
              <a:rPr lang="fi-FI" sz="4000" dirty="0">
                <a:latin typeface="Consolas" pitchFamily="49" charset="0"/>
              </a:rPr>
              <a:t> </a:t>
            </a:r>
            <a:r>
              <a:rPr lang="fi-FI" sz="4000" dirty="0" err="1">
                <a:solidFill>
                  <a:srgbClr val="A37113"/>
                </a:solidFill>
                <a:latin typeface="Consolas" pitchFamily="49" charset="0"/>
              </a:rPr>
              <a:t>myCanvas</a:t>
            </a:r>
            <a:r>
              <a:rPr lang="fi-FI" sz="4000" dirty="0">
                <a:latin typeface="Consolas" pitchFamily="49" charset="0"/>
              </a:rPr>
              <a:t> = </a:t>
            </a:r>
            <a:r>
              <a:rPr lang="fi-FI" sz="4000" dirty="0" err="1">
                <a:latin typeface="Consolas" pitchFamily="49" charset="0"/>
              </a:rPr>
              <a:t>document.getElementById(</a:t>
            </a:r>
            <a:r>
              <a:rPr lang="fi-FI" altLang="en-US" sz="4000" dirty="0" err="1">
                <a:latin typeface="Consolas" pitchFamily="49" charset="0"/>
              </a:rPr>
              <a:t>"</a:t>
            </a:r>
            <a:r>
              <a:rPr lang="fi-FI" sz="4000" dirty="0" err="1">
                <a:solidFill>
                  <a:srgbClr val="A37113"/>
                </a:solidFill>
                <a:latin typeface="Consolas" pitchFamily="49" charset="0"/>
              </a:rPr>
              <a:t>myCanvas</a:t>
            </a:r>
            <a:r>
              <a:rPr lang="fi-FI" altLang="en-US" sz="4000" dirty="0">
                <a:latin typeface="Consolas" pitchFamily="49" charset="0"/>
              </a:rPr>
              <a:t>"</a:t>
            </a:r>
            <a:r>
              <a:rPr lang="fi-FI" sz="4000" dirty="0">
                <a:latin typeface="Consolas" pitchFamily="49" charset="0"/>
              </a:rPr>
              <a:t>);</a:t>
            </a:r>
          </a:p>
          <a:p>
            <a:pPr lvl="1" algn="l">
              <a:defRPr/>
            </a:pPr>
            <a:endParaRPr lang="fi-FI" sz="4000" dirty="0">
              <a:latin typeface="Consolas" pitchFamily="49" charset="0"/>
            </a:endParaRPr>
          </a:p>
          <a:p>
            <a:pPr lvl="1" algn="l">
              <a:defRPr/>
            </a:pPr>
            <a:r>
              <a:rPr lang="fi-FI" sz="4000" dirty="0" err="1">
                <a:latin typeface="Consolas" pitchFamily="49" charset="0"/>
              </a:rPr>
              <a:t>if(</a:t>
            </a:r>
            <a:r>
              <a:rPr lang="fi-FI" sz="4000" dirty="0" err="1">
                <a:solidFill>
                  <a:schemeClr val="accent1">
                    <a:lumMod val="75000"/>
                  </a:schemeClr>
                </a:solidFill>
                <a:latin typeface="Consolas" pitchFamily="49" charset="0"/>
              </a:rPr>
              <a:t>canvas</a:t>
            </a:r>
            <a:r>
              <a:rPr lang="fi-FI" sz="4000" dirty="0" err="1">
                <a:latin typeface="Consolas" pitchFamily="49" charset="0"/>
              </a:rPr>
              <a:t>.getContext</a:t>
            </a:r>
            <a:r>
              <a:rPr lang="fi-FI" sz="4000" dirty="0">
                <a:latin typeface="Consolas" pitchFamily="49" charset="0"/>
              </a:rPr>
              <a:t>) {</a:t>
            </a:r>
            <a:r>
              <a:rPr lang="fi-FI" sz="4000" dirty="0">
                <a:solidFill>
                  <a:srgbClr val="7F7F7F"/>
                </a:solidFill>
                <a:latin typeface="Consolas" pitchFamily="49" charset="0"/>
              </a:rPr>
              <a:t>//</a:t>
            </a:r>
            <a:r>
              <a:rPr lang="fi-FI" sz="4000" dirty="0" err="1">
                <a:solidFill>
                  <a:srgbClr val="7F7F7F"/>
                </a:solidFill>
                <a:latin typeface="Consolas" pitchFamily="49" charset="0"/>
              </a:rPr>
              <a:t>Checks</a:t>
            </a:r>
            <a:r>
              <a:rPr lang="fi-FI" sz="4000" dirty="0">
                <a:solidFill>
                  <a:srgbClr val="7F7F7F"/>
                </a:solidFill>
                <a:latin typeface="Consolas" pitchFamily="49" charset="0"/>
              </a:rPr>
              <a:t> for </a:t>
            </a:r>
            <a:r>
              <a:rPr lang="fi-FI" sz="4000" dirty="0" err="1">
                <a:solidFill>
                  <a:srgbClr val="7F7F7F"/>
                </a:solidFill>
                <a:latin typeface="Consolas" pitchFamily="49" charset="0"/>
              </a:rPr>
              <a:t>existance</a:t>
            </a:r>
            <a:r>
              <a:rPr lang="fi-FI" sz="4000" dirty="0">
                <a:solidFill>
                  <a:srgbClr val="7F7F7F"/>
                </a:solidFill>
                <a:latin typeface="Consolas" pitchFamily="49" charset="0"/>
              </a:rPr>
              <a:t> of </a:t>
            </a:r>
            <a:r>
              <a:rPr lang="fi-FI" sz="4000" dirty="0" err="1">
                <a:solidFill>
                  <a:srgbClr val="7F7F7F"/>
                </a:solidFill>
                <a:latin typeface="Consolas" pitchFamily="49" charset="0"/>
              </a:rPr>
              <a:t>getContext</a:t>
            </a:r>
            <a:r>
              <a:rPr lang="fi-FI" sz="4000" dirty="0">
                <a:solidFill>
                  <a:srgbClr val="7F7F7F"/>
                </a:solidFill>
                <a:latin typeface="Consolas" pitchFamily="49" charset="0"/>
              </a:rPr>
              <a:t> </a:t>
            </a:r>
            <a:r>
              <a:rPr lang="fi-FI" sz="4000" dirty="0" err="1">
                <a:solidFill>
                  <a:srgbClr val="7F7F7F"/>
                </a:solidFill>
                <a:latin typeface="Consolas" pitchFamily="49" charset="0"/>
              </a:rPr>
              <a:t>method</a:t>
            </a:r>
            <a:endParaRPr lang="fi-FI" sz="4000" dirty="0">
              <a:solidFill>
                <a:srgbClr val="7F7F7F"/>
              </a:solidFill>
              <a:latin typeface="Consolas" pitchFamily="49" charset="0"/>
            </a:endParaRPr>
          </a:p>
          <a:p>
            <a:pPr lvl="1" algn="l">
              <a:defRPr/>
            </a:pPr>
            <a:endParaRPr lang="fi-FI" sz="4000" dirty="0">
              <a:latin typeface="Consolas" pitchFamily="49" charset="0"/>
            </a:endParaRPr>
          </a:p>
          <a:p>
            <a:pPr lvl="1" algn="l">
              <a:defRPr/>
            </a:pPr>
            <a:r>
              <a:rPr lang="fi-FI" sz="4000" dirty="0">
                <a:latin typeface="Consolas" pitchFamily="49" charset="0"/>
              </a:rPr>
              <a:t>	</a:t>
            </a:r>
            <a:r>
              <a:rPr lang="fi-FI" sz="4000" dirty="0" err="1">
                <a:latin typeface="Consolas" pitchFamily="49" charset="0"/>
              </a:rPr>
              <a:t>var</a:t>
            </a:r>
            <a:r>
              <a:rPr lang="fi-FI" sz="4000" dirty="0">
                <a:latin typeface="Consolas" pitchFamily="49" charset="0"/>
              </a:rPr>
              <a:t> </a:t>
            </a:r>
            <a:r>
              <a:rPr lang="fi-FI" sz="4000" dirty="0" err="1">
                <a:latin typeface="Consolas" pitchFamily="49" charset="0"/>
              </a:rPr>
              <a:t>context</a:t>
            </a:r>
            <a:r>
              <a:rPr lang="fi-FI" sz="4000" dirty="0">
                <a:latin typeface="Consolas" pitchFamily="49" charset="0"/>
              </a:rPr>
              <a:t> = </a:t>
            </a:r>
            <a:r>
              <a:rPr lang="fi-FI" sz="4000" dirty="0">
                <a:solidFill>
                  <a:schemeClr val="accent3">
                    <a:lumMod val="75000"/>
                  </a:schemeClr>
                </a:solidFill>
                <a:latin typeface="Consolas" pitchFamily="49" charset="0"/>
              </a:rPr>
              <a:t>myCanvas</a:t>
            </a:r>
            <a:r>
              <a:rPr lang="fi-FI" sz="4000" dirty="0">
                <a:latin typeface="Consolas" pitchFamily="49" charset="0"/>
              </a:rPr>
              <a:t>.getContext(</a:t>
            </a:r>
            <a:r>
              <a:rPr lang="fi-FI" altLang="en-US" sz="4000" dirty="0">
                <a:latin typeface="Consolas" pitchFamily="49" charset="0"/>
              </a:rPr>
              <a:t>"</a:t>
            </a:r>
            <a:r>
              <a:rPr lang="fi-FI" sz="4000" dirty="0">
                <a:latin typeface="Consolas" pitchFamily="49" charset="0"/>
              </a:rPr>
              <a:t>2d</a:t>
            </a:r>
            <a:r>
              <a:rPr lang="fi-FI" altLang="en-US" sz="4000" dirty="0">
                <a:latin typeface="Consolas" pitchFamily="49" charset="0"/>
              </a:rPr>
              <a:t>"</a:t>
            </a:r>
            <a:r>
              <a:rPr lang="fi-FI" sz="4000" dirty="0">
                <a:latin typeface="Consolas" pitchFamily="49" charset="0"/>
              </a:rPr>
              <a:t>);</a:t>
            </a:r>
          </a:p>
          <a:p>
            <a:pPr lvl="1" algn="l">
              <a:defRPr/>
            </a:pPr>
            <a:r>
              <a:rPr lang="fi-FI" sz="4000" dirty="0">
                <a:latin typeface="Consolas" pitchFamily="49" charset="0"/>
              </a:rPr>
              <a:t>	</a:t>
            </a:r>
            <a:r>
              <a:rPr lang="fi-FI" sz="4000" dirty="0">
                <a:solidFill>
                  <a:srgbClr val="7F7F7F"/>
                </a:solidFill>
                <a:latin typeface="Consolas" pitchFamily="49" charset="0"/>
              </a:rPr>
              <a:t>//</a:t>
            </a:r>
            <a:r>
              <a:rPr lang="fi-FI" sz="4000" dirty="0" err="1">
                <a:solidFill>
                  <a:srgbClr val="7F7F7F"/>
                </a:solidFill>
                <a:latin typeface="Consolas" pitchFamily="49" charset="0"/>
              </a:rPr>
              <a:t>Draw</a:t>
            </a:r>
            <a:r>
              <a:rPr lang="fi-FI" sz="4000" dirty="0">
                <a:solidFill>
                  <a:srgbClr val="7F7F7F"/>
                </a:solidFill>
                <a:latin typeface="Consolas" pitchFamily="49" charset="0"/>
              </a:rPr>
              <a:t> </a:t>
            </a:r>
            <a:r>
              <a:rPr lang="fi-FI" sz="4000" dirty="0" err="1">
                <a:solidFill>
                  <a:srgbClr val="7F7F7F"/>
                </a:solidFill>
                <a:latin typeface="Consolas" pitchFamily="49" charset="0"/>
              </a:rPr>
              <a:t>here</a:t>
            </a:r>
            <a:endParaRPr lang="fi-FI" sz="4000" dirty="0">
              <a:solidFill>
                <a:srgbClr val="7F7F7F"/>
              </a:solidFill>
              <a:latin typeface="Consolas" pitchFamily="49" charset="0"/>
            </a:endParaRPr>
          </a:p>
          <a:p>
            <a:pPr lvl="1" algn="l">
              <a:defRPr/>
            </a:pPr>
            <a:r>
              <a:rPr lang="fi-FI" sz="4000" dirty="0">
                <a:latin typeface="Consolas" pitchFamily="49" charset="0"/>
              </a:rPr>
              <a:t>}</a:t>
            </a:r>
          </a:p>
        </p:txBody>
      </p:sp>
    </p:spTree>
    <p:extLst>
      <p:ext uri="{BB962C8B-B14F-4D97-AF65-F5344CB8AC3E}">
        <p14:creationId xmlns:p14="http://schemas.microsoft.com/office/powerpoint/2010/main" val="995542014"/>
      </p:ext>
    </p:extLst>
  </p:cSld>
  <p:clrMapOvr>
    <a:masterClrMapping/>
  </p:clrMapOvr>
  <p:transition xmlns:p14="http://schemas.microsoft.com/office/powerpoint/2010/mai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Drawing lines </a:t>
            </a:r>
            <a:endParaRPr lang="en-US" sz="8000" dirty="0"/>
          </a:p>
        </p:txBody>
      </p:sp>
      <p:sp>
        <p:nvSpPr>
          <p:cNvPr id="10" name="Rounded Rectangle 9"/>
          <p:cNvSpPr/>
          <p:nvPr/>
        </p:nvSpPr>
        <p:spPr>
          <a:xfrm>
            <a:off x="1301750" y="3784600"/>
            <a:ext cx="21621750" cy="556180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4000" dirty="0" err="1" smtClean="0">
                <a:latin typeface="Consolas" pitchFamily="49" charset="0"/>
              </a:rPr>
              <a:t>var</a:t>
            </a:r>
            <a:r>
              <a:rPr lang="fi-FI" sz="4000" dirty="0" smtClean="0">
                <a:latin typeface="Consolas" pitchFamily="49" charset="0"/>
              </a:rPr>
              <a:t> </a:t>
            </a:r>
            <a:r>
              <a:rPr lang="fi-FI" sz="4000" dirty="0" err="1">
                <a:solidFill>
                  <a:srgbClr val="A37113"/>
                </a:solidFill>
                <a:latin typeface="Consolas" pitchFamily="49" charset="0"/>
              </a:rPr>
              <a:t>myCanvas</a:t>
            </a:r>
            <a:r>
              <a:rPr lang="fi-FI" sz="4000" dirty="0">
                <a:latin typeface="Consolas" pitchFamily="49" charset="0"/>
              </a:rPr>
              <a:t> = </a:t>
            </a:r>
            <a:r>
              <a:rPr lang="fi-FI" sz="4000" dirty="0" err="1">
                <a:latin typeface="Consolas" pitchFamily="49" charset="0"/>
              </a:rPr>
              <a:t>document.getElementById(</a:t>
            </a:r>
            <a:r>
              <a:rPr lang="fi-FI" altLang="en-US" sz="4000" dirty="0" err="1">
                <a:latin typeface="Consolas" pitchFamily="49" charset="0"/>
              </a:rPr>
              <a:t>"</a:t>
            </a:r>
            <a:r>
              <a:rPr lang="fi-FI" sz="4000" dirty="0" err="1">
                <a:solidFill>
                  <a:srgbClr val="A37113"/>
                </a:solidFill>
                <a:latin typeface="Consolas" pitchFamily="49" charset="0"/>
              </a:rPr>
              <a:t>myCanvas</a:t>
            </a:r>
            <a:r>
              <a:rPr lang="fi-FI" altLang="en-US" sz="4000" dirty="0">
                <a:latin typeface="Consolas" pitchFamily="49" charset="0"/>
              </a:rPr>
              <a:t>"</a:t>
            </a:r>
            <a:r>
              <a:rPr lang="fi-FI" sz="4000" dirty="0">
                <a:latin typeface="Consolas" pitchFamily="49" charset="0"/>
              </a:rPr>
              <a:t>)</a:t>
            </a:r>
            <a:r>
              <a:rPr lang="fi-FI" sz="4000" dirty="0" smtClean="0">
                <a:latin typeface="Consolas" pitchFamily="49" charset="0"/>
              </a:rPr>
              <a:t>;</a:t>
            </a:r>
            <a:endParaRPr lang="fi-FI" sz="4000" dirty="0">
              <a:latin typeface="Consolas" pitchFamily="49" charset="0"/>
            </a:endParaRPr>
          </a:p>
          <a:p>
            <a:pPr lvl="1" algn="l">
              <a:defRPr/>
            </a:pPr>
            <a:r>
              <a:rPr lang="fi-FI" sz="4000" dirty="0" err="1">
                <a:latin typeface="Consolas" pitchFamily="49" charset="0"/>
              </a:rPr>
              <a:t>if(</a:t>
            </a:r>
            <a:r>
              <a:rPr lang="fi-FI" sz="4000" dirty="0" err="1">
                <a:solidFill>
                  <a:schemeClr val="accent1">
                    <a:lumMod val="75000"/>
                  </a:schemeClr>
                </a:solidFill>
                <a:latin typeface="Consolas" pitchFamily="49" charset="0"/>
              </a:rPr>
              <a:t>canvas</a:t>
            </a:r>
            <a:r>
              <a:rPr lang="fi-FI" sz="4000" dirty="0" err="1">
                <a:latin typeface="Consolas" pitchFamily="49" charset="0"/>
              </a:rPr>
              <a:t>.getContext</a:t>
            </a:r>
            <a:r>
              <a:rPr lang="fi-FI" sz="4000" dirty="0">
                <a:latin typeface="Consolas" pitchFamily="49" charset="0"/>
              </a:rPr>
              <a:t>) {</a:t>
            </a:r>
            <a:r>
              <a:rPr lang="fi-FI" sz="4000" dirty="0">
                <a:solidFill>
                  <a:srgbClr val="7F7F7F"/>
                </a:solidFill>
                <a:latin typeface="Consolas" pitchFamily="49" charset="0"/>
              </a:rPr>
              <a:t>//</a:t>
            </a:r>
            <a:r>
              <a:rPr lang="fi-FI" sz="4000" dirty="0" err="1">
                <a:solidFill>
                  <a:srgbClr val="7F7F7F"/>
                </a:solidFill>
                <a:latin typeface="Consolas" pitchFamily="49" charset="0"/>
              </a:rPr>
              <a:t>Checks</a:t>
            </a:r>
            <a:r>
              <a:rPr lang="fi-FI" sz="4000" dirty="0">
                <a:solidFill>
                  <a:srgbClr val="7F7F7F"/>
                </a:solidFill>
                <a:latin typeface="Consolas" pitchFamily="49" charset="0"/>
              </a:rPr>
              <a:t> for </a:t>
            </a:r>
            <a:r>
              <a:rPr lang="fi-FI" sz="4000" dirty="0" err="1">
                <a:solidFill>
                  <a:srgbClr val="7F7F7F"/>
                </a:solidFill>
                <a:latin typeface="Consolas" pitchFamily="49" charset="0"/>
              </a:rPr>
              <a:t>existance</a:t>
            </a:r>
            <a:r>
              <a:rPr lang="fi-FI" sz="4000" dirty="0">
                <a:solidFill>
                  <a:srgbClr val="7F7F7F"/>
                </a:solidFill>
                <a:latin typeface="Consolas" pitchFamily="49" charset="0"/>
              </a:rPr>
              <a:t> of </a:t>
            </a:r>
            <a:r>
              <a:rPr lang="fi-FI" sz="4000" dirty="0" err="1">
                <a:solidFill>
                  <a:srgbClr val="7F7F7F"/>
                </a:solidFill>
                <a:latin typeface="Consolas" pitchFamily="49" charset="0"/>
              </a:rPr>
              <a:t>getContext</a:t>
            </a:r>
            <a:r>
              <a:rPr lang="fi-FI" sz="4000" dirty="0">
                <a:solidFill>
                  <a:srgbClr val="7F7F7F"/>
                </a:solidFill>
                <a:latin typeface="Consolas" pitchFamily="49" charset="0"/>
              </a:rPr>
              <a:t> </a:t>
            </a:r>
            <a:r>
              <a:rPr lang="fi-FI" sz="4000" dirty="0" err="1" smtClean="0">
                <a:solidFill>
                  <a:srgbClr val="7F7F7F"/>
                </a:solidFill>
                <a:latin typeface="Consolas" pitchFamily="49" charset="0"/>
              </a:rPr>
              <a:t>method</a:t>
            </a:r>
            <a:endParaRPr lang="fi-FI" sz="4000" dirty="0">
              <a:latin typeface="Consolas" pitchFamily="49" charset="0"/>
            </a:endParaRPr>
          </a:p>
          <a:p>
            <a:pPr lvl="1" algn="l">
              <a:defRPr/>
            </a:pPr>
            <a:r>
              <a:rPr lang="fi-FI" sz="4000" dirty="0">
                <a:latin typeface="Consolas" pitchFamily="49" charset="0"/>
              </a:rPr>
              <a:t>	</a:t>
            </a:r>
            <a:r>
              <a:rPr lang="fi-FI" sz="4000" dirty="0" err="1">
                <a:latin typeface="Consolas" pitchFamily="49" charset="0"/>
              </a:rPr>
              <a:t>var</a:t>
            </a:r>
            <a:r>
              <a:rPr lang="fi-FI" sz="4000" dirty="0">
                <a:latin typeface="Consolas" pitchFamily="49" charset="0"/>
              </a:rPr>
              <a:t> </a:t>
            </a:r>
            <a:r>
              <a:rPr lang="fi-FI" sz="4000" dirty="0" err="1">
                <a:latin typeface="Consolas" pitchFamily="49" charset="0"/>
              </a:rPr>
              <a:t>context</a:t>
            </a:r>
            <a:r>
              <a:rPr lang="fi-FI" sz="4000" dirty="0">
                <a:latin typeface="Consolas" pitchFamily="49" charset="0"/>
              </a:rPr>
              <a:t> = </a:t>
            </a:r>
            <a:r>
              <a:rPr lang="fi-FI" sz="4000" dirty="0">
                <a:solidFill>
                  <a:schemeClr val="accent3">
                    <a:lumMod val="75000"/>
                  </a:schemeClr>
                </a:solidFill>
                <a:latin typeface="Consolas" pitchFamily="49" charset="0"/>
              </a:rPr>
              <a:t>myCanvas</a:t>
            </a:r>
            <a:r>
              <a:rPr lang="fi-FI" sz="4000" dirty="0">
                <a:latin typeface="Consolas" pitchFamily="49" charset="0"/>
              </a:rPr>
              <a:t>.getContext(</a:t>
            </a:r>
            <a:r>
              <a:rPr lang="fi-FI" altLang="en-US" sz="4000" dirty="0">
                <a:latin typeface="Consolas" pitchFamily="49" charset="0"/>
              </a:rPr>
              <a:t>"</a:t>
            </a:r>
            <a:r>
              <a:rPr lang="fi-FI" sz="4000" dirty="0">
                <a:latin typeface="Consolas" pitchFamily="49" charset="0"/>
              </a:rPr>
              <a:t>2d</a:t>
            </a:r>
            <a:r>
              <a:rPr lang="fi-FI" altLang="en-US" sz="4000" dirty="0">
                <a:latin typeface="Consolas" pitchFamily="49" charset="0"/>
              </a:rPr>
              <a:t>"</a:t>
            </a:r>
            <a:r>
              <a:rPr lang="fi-FI" sz="4000" dirty="0">
                <a:latin typeface="Consolas" pitchFamily="49" charset="0"/>
              </a:rPr>
              <a:t>)</a:t>
            </a:r>
            <a:r>
              <a:rPr lang="fi-FI" sz="4000" dirty="0" smtClean="0">
                <a:latin typeface="Consolas" pitchFamily="49" charset="0"/>
              </a:rPr>
              <a:t>;</a:t>
            </a:r>
            <a:endParaRPr lang="fi-FI" sz="4000" dirty="0">
              <a:latin typeface="Consolas" pitchFamily="49" charset="0"/>
            </a:endParaRPr>
          </a:p>
          <a:p>
            <a:pPr lvl="1" algn="l">
              <a:defRPr/>
            </a:pPr>
            <a:r>
              <a:rPr lang="fi-FI" sz="4000" dirty="0">
                <a:solidFill>
                  <a:srgbClr val="7F7F7F"/>
                </a:solidFill>
                <a:latin typeface="Consolas" pitchFamily="49" charset="0"/>
              </a:rPr>
              <a:t>	</a:t>
            </a:r>
            <a:r>
              <a:rPr lang="fi-FI" sz="4000" dirty="0" err="1">
                <a:solidFill>
                  <a:schemeClr val="tx1"/>
                </a:solidFill>
                <a:latin typeface="Consolas" pitchFamily="49" charset="0"/>
              </a:rPr>
              <a:t>context.beginPath</a:t>
            </a:r>
            <a:r>
              <a:rPr lang="fi-FI" sz="4000" dirty="0">
                <a:solidFill>
                  <a:schemeClr val="tx1"/>
                </a:solidFill>
                <a:latin typeface="Consolas" pitchFamily="49" charset="0"/>
              </a:rPr>
              <a:t>();</a:t>
            </a:r>
          </a:p>
          <a:p>
            <a:pPr lvl="1" algn="l">
              <a:defRPr/>
            </a:pPr>
            <a:r>
              <a:rPr lang="fi-FI" sz="4000" dirty="0">
                <a:solidFill>
                  <a:schemeClr val="tx1"/>
                </a:solidFill>
                <a:latin typeface="Consolas" pitchFamily="49" charset="0"/>
              </a:rPr>
              <a:t>	context.moveTo(50,50);</a:t>
            </a:r>
          </a:p>
          <a:p>
            <a:pPr lvl="1" algn="l">
              <a:defRPr/>
            </a:pPr>
            <a:r>
              <a:rPr lang="fi-FI" sz="4000" dirty="0">
                <a:solidFill>
                  <a:schemeClr val="tx1"/>
                </a:solidFill>
                <a:latin typeface="Consolas" pitchFamily="49" charset="0"/>
              </a:rPr>
              <a:t>	context.lineTo(100,100);</a:t>
            </a:r>
          </a:p>
          <a:p>
            <a:pPr lvl="1" algn="l">
              <a:defRPr/>
            </a:pPr>
            <a:r>
              <a:rPr lang="fi-FI" sz="4000" dirty="0">
                <a:solidFill>
                  <a:schemeClr val="tx1"/>
                </a:solidFill>
                <a:latin typeface="Consolas" pitchFamily="49" charset="0"/>
              </a:rPr>
              <a:t>	</a:t>
            </a:r>
            <a:r>
              <a:rPr lang="fi-FI" sz="4000" dirty="0" err="1">
                <a:solidFill>
                  <a:schemeClr val="tx1"/>
                </a:solidFill>
                <a:latin typeface="Consolas" pitchFamily="49" charset="0"/>
              </a:rPr>
              <a:t>context.stroke</a:t>
            </a:r>
            <a:r>
              <a:rPr lang="fi-FI" sz="4000" dirty="0">
                <a:solidFill>
                  <a:schemeClr val="tx1"/>
                </a:solidFill>
                <a:latin typeface="Consolas" pitchFamily="49" charset="0"/>
              </a:rPr>
              <a:t>()</a:t>
            </a:r>
            <a:r>
              <a:rPr lang="fi-FI" sz="4000" dirty="0" smtClean="0">
                <a:solidFill>
                  <a:schemeClr val="tx1"/>
                </a:solidFill>
                <a:latin typeface="Consolas" pitchFamily="49" charset="0"/>
              </a:rPr>
              <a:t>;</a:t>
            </a:r>
            <a:endParaRPr lang="fi-FI" sz="4000" dirty="0">
              <a:solidFill>
                <a:srgbClr val="7F7F7F"/>
              </a:solidFill>
              <a:latin typeface="Consolas" pitchFamily="49" charset="0"/>
            </a:endParaRPr>
          </a:p>
          <a:p>
            <a:pPr lvl="1" algn="l">
              <a:defRPr/>
            </a:pPr>
            <a:r>
              <a:rPr lang="fi-FI" sz="4000" dirty="0">
                <a:latin typeface="Consolas" pitchFamily="49" charset="0"/>
              </a:rPr>
              <a:t>}</a:t>
            </a:r>
          </a:p>
        </p:txBody>
      </p:sp>
      <p:pic>
        <p:nvPicPr>
          <p:cNvPr id="5" name="Picture 4" descr="HTML5.2-Webucator-ver1.1.1.pdf (page 137 of 186).png"/>
          <p:cNvPicPr>
            <a:picLocks noChangeAspect="1"/>
          </p:cNvPicPr>
          <p:nvPr/>
        </p:nvPicPr>
        <p:blipFill>
          <a:blip r:embed="rId2" cstate="print"/>
          <a:srcRect/>
          <a:stretch>
            <a:fillRect/>
          </a:stretch>
        </p:blipFill>
        <p:spPr bwMode="auto">
          <a:xfrm>
            <a:off x="17175163" y="7917656"/>
            <a:ext cx="4954587" cy="5119348"/>
          </a:xfrm>
          <a:prstGeom prst="rect">
            <a:avLst/>
          </a:prstGeom>
          <a:noFill/>
          <a:ln w="9525">
            <a:noFill/>
            <a:miter lim="800000"/>
            <a:headEnd/>
            <a:tailEnd/>
          </a:ln>
        </p:spPr>
      </p:pic>
    </p:spTree>
    <p:extLst>
      <p:ext uri="{BB962C8B-B14F-4D97-AF65-F5344CB8AC3E}">
        <p14:creationId xmlns:p14="http://schemas.microsoft.com/office/powerpoint/2010/main" val="3585901657"/>
      </p:ext>
    </p:extLst>
  </p:cSld>
  <p:clrMapOvr>
    <a:masterClrMapping/>
  </p:clrMapOvr>
  <p:transition xmlns:p14="http://schemas.microsoft.com/office/powerpoint/2010/mai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eaLnBrk="1" hangingPunct="1">
              <a:buNone/>
            </a:pPr>
            <a:r>
              <a:rPr lang="en-US" sz="4000" b="1" dirty="0" smtClean="0">
                <a:solidFill>
                  <a:srgbClr val="7D1102"/>
                </a:solidFill>
                <a:cs typeface="Trade Gothic Next LT Pro Lt" pitchFamily="34" charset="0"/>
              </a:rPr>
              <a:t>1. Path Simple </a:t>
            </a:r>
            <a:endParaRPr lang="en-US" sz="4000" b="1" dirty="0">
              <a:solidFill>
                <a:srgbClr val="7D1102"/>
              </a:solidFill>
              <a:latin typeface="Consolas"/>
              <a:cs typeface="Consolas"/>
            </a:endParaRPr>
          </a:p>
          <a:p>
            <a:pPr marL="0" indent="0" algn="l">
              <a:buNone/>
            </a:pP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081199097"/>
      </p:ext>
    </p:extLst>
  </p:cSld>
  <p:clrMapOvr>
    <a:masterClrMapping/>
  </p:clrMapOvr>
  <p:transition xmlns:p14="http://schemas.microsoft.com/office/powerpoint/2010/mai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206500" y="987425"/>
            <a:ext cx="882650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err="1">
                <a:solidFill>
                  <a:schemeClr val="tx1"/>
                </a:solidFill>
                <a:latin typeface="Consolas" pitchFamily="49" charset="0"/>
                <a:ea typeface="ＭＳ Ｐゴシック" charset="0"/>
                <a:cs typeface="Consolas" pitchFamily="49" charset="0"/>
              </a:rPr>
              <a:t>context.beginPath</a:t>
            </a:r>
            <a:r>
              <a:rPr lang="fi-FI" sz="4000" dirty="0">
                <a:solidFill>
                  <a:schemeClr val="tx1"/>
                </a:solidFill>
                <a:latin typeface="Consolas" pitchFamily="49" charset="0"/>
                <a:ea typeface="ＭＳ Ｐゴシック" charset="0"/>
                <a:cs typeface="Consolas" pitchFamily="49" charset="0"/>
              </a:rPr>
              <a:t>();</a:t>
            </a:r>
          </a:p>
          <a:p>
            <a:pPr lvl="1" algn="l">
              <a:defRPr/>
            </a:pPr>
            <a:r>
              <a:rPr lang="fi-FI" sz="4000" dirty="0">
                <a:solidFill>
                  <a:srgbClr val="BFBFBF"/>
                </a:solidFill>
                <a:latin typeface="Consolas" pitchFamily="49" charset="0"/>
                <a:ea typeface="ＭＳ Ｐゴシック" charset="0"/>
                <a:cs typeface="Consolas" pitchFamily="49" charset="0"/>
              </a:rPr>
              <a:t>	</a:t>
            </a:r>
            <a:r>
              <a:rPr lang="fi-FI" sz="4000" dirty="0">
                <a:solidFill>
                  <a:srgbClr val="9BA09F"/>
                </a:solidFill>
                <a:latin typeface="Consolas" pitchFamily="49" charset="0"/>
                <a:ea typeface="ＭＳ Ｐゴシック" charset="0"/>
                <a:cs typeface="Consolas" pitchFamily="49" charset="0"/>
              </a:rPr>
              <a:t>context.moveTo(50,50);</a:t>
            </a:r>
          </a:p>
          <a:p>
            <a:pPr lvl="1" algn="l">
              <a:defRPr/>
            </a:pPr>
            <a:r>
              <a:rPr lang="fi-FI" sz="4000" dirty="0">
                <a:solidFill>
                  <a:srgbClr val="9BA09F"/>
                </a:solidFill>
                <a:latin typeface="Consolas" pitchFamily="49" charset="0"/>
                <a:ea typeface="ＭＳ Ｐゴシック" charset="0"/>
                <a:cs typeface="Consolas" pitchFamily="49" charset="0"/>
              </a:rPr>
              <a:t>	context.lineTo(100,100);</a:t>
            </a:r>
          </a:p>
          <a:p>
            <a:pPr lvl="1" algn="l">
              <a:defRPr/>
            </a:pPr>
            <a:r>
              <a:rPr lang="fi-FI" sz="4000" dirty="0">
                <a:solidFill>
                  <a:srgbClr val="9BA09F"/>
                </a:solidFill>
                <a:latin typeface="Consolas" pitchFamily="49" charset="0"/>
                <a:ea typeface="ＭＳ Ｐゴシック" charset="0"/>
                <a:cs typeface="Consolas" pitchFamily="49" charset="0"/>
              </a:rPr>
              <a:t>	</a:t>
            </a:r>
            <a:r>
              <a:rPr lang="fi-FI" sz="4000" dirty="0" err="1">
                <a:solidFill>
                  <a:srgbClr val="9BA09F"/>
                </a:solidFill>
                <a:latin typeface="Consolas" pitchFamily="49" charset="0"/>
                <a:ea typeface="ＭＳ Ｐゴシック" charset="0"/>
                <a:cs typeface="Consolas" pitchFamily="49" charset="0"/>
              </a:rPr>
              <a:t>context.stroke</a:t>
            </a:r>
            <a:r>
              <a:rPr lang="fi-FI" sz="4000" dirty="0">
                <a:solidFill>
                  <a:srgbClr val="9BA09F"/>
                </a:solidFill>
                <a:latin typeface="Consolas" pitchFamily="49" charset="0"/>
                <a:ea typeface="ＭＳ Ｐゴシック" charset="0"/>
                <a:cs typeface="Consolas" pitchFamily="49" charset="0"/>
              </a:rPr>
              <a:t>();</a:t>
            </a:r>
            <a:endParaRPr lang="en-US" sz="4000" dirty="0">
              <a:solidFill>
                <a:srgbClr val="9BA09F"/>
              </a:solidFill>
              <a:latin typeface="Consolas" pitchFamily="49" charset="0"/>
              <a:ea typeface="ＭＳ Ｐゴシック" charset="0"/>
              <a:cs typeface="Consolas" pitchFamily="49" charset="0"/>
            </a:endParaRPr>
          </a:p>
        </p:txBody>
      </p:sp>
      <p:sp>
        <p:nvSpPr>
          <p:cNvPr id="6" name="Text Placeholder 3"/>
          <p:cNvSpPr>
            <a:spLocks noGrp="1"/>
          </p:cNvSpPr>
          <p:nvPr>
            <p:ph type="body" idx="1"/>
          </p:nvPr>
        </p:nvSpPr>
        <p:spPr>
          <a:xfrm>
            <a:off x="11468100" y="987425"/>
            <a:ext cx="11264900" cy="11144250"/>
          </a:xfrm>
        </p:spPr>
        <p:txBody>
          <a:bodyPr>
            <a:normAutofit/>
          </a:bodyPr>
          <a:lstStyle/>
          <a:p>
            <a:r>
              <a:rPr lang="en-US" sz="4400" dirty="0" smtClean="0">
                <a:solidFill>
                  <a:schemeClr val="accent5">
                    <a:lumMod val="75000"/>
                  </a:schemeClr>
                </a:solidFill>
              </a:rPr>
              <a:t>Tells the </a:t>
            </a:r>
            <a:r>
              <a:rPr lang="en-US" sz="4400" dirty="0" smtClean="0">
                <a:solidFill>
                  <a:schemeClr val="accent5">
                    <a:lumMod val="75000"/>
                  </a:schemeClr>
                </a:solidFill>
                <a:latin typeface="Consolas"/>
                <a:cs typeface="Consolas"/>
              </a:rPr>
              <a:t>canvas </a:t>
            </a:r>
            <a:r>
              <a:rPr lang="en-US" sz="4400" dirty="0" smtClean="0">
                <a:solidFill>
                  <a:schemeClr val="accent5">
                    <a:lumMod val="75000"/>
                  </a:schemeClr>
                </a:solidFill>
              </a:rPr>
              <a:t>to forget existing paths being worked on, start a new one </a:t>
            </a:r>
          </a:p>
          <a:p>
            <a:r>
              <a:rPr lang="en-US" sz="4400" dirty="0" smtClean="0">
                <a:solidFill>
                  <a:schemeClr val="accent5">
                    <a:lumMod val="75000"/>
                  </a:schemeClr>
                </a:solidFill>
              </a:rPr>
              <a:t>Tells the </a:t>
            </a:r>
            <a:r>
              <a:rPr lang="en-US" sz="4400" dirty="0" smtClean="0">
                <a:solidFill>
                  <a:schemeClr val="accent5">
                    <a:lumMod val="75000"/>
                  </a:schemeClr>
                </a:solidFill>
                <a:latin typeface="Consolas"/>
                <a:cs typeface="Consolas"/>
              </a:rPr>
              <a:t>canvas</a:t>
            </a:r>
            <a:r>
              <a:rPr lang="en-US" sz="4400" dirty="0" smtClean="0">
                <a:solidFill>
                  <a:schemeClr val="accent5">
                    <a:lumMod val="75000"/>
                  </a:schemeClr>
                </a:solidFill>
              </a:rPr>
              <a:t> to move to the </a:t>
            </a:r>
            <a:r>
              <a:rPr lang="en-US" sz="4400" dirty="0" err="1" smtClean="0">
                <a:solidFill>
                  <a:schemeClr val="accent5">
                    <a:lumMod val="75000"/>
                  </a:schemeClr>
                </a:solidFill>
              </a:rPr>
              <a:t>x,y</a:t>
            </a:r>
            <a:r>
              <a:rPr lang="en-US" sz="4400" dirty="0" smtClean="0">
                <a:solidFill>
                  <a:schemeClr val="accent5">
                    <a:lumMod val="75000"/>
                  </a:schemeClr>
                </a:solidFill>
              </a:rPr>
              <a:t> position. No sub-path is created. </a:t>
            </a:r>
          </a:p>
          <a:p>
            <a:r>
              <a:rPr lang="en-US" sz="4400" dirty="0" smtClean="0">
                <a:solidFill>
                  <a:schemeClr val="accent5">
                    <a:lumMod val="75000"/>
                  </a:schemeClr>
                </a:solidFill>
              </a:rPr>
              <a:t>Tells the </a:t>
            </a:r>
            <a:r>
              <a:rPr lang="en-US" sz="4400" dirty="0" smtClean="0">
                <a:solidFill>
                  <a:schemeClr val="accent5">
                    <a:lumMod val="75000"/>
                  </a:schemeClr>
                </a:solidFill>
                <a:latin typeface="Consolas"/>
                <a:cs typeface="Consolas"/>
              </a:rPr>
              <a:t>canvas </a:t>
            </a:r>
            <a:r>
              <a:rPr lang="en-US" sz="4400" dirty="0" smtClean="0">
                <a:solidFill>
                  <a:schemeClr val="accent5">
                    <a:lumMod val="75000"/>
                  </a:schemeClr>
                </a:solidFill>
              </a:rPr>
              <a:t>to create a sub-path from the </a:t>
            </a:r>
            <a:r>
              <a:rPr lang="en-US" sz="4400" dirty="0" smtClean="0">
                <a:solidFill>
                  <a:srgbClr val="7D1102"/>
                </a:solidFill>
              </a:rPr>
              <a:t>current point to the </a:t>
            </a:r>
            <a:r>
              <a:rPr lang="en-US" sz="4400" dirty="0" err="1" smtClean="0">
                <a:solidFill>
                  <a:schemeClr val="accent5">
                    <a:lumMod val="75000"/>
                  </a:schemeClr>
                </a:solidFill>
              </a:rPr>
              <a:t>x,y</a:t>
            </a:r>
            <a:r>
              <a:rPr lang="en-US" sz="4400" dirty="0" smtClean="0">
                <a:solidFill>
                  <a:schemeClr val="accent5">
                    <a:lumMod val="75000"/>
                  </a:schemeClr>
                </a:solidFill>
              </a:rPr>
              <a:t> position. Stored in memory, will not draw yet </a:t>
            </a:r>
          </a:p>
          <a:p>
            <a:r>
              <a:rPr lang="en-US" sz="4400" dirty="0" smtClean="0">
                <a:solidFill>
                  <a:schemeClr val="accent5">
                    <a:lumMod val="75000"/>
                  </a:schemeClr>
                </a:solidFill>
              </a:rPr>
              <a:t>Tells the </a:t>
            </a:r>
            <a:r>
              <a:rPr lang="en-US" sz="4400" dirty="0" smtClean="0">
                <a:solidFill>
                  <a:schemeClr val="accent5">
                    <a:lumMod val="75000"/>
                  </a:schemeClr>
                </a:solidFill>
                <a:latin typeface="Consolas"/>
                <a:cs typeface="Consolas"/>
              </a:rPr>
              <a:t>canvas </a:t>
            </a:r>
            <a:r>
              <a:rPr lang="en-US" sz="4400" dirty="0" smtClean="0">
                <a:solidFill>
                  <a:schemeClr val="accent5">
                    <a:lumMod val="75000"/>
                  </a:schemeClr>
                </a:solidFill>
              </a:rPr>
              <a:t>to go ahead and draw the path. All sub-paths in memory will be drawn as a single path</a:t>
            </a:r>
          </a:p>
        </p:txBody>
      </p:sp>
      <p:sp>
        <p:nvSpPr>
          <p:cNvPr id="7" name="Rounded Rectangle 6"/>
          <p:cNvSpPr/>
          <p:nvPr/>
        </p:nvSpPr>
        <p:spPr>
          <a:xfrm>
            <a:off x="1206500" y="3977481"/>
            <a:ext cx="882650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err="1">
                <a:solidFill>
                  <a:srgbClr val="9BA09F"/>
                </a:solidFill>
                <a:latin typeface="Consolas" pitchFamily="49" charset="0"/>
                <a:ea typeface="ＭＳ Ｐゴシック" charset="0"/>
                <a:cs typeface="Consolas" pitchFamily="49" charset="0"/>
              </a:rPr>
              <a:t>context.beginPath</a:t>
            </a:r>
            <a:r>
              <a:rPr lang="fi-FI" sz="4000" dirty="0">
                <a:solidFill>
                  <a:srgbClr val="9BA09F"/>
                </a:solidFill>
                <a:latin typeface="Consolas" pitchFamily="49" charset="0"/>
                <a:ea typeface="ＭＳ Ｐゴシック" charset="0"/>
                <a:cs typeface="Consolas" pitchFamily="49" charset="0"/>
              </a:rPr>
              <a:t>();</a:t>
            </a:r>
          </a:p>
          <a:p>
            <a:pPr lvl="1" algn="l">
              <a:defRPr/>
            </a:pPr>
            <a:r>
              <a:rPr lang="fi-FI" sz="4000" dirty="0">
                <a:solidFill>
                  <a:srgbClr val="BFBFBF"/>
                </a:solidFill>
                <a:latin typeface="Consolas" pitchFamily="49" charset="0"/>
                <a:ea typeface="ＭＳ Ｐゴシック" charset="0"/>
                <a:cs typeface="Consolas" pitchFamily="49" charset="0"/>
              </a:rPr>
              <a:t>	</a:t>
            </a:r>
            <a:r>
              <a:rPr lang="fi-FI" sz="4000" dirty="0">
                <a:solidFill>
                  <a:schemeClr val="tx1"/>
                </a:solidFill>
                <a:latin typeface="Consolas" pitchFamily="49" charset="0"/>
                <a:ea typeface="ＭＳ Ｐゴシック" charset="0"/>
                <a:cs typeface="Consolas" pitchFamily="49" charset="0"/>
              </a:rPr>
              <a:t>context.moveTo(50,50);</a:t>
            </a:r>
          </a:p>
          <a:p>
            <a:pPr lvl="1" algn="l">
              <a:defRPr/>
            </a:pPr>
            <a:r>
              <a:rPr lang="fi-FI" sz="4000" dirty="0">
                <a:solidFill>
                  <a:srgbClr val="BFBFBF"/>
                </a:solidFill>
                <a:latin typeface="Consolas" pitchFamily="49" charset="0"/>
                <a:ea typeface="ＭＳ Ｐゴシック" charset="0"/>
                <a:cs typeface="Consolas" pitchFamily="49" charset="0"/>
              </a:rPr>
              <a:t>	</a:t>
            </a:r>
            <a:r>
              <a:rPr lang="fi-FI" sz="4000" dirty="0">
                <a:solidFill>
                  <a:srgbClr val="9BA09F"/>
                </a:solidFill>
                <a:latin typeface="Consolas" pitchFamily="49" charset="0"/>
                <a:ea typeface="ＭＳ Ｐゴシック" charset="0"/>
                <a:cs typeface="Consolas" pitchFamily="49" charset="0"/>
              </a:rPr>
              <a:t>context.lineTo(100,100);</a:t>
            </a:r>
          </a:p>
          <a:p>
            <a:pPr lvl="1" algn="l">
              <a:defRPr/>
            </a:pPr>
            <a:r>
              <a:rPr lang="fi-FI" sz="4000" dirty="0">
                <a:solidFill>
                  <a:srgbClr val="9BA09F"/>
                </a:solidFill>
                <a:latin typeface="Consolas" pitchFamily="49" charset="0"/>
                <a:ea typeface="ＭＳ Ｐゴシック" charset="0"/>
                <a:cs typeface="Consolas" pitchFamily="49" charset="0"/>
              </a:rPr>
              <a:t>	</a:t>
            </a:r>
            <a:r>
              <a:rPr lang="fi-FI" sz="4000" dirty="0" err="1">
                <a:solidFill>
                  <a:srgbClr val="9BA09F"/>
                </a:solidFill>
                <a:latin typeface="Consolas" pitchFamily="49" charset="0"/>
                <a:ea typeface="ＭＳ Ｐゴシック" charset="0"/>
                <a:cs typeface="Consolas" pitchFamily="49" charset="0"/>
              </a:rPr>
              <a:t>context.stroke</a:t>
            </a:r>
            <a:r>
              <a:rPr lang="fi-FI" sz="4000" dirty="0">
                <a:solidFill>
                  <a:srgbClr val="9BA09F"/>
                </a:solidFill>
                <a:latin typeface="Consolas" pitchFamily="49" charset="0"/>
                <a:ea typeface="ＭＳ Ｐゴシック" charset="0"/>
                <a:cs typeface="Consolas" pitchFamily="49" charset="0"/>
              </a:rPr>
              <a:t>();</a:t>
            </a:r>
            <a:endParaRPr lang="en-US" sz="4000" dirty="0">
              <a:solidFill>
                <a:srgbClr val="9BA09F"/>
              </a:solidFill>
              <a:latin typeface="Consolas" pitchFamily="49" charset="0"/>
              <a:ea typeface="ＭＳ Ｐゴシック" charset="0"/>
              <a:cs typeface="Consolas" pitchFamily="49" charset="0"/>
            </a:endParaRPr>
          </a:p>
        </p:txBody>
      </p:sp>
      <p:sp>
        <p:nvSpPr>
          <p:cNvPr id="8" name="Rounded Rectangle 7"/>
          <p:cNvSpPr/>
          <p:nvPr/>
        </p:nvSpPr>
        <p:spPr>
          <a:xfrm>
            <a:off x="1206500" y="6967537"/>
            <a:ext cx="882650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err="1">
                <a:solidFill>
                  <a:srgbClr val="9BA09F"/>
                </a:solidFill>
                <a:latin typeface="Consolas" pitchFamily="49" charset="0"/>
                <a:ea typeface="ＭＳ Ｐゴシック" charset="0"/>
                <a:cs typeface="Consolas" pitchFamily="49" charset="0"/>
              </a:rPr>
              <a:t>context.beginPath</a:t>
            </a:r>
            <a:r>
              <a:rPr lang="fi-FI" sz="4000" dirty="0">
                <a:solidFill>
                  <a:srgbClr val="9BA09F"/>
                </a:solidFill>
                <a:latin typeface="Consolas" pitchFamily="49" charset="0"/>
                <a:ea typeface="ＭＳ Ｐゴシック" charset="0"/>
                <a:cs typeface="Consolas" pitchFamily="49" charset="0"/>
              </a:rPr>
              <a:t>();</a:t>
            </a:r>
          </a:p>
          <a:p>
            <a:pPr lvl="1" algn="l">
              <a:defRPr/>
            </a:pPr>
            <a:r>
              <a:rPr lang="fi-FI" sz="4000" dirty="0">
                <a:solidFill>
                  <a:schemeClr val="bg2">
                    <a:lumMod val="75000"/>
                  </a:schemeClr>
                </a:solidFill>
                <a:latin typeface="Consolas" pitchFamily="49" charset="0"/>
                <a:ea typeface="ＭＳ Ｐゴシック" charset="0"/>
                <a:cs typeface="Consolas" pitchFamily="49" charset="0"/>
              </a:rPr>
              <a:t>	</a:t>
            </a:r>
            <a:r>
              <a:rPr lang="fi-FI" sz="4000" dirty="0">
                <a:solidFill>
                  <a:schemeClr val="tx2">
                    <a:lumMod val="60000"/>
                    <a:lumOff val="40000"/>
                  </a:schemeClr>
                </a:solidFill>
                <a:latin typeface="Consolas" pitchFamily="49" charset="0"/>
                <a:ea typeface="ＭＳ Ｐゴシック" charset="0"/>
                <a:cs typeface="Consolas" pitchFamily="49" charset="0"/>
              </a:rPr>
              <a:t>context.moveTo(50,50);</a:t>
            </a:r>
          </a:p>
          <a:p>
            <a:pPr lvl="1" algn="l">
              <a:defRPr/>
            </a:pPr>
            <a:r>
              <a:rPr lang="fi-FI" sz="4000" dirty="0">
                <a:solidFill>
                  <a:srgbClr val="BFBFBF"/>
                </a:solidFill>
                <a:latin typeface="Consolas" pitchFamily="49" charset="0"/>
                <a:ea typeface="ＭＳ Ｐゴシック" charset="0"/>
                <a:cs typeface="Consolas" pitchFamily="49" charset="0"/>
              </a:rPr>
              <a:t>	</a:t>
            </a:r>
            <a:r>
              <a:rPr lang="fi-FI" sz="4000" dirty="0">
                <a:solidFill>
                  <a:schemeClr val="tx2">
                    <a:lumMod val="75000"/>
                  </a:schemeClr>
                </a:solidFill>
                <a:latin typeface="Consolas" pitchFamily="49" charset="0"/>
                <a:ea typeface="ＭＳ Ｐゴシック" charset="0"/>
                <a:cs typeface="Consolas" pitchFamily="49" charset="0"/>
              </a:rPr>
              <a:t>context.lineTo(100,100);</a:t>
            </a:r>
          </a:p>
          <a:p>
            <a:pPr lvl="1" algn="l">
              <a:defRPr/>
            </a:pPr>
            <a:r>
              <a:rPr lang="fi-FI" sz="4000" dirty="0">
                <a:solidFill>
                  <a:srgbClr val="BFBFBF"/>
                </a:solidFill>
                <a:latin typeface="Consolas" pitchFamily="49" charset="0"/>
                <a:ea typeface="ＭＳ Ｐゴシック" charset="0"/>
                <a:cs typeface="Consolas" pitchFamily="49" charset="0"/>
              </a:rPr>
              <a:t>	</a:t>
            </a:r>
            <a:r>
              <a:rPr lang="fi-FI" sz="4000" dirty="0" err="1">
                <a:solidFill>
                  <a:srgbClr val="9BA09F"/>
                </a:solidFill>
                <a:latin typeface="Consolas" pitchFamily="49" charset="0"/>
                <a:ea typeface="ＭＳ Ｐゴシック" charset="0"/>
                <a:cs typeface="Consolas" pitchFamily="49" charset="0"/>
              </a:rPr>
              <a:t>context.stroke</a:t>
            </a:r>
            <a:r>
              <a:rPr lang="fi-FI" sz="4000" dirty="0">
                <a:solidFill>
                  <a:srgbClr val="9BA09F"/>
                </a:solidFill>
                <a:latin typeface="Consolas" pitchFamily="49" charset="0"/>
                <a:ea typeface="ＭＳ Ｐゴシック" charset="0"/>
                <a:cs typeface="Consolas" pitchFamily="49" charset="0"/>
              </a:rPr>
              <a:t>();</a:t>
            </a:r>
            <a:endParaRPr lang="en-US" sz="4000" dirty="0">
              <a:solidFill>
                <a:srgbClr val="9BA09F"/>
              </a:solidFill>
              <a:latin typeface="Consolas" pitchFamily="49" charset="0"/>
              <a:ea typeface="ＭＳ Ｐゴシック" charset="0"/>
              <a:cs typeface="Consolas" pitchFamily="49" charset="0"/>
            </a:endParaRPr>
          </a:p>
        </p:txBody>
      </p:sp>
      <p:sp>
        <p:nvSpPr>
          <p:cNvPr id="9" name="Rounded Rectangle 8"/>
          <p:cNvSpPr/>
          <p:nvPr/>
        </p:nvSpPr>
        <p:spPr>
          <a:xfrm>
            <a:off x="1206500" y="9805193"/>
            <a:ext cx="882650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err="1">
                <a:solidFill>
                  <a:srgbClr val="9BA09F"/>
                </a:solidFill>
                <a:latin typeface="Consolas" pitchFamily="49" charset="0"/>
                <a:ea typeface="ＭＳ Ｐゴシック" charset="0"/>
                <a:cs typeface="Consolas" pitchFamily="49" charset="0"/>
              </a:rPr>
              <a:t>context.beginPath</a:t>
            </a:r>
            <a:r>
              <a:rPr lang="fi-FI" sz="4000" dirty="0">
                <a:solidFill>
                  <a:srgbClr val="9BA09F"/>
                </a:solidFill>
                <a:latin typeface="Consolas" pitchFamily="49" charset="0"/>
                <a:ea typeface="ＭＳ Ｐゴシック" charset="0"/>
                <a:cs typeface="Consolas" pitchFamily="49" charset="0"/>
              </a:rPr>
              <a:t>();</a:t>
            </a:r>
          </a:p>
          <a:p>
            <a:pPr lvl="1" algn="l">
              <a:defRPr/>
            </a:pPr>
            <a:r>
              <a:rPr lang="fi-FI" sz="4000" dirty="0">
                <a:solidFill>
                  <a:schemeClr val="tx2">
                    <a:lumMod val="60000"/>
                    <a:lumOff val="40000"/>
                  </a:schemeClr>
                </a:solidFill>
                <a:latin typeface="Consolas" pitchFamily="49" charset="0"/>
                <a:ea typeface="ＭＳ Ｐゴシック" charset="0"/>
                <a:cs typeface="Consolas" pitchFamily="49" charset="0"/>
              </a:rPr>
              <a:t>	context.moveTo(50,50);</a:t>
            </a:r>
          </a:p>
          <a:p>
            <a:pPr lvl="1" algn="l">
              <a:defRPr/>
            </a:pPr>
            <a:r>
              <a:rPr lang="fi-FI" sz="4000" dirty="0">
                <a:solidFill>
                  <a:schemeClr val="tx2">
                    <a:lumMod val="60000"/>
                    <a:lumOff val="40000"/>
                  </a:schemeClr>
                </a:solidFill>
                <a:latin typeface="Consolas" pitchFamily="49" charset="0"/>
                <a:ea typeface="ＭＳ Ｐゴシック" charset="0"/>
                <a:cs typeface="Consolas" pitchFamily="49" charset="0"/>
              </a:rPr>
              <a:t>	context.lineTo(100,100);</a:t>
            </a:r>
          </a:p>
          <a:p>
            <a:pPr lvl="1" algn="l">
              <a:defRPr/>
            </a:pPr>
            <a:r>
              <a:rPr lang="fi-FI" sz="4000" dirty="0">
                <a:solidFill>
                  <a:srgbClr val="BFBFBF"/>
                </a:solidFill>
                <a:latin typeface="Consolas" pitchFamily="49" charset="0"/>
                <a:ea typeface="ＭＳ Ｐゴシック" charset="0"/>
                <a:cs typeface="Consolas" pitchFamily="49" charset="0"/>
              </a:rPr>
              <a:t>	</a:t>
            </a:r>
            <a:r>
              <a:rPr lang="fi-FI" sz="4000" dirty="0" err="1">
                <a:solidFill>
                  <a:schemeClr val="tx1"/>
                </a:solidFill>
                <a:latin typeface="Consolas" pitchFamily="49" charset="0"/>
                <a:ea typeface="ＭＳ Ｐゴシック" charset="0"/>
                <a:cs typeface="Consolas" pitchFamily="49" charset="0"/>
              </a:rPr>
              <a:t>context.stroke</a:t>
            </a:r>
            <a:r>
              <a:rPr lang="fi-FI" sz="4000" dirty="0">
                <a:solidFill>
                  <a:schemeClr val="tx1"/>
                </a:solidFill>
                <a:latin typeface="Consolas" pitchFamily="49" charset="0"/>
                <a:ea typeface="ＭＳ Ｐゴシック" charset="0"/>
                <a:cs typeface="Consolas" pitchFamily="49" charset="0"/>
              </a:rPr>
              <a:t>();</a:t>
            </a:r>
            <a:endParaRPr lang="en-US" sz="4000" dirty="0">
              <a:solidFill>
                <a:schemeClr val="tx1"/>
              </a:solidFill>
              <a:latin typeface="Consolas" pitchFamily="49" charset="0"/>
              <a:ea typeface="ＭＳ Ｐゴシック" charset="0"/>
              <a:cs typeface="Consolas" pitchFamily="49" charset="0"/>
            </a:endParaRPr>
          </a:p>
        </p:txBody>
      </p:sp>
    </p:spTree>
    <p:extLst>
      <p:ext uri="{BB962C8B-B14F-4D97-AF65-F5344CB8AC3E}">
        <p14:creationId xmlns:p14="http://schemas.microsoft.com/office/powerpoint/2010/main" val="2357374541"/>
      </p:ext>
    </p:extLst>
  </p:cSld>
  <p:clrMapOvr>
    <a:masterClrMapping/>
  </p:clrMapOvr>
  <p:transition xmlns:p14="http://schemas.microsoft.com/office/powerpoint/2010/mai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Drawing A triangle</a:t>
            </a:r>
            <a:endParaRPr lang="en-US" sz="8000" dirty="0"/>
          </a:p>
        </p:txBody>
      </p:sp>
      <p:sp>
        <p:nvSpPr>
          <p:cNvPr id="10" name="Rounded Rectangle 9"/>
          <p:cNvSpPr/>
          <p:nvPr/>
        </p:nvSpPr>
        <p:spPr>
          <a:xfrm>
            <a:off x="1301750" y="2933303"/>
            <a:ext cx="21621750" cy="726440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2800" dirty="0">
                <a:latin typeface="Consolas" pitchFamily="49" charset="0"/>
              </a:rPr>
              <a:t>	</a:t>
            </a:r>
          </a:p>
          <a:p>
            <a:pPr lvl="1" algn="l">
              <a:defRPr/>
            </a:pPr>
            <a:r>
              <a:rPr lang="fi-FI" sz="2800" dirty="0" err="1">
                <a:latin typeface="Consolas" pitchFamily="49" charset="0"/>
              </a:rPr>
              <a:t>var</a:t>
            </a:r>
            <a:r>
              <a:rPr lang="fi-FI" sz="2800" dirty="0">
                <a:latin typeface="Consolas" pitchFamily="49" charset="0"/>
              </a:rPr>
              <a:t> </a:t>
            </a:r>
            <a:r>
              <a:rPr lang="fi-FI" sz="2800" dirty="0" err="1">
                <a:solidFill>
                  <a:srgbClr val="A37113"/>
                </a:solidFill>
                <a:latin typeface="Consolas" pitchFamily="49" charset="0"/>
              </a:rPr>
              <a:t>myCanvas</a:t>
            </a:r>
            <a:r>
              <a:rPr lang="fi-FI" sz="2800" dirty="0">
                <a:latin typeface="Consolas" pitchFamily="49" charset="0"/>
              </a:rPr>
              <a:t> = </a:t>
            </a:r>
            <a:r>
              <a:rPr lang="fi-FI" sz="2800" dirty="0" err="1">
                <a:latin typeface="Consolas" pitchFamily="49" charset="0"/>
              </a:rPr>
              <a:t>document.getElementById(</a:t>
            </a:r>
            <a:r>
              <a:rPr lang="fi-FI" altLang="en-US" sz="2800" dirty="0" err="1">
                <a:latin typeface="Consolas" pitchFamily="49" charset="0"/>
              </a:rPr>
              <a:t>"</a:t>
            </a:r>
            <a:r>
              <a:rPr lang="fi-FI" sz="2800" dirty="0" err="1">
                <a:solidFill>
                  <a:srgbClr val="A37113"/>
                </a:solidFill>
                <a:latin typeface="Consolas" pitchFamily="49" charset="0"/>
              </a:rPr>
              <a:t>myCanvas</a:t>
            </a:r>
            <a:r>
              <a:rPr lang="fi-FI" altLang="en-US" sz="2800" dirty="0">
                <a:latin typeface="Consolas" pitchFamily="49" charset="0"/>
              </a:rPr>
              <a:t>"</a:t>
            </a:r>
            <a:r>
              <a:rPr lang="fi-FI" sz="2800" dirty="0">
                <a:latin typeface="Consolas" pitchFamily="49" charset="0"/>
              </a:rPr>
              <a:t>);</a:t>
            </a:r>
          </a:p>
          <a:p>
            <a:pPr lvl="1" algn="l">
              <a:defRPr/>
            </a:pPr>
            <a:endParaRPr lang="fi-FI" sz="2800" dirty="0">
              <a:latin typeface="Consolas" pitchFamily="49" charset="0"/>
            </a:endParaRPr>
          </a:p>
          <a:p>
            <a:pPr lvl="1" algn="l">
              <a:defRPr/>
            </a:pPr>
            <a:r>
              <a:rPr lang="fi-FI" sz="2800" dirty="0" err="1">
                <a:latin typeface="Consolas" pitchFamily="49" charset="0"/>
              </a:rPr>
              <a:t>if(</a:t>
            </a:r>
            <a:r>
              <a:rPr lang="fi-FI" sz="2800" dirty="0" err="1">
                <a:solidFill>
                  <a:schemeClr val="accent1">
                    <a:lumMod val="75000"/>
                  </a:schemeClr>
                </a:solidFill>
                <a:latin typeface="Consolas" pitchFamily="49" charset="0"/>
              </a:rPr>
              <a:t>canvas</a:t>
            </a:r>
            <a:r>
              <a:rPr lang="fi-FI" sz="2800" dirty="0" err="1">
                <a:latin typeface="Consolas" pitchFamily="49" charset="0"/>
              </a:rPr>
              <a:t>.getContext</a:t>
            </a:r>
            <a:r>
              <a:rPr lang="fi-FI" sz="2800" dirty="0">
                <a:latin typeface="Consolas" pitchFamily="49" charset="0"/>
              </a:rPr>
              <a:t>) {</a:t>
            </a:r>
            <a:r>
              <a:rPr lang="fi-FI" sz="2800" dirty="0">
                <a:solidFill>
                  <a:srgbClr val="7F7F7F"/>
                </a:solidFill>
                <a:latin typeface="Consolas" pitchFamily="49" charset="0"/>
              </a:rPr>
              <a:t>//</a:t>
            </a:r>
            <a:r>
              <a:rPr lang="fi-FI" sz="2800" dirty="0" err="1">
                <a:solidFill>
                  <a:srgbClr val="7F7F7F"/>
                </a:solidFill>
                <a:latin typeface="Consolas" pitchFamily="49" charset="0"/>
              </a:rPr>
              <a:t>Checks</a:t>
            </a:r>
            <a:r>
              <a:rPr lang="fi-FI" sz="2800" dirty="0">
                <a:solidFill>
                  <a:srgbClr val="7F7F7F"/>
                </a:solidFill>
                <a:latin typeface="Consolas" pitchFamily="49" charset="0"/>
              </a:rPr>
              <a:t> for </a:t>
            </a:r>
            <a:r>
              <a:rPr lang="fi-FI" sz="2800" dirty="0" err="1">
                <a:solidFill>
                  <a:srgbClr val="7F7F7F"/>
                </a:solidFill>
                <a:latin typeface="Consolas" pitchFamily="49" charset="0"/>
              </a:rPr>
              <a:t>existance</a:t>
            </a:r>
            <a:r>
              <a:rPr lang="fi-FI" sz="2800" dirty="0">
                <a:solidFill>
                  <a:srgbClr val="7F7F7F"/>
                </a:solidFill>
                <a:latin typeface="Consolas" pitchFamily="49" charset="0"/>
              </a:rPr>
              <a:t> of </a:t>
            </a:r>
            <a:r>
              <a:rPr lang="fi-FI" sz="2800" dirty="0" err="1">
                <a:solidFill>
                  <a:srgbClr val="7F7F7F"/>
                </a:solidFill>
                <a:latin typeface="Consolas" pitchFamily="49" charset="0"/>
              </a:rPr>
              <a:t>getContext</a:t>
            </a:r>
            <a:r>
              <a:rPr lang="fi-FI" sz="2800" dirty="0">
                <a:solidFill>
                  <a:srgbClr val="7F7F7F"/>
                </a:solidFill>
                <a:latin typeface="Consolas" pitchFamily="49" charset="0"/>
              </a:rPr>
              <a:t> </a:t>
            </a:r>
            <a:r>
              <a:rPr lang="fi-FI" sz="2800" dirty="0" err="1">
                <a:solidFill>
                  <a:srgbClr val="7F7F7F"/>
                </a:solidFill>
                <a:latin typeface="Consolas" pitchFamily="49" charset="0"/>
              </a:rPr>
              <a:t>method</a:t>
            </a:r>
            <a:endParaRPr lang="fi-FI" sz="2800" dirty="0">
              <a:solidFill>
                <a:srgbClr val="7F7F7F"/>
              </a:solidFill>
              <a:latin typeface="Consolas" pitchFamily="49" charset="0"/>
            </a:endParaRPr>
          </a:p>
          <a:p>
            <a:pPr lvl="1" algn="l">
              <a:defRPr/>
            </a:pPr>
            <a:endParaRPr lang="fi-FI" sz="2800" dirty="0">
              <a:latin typeface="Consolas" pitchFamily="49" charset="0"/>
            </a:endParaRPr>
          </a:p>
          <a:p>
            <a:pPr lvl="1" algn="l">
              <a:defRPr/>
            </a:pPr>
            <a:r>
              <a:rPr lang="fi-FI" sz="2800" dirty="0">
                <a:latin typeface="Consolas" pitchFamily="49" charset="0"/>
              </a:rPr>
              <a:t>	</a:t>
            </a:r>
            <a:r>
              <a:rPr lang="fi-FI" sz="2800" dirty="0" err="1">
                <a:latin typeface="Consolas" pitchFamily="49" charset="0"/>
              </a:rPr>
              <a:t>var</a:t>
            </a:r>
            <a:r>
              <a:rPr lang="fi-FI" sz="2800" dirty="0">
                <a:latin typeface="Consolas" pitchFamily="49" charset="0"/>
              </a:rPr>
              <a:t> </a:t>
            </a:r>
            <a:r>
              <a:rPr lang="fi-FI" sz="2800" dirty="0" err="1">
                <a:latin typeface="Consolas" pitchFamily="49" charset="0"/>
              </a:rPr>
              <a:t>context</a:t>
            </a:r>
            <a:r>
              <a:rPr lang="fi-FI" sz="2800" dirty="0">
                <a:latin typeface="Consolas" pitchFamily="49" charset="0"/>
              </a:rPr>
              <a:t> = </a:t>
            </a:r>
            <a:r>
              <a:rPr lang="fi-FI" sz="2800" dirty="0">
                <a:solidFill>
                  <a:schemeClr val="accent3">
                    <a:lumMod val="75000"/>
                  </a:schemeClr>
                </a:solidFill>
                <a:latin typeface="Consolas" pitchFamily="49" charset="0"/>
              </a:rPr>
              <a:t>myCanvas</a:t>
            </a:r>
            <a:r>
              <a:rPr lang="fi-FI" sz="2800" dirty="0">
                <a:latin typeface="Consolas" pitchFamily="49" charset="0"/>
              </a:rPr>
              <a:t>.getContext(</a:t>
            </a:r>
            <a:r>
              <a:rPr lang="fi-FI" altLang="en-US" sz="2800" dirty="0">
                <a:latin typeface="Consolas" pitchFamily="49" charset="0"/>
              </a:rPr>
              <a:t>"</a:t>
            </a:r>
            <a:r>
              <a:rPr lang="fi-FI" sz="2800" dirty="0">
                <a:latin typeface="Consolas" pitchFamily="49" charset="0"/>
              </a:rPr>
              <a:t>2d</a:t>
            </a:r>
            <a:r>
              <a:rPr lang="fi-FI" altLang="en-US" sz="2800" dirty="0">
                <a:latin typeface="Consolas" pitchFamily="49" charset="0"/>
              </a:rPr>
              <a:t>"</a:t>
            </a:r>
            <a:r>
              <a:rPr lang="fi-FI" sz="2800" dirty="0">
                <a:latin typeface="Consolas" pitchFamily="49" charset="0"/>
              </a:rPr>
              <a:t>);</a:t>
            </a:r>
          </a:p>
          <a:p>
            <a:pPr lvl="1" algn="l">
              <a:defRPr/>
            </a:pPr>
            <a:r>
              <a:rPr lang="fi-FI" sz="2800" dirty="0">
                <a:latin typeface="Consolas" pitchFamily="49" charset="0"/>
              </a:rPr>
              <a:t>	</a:t>
            </a:r>
          </a:p>
          <a:p>
            <a:pPr lvl="1" algn="l">
              <a:defRPr/>
            </a:pPr>
            <a:r>
              <a:rPr lang="fi-FI" sz="2800" dirty="0">
                <a:solidFill>
                  <a:srgbClr val="7F7F7F"/>
                </a:solidFill>
                <a:latin typeface="Consolas" pitchFamily="49" charset="0"/>
              </a:rPr>
              <a:t>	</a:t>
            </a:r>
            <a:r>
              <a:rPr lang="fi-FI" sz="2800" dirty="0" err="1">
                <a:solidFill>
                  <a:schemeClr val="tx1"/>
                </a:solidFill>
                <a:latin typeface="Consolas" pitchFamily="49" charset="0"/>
              </a:rPr>
              <a:t>context.beginPath</a:t>
            </a:r>
            <a:r>
              <a:rPr lang="fi-FI" sz="2800" dirty="0">
                <a:solidFill>
                  <a:schemeClr val="tx1"/>
                </a:solidFill>
                <a:latin typeface="Consolas" pitchFamily="49" charset="0"/>
              </a:rPr>
              <a:t>();</a:t>
            </a:r>
          </a:p>
          <a:p>
            <a:pPr lvl="1" algn="l">
              <a:defRPr/>
            </a:pPr>
            <a:r>
              <a:rPr lang="fi-FI" sz="2800" dirty="0">
                <a:solidFill>
                  <a:schemeClr val="tx1"/>
                </a:solidFill>
                <a:latin typeface="Consolas" pitchFamily="49" charset="0"/>
              </a:rPr>
              <a:t>	context.moveTo(50,50);</a:t>
            </a:r>
          </a:p>
          <a:p>
            <a:pPr lvl="1" algn="l">
              <a:defRPr/>
            </a:pPr>
            <a:r>
              <a:rPr lang="fi-FI" sz="2800" dirty="0">
                <a:solidFill>
                  <a:schemeClr val="tx1"/>
                </a:solidFill>
                <a:latin typeface="Consolas" pitchFamily="49" charset="0"/>
              </a:rPr>
              <a:t>	context.lineTo(100,100);</a:t>
            </a:r>
          </a:p>
          <a:p>
            <a:pPr lvl="1" algn="l">
              <a:defRPr/>
            </a:pPr>
            <a:r>
              <a:rPr lang="fi-FI" sz="2800" dirty="0">
                <a:solidFill>
                  <a:schemeClr val="tx1"/>
                </a:solidFill>
                <a:latin typeface="Consolas" pitchFamily="49" charset="0"/>
              </a:rPr>
              <a:t>	context.lineTo(100,50);</a:t>
            </a:r>
          </a:p>
          <a:p>
            <a:pPr lvl="1" algn="l">
              <a:defRPr/>
            </a:pPr>
            <a:r>
              <a:rPr lang="fi-FI" sz="2800" dirty="0">
                <a:solidFill>
                  <a:schemeClr val="tx1"/>
                </a:solidFill>
                <a:latin typeface="Consolas" pitchFamily="49" charset="0"/>
              </a:rPr>
              <a:t>	context.lineTo(50,50); </a:t>
            </a:r>
            <a:r>
              <a:rPr lang="fi-FI" sz="2800" dirty="0">
                <a:solidFill>
                  <a:srgbClr val="BFBFBF"/>
                </a:solidFill>
                <a:latin typeface="Consolas" pitchFamily="49" charset="0"/>
              </a:rPr>
              <a:t>//</a:t>
            </a:r>
            <a:r>
              <a:rPr lang="fi-FI" sz="2800" dirty="0" err="1">
                <a:solidFill>
                  <a:srgbClr val="BFBFBF"/>
                </a:solidFill>
                <a:latin typeface="Consolas" pitchFamily="49" charset="0"/>
              </a:rPr>
              <a:t>Can</a:t>
            </a:r>
            <a:r>
              <a:rPr lang="fi-FI" sz="2800" dirty="0">
                <a:solidFill>
                  <a:srgbClr val="BFBFBF"/>
                </a:solidFill>
                <a:latin typeface="Consolas" pitchFamily="49" charset="0"/>
              </a:rPr>
              <a:t> </a:t>
            </a:r>
            <a:r>
              <a:rPr lang="fi-FI" sz="2800" dirty="0" err="1">
                <a:solidFill>
                  <a:srgbClr val="BFBFBF"/>
                </a:solidFill>
                <a:latin typeface="Consolas" pitchFamily="49" charset="0"/>
              </a:rPr>
              <a:t>be</a:t>
            </a:r>
            <a:r>
              <a:rPr lang="fi-FI" sz="2800" dirty="0">
                <a:solidFill>
                  <a:srgbClr val="BFBFBF"/>
                </a:solidFill>
                <a:latin typeface="Consolas" pitchFamily="49" charset="0"/>
              </a:rPr>
              <a:t> </a:t>
            </a:r>
            <a:r>
              <a:rPr lang="fi-FI" sz="2800" dirty="0" err="1">
                <a:solidFill>
                  <a:srgbClr val="BFBFBF"/>
                </a:solidFill>
                <a:latin typeface="Consolas" pitchFamily="49" charset="0"/>
              </a:rPr>
              <a:t>replace</a:t>
            </a:r>
            <a:r>
              <a:rPr lang="fi-FI" sz="2800" dirty="0">
                <a:solidFill>
                  <a:srgbClr val="BFBFBF"/>
                </a:solidFill>
                <a:latin typeface="Consolas" pitchFamily="49" charset="0"/>
              </a:rPr>
              <a:t> with </a:t>
            </a:r>
            <a:r>
              <a:rPr lang="fi-FI" sz="2800" dirty="0" err="1">
                <a:solidFill>
                  <a:srgbClr val="BFBFBF"/>
                </a:solidFill>
                <a:latin typeface="Consolas" pitchFamily="49" charset="0"/>
              </a:rPr>
              <a:t>closePath</a:t>
            </a:r>
            <a:r>
              <a:rPr lang="fi-FI" sz="2800" dirty="0">
                <a:solidFill>
                  <a:srgbClr val="BFBFBF"/>
                </a:solidFill>
                <a:latin typeface="Consolas" pitchFamily="49" charset="0"/>
              </a:rPr>
              <a:t>()</a:t>
            </a:r>
          </a:p>
          <a:p>
            <a:pPr lvl="1" algn="l">
              <a:defRPr/>
            </a:pPr>
            <a:r>
              <a:rPr lang="fi-FI" sz="2800" dirty="0">
                <a:solidFill>
                  <a:schemeClr val="tx1"/>
                </a:solidFill>
                <a:latin typeface="Consolas" pitchFamily="49" charset="0"/>
              </a:rPr>
              <a:t>	</a:t>
            </a:r>
            <a:r>
              <a:rPr lang="fi-FI" sz="2800" dirty="0" err="1">
                <a:solidFill>
                  <a:schemeClr val="tx1"/>
                </a:solidFill>
                <a:latin typeface="Consolas" pitchFamily="49" charset="0"/>
              </a:rPr>
              <a:t>context.stroke</a:t>
            </a:r>
            <a:r>
              <a:rPr lang="fi-FI" sz="2800" dirty="0">
                <a:solidFill>
                  <a:schemeClr val="tx1"/>
                </a:solidFill>
                <a:latin typeface="Consolas" pitchFamily="49" charset="0"/>
              </a:rPr>
              <a:t>()</a:t>
            </a:r>
            <a:r>
              <a:rPr lang="fi-FI" sz="2800" dirty="0" smtClean="0">
                <a:solidFill>
                  <a:schemeClr val="tx1"/>
                </a:solidFill>
                <a:latin typeface="Consolas" pitchFamily="49" charset="0"/>
              </a:rPr>
              <a:t>;</a:t>
            </a:r>
            <a:endParaRPr lang="fi-FI" sz="2800" dirty="0" smtClean="0">
              <a:solidFill>
                <a:srgbClr val="7F7F7F"/>
              </a:solidFill>
              <a:latin typeface="Consolas" pitchFamily="49" charset="0"/>
            </a:endParaRPr>
          </a:p>
          <a:p>
            <a:pPr lvl="1" algn="l">
              <a:defRPr/>
            </a:pPr>
            <a:r>
              <a:rPr lang="fi-FI" sz="2800" dirty="0" smtClean="0">
                <a:solidFill>
                  <a:srgbClr val="7F7F7F"/>
                </a:solidFill>
                <a:latin typeface="Consolas" pitchFamily="49" charset="0"/>
              </a:rPr>
              <a:t>		</a:t>
            </a:r>
          </a:p>
          <a:p>
            <a:pPr lvl="1" algn="l">
              <a:defRPr/>
            </a:pPr>
            <a:r>
              <a:rPr lang="fi-FI" sz="2800" dirty="0" smtClean="0">
                <a:latin typeface="Consolas" pitchFamily="49" charset="0"/>
              </a:rPr>
              <a:t>}</a:t>
            </a:r>
            <a:endParaRPr lang="fi-FI" sz="2800" dirty="0">
              <a:latin typeface="Consolas" pitchFamily="49" charset="0"/>
            </a:endParaRPr>
          </a:p>
        </p:txBody>
      </p:sp>
      <p:pic>
        <p:nvPicPr>
          <p:cNvPr id="6" name="Picture 2" descr="HTML5.2-Webucator-ver1.1.1.pdf (page 139 of 186).png"/>
          <p:cNvPicPr>
            <a:picLocks noChangeAspect="1"/>
          </p:cNvPicPr>
          <p:nvPr/>
        </p:nvPicPr>
        <p:blipFill>
          <a:blip r:embed="rId2" cstate="print"/>
          <a:srcRect/>
          <a:stretch>
            <a:fillRect/>
          </a:stretch>
        </p:blipFill>
        <p:spPr bwMode="auto">
          <a:xfrm>
            <a:off x="16942753" y="8064500"/>
            <a:ext cx="4901247" cy="5037721"/>
          </a:xfrm>
          <a:prstGeom prst="rect">
            <a:avLst/>
          </a:prstGeom>
          <a:noFill/>
          <a:ln w="9525">
            <a:noFill/>
            <a:miter lim="800000"/>
            <a:headEnd/>
            <a:tailEnd/>
          </a:ln>
        </p:spPr>
      </p:pic>
    </p:spTree>
    <p:extLst>
      <p:ext uri="{BB962C8B-B14F-4D97-AF65-F5344CB8AC3E}">
        <p14:creationId xmlns:p14="http://schemas.microsoft.com/office/powerpoint/2010/main" val="3898795024"/>
      </p:ext>
    </p:extLst>
  </p:cSld>
  <p:clrMapOvr>
    <a:masterClrMapping/>
  </p:clrMapOvr>
  <p:transition xmlns:p14="http://schemas.microsoft.com/office/powerpoint/2010/mai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eaLnBrk="1" hangingPunct="1">
              <a:buNone/>
            </a:pPr>
            <a:r>
              <a:rPr lang="en-US" sz="4000" b="1" dirty="0" smtClean="0">
                <a:solidFill>
                  <a:srgbClr val="7D1102"/>
                </a:solidFill>
                <a:cs typeface="Trade Gothic Next LT Pro Lt" pitchFamily="34" charset="0"/>
              </a:rPr>
              <a:t>2. Path Multiple </a:t>
            </a:r>
            <a:r>
              <a:rPr lang="en-US" sz="4000" b="1" dirty="0" err="1" smtClean="0">
                <a:solidFill>
                  <a:srgbClr val="7D1102"/>
                </a:solidFill>
                <a:cs typeface="Trade Gothic Next LT Pro Lt" pitchFamily="34" charset="0"/>
              </a:rPr>
              <a:t>Subpaths</a:t>
            </a:r>
            <a:endParaRPr lang="en-US" sz="4000" b="1" dirty="0">
              <a:solidFill>
                <a:srgbClr val="7D1102"/>
              </a:solidFill>
              <a:latin typeface="Consolas"/>
              <a:cs typeface="Consolas"/>
            </a:endParaRPr>
          </a:p>
          <a:p>
            <a:pPr marL="0" indent="0" algn="l">
              <a:buNone/>
            </a:pPr>
            <a:r>
              <a:rPr lang="en-US" sz="4000" b="1" dirty="0" smtClean="0">
                <a:solidFill>
                  <a:srgbClr val="7D1102"/>
                </a:solidFill>
                <a:cs typeface="Trade Gothic Next LT Pro Lt" pitchFamily="34" charset="0"/>
              </a:rPr>
              <a:t>3. </a:t>
            </a:r>
            <a:r>
              <a:rPr lang="en-US" sz="4000" b="1" dirty="0">
                <a:solidFill>
                  <a:srgbClr val="7D1102"/>
                </a:solidFill>
                <a:cs typeface="Trade Gothic Next LT Pro Lt" pitchFamily="34" charset="0"/>
              </a:rPr>
              <a:t>Path </a:t>
            </a:r>
            <a:r>
              <a:rPr lang="en-US" sz="4000" b="1" dirty="0" err="1" smtClean="0">
                <a:solidFill>
                  <a:srgbClr val="7D1102"/>
                </a:solidFill>
                <a:cs typeface="Trade Gothic Next LT Pro Lt" pitchFamily="34" charset="0"/>
              </a:rPr>
              <a:t>Closepath</a:t>
            </a:r>
            <a:endParaRPr lang="en-US" sz="4000" b="1" dirty="0">
              <a:solidFill>
                <a:srgbClr val="7D1102"/>
              </a:solidFill>
              <a:latin typeface="Consolas"/>
              <a:cs typeface="Consolas"/>
            </a:endParaRPr>
          </a:p>
          <a:p>
            <a:pPr marL="0" indent="0" algn="l">
              <a:buNone/>
            </a:pP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145237788"/>
      </p:ext>
    </p:extLst>
  </p:cSld>
  <p:clrMapOvr>
    <a:masterClrMapping/>
  </p:clrMapOvr>
  <p:transition xmlns:p14="http://schemas.microsoft.com/office/powerpoint/2010/mai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Disconnected Sub-Paths</a:t>
            </a:r>
            <a:endParaRPr lang="en-US" sz="8000" dirty="0"/>
          </a:p>
        </p:txBody>
      </p:sp>
      <p:sp>
        <p:nvSpPr>
          <p:cNvPr id="10" name="Rounded Rectangle 9"/>
          <p:cNvSpPr/>
          <p:nvPr/>
        </p:nvSpPr>
        <p:spPr>
          <a:xfrm>
            <a:off x="1301750" y="3012440"/>
            <a:ext cx="21621750" cy="7741127"/>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2800" dirty="0">
                <a:latin typeface="Consolas" pitchFamily="49" charset="0"/>
              </a:rPr>
              <a:t>	</a:t>
            </a:r>
          </a:p>
          <a:p>
            <a:pPr lvl="1" algn="l">
              <a:defRPr/>
            </a:pPr>
            <a:r>
              <a:rPr lang="fi-FI" sz="2800" dirty="0" err="1">
                <a:latin typeface="Consolas" pitchFamily="49" charset="0"/>
              </a:rPr>
              <a:t>var</a:t>
            </a:r>
            <a:r>
              <a:rPr lang="fi-FI" sz="2800" dirty="0">
                <a:latin typeface="Consolas" pitchFamily="49" charset="0"/>
              </a:rPr>
              <a:t> </a:t>
            </a:r>
            <a:r>
              <a:rPr lang="fi-FI" sz="2800" dirty="0" err="1">
                <a:solidFill>
                  <a:srgbClr val="A37113"/>
                </a:solidFill>
                <a:latin typeface="Consolas" pitchFamily="49" charset="0"/>
              </a:rPr>
              <a:t>myCanvas</a:t>
            </a:r>
            <a:r>
              <a:rPr lang="fi-FI" sz="2800" dirty="0">
                <a:latin typeface="Consolas" pitchFamily="49" charset="0"/>
              </a:rPr>
              <a:t> = </a:t>
            </a:r>
            <a:r>
              <a:rPr lang="fi-FI" sz="2800" dirty="0" err="1">
                <a:latin typeface="Consolas" pitchFamily="49" charset="0"/>
              </a:rPr>
              <a:t>document.getElementById(</a:t>
            </a:r>
            <a:r>
              <a:rPr lang="fi-FI" altLang="en-US" sz="2800" dirty="0" err="1">
                <a:latin typeface="Consolas" pitchFamily="49" charset="0"/>
              </a:rPr>
              <a:t>"</a:t>
            </a:r>
            <a:r>
              <a:rPr lang="fi-FI" sz="2800" dirty="0" err="1">
                <a:solidFill>
                  <a:srgbClr val="A37113"/>
                </a:solidFill>
                <a:latin typeface="Consolas" pitchFamily="49" charset="0"/>
              </a:rPr>
              <a:t>myCanvas</a:t>
            </a:r>
            <a:r>
              <a:rPr lang="fi-FI" altLang="en-US" sz="2800" dirty="0">
                <a:latin typeface="Consolas" pitchFamily="49" charset="0"/>
              </a:rPr>
              <a:t>"</a:t>
            </a:r>
            <a:r>
              <a:rPr lang="fi-FI" sz="2800" dirty="0">
                <a:latin typeface="Consolas" pitchFamily="49" charset="0"/>
              </a:rPr>
              <a:t>);</a:t>
            </a:r>
          </a:p>
          <a:p>
            <a:pPr lvl="1" algn="l">
              <a:defRPr/>
            </a:pPr>
            <a:endParaRPr lang="fi-FI" sz="2800" dirty="0">
              <a:latin typeface="Consolas" pitchFamily="49" charset="0"/>
            </a:endParaRPr>
          </a:p>
          <a:p>
            <a:pPr lvl="1" algn="l">
              <a:defRPr/>
            </a:pPr>
            <a:r>
              <a:rPr lang="fi-FI" sz="2800" dirty="0" err="1">
                <a:latin typeface="Consolas" pitchFamily="49" charset="0"/>
              </a:rPr>
              <a:t>if(</a:t>
            </a:r>
            <a:r>
              <a:rPr lang="fi-FI" sz="2800" dirty="0" err="1">
                <a:solidFill>
                  <a:schemeClr val="accent1">
                    <a:lumMod val="75000"/>
                  </a:schemeClr>
                </a:solidFill>
                <a:latin typeface="Consolas" pitchFamily="49" charset="0"/>
              </a:rPr>
              <a:t>canvas</a:t>
            </a:r>
            <a:r>
              <a:rPr lang="fi-FI" sz="2800" dirty="0" err="1">
                <a:latin typeface="Consolas" pitchFamily="49" charset="0"/>
              </a:rPr>
              <a:t>.getContext</a:t>
            </a:r>
            <a:r>
              <a:rPr lang="fi-FI" sz="2800" dirty="0">
                <a:latin typeface="Consolas" pitchFamily="49" charset="0"/>
              </a:rPr>
              <a:t>) {</a:t>
            </a:r>
            <a:r>
              <a:rPr lang="fi-FI" sz="2800" dirty="0">
                <a:solidFill>
                  <a:srgbClr val="7F7F7F"/>
                </a:solidFill>
                <a:latin typeface="Consolas" pitchFamily="49" charset="0"/>
              </a:rPr>
              <a:t>//</a:t>
            </a:r>
            <a:r>
              <a:rPr lang="fi-FI" sz="2800" dirty="0" err="1">
                <a:solidFill>
                  <a:srgbClr val="7F7F7F"/>
                </a:solidFill>
                <a:latin typeface="Consolas" pitchFamily="49" charset="0"/>
              </a:rPr>
              <a:t>Checks</a:t>
            </a:r>
            <a:r>
              <a:rPr lang="fi-FI" sz="2800" dirty="0">
                <a:solidFill>
                  <a:srgbClr val="7F7F7F"/>
                </a:solidFill>
                <a:latin typeface="Consolas" pitchFamily="49" charset="0"/>
              </a:rPr>
              <a:t> for </a:t>
            </a:r>
            <a:r>
              <a:rPr lang="fi-FI" sz="2800" dirty="0" err="1">
                <a:solidFill>
                  <a:srgbClr val="7F7F7F"/>
                </a:solidFill>
                <a:latin typeface="Consolas" pitchFamily="49" charset="0"/>
              </a:rPr>
              <a:t>existance</a:t>
            </a:r>
            <a:r>
              <a:rPr lang="fi-FI" sz="2800" dirty="0">
                <a:solidFill>
                  <a:srgbClr val="7F7F7F"/>
                </a:solidFill>
                <a:latin typeface="Consolas" pitchFamily="49" charset="0"/>
              </a:rPr>
              <a:t> of </a:t>
            </a:r>
            <a:r>
              <a:rPr lang="fi-FI" sz="2800" dirty="0" err="1">
                <a:solidFill>
                  <a:srgbClr val="7F7F7F"/>
                </a:solidFill>
                <a:latin typeface="Consolas" pitchFamily="49" charset="0"/>
              </a:rPr>
              <a:t>getContext</a:t>
            </a:r>
            <a:r>
              <a:rPr lang="fi-FI" sz="2800" dirty="0">
                <a:solidFill>
                  <a:srgbClr val="7F7F7F"/>
                </a:solidFill>
                <a:latin typeface="Consolas" pitchFamily="49" charset="0"/>
              </a:rPr>
              <a:t> </a:t>
            </a:r>
            <a:r>
              <a:rPr lang="fi-FI" sz="2800" dirty="0" err="1">
                <a:solidFill>
                  <a:srgbClr val="7F7F7F"/>
                </a:solidFill>
                <a:latin typeface="Consolas" pitchFamily="49" charset="0"/>
              </a:rPr>
              <a:t>method</a:t>
            </a:r>
            <a:endParaRPr lang="fi-FI" sz="2800" dirty="0">
              <a:solidFill>
                <a:srgbClr val="7F7F7F"/>
              </a:solidFill>
              <a:latin typeface="Consolas" pitchFamily="49" charset="0"/>
            </a:endParaRPr>
          </a:p>
          <a:p>
            <a:pPr lvl="1" algn="l">
              <a:defRPr/>
            </a:pPr>
            <a:endParaRPr lang="fi-FI" sz="2800" dirty="0">
              <a:latin typeface="Consolas" pitchFamily="49" charset="0"/>
            </a:endParaRPr>
          </a:p>
          <a:p>
            <a:pPr lvl="1" algn="l">
              <a:defRPr/>
            </a:pPr>
            <a:r>
              <a:rPr lang="fi-FI" sz="2800" dirty="0">
                <a:latin typeface="Consolas" pitchFamily="49" charset="0"/>
              </a:rPr>
              <a:t>	</a:t>
            </a:r>
            <a:r>
              <a:rPr lang="fi-FI" sz="2800" dirty="0" err="1">
                <a:latin typeface="Consolas" pitchFamily="49" charset="0"/>
              </a:rPr>
              <a:t>var</a:t>
            </a:r>
            <a:r>
              <a:rPr lang="fi-FI" sz="2800" dirty="0">
                <a:latin typeface="Consolas" pitchFamily="49" charset="0"/>
              </a:rPr>
              <a:t> </a:t>
            </a:r>
            <a:r>
              <a:rPr lang="fi-FI" sz="2800" dirty="0" err="1">
                <a:latin typeface="Consolas" pitchFamily="49" charset="0"/>
              </a:rPr>
              <a:t>context</a:t>
            </a:r>
            <a:r>
              <a:rPr lang="fi-FI" sz="2800" dirty="0">
                <a:latin typeface="Consolas" pitchFamily="49" charset="0"/>
              </a:rPr>
              <a:t> = </a:t>
            </a:r>
            <a:r>
              <a:rPr lang="fi-FI" sz="2800" dirty="0">
                <a:solidFill>
                  <a:schemeClr val="accent3">
                    <a:lumMod val="75000"/>
                  </a:schemeClr>
                </a:solidFill>
                <a:latin typeface="Consolas" pitchFamily="49" charset="0"/>
              </a:rPr>
              <a:t>myCanvas</a:t>
            </a:r>
            <a:r>
              <a:rPr lang="fi-FI" sz="2800" dirty="0">
                <a:latin typeface="Consolas" pitchFamily="49" charset="0"/>
              </a:rPr>
              <a:t>.getContext(</a:t>
            </a:r>
            <a:r>
              <a:rPr lang="fi-FI" altLang="en-US" sz="2800" dirty="0">
                <a:latin typeface="Consolas" pitchFamily="49" charset="0"/>
              </a:rPr>
              <a:t>"</a:t>
            </a:r>
            <a:r>
              <a:rPr lang="fi-FI" sz="2800" dirty="0">
                <a:latin typeface="Consolas" pitchFamily="49" charset="0"/>
              </a:rPr>
              <a:t>2d</a:t>
            </a:r>
            <a:r>
              <a:rPr lang="fi-FI" altLang="en-US" sz="2800" dirty="0">
                <a:latin typeface="Consolas" pitchFamily="49" charset="0"/>
              </a:rPr>
              <a:t>"</a:t>
            </a:r>
            <a:r>
              <a:rPr lang="fi-FI" sz="2800" dirty="0">
                <a:latin typeface="Consolas" pitchFamily="49" charset="0"/>
              </a:rPr>
              <a:t>);</a:t>
            </a:r>
          </a:p>
          <a:p>
            <a:pPr lvl="1" algn="l">
              <a:defRPr/>
            </a:pPr>
            <a:r>
              <a:rPr lang="fi-FI" sz="2800" dirty="0">
                <a:latin typeface="Consolas" pitchFamily="49" charset="0"/>
              </a:rPr>
              <a:t>	</a:t>
            </a:r>
          </a:p>
          <a:p>
            <a:pPr lvl="1" algn="l">
              <a:defRPr/>
            </a:pPr>
            <a:r>
              <a:rPr lang="fi-FI" sz="2800" dirty="0">
                <a:solidFill>
                  <a:srgbClr val="7F7F7F"/>
                </a:solidFill>
                <a:latin typeface="Consolas" pitchFamily="49" charset="0"/>
              </a:rPr>
              <a:t>	</a:t>
            </a:r>
            <a:r>
              <a:rPr lang="fi-FI" sz="2800" dirty="0" err="1">
                <a:solidFill>
                  <a:schemeClr val="tx1"/>
                </a:solidFill>
                <a:latin typeface="Consolas" pitchFamily="49" charset="0"/>
              </a:rPr>
              <a:t>context.beginPath</a:t>
            </a:r>
            <a:r>
              <a:rPr lang="fi-FI" sz="2800" dirty="0">
                <a:solidFill>
                  <a:schemeClr val="tx1"/>
                </a:solidFill>
                <a:latin typeface="Consolas" pitchFamily="49" charset="0"/>
              </a:rPr>
              <a:t>();</a:t>
            </a:r>
          </a:p>
          <a:p>
            <a:pPr lvl="1" algn="l">
              <a:defRPr/>
            </a:pPr>
            <a:r>
              <a:rPr lang="fi-FI" sz="2800" dirty="0">
                <a:solidFill>
                  <a:schemeClr val="tx1"/>
                </a:solidFill>
                <a:latin typeface="Consolas" pitchFamily="49" charset="0"/>
              </a:rPr>
              <a:t>	context.moveTo(50,50);</a:t>
            </a:r>
          </a:p>
          <a:p>
            <a:pPr lvl="1" algn="l">
              <a:defRPr/>
            </a:pPr>
            <a:r>
              <a:rPr lang="fi-FI" sz="2800" dirty="0">
                <a:solidFill>
                  <a:schemeClr val="tx1"/>
                </a:solidFill>
                <a:latin typeface="Consolas" pitchFamily="49" charset="0"/>
              </a:rPr>
              <a:t>	context.lineTo(100,100);</a:t>
            </a:r>
          </a:p>
          <a:p>
            <a:pPr lvl="1" algn="l">
              <a:defRPr/>
            </a:pPr>
            <a:r>
              <a:rPr lang="fi-FI" sz="2800" dirty="0">
                <a:solidFill>
                  <a:schemeClr val="tx1"/>
                </a:solidFill>
                <a:latin typeface="Consolas" pitchFamily="49" charset="0"/>
              </a:rPr>
              <a:t>	context.moveTo(50,60);</a:t>
            </a:r>
          </a:p>
          <a:p>
            <a:pPr lvl="1" algn="l">
              <a:defRPr/>
            </a:pPr>
            <a:r>
              <a:rPr lang="fi-FI" sz="2800" dirty="0">
                <a:solidFill>
                  <a:schemeClr val="tx1"/>
                </a:solidFill>
                <a:latin typeface="Consolas" pitchFamily="49" charset="0"/>
              </a:rPr>
              <a:t>	context.lineTo(100,110);</a:t>
            </a:r>
          </a:p>
          <a:p>
            <a:pPr lvl="1" algn="l">
              <a:defRPr/>
            </a:pPr>
            <a:r>
              <a:rPr lang="fi-FI" sz="2800" dirty="0">
                <a:solidFill>
                  <a:schemeClr val="tx1"/>
                </a:solidFill>
                <a:latin typeface="Consolas" pitchFamily="49" charset="0"/>
              </a:rPr>
              <a:t>	context.moveTo(50,70);</a:t>
            </a:r>
          </a:p>
          <a:p>
            <a:pPr lvl="1" algn="l">
              <a:defRPr/>
            </a:pPr>
            <a:r>
              <a:rPr lang="fi-FI" sz="2800" dirty="0">
                <a:solidFill>
                  <a:schemeClr val="tx1"/>
                </a:solidFill>
                <a:latin typeface="Consolas" pitchFamily="49" charset="0"/>
              </a:rPr>
              <a:t>	context.lineTo(100,120);</a:t>
            </a:r>
          </a:p>
          <a:p>
            <a:pPr lvl="1" algn="l">
              <a:defRPr/>
            </a:pPr>
            <a:r>
              <a:rPr lang="fi-FI" sz="2800" dirty="0">
                <a:solidFill>
                  <a:schemeClr val="tx1"/>
                </a:solidFill>
                <a:latin typeface="Consolas" pitchFamily="49" charset="0"/>
              </a:rPr>
              <a:t>	</a:t>
            </a:r>
            <a:r>
              <a:rPr lang="fi-FI" sz="2800" dirty="0" err="1">
                <a:solidFill>
                  <a:schemeClr val="tx1"/>
                </a:solidFill>
                <a:latin typeface="Consolas" pitchFamily="49" charset="0"/>
              </a:rPr>
              <a:t>context.stroke</a:t>
            </a:r>
            <a:r>
              <a:rPr lang="fi-FI" sz="2800" dirty="0">
                <a:solidFill>
                  <a:schemeClr val="tx1"/>
                </a:solidFill>
                <a:latin typeface="Consolas" pitchFamily="49" charset="0"/>
              </a:rPr>
              <a:t>();</a:t>
            </a:r>
            <a:endParaRPr lang="fi-FI" sz="2800" dirty="0">
              <a:solidFill>
                <a:srgbClr val="7F7F7F"/>
              </a:solidFill>
              <a:latin typeface="Consolas" pitchFamily="49" charset="0"/>
            </a:endParaRPr>
          </a:p>
          <a:p>
            <a:pPr lvl="1" algn="l">
              <a:defRPr/>
            </a:pPr>
            <a:r>
              <a:rPr lang="fi-FI" sz="2800" dirty="0">
                <a:latin typeface="Consolas" pitchFamily="49" charset="0"/>
              </a:rPr>
              <a:t>}</a:t>
            </a:r>
          </a:p>
        </p:txBody>
      </p:sp>
      <p:pic>
        <p:nvPicPr>
          <p:cNvPr id="5" name="Picture 4" descr="HTML5.2-Webucator-ver1.1.1.pdf (page 140 of 186).png"/>
          <p:cNvPicPr>
            <a:picLocks noChangeAspect="1"/>
          </p:cNvPicPr>
          <p:nvPr/>
        </p:nvPicPr>
        <p:blipFill>
          <a:blip r:embed="rId2" cstate="print"/>
          <a:srcRect/>
          <a:stretch>
            <a:fillRect/>
          </a:stretch>
        </p:blipFill>
        <p:spPr bwMode="auto">
          <a:xfrm>
            <a:off x="17526000" y="8559442"/>
            <a:ext cx="4572000" cy="4500817"/>
          </a:xfrm>
          <a:prstGeom prst="rect">
            <a:avLst/>
          </a:prstGeom>
          <a:noFill/>
          <a:ln w="9525">
            <a:noFill/>
            <a:miter lim="800000"/>
            <a:headEnd/>
            <a:tailEnd/>
          </a:ln>
        </p:spPr>
      </p:pic>
    </p:spTree>
    <p:extLst>
      <p:ext uri="{BB962C8B-B14F-4D97-AF65-F5344CB8AC3E}">
        <p14:creationId xmlns:p14="http://schemas.microsoft.com/office/powerpoint/2010/main" val="2727059829"/>
      </p:ext>
    </p:extLst>
  </p:cSld>
  <p:clrMapOvr>
    <a:masterClrMapping/>
  </p:clrMapOvr>
  <p:transition xmlns:p14="http://schemas.microsoft.com/office/powerpoint/2010/mai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eaLnBrk="1" hangingPunct="1">
              <a:buNone/>
            </a:pPr>
            <a:r>
              <a:rPr lang="en-US" sz="4000" b="1" dirty="0" smtClean="0">
                <a:solidFill>
                  <a:srgbClr val="7D1102"/>
                </a:solidFill>
                <a:cs typeface="Trade Gothic Next LT Pro Lt" pitchFamily="34" charset="0"/>
              </a:rPr>
              <a:t>4. Path Disconnected</a:t>
            </a:r>
            <a:endParaRPr lang="en-US" sz="4000" b="1" dirty="0">
              <a:solidFill>
                <a:srgbClr val="7D1102"/>
              </a:solidFill>
              <a:latin typeface="Consolas"/>
              <a:cs typeface="Consolas"/>
            </a:endParaRPr>
          </a:p>
          <a:p>
            <a:pPr marL="0" indent="0" algn="l">
              <a:buNone/>
            </a:pP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145237788"/>
      </p:ext>
    </p:extLst>
  </p:cSld>
  <p:clrMapOvr>
    <a:masterClrMapping/>
  </p:clrMapOvr>
  <p:transition xmlns:p14="http://schemas.microsoft.com/office/powerpoint/2010/main" spd="me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Filling a shape</a:t>
            </a:r>
            <a:endParaRPr lang="en-US" sz="8000" dirty="0"/>
          </a:p>
        </p:txBody>
      </p:sp>
      <p:sp>
        <p:nvSpPr>
          <p:cNvPr id="8" name="Rectangle 3"/>
          <p:cNvSpPr txBox="1">
            <a:spLocks noChangeArrowheads="1"/>
          </p:cNvSpPr>
          <p:nvPr/>
        </p:nvSpPr>
        <p:spPr>
          <a:xfrm>
            <a:off x="1863725" y="2857500"/>
            <a:ext cx="21039283" cy="295461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Multiple connected sub-paths can be filled with a fill color </a:t>
            </a:r>
          </a:p>
          <a:p>
            <a:pPr lvl="1" algn="l">
              <a:lnSpc>
                <a:spcPct val="80000"/>
              </a:lnSpc>
            </a:pPr>
            <a:r>
              <a:rPr lang="en-US" sz="4000" dirty="0" smtClean="0">
                <a:solidFill>
                  <a:srgbClr val="434746"/>
                </a:solidFill>
                <a:cs typeface="Trade Gothic Next LT Pro Lt" pitchFamily="34" charset="0"/>
              </a:rPr>
              <a:t>default color is black </a:t>
            </a:r>
          </a:p>
        </p:txBody>
      </p:sp>
      <p:sp>
        <p:nvSpPr>
          <p:cNvPr id="10" name="Rounded Rectangle 9"/>
          <p:cNvSpPr/>
          <p:nvPr/>
        </p:nvSpPr>
        <p:spPr>
          <a:xfrm>
            <a:off x="1619250" y="5803381"/>
            <a:ext cx="21621750" cy="678767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2800" dirty="0" err="1">
                <a:latin typeface="Consolas" pitchFamily="49" charset="0"/>
              </a:rPr>
              <a:t>var</a:t>
            </a:r>
            <a:r>
              <a:rPr lang="fi-FI" sz="2800" dirty="0">
                <a:latin typeface="Consolas" pitchFamily="49" charset="0"/>
              </a:rPr>
              <a:t> </a:t>
            </a:r>
            <a:r>
              <a:rPr lang="fi-FI" sz="2800" dirty="0" err="1">
                <a:solidFill>
                  <a:srgbClr val="A37113"/>
                </a:solidFill>
                <a:latin typeface="Consolas" pitchFamily="49" charset="0"/>
              </a:rPr>
              <a:t>myCanvas</a:t>
            </a:r>
            <a:r>
              <a:rPr lang="fi-FI" sz="2800" dirty="0">
                <a:latin typeface="Consolas" pitchFamily="49" charset="0"/>
              </a:rPr>
              <a:t> = </a:t>
            </a:r>
            <a:r>
              <a:rPr lang="fi-FI" sz="2800" dirty="0" err="1">
                <a:latin typeface="Consolas" pitchFamily="49" charset="0"/>
              </a:rPr>
              <a:t>document.getElementById(</a:t>
            </a:r>
            <a:r>
              <a:rPr lang="fi-FI" altLang="en-US" sz="2800" dirty="0" err="1">
                <a:latin typeface="Consolas" pitchFamily="49" charset="0"/>
              </a:rPr>
              <a:t>"</a:t>
            </a:r>
            <a:r>
              <a:rPr lang="fi-FI" sz="2800" dirty="0" err="1">
                <a:solidFill>
                  <a:srgbClr val="A37113"/>
                </a:solidFill>
                <a:latin typeface="Consolas" pitchFamily="49" charset="0"/>
              </a:rPr>
              <a:t>myCanvas</a:t>
            </a:r>
            <a:r>
              <a:rPr lang="fi-FI" altLang="en-US" sz="2800" dirty="0">
                <a:latin typeface="Consolas" pitchFamily="49" charset="0"/>
              </a:rPr>
              <a:t>"</a:t>
            </a:r>
            <a:r>
              <a:rPr lang="fi-FI" sz="2800" dirty="0">
                <a:latin typeface="Consolas" pitchFamily="49" charset="0"/>
              </a:rPr>
              <a:t>);</a:t>
            </a:r>
          </a:p>
          <a:p>
            <a:pPr lvl="1" algn="l">
              <a:defRPr/>
            </a:pPr>
            <a:endParaRPr lang="fi-FI" sz="2800" dirty="0">
              <a:latin typeface="Consolas" pitchFamily="49" charset="0"/>
            </a:endParaRPr>
          </a:p>
          <a:p>
            <a:pPr lvl="1" algn="l">
              <a:defRPr/>
            </a:pPr>
            <a:r>
              <a:rPr lang="fi-FI" sz="2800" dirty="0" err="1">
                <a:latin typeface="Consolas" pitchFamily="49" charset="0"/>
              </a:rPr>
              <a:t>if(</a:t>
            </a:r>
            <a:r>
              <a:rPr lang="fi-FI" sz="2800" dirty="0" err="1">
                <a:solidFill>
                  <a:schemeClr val="accent1">
                    <a:lumMod val="75000"/>
                  </a:schemeClr>
                </a:solidFill>
                <a:latin typeface="Consolas" pitchFamily="49" charset="0"/>
              </a:rPr>
              <a:t>canvas</a:t>
            </a:r>
            <a:r>
              <a:rPr lang="fi-FI" sz="2800" dirty="0" err="1">
                <a:latin typeface="Consolas" pitchFamily="49" charset="0"/>
              </a:rPr>
              <a:t>.getContext</a:t>
            </a:r>
            <a:r>
              <a:rPr lang="fi-FI" sz="2800" dirty="0">
                <a:latin typeface="Consolas" pitchFamily="49" charset="0"/>
              </a:rPr>
              <a:t>) {</a:t>
            </a:r>
            <a:r>
              <a:rPr lang="fi-FI" sz="2800" dirty="0">
                <a:solidFill>
                  <a:srgbClr val="7F7F7F"/>
                </a:solidFill>
                <a:latin typeface="Consolas" pitchFamily="49" charset="0"/>
              </a:rPr>
              <a:t>//</a:t>
            </a:r>
            <a:r>
              <a:rPr lang="fi-FI" sz="2800" dirty="0" err="1">
                <a:solidFill>
                  <a:srgbClr val="7F7F7F"/>
                </a:solidFill>
                <a:latin typeface="Consolas" pitchFamily="49" charset="0"/>
              </a:rPr>
              <a:t>Checks</a:t>
            </a:r>
            <a:r>
              <a:rPr lang="fi-FI" sz="2800" dirty="0">
                <a:solidFill>
                  <a:srgbClr val="7F7F7F"/>
                </a:solidFill>
                <a:latin typeface="Consolas" pitchFamily="49" charset="0"/>
              </a:rPr>
              <a:t> for </a:t>
            </a:r>
            <a:r>
              <a:rPr lang="fi-FI" sz="2800" dirty="0" err="1">
                <a:solidFill>
                  <a:srgbClr val="7F7F7F"/>
                </a:solidFill>
                <a:latin typeface="Consolas" pitchFamily="49" charset="0"/>
              </a:rPr>
              <a:t>existance</a:t>
            </a:r>
            <a:r>
              <a:rPr lang="fi-FI" sz="2800" dirty="0">
                <a:solidFill>
                  <a:srgbClr val="7F7F7F"/>
                </a:solidFill>
                <a:latin typeface="Consolas" pitchFamily="49" charset="0"/>
              </a:rPr>
              <a:t> of </a:t>
            </a:r>
            <a:r>
              <a:rPr lang="fi-FI" sz="2800" dirty="0" err="1">
                <a:solidFill>
                  <a:srgbClr val="7F7F7F"/>
                </a:solidFill>
                <a:latin typeface="Consolas" pitchFamily="49" charset="0"/>
              </a:rPr>
              <a:t>getContext</a:t>
            </a:r>
            <a:r>
              <a:rPr lang="fi-FI" sz="2800" dirty="0">
                <a:solidFill>
                  <a:srgbClr val="7F7F7F"/>
                </a:solidFill>
                <a:latin typeface="Consolas" pitchFamily="49" charset="0"/>
              </a:rPr>
              <a:t> </a:t>
            </a:r>
            <a:r>
              <a:rPr lang="fi-FI" sz="2800" dirty="0" err="1">
                <a:solidFill>
                  <a:srgbClr val="7F7F7F"/>
                </a:solidFill>
                <a:latin typeface="Consolas" pitchFamily="49" charset="0"/>
              </a:rPr>
              <a:t>method</a:t>
            </a:r>
            <a:endParaRPr lang="fi-FI" sz="2800" dirty="0">
              <a:solidFill>
                <a:srgbClr val="7F7F7F"/>
              </a:solidFill>
              <a:latin typeface="Consolas" pitchFamily="49" charset="0"/>
            </a:endParaRPr>
          </a:p>
          <a:p>
            <a:pPr lvl="1" algn="l">
              <a:defRPr/>
            </a:pPr>
            <a:endParaRPr lang="fi-FI" sz="2800" dirty="0">
              <a:latin typeface="Consolas" pitchFamily="49" charset="0"/>
            </a:endParaRPr>
          </a:p>
          <a:p>
            <a:pPr lvl="1" algn="l">
              <a:defRPr/>
            </a:pPr>
            <a:r>
              <a:rPr lang="fi-FI" sz="2800" dirty="0">
                <a:latin typeface="Consolas" pitchFamily="49" charset="0"/>
              </a:rPr>
              <a:t>	</a:t>
            </a:r>
            <a:r>
              <a:rPr lang="fi-FI" sz="2800" dirty="0" err="1">
                <a:latin typeface="Consolas" pitchFamily="49" charset="0"/>
              </a:rPr>
              <a:t>var</a:t>
            </a:r>
            <a:r>
              <a:rPr lang="fi-FI" sz="2800" dirty="0">
                <a:latin typeface="Consolas" pitchFamily="49" charset="0"/>
              </a:rPr>
              <a:t> </a:t>
            </a:r>
            <a:r>
              <a:rPr lang="fi-FI" sz="2800" dirty="0" err="1">
                <a:latin typeface="Consolas" pitchFamily="49" charset="0"/>
              </a:rPr>
              <a:t>context</a:t>
            </a:r>
            <a:r>
              <a:rPr lang="fi-FI" sz="2800" dirty="0">
                <a:latin typeface="Consolas" pitchFamily="49" charset="0"/>
              </a:rPr>
              <a:t> = </a:t>
            </a:r>
            <a:r>
              <a:rPr lang="fi-FI" sz="2800" dirty="0">
                <a:solidFill>
                  <a:srgbClr val="A37113"/>
                </a:solidFill>
                <a:latin typeface="Consolas" pitchFamily="49" charset="0"/>
              </a:rPr>
              <a:t>myCanvas</a:t>
            </a:r>
            <a:r>
              <a:rPr lang="fi-FI" sz="2800" dirty="0">
                <a:latin typeface="Consolas" pitchFamily="49" charset="0"/>
              </a:rPr>
              <a:t>.getContext(</a:t>
            </a:r>
            <a:r>
              <a:rPr lang="fi-FI" altLang="en-US" sz="2800" dirty="0">
                <a:latin typeface="Consolas" pitchFamily="49" charset="0"/>
              </a:rPr>
              <a:t>"</a:t>
            </a:r>
            <a:r>
              <a:rPr lang="fi-FI" sz="2800" dirty="0">
                <a:latin typeface="Consolas" pitchFamily="49" charset="0"/>
              </a:rPr>
              <a:t>2d</a:t>
            </a:r>
            <a:r>
              <a:rPr lang="fi-FI" altLang="en-US" sz="2800" dirty="0">
                <a:latin typeface="Consolas" pitchFamily="49" charset="0"/>
              </a:rPr>
              <a:t>"</a:t>
            </a:r>
            <a:r>
              <a:rPr lang="fi-FI" sz="2800" dirty="0">
                <a:latin typeface="Consolas" pitchFamily="49" charset="0"/>
              </a:rPr>
              <a:t>);</a:t>
            </a:r>
          </a:p>
          <a:p>
            <a:pPr lvl="1" algn="l">
              <a:defRPr/>
            </a:pPr>
            <a:r>
              <a:rPr lang="fi-FI" sz="2800" dirty="0">
                <a:latin typeface="Consolas" pitchFamily="49" charset="0"/>
              </a:rPr>
              <a:t>	</a:t>
            </a:r>
          </a:p>
          <a:p>
            <a:pPr lvl="1" algn="l">
              <a:defRPr/>
            </a:pPr>
            <a:r>
              <a:rPr lang="fi-FI" sz="2800" dirty="0">
                <a:solidFill>
                  <a:srgbClr val="7F7F7F"/>
                </a:solidFill>
                <a:latin typeface="Consolas" pitchFamily="49" charset="0"/>
              </a:rPr>
              <a:t>	</a:t>
            </a:r>
            <a:r>
              <a:rPr lang="fi-FI" sz="2800" dirty="0" err="1">
                <a:solidFill>
                  <a:schemeClr val="tx1"/>
                </a:solidFill>
                <a:latin typeface="Consolas" pitchFamily="49" charset="0"/>
              </a:rPr>
              <a:t>context.beginPath</a:t>
            </a:r>
            <a:r>
              <a:rPr lang="fi-FI" sz="2800" dirty="0">
                <a:solidFill>
                  <a:schemeClr val="tx1"/>
                </a:solidFill>
                <a:latin typeface="Consolas" pitchFamily="49" charset="0"/>
              </a:rPr>
              <a:t>();</a:t>
            </a:r>
          </a:p>
          <a:p>
            <a:pPr lvl="1" algn="l">
              <a:defRPr/>
            </a:pPr>
            <a:r>
              <a:rPr lang="fi-FI" sz="2800" dirty="0">
                <a:solidFill>
                  <a:schemeClr val="tx1"/>
                </a:solidFill>
                <a:latin typeface="Consolas" pitchFamily="49" charset="0"/>
              </a:rPr>
              <a:t>	context.moveTo(50,50);</a:t>
            </a:r>
          </a:p>
          <a:p>
            <a:pPr lvl="1" algn="l">
              <a:defRPr/>
            </a:pPr>
            <a:r>
              <a:rPr lang="fi-FI" sz="2800" dirty="0">
                <a:solidFill>
                  <a:schemeClr val="tx1"/>
                </a:solidFill>
                <a:latin typeface="Consolas" pitchFamily="49" charset="0"/>
              </a:rPr>
              <a:t>	context.lineTo(100,100);</a:t>
            </a:r>
          </a:p>
          <a:p>
            <a:pPr lvl="1" algn="l">
              <a:defRPr/>
            </a:pPr>
            <a:r>
              <a:rPr lang="fi-FI" sz="2800" dirty="0">
                <a:solidFill>
                  <a:schemeClr val="tx1"/>
                </a:solidFill>
                <a:latin typeface="Consolas" pitchFamily="49" charset="0"/>
              </a:rPr>
              <a:t>	context.lineTo(100,50);</a:t>
            </a:r>
          </a:p>
          <a:p>
            <a:pPr lvl="1" algn="l">
              <a:defRPr/>
            </a:pPr>
            <a:r>
              <a:rPr lang="fi-FI" sz="2800" dirty="0">
                <a:solidFill>
                  <a:schemeClr val="tx1"/>
                </a:solidFill>
                <a:latin typeface="Consolas" pitchFamily="49" charset="0"/>
              </a:rPr>
              <a:t>	</a:t>
            </a:r>
            <a:r>
              <a:rPr lang="fi-FI" sz="2800" dirty="0" err="1">
                <a:solidFill>
                  <a:schemeClr val="tx1"/>
                </a:solidFill>
                <a:latin typeface="Consolas" pitchFamily="49" charset="0"/>
              </a:rPr>
              <a:t>context.closePath</a:t>
            </a:r>
            <a:r>
              <a:rPr lang="fi-FI" sz="2800" dirty="0">
                <a:solidFill>
                  <a:schemeClr val="tx1"/>
                </a:solidFill>
                <a:latin typeface="Consolas" pitchFamily="49" charset="0"/>
              </a:rPr>
              <a:t>(); </a:t>
            </a:r>
            <a:r>
              <a:rPr lang="fi-FI" sz="2800" dirty="0">
                <a:solidFill>
                  <a:srgbClr val="BFBFBF"/>
                </a:solidFill>
                <a:latin typeface="Consolas" pitchFamily="49" charset="0"/>
              </a:rPr>
              <a:t>//</a:t>
            </a:r>
            <a:r>
              <a:rPr lang="fi-FI" sz="2800" dirty="0" err="1">
                <a:solidFill>
                  <a:srgbClr val="BFBFBF"/>
                </a:solidFill>
                <a:latin typeface="Consolas" pitchFamily="49" charset="0"/>
              </a:rPr>
              <a:t>Optional</a:t>
            </a:r>
            <a:r>
              <a:rPr lang="fi-FI" sz="2800" dirty="0">
                <a:solidFill>
                  <a:srgbClr val="BFBFBF"/>
                </a:solidFill>
                <a:latin typeface="Consolas" pitchFamily="49" charset="0"/>
              </a:rPr>
              <a:t>: </a:t>
            </a:r>
            <a:r>
              <a:rPr lang="fi-FI" sz="2800" dirty="0" err="1">
                <a:solidFill>
                  <a:srgbClr val="BFBFBF"/>
                </a:solidFill>
                <a:latin typeface="Consolas" pitchFamily="49" charset="0"/>
              </a:rPr>
              <a:t>fill</a:t>
            </a:r>
            <a:r>
              <a:rPr lang="fi-FI" sz="2800" dirty="0">
                <a:solidFill>
                  <a:srgbClr val="BFBFBF"/>
                </a:solidFill>
                <a:latin typeface="Consolas" pitchFamily="49" charset="0"/>
              </a:rPr>
              <a:t> </a:t>
            </a:r>
            <a:r>
              <a:rPr lang="fi-FI" sz="2800" dirty="0" err="1">
                <a:solidFill>
                  <a:srgbClr val="BFBFBF"/>
                </a:solidFill>
                <a:latin typeface="Consolas" pitchFamily="49" charset="0"/>
              </a:rPr>
              <a:t>will</a:t>
            </a:r>
            <a:r>
              <a:rPr lang="fi-FI" sz="2800" dirty="0">
                <a:solidFill>
                  <a:srgbClr val="BFBFBF"/>
                </a:solidFill>
                <a:latin typeface="Consolas" pitchFamily="49" charset="0"/>
              </a:rPr>
              <a:t> </a:t>
            </a:r>
            <a:r>
              <a:rPr lang="fi-FI" sz="2800" dirty="0" err="1">
                <a:solidFill>
                  <a:srgbClr val="BFBFBF"/>
                </a:solidFill>
                <a:latin typeface="Consolas" pitchFamily="49" charset="0"/>
              </a:rPr>
              <a:t>close</a:t>
            </a:r>
            <a:r>
              <a:rPr lang="fi-FI" sz="2800" dirty="0">
                <a:solidFill>
                  <a:srgbClr val="BFBFBF"/>
                </a:solidFill>
                <a:latin typeface="Consolas" pitchFamily="49" charset="0"/>
              </a:rPr>
              <a:t> the </a:t>
            </a:r>
            <a:r>
              <a:rPr lang="fi-FI" sz="2800" dirty="0" err="1">
                <a:solidFill>
                  <a:srgbClr val="BFBFBF"/>
                </a:solidFill>
                <a:latin typeface="Consolas" pitchFamily="49" charset="0"/>
              </a:rPr>
              <a:t>current</a:t>
            </a:r>
            <a:r>
              <a:rPr lang="fi-FI" sz="2800" dirty="0">
                <a:solidFill>
                  <a:srgbClr val="BFBFBF"/>
                </a:solidFill>
                <a:latin typeface="Consolas" pitchFamily="49" charset="0"/>
              </a:rPr>
              <a:t> </a:t>
            </a:r>
            <a:r>
              <a:rPr lang="fi-FI" sz="2800" dirty="0" err="1">
                <a:solidFill>
                  <a:srgbClr val="BFBFBF"/>
                </a:solidFill>
                <a:latin typeface="Consolas" pitchFamily="49" charset="0"/>
              </a:rPr>
              <a:t>path</a:t>
            </a:r>
            <a:endParaRPr lang="fi-FI" sz="2800" dirty="0">
              <a:solidFill>
                <a:srgbClr val="BFBFBF"/>
              </a:solidFill>
              <a:latin typeface="Consolas" pitchFamily="49" charset="0"/>
            </a:endParaRPr>
          </a:p>
          <a:p>
            <a:pPr lvl="1" algn="l">
              <a:defRPr/>
            </a:pPr>
            <a:r>
              <a:rPr lang="fi-FI" sz="2800" dirty="0">
                <a:solidFill>
                  <a:schemeClr val="tx1"/>
                </a:solidFill>
                <a:latin typeface="Consolas" pitchFamily="49" charset="0"/>
              </a:rPr>
              <a:t>	</a:t>
            </a:r>
            <a:r>
              <a:rPr lang="fi-FI" sz="2800" dirty="0" err="1">
                <a:solidFill>
                  <a:schemeClr val="tx1"/>
                </a:solidFill>
                <a:latin typeface="Consolas" pitchFamily="49" charset="0"/>
              </a:rPr>
              <a:t>context.fill</a:t>
            </a:r>
            <a:r>
              <a:rPr lang="fi-FI" sz="2800" dirty="0">
                <a:solidFill>
                  <a:schemeClr val="tx1"/>
                </a:solidFill>
                <a:latin typeface="Consolas" pitchFamily="49" charset="0"/>
              </a:rPr>
              <a:t>();</a:t>
            </a:r>
            <a:endParaRPr lang="fi-FI" sz="2800" dirty="0">
              <a:solidFill>
                <a:srgbClr val="7F7F7F"/>
              </a:solidFill>
              <a:latin typeface="Consolas" pitchFamily="49" charset="0"/>
            </a:endParaRPr>
          </a:p>
          <a:p>
            <a:pPr lvl="1" algn="l">
              <a:defRPr/>
            </a:pPr>
            <a:r>
              <a:rPr lang="fi-FI" sz="2800" dirty="0">
                <a:solidFill>
                  <a:srgbClr val="7F7F7F"/>
                </a:solidFill>
                <a:latin typeface="Consolas" pitchFamily="49" charset="0"/>
              </a:rPr>
              <a:t>		</a:t>
            </a:r>
          </a:p>
          <a:p>
            <a:pPr lvl="1" algn="l">
              <a:defRPr/>
            </a:pPr>
            <a:r>
              <a:rPr lang="fi-FI" sz="2800" dirty="0">
                <a:latin typeface="Consolas" pitchFamily="49" charset="0"/>
              </a:rPr>
              <a:t>}</a:t>
            </a:r>
          </a:p>
        </p:txBody>
      </p:sp>
      <p:pic>
        <p:nvPicPr>
          <p:cNvPr id="5" name="Picture 4" descr="HTML5.2-Webucator-ver1.1.1.pdf (page 141 of 186).png"/>
          <p:cNvPicPr>
            <a:picLocks noChangeAspect="1"/>
          </p:cNvPicPr>
          <p:nvPr/>
        </p:nvPicPr>
        <p:blipFill>
          <a:blip r:embed="rId2" cstate="print"/>
          <a:srcRect/>
          <a:stretch>
            <a:fillRect/>
          </a:stretch>
        </p:blipFill>
        <p:spPr bwMode="auto">
          <a:xfrm>
            <a:off x="19704050" y="9048750"/>
            <a:ext cx="4019550" cy="3999651"/>
          </a:xfrm>
          <a:prstGeom prst="rect">
            <a:avLst/>
          </a:prstGeom>
          <a:noFill/>
          <a:ln w="9525">
            <a:noFill/>
            <a:miter lim="800000"/>
            <a:headEnd/>
            <a:tailEnd/>
          </a:ln>
        </p:spPr>
      </p:pic>
    </p:spTree>
    <p:extLst>
      <p:ext uri="{BB962C8B-B14F-4D97-AF65-F5344CB8AC3E}">
        <p14:creationId xmlns:p14="http://schemas.microsoft.com/office/powerpoint/2010/main" val="2358426428"/>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a:effectLst/>
        </p:spPr>
        <p:txBody>
          <a:bodyPr/>
          <a:lstStyle/>
          <a:p>
            <a:pPr lvl="0"/>
            <a:r>
              <a:rPr lang="en-US" dirty="0" smtClean="0"/>
              <a:t>Introductions</a:t>
            </a:r>
            <a:endParaRPr dirty="0"/>
          </a:p>
        </p:txBody>
      </p:sp>
      <p:sp>
        <p:nvSpPr>
          <p:cNvPr id="2" name="Text Placeholder 1"/>
          <p:cNvSpPr>
            <a:spLocks noGrp="1"/>
          </p:cNvSpPr>
          <p:nvPr>
            <p:ph type="body" idx="1"/>
          </p:nvPr>
        </p:nvSpPr>
        <p:spPr>
          <a:xfrm>
            <a:off x="673100" y="3778250"/>
            <a:ext cx="23050500" cy="8864600"/>
          </a:xfrm>
        </p:spPr>
        <p:txBody>
          <a:bodyPr anchor="t">
            <a:normAutofit fontScale="92500" lnSpcReduction="10000"/>
          </a:bodyPr>
          <a:lstStyle/>
          <a:p>
            <a:r>
              <a:rPr lang="en-US" dirty="0" smtClean="0"/>
              <a:t>About </a:t>
            </a:r>
          </a:p>
          <a:p>
            <a:r>
              <a:rPr lang="en-US" dirty="0" smtClean="0"/>
              <a:t>About your instructor</a:t>
            </a:r>
          </a:p>
          <a:p>
            <a:r>
              <a:rPr lang="en-US" dirty="0" smtClean="0"/>
              <a:t>About you: </a:t>
            </a:r>
          </a:p>
          <a:p>
            <a:pPr marL="5105400" lvl="6" indent="-685800" algn="l" rtl="0" latinLnBrk="1" hangingPunct="0">
              <a:lnSpc>
                <a:spcPct val="100000"/>
              </a:lnSpc>
              <a:spcBef>
                <a:spcPts val="0"/>
              </a:spcBef>
              <a:buSzTx/>
              <a:buFont typeface="Courier New"/>
              <a:buChar char="o"/>
            </a:pPr>
            <a:r>
              <a:rPr lang="en-US" dirty="0"/>
              <a:t>your name </a:t>
            </a:r>
          </a:p>
          <a:p>
            <a:pPr marL="5105400" lvl="6" indent="-685800" algn="l" rtl="0" latinLnBrk="1" hangingPunct="0">
              <a:lnSpc>
                <a:spcPct val="100000"/>
              </a:lnSpc>
              <a:spcBef>
                <a:spcPts val="0"/>
              </a:spcBef>
              <a:buSzTx/>
              <a:buFont typeface="Courier New"/>
              <a:buChar char="o"/>
            </a:pPr>
            <a:r>
              <a:rPr lang="en-US" sz="6600" dirty="0"/>
              <a:t>your company</a:t>
            </a:r>
          </a:p>
          <a:p>
            <a:pPr marL="5105400" lvl="6" indent="-685800" algn="l" rtl="0" latinLnBrk="1" hangingPunct="0">
              <a:lnSpc>
                <a:spcPct val="100000"/>
              </a:lnSpc>
              <a:spcBef>
                <a:spcPts val="0"/>
              </a:spcBef>
              <a:buSzTx/>
              <a:buFont typeface="Courier New"/>
              <a:buChar char="o"/>
            </a:pPr>
            <a:r>
              <a:rPr lang="en-US" dirty="0"/>
              <a:t>prior web development experience</a:t>
            </a:r>
          </a:p>
          <a:p>
            <a:pPr marL="5105400" lvl="6" indent="-685800" algn="l" rtl="0" latinLnBrk="1" hangingPunct="0">
              <a:lnSpc>
                <a:spcPct val="100000"/>
              </a:lnSpc>
              <a:spcBef>
                <a:spcPts val="0"/>
              </a:spcBef>
              <a:buSzTx/>
              <a:buFont typeface="Courier New"/>
              <a:buChar char="o"/>
            </a:pPr>
            <a:r>
              <a:rPr lang="en-US" sz="6600" dirty="0"/>
              <a:t>current projects </a:t>
            </a:r>
          </a:p>
          <a:p>
            <a:pPr marL="5105400" lvl="6" indent="-685800" algn="l" rtl="0" latinLnBrk="1" hangingPunct="0">
              <a:lnSpc>
                <a:spcPct val="100000"/>
              </a:lnSpc>
              <a:spcBef>
                <a:spcPts val="0"/>
              </a:spcBef>
              <a:buSzTx/>
              <a:buFont typeface="Courier New"/>
              <a:buChar char="o"/>
            </a:pPr>
            <a:r>
              <a:rPr lang="en-US" dirty="0"/>
              <a:t>what you hope to learn from this </a:t>
            </a:r>
            <a:r>
              <a:rPr lang="en-US" dirty="0" smtClean="0"/>
              <a:t>course</a:t>
            </a:r>
            <a:endParaRPr lang="en-US" dirty="0"/>
          </a:p>
          <a:p>
            <a:endParaRPr lang="en-US" dirty="0" smtClean="0"/>
          </a:p>
        </p:txBody>
      </p:sp>
      <p:pic>
        <p:nvPicPr>
          <p:cNvPr id="6" name="Picture 5" descr="NTG e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934" y="3316432"/>
            <a:ext cx="2609114" cy="241011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The problem with </a:t>
            </a:r>
            <a:r>
              <a:rPr lang="en-US" sz="8000" dirty="0" err="1"/>
              <a:t>XHTmL</a:t>
            </a:r>
            <a:r>
              <a:rPr lang="en-US" sz="8000" dirty="0"/>
              <a:t> Addresses </a:t>
            </a:r>
          </a:p>
        </p:txBody>
      </p:sp>
      <p:sp>
        <p:nvSpPr>
          <p:cNvPr id="8" name="Rectangle 3"/>
          <p:cNvSpPr txBox="1">
            <a:spLocks noChangeArrowheads="1"/>
          </p:cNvSpPr>
          <p:nvPr/>
        </p:nvSpPr>
        <p:spPr>
          <a:xfrm>
            <a:off x="2016990" y="7555344"/>
            <a:ext cx="10659919" cy="434109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dirty="0">
                <a:solidFill>
                  <a:srgbClr val="7D1102"/>
                </a:solidFill>
                <a:cs typeface="Trade Gothic Next LT Pro Lt" pitchFamily="34" charset="0"/>
              </a:rPr>
              <a:t>SGML-based languages are too flexible</a:t>
            </a:r>
          </a:p>
          <a:p>
            <a:pPr lvl="1" algn="l" eaLnBrk="1" hangingPunct="1">
              <a:lnSpc>
                <a:spcPct val="100000"/>
              </a:lnSpc>
              <a:buFont typeface="Courier New"/>
              <a:buChar char="o"/>
            </a:pPr>
            <a:r>
              <a:rPr lang="en-US" sz="4000" dirty="0">
                <a:cs typeface="Trade Gothic Next LT Pro Lt" pitchFamily="34" charset="0"/>
              </a:rPr>
              <a:t>not all tags are closed</a:t>
            </a:r>
          </a:p>
          <a:p>
            <a:pPr lvl="1" algn="l" eaLnBrk="1" hangingPunct="1">
              <a:lnSpc>
                <a:spcPct val="100000"/>
              </a:lnSpc>
              <a:buFont typeface="Courier New"/>
              <a:buChar char="o"/>
            </a:pPr>
            <a:r>
              <a:rPr lang="en-US" sz="4000" dirty="0" err="1">
                <a:latin typeface="Consolas"/>
                <a:cs typeface="Consolas"/>
              </a:rPr>
              <a:t>boolean</a:t>
            </a:r>
            <a:r>
              <a:rPr lang="en-US" sz="4000" dirty="0">
                <a:cs typeface="Trade Gothic Next LT Pro Lt" pitchFamily="34" charset="0"/>
              </a:rPr>
              <a:t> attributes take no </a:t>
            </a:r>
            <a:r>
              <a:rPr lang="en-US" sz="4000" dirty="0" smtClean="0">
                <a:cs typeface="Trade Gothic Next LT Pro Lt" pitchFamily="34" charset="0"/>
              </a:rPr>
              <a:t>value</a:t>
            </a:r>
            <a:endParaRPr lang="en-US" sz="4000" dirty="0">
              <a:cs typeface="Trade Gothic Next LT Pro Lt" pitchFamily="34" charset="0"/>
            </a:endParaRPr>
          </a:p>
          <a:p>
            <a:pPr algn="l" eaLnBrk="1" hangingPunct="1">
              <a:lnSpc>
                <a:spcPct val="100000"/>
              </a:lnSpc>
            </a:pPr>
            <a:r>
              <a:rPr lang="en-US" sz="4000" dirty="0">
                <a:solidFill>
                  <a:srgbClr val="7D1102"/>
                </a:solidFill>
                <a:cs typeface="Trade Gothic Next LT Pro Lt" pitchFamily="34" charset="0"/>
              </a:rPr>
              <a:t>The consumer (browser, editor) must be aware of every aspect of the language</a:t>
            </a:r>
          </a:p>
          <a:p>
            <a:pPr marL="736600" lvl="1" indent="0" algn="l">
              <a:lnSpc>
                <a:spcPct val="50000"/>
              </a:lnSpc>
              <a:buNone/>
            </a:pPr>
            <a:endParaRPr lang="en-US" sz="4000" dirty="0">
              <a:solidFill>
                <a:schemeClr val="tx1"/>
              </a:solidFill>
              <a:latin typeface="+mj-lt"/>
              <a:cs typeface="Trade Gothic Next LT Pro Lt" pitchFamily="34" charset="0"/>
            </a:endParaRPr>
          </a:p>
          <a:p>
            <a:pPr algn="l" eaLnBrk="1" hangingPunct="1">
              <a:lnSpc>
                <a:spcPct val="50000"/>
              </a:lnSpc>
            </a:pPr>
            <a:endParaRPr lang="en-US" sz="4000" i="1" dirty="0">
              <a:latin typeface="+mj-lt"/>
              <a:cs typeface="Trade Gothic Next LT Pro Lt" pitchFamily="34" charset="0"/>
            </a:endParaRPr>
          </a:p>
          <a:p>
            <a:pPr algn="l" eaLnBrk="1" hangingPunct="1">
              <a:lnSpc>
                <a:spcPct val="50000"/>
              </a:lnSpc>
            </a:pPr>
            <a:endParaRPr lang="en-US" sz="4000" dirty="0">
              <a:latin typeface="+mj-lt"/>
              <a:cs typeface="Trade Gothic Next LT Pro Lt" pitchFamily="34" charset="0"/>
            </a:endParaRPr>
          </a:p>
          <a:p>
            <a:pPr lvl="3" algn="l">
              <a:lnSpc>
                <a:spcPct val="50000"/>
              </a:lnSpc>
              <a:spcBef>
                <a:spcPts val="600"/>
              </a:spcBef>
            </a:pPr>
            <a:endParaRPr lang="en-US" sz="4000" dirty="0">
              <a:latin typeface="+mj-lt"/>
              <a:cs typeface="Trade Gothic Next LT Pro Lt" pitchFamily="34" charset="0"/>
            </a:endParaRPr>
          </a:p>
          <a:p>
            <a:pPr marL="736600" lvl="1" indent="0" algn="l" eaLnBrk="1" hangingPunct="1">
              <a:lnSpc>
                <a:spcPct val="50000"/>
              </a:lnSpc>
              <a:spcBef>
                <a:spcPts val="600"/>
              </a:spcBef>
              <a:buNone/>
            </a:pPr>
            <a:endParaRPr lang="en-US" sz="4000" dirty="0" smtClean="0">
              <a:latin typeface="+mj-lt"/>
              <a:cs typeface="Trade Gothic Next LT Pro Lt" pitchFamily="34" charset="0"/>
            </a:endParaRPr>
          </a:p>
          <a:p>
            <a:pPr marL="736600" lvl="1" indent="0" algn="l" eaLnBrk="1" hangingPunct="1">
              <a:lnSpc>
                <a:spcPct val="50000"/>
              </a:lnSpc>
              <a:spcBef>
                <a:spcPts val="600"/>
              </a:spcBef>
              <a:buNone/>
            </a:pPr>
            <a:endParaRPr lang="en-US" sz="4000" dirty="0">
              <a:latin typeface="+mj-lt"/>
              <a:cs typeface="Trade Gothic Next LT Pro Lt" pitchFamily="34" charset="0"/>
            </a:endParaRPr>
          </a:p>
          <a:p>
            <a:pPr lvl="1" algn="l" eaLnBrk="1" hangingPunct="1">
              <a:lnSpc>
                <a:spcPct val="50000"/>
              </a:lnSpc>
            </a:pPr>
            <a:endParaRPr lang="en-US" sz="4000" dirty="0">
              <a:latin typeface="+mj-lt"/>
              <a:cs typeface="Trade Gothic Next LT Pro Lt" pitchFamily="34" charset="0"/>
            </a:endParaRPr>
          </a:p>
        </p:txBody>
      </p:sp>
      <p:sp>
        <p:nvSpPr>
          <p:cNvPr id="4" name="Rectangle 3"/>
          <p:cNvSpPr txBox="1">
            <a:spLocks noChangeArrowheads="1"/>
          </p:cNvSpPr>
          <p:nvPr/>
        </p:nvSpPr>
        <p:spPr>
          <a:xfrm>
            <a:off x="13146806" y="7555342"/>
            <a:ext cx="10659919" cy="401781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a:solidFill>
                  <a:srgbClr val="7D1102"/>
                </a:solidFill>
                <a:latin typeface="+mj-lt"/>
                <a:cs typeface="Trade Gothic Next LT Pro Lt" pitchFamily="34" charset="0"/>
              </a:rPr>
              <a:t>XML-based languages are strict</a:t>
            </a:r>
          </a:p>
          <a:p>
            <a:pPr lvl="1" algn="l" eaLnBrk="1" hangingPunct="1">
              <a:lnSpc>
                <a:spcPct val="50000"/>
              </a:lnSpc>
              <a:buFont typeface="Courier New"/>
              <a:buChar char="o"/>
            </a:pPr>
            <a:r>
              <a:rPr lang="en-US" sz="4000" dirty="0">
                <a:latin typeface="+mj-lt"/>
                <a:cs typeface="Trade Gothic Next LT Pro Lt" pitchFamily="34" charset="0"/>
              </a:rPr>
              <a:t>all tags must be closed</a:t>
            </a:r>
          </a:p>
          <a:p>
            <a:pPr lvl="1" algn="l" eaLnBrk="1" hangingPunct="1">
              <a:lnSpc>
                <a:spcPct val="50000"/>
              </a:lnSpc>
              <a:buFont typeface="Courier New"/>
              <a:buChar char="o"/>
            </a:pPr>
            <a:r>
              <a:rPr lang="en-US" sz="4000" dirty="0">
                <a:latin typeface="+mj-lt"/>
                <a:cs typeface="Trade Gothic Next LT Pro Lt" pitchFamily="34" charset="0"/>
              </a:rPr>
              <a:t>all attributes must have values</a:t>
            </a:r>
          </a:p>
          <a:p>
            <a:pPr lvl="1" algn="l" eaLnBrk="1" hangingPunct="1">
              <a:lnSpc>
                <a:spcPct val="50000"/>
              </a:lnSpc>
              <a:buFont typeface="Courier New"/>
              <a:buChar char="o"/>
            </a:pPr>
            <a:r>
              <a:rPr lang="en-US" sz="4000" dirty="0">
                <a:latin typeface="+mj-lt"/>
                <a:cs typeface="Trade Gothic Next LT Pro Lt" pitchFamily="34" charset="0"/>
              </a:rPr>
              <a:t>case sensitive</a:t>
            </a:r>
          </a:p>
          <a:p>
            <a:pPr lvl="1" algn="l" eaLnBrk="1" hangingPunct="1">
              <a:lnSpc>
                <a:spcPct val="50000"/>
              </a:lnSpc>
              <a:buFont typeface="Courier New"/>
              <a:buChar char="o"/>
            </a:pPr>
            <a:r>
              <a:rPr lang="en-US" sz="4000" dirty="0">
                <a:latin typeface="+mj-lt"/>
                <a:cs typeface="Trade Gothic Next LT Pro Lt" pitchFamily="34" charset="0"/>
              </a:rPr>
              <a:t>enforces use of quotes</a:t>
            </a:r>
          </a:p>
          <a:p>
            <a:pPr lvl="1" algn="l">
              <a:lnSpc>
                <a:spcPct val="50000"/>
              </a:lnSpc>
            </a:pPr>
            <a:endParaRPr lang="en-US" sz="4000" dirty="0">
              <a:solidFill>
                <a:schemeClr val="tx1"/>
              </a:solidFill>
              <a:latin typeface="+mj-lt"/>
              <a:cs typeface="Trade Gothic Next LT Pro Lt" pitchFamily="34" charset="0"/>
            </a:endParaRPr>
          </a:p>
          <a:p>
            <a:pPr algn="l" eaLnBrk="1" hangingPunct="1">
              <a:lnSpc>
                <a:spcPct val="50000"/>
              </a:lnSpc>
            </a:pPr>
            <a:endParaRPr lang="en-US" sz="4000" i="1" dirty="0">
              <a:latin typeface="+mj-lt"/>
              <a:cs typeface="Trade Gothic Next LT Pro Lt" pitchFamily="34" charset="0"/>
            </a:endParaRPr>
          </a:p>
          <a:p>
            <a:pPr algn="l" eaLnBrk="1" hangingPunct="1">
              <a:lnSpc>
                <a:spcPct val="50000"/>
              </a:lnSpc>
            </a:pPr>
            <a:endParaRPr lang="en-US" sz="4000" dirty="0">
              <a:latin typeface="+mj-lt"/>
              <a:cs typeface="Trade Gothic Next LT Pro Lt" pitchFamily="34" charset="0"/>
            </a:endParaRPr>
          </a:p>
          <a:p>
            <a:pPr lvl="3" algn="l">
              <a:lnSpc>
                <a:spcPct val="50000"/>
              </a:lnSpc>
              <a:spcBef>
                <a:spcPts val="600"/>
              </a:spcBef>
            </a:pPr>
            <a:endParaRPr lang="en-US" sz="4000" dirty="0">
              <a:latin typeface="+mj-lt"/>
              <a:cs typeface="Trade Gothic Next LT Pro Lt" pitchFamily="34" charset="0"/>
            </a:endParaRPr>
          </a:p>
          <a:p>
            <a:pPr marL="736600" lvl="1" indent="0" algn="l" eaLnBrk="1" hangingPunct="1">
              <a:lnSpc>
                <a:spcPct val="50000"/>
              </a:lnSpc>
              <a:spcBef>
                <a:spcPts val="600"/>
              </a:spcBef>
              <a:buNone/>
            </a:pPr>
            <a:endParaRPr lang="en-US" sz="4000" dirty="0" smtClean="0">
              <a:latin typeface="+mj-lt"/>
              <a:cs typeface="Trade Gothic Next LT Pro Lt" pitchFamily="34" charset="0"/>
            </a:endParaRPr>
          </a:p>
          <a:p>
            <a:pPr marL="736600" lvl="1" indent="0" algn="l" eaLnBrk="1" hangingPunct="1">
              <a:lnSpc>
                <a:spcPct val="50000"/>
              </a:lnSpc>
              <a:spcBef>
                <a:spcPts val="600"/>
              </a:spcBef>
              <a:buNone/>
            </a:pPr>
            <a:endParaRPr lang="en-US" sz="4000" dirty="0">
              <a:latin typeface="+mj-lt"/>
              <a:cs typeface="Trade Gothic Next LT Pro Lt" pitchFamily="34" charset="0"/>
            </a:endParaRPr>
          </a:p>
          <a:p>
            <a:pPr lvl="1" algn="l" eaLnBrk="1" hangingPunct="1">
              <a:lnSpc>
                <a:spcPct val="50000"/>
              </a:lnSpc>
            </a:pPr>
            <a:endParaRPr lang="en-US" sz="4000" dirty="0">
              <a:latin typeface="+mj-lt"/>
              <a:cs typeface="Trade Gothic Next LT Pro Lt" pitchFamily="34" charset="0"/>
            </a:endParaRPr>
          </a:p>
        </p:txBody>
      </p:sp>
    </p:spTree>
    <p:extLst>
      <p:ext uri="{BB962C8B-B14F-4D97-AF65-F5344CB8AC3E}">
        <p14:creationId xmlns:p14="http://schemas.microsoft.com/office/powerpoint/2010/main" val="1219212440"/>
      </p:ext>
    </p:extLst>
  </p:cSld>
  <p:clrMapOvr>
    <a:masterClrMapping/>
  </p:clrMapOvr>
  <p:transition xmlns:p14="http://schemas.microsoft.com/office/powerpoint/2010/mai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eaLnBrk="1" hangingPunct="1">
              <a:buNone/>
            </a:pPr>
            <a:r>
              <a:rPr lang="en-US" sz="4000" b="1" dirty="0">
                <a:solidFill>
                  <a:srgbClr val="7D1102"/>
                </a:solidFill>
                <a:cs typeface="Trade Gothic Next LT Pro Lt" pitchFamily="34" charset="0"/>
              </a:rPr>
              <a:t>5</a:t>
            </a:r>
            <a:r>
              <a:rPr lang="en-US" sz="4000" b="1" dirty="0" smtClean="0">
                <a:solidFill>
                  <a:srgbClr val="7D1102"/>
                </a:solidFill>
                <a:cs typeface="Trade Gothic Next LT Pro Lt" pitchFamily="34" charset="0"/>
              </a:rPr>
              <a:t>. Path Fill</a:t>
            </a:r>
            <a:endParaRPr lang="en-US" sz="4000" b="1" dirty="0">
              <a:solidFill>
                <a:srgbClr val="7D1102"/>
              </a:solidFill>
              <a:latin typeface="Consolas"/>
              <a:cs typeface="Consolas"/>
            </a:endParaRPr>
          </a:p>
          <a:p>
            <a:pPr marL="0" indent="0" algn="l">
              <a:buNone/>
            </a:pP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1948724724"/>
      </p:ext>
    </p:extLst>
  </p:cSld>
  <p:clrMapOvr>
    <a:masterClrMapping/>
  </p:clrMapOvr>
  <p:transition xmlns:p14="http://schemas.microsoft.com/office/powerpoint/2010/main" spd="me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Fill, Stroke and style </a:t>
            </a:r>
            <a:endParaRPr lang="en-US" sz="8000" dirty="0"/>
          </a:p>
        </p:txBody>
      </p:sp>
      <p:sp>
        <p:nvSpPr>
          <p:cNvPr id="10" name="Rounded Rectangle 9"/>
          <p:cNvSpPr/>
          <p:nvPr/>
        </p:nvSpPr>
        <p:spPr>
          <a:xfrm>
            <a:off x="1301750" y="3138964"/>
            <a:ext cx="21621750" cy="869457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2800" dirty="0" err="1">
                <a:latin typeface="Consolas" pitchFamily="49" charset="0"/>
              </a:rPr>
              <a:t>var</a:t>
            </a:r>
            <a:r>
              <a:rPr lang="fi-FI" sz="2800" dirty="0">
                <a:latin typeface="Consolas" pitchFamily="49" charset="0"/>
              </a:rPr>
              <a:t> </a:t>
            </a:r>
            <a:r>
              <a:rPr lang="fi-FI" sz="2800" dirty="0" err="1">
                <a:solidFill>
                  <a:schemeClr val="accent3">
                    <a:lumMod val="75000"/>
                  </a:schemeClr>
                </a:solidFill>
                <a:latin typeface="Consolas" pitchFamily="49" charset="0"/>
              </a:rPr>
              <a:t>myCanvas</a:t>
            </a:r>
            <a:r>
              <a:rPr lang="fi-FI" sz="2800" dirty="0">
                <a:latin typeface="Consolas" pitchFamily="49" charset="0"/>
              </a:rPr>
              <a:t> = </a:t>
            </a:r>
            <a:r>
              <a:rPr lang="fi-FI" sz="2800" dirty="0" err="1">
                <a:latin typeface="Consolas" pitchFamily="49" charset="0"/>
              </a:rPr>
              <a:t>document.getElementById(</a:t>
            </a:r>
            <a:r>
              <a:rPr lang="fi-FI" altLang="en-US" sz="2800" dirty="0" err="1">
                <a:latin typeface="Consolas" pitchFamily="49" charset="0"/>
              </a:rPr>
              <a:t>"</a:t>
            </a:r>
            <a:r>
              <a:rPr lang="fi-FI" sz="2800" dirty="0" err="1">
                <a:solidFill>
                  <a:srgbClr val="A37113"/>
                </a:solidFill>
                <a:latin typeface="Consolas" pitchFamily="49" charset="0"/>
              </a:rPr>
              <a:t>myCanvas</a:t>
            </a:r>
            <a:r>
              <a:rPr lang="fi-FI" altLang="en-US" sz="2800" dirty="0">
                <a:latin typeface="Consolas" pitchFamily="49" charset="0"/>
              </a:rPr>
              <a:t>"</a:t>
            </a:r>
            <a:r>
              <a:rPr lang="fi-FI" sz="2800" dirty="0">
                <a:latin typeface="Consolas" pitchFamily="49" charset="0"/>
              </a:rPr>
              <a:t>);</a:t>
            </a:r>
          </a:p>
          <a:p>
            <a:pPr lvl="1" algn="l">
              <a:defRPr/>
            </a:pPr>
            <a:endParaRPr lang="fi-FI" sz="2800" dirty="0">
              <a:latin typeface="Consolas" pitchFamily="49" charset="0"/>
            </a:endParaRPr>
          </a:p>
          <a:p>
            <a:pPr lvl="1" algn="l">
              <a:defRPr/>
            </a:pPr>
            <a:r>
              <a:rPr lang="fi-FI" sz="2800" dirty="0" err="1">
                <a:latin typeface="Consolas" pitchFamily="49" charset="0"/>
              </a:rPr>
              <a:t>if(</a:t>
            </a:r>
            <a:r>
              <a:rPr lang="fi-FI" sz="2800" dirty="0" err="1">
                <a:solidFill>
                  <a:schemeClr val="accent1">
                    <a:lumMod val="75000"/>
                  </a:schemeClr>
                </a:solidFill>
                <a:latin typeface="Consolas" pitchFamily="49" charset="0"/>
              </a:rPr>
              <a:t>canvas</a:t>
            </a:r>
            <a:r>
              <a:rPr lang="fi-FI" sz="2800" dirty="0" err="1">
                <a:latin typeface="Consolas" pitchFamily="49" charset="0"/>
              </a:rPr>
              <a:t>.getContext</a:t>
            </a:r>
            <a:r>
              <a:rPr lang="fi-FI" sz="2800" dirty="0">
                <a:latin typeface="Consolas" pitchFamily="49" charset="0"/>
              </a:rPr>
              <a:t>) {</a:t>
            </a:r>
            <a:r>
              <a:rPr lang="fi-FI" sz="2800" dirty="0">
                <a:solidFill>
                  <a:srgbClr val="7F7F7F"/>
                </a:solidFill>
                <a:latin typeface="Consolas" pitchFamily="49" charset="0"/>
              </a:rPr>
              <a:t>//</a:t>
            </a:r>
            <a:r>
              <a:rPr lang="fi-FI" sz="2800" dirty="0" err="1">
                <a:solidFill>
                  <a:srgbClr val="7F7F7F"/>
                </a:solidFill>
                <a:latin typeface="Consolas" pitchFamily="49" charset="0"/>
              </a:rPr>
              <a:t>Checks</a:t>
            </a:r>
            <a:r>
              <a:rPr lang="fi-FI" sz="2800" dirty="0">
                <a:solidFill>
                  <a:srgbClr val="7F7F7F"/>
                </a:solidFill>
                <a:latin typeface="Consolas" pitchFamily="49" charset="0"/>
              </a:rPr>
              <a:t> for </a:t>
            </a:r>
            <a:r>
              <a:rPr lang="fi-FI" sz="2800" dirty="0" err="1">
                <a:solidFill>
                  <a:srgbClr val="7F7F7F"/>
                </a:solidFill>
                <a:latin typeface="Consolas" pitchFamily="49" charset="0"/>
              </a:rPr>
              <a:t>existance</a:t>
            </a:r>
            <a:r>
              <a:rPr lang="fi-FI" sz="2800" dirty="0">
                <a:solidFill>
                  <a:srgbClr val="7F7F7F"/>
                </a:solidFill>
                <a:latin typeface="Consolas" pitchFamily="49" charset="0"/>
              </a:rPr>
              <a:t> of </a:t>
            </a:r>
            <a:r>
              <a:rPr lang="fi-FI" sz="2800" dirty="0" err="1">
                <a:solidFill>
                  <a:srgbClr val="7F7F7F"/>
                </a:solidFill>
                <a:latin typeface="Consolas" pitchFamily="49" charset="0"/>
              </a:rPr>
              <a:t>getContext</a:t>
            </a:r>
            <a:r>
              <a:rPr lang="fi-FI" sz="2800" dirty="0">
                <a:solidFill>
                  <a:srgbClr val="7F7F7F"/>
                </a:solidFill>
                <a:latin typeface="Consolas" pitchFamily="49" charset="0"/>
              </a:rPr>
              <a:t> </a:t>
            </a:r>
            <a:r>
              <a:rPr lang="fi-FI" sz="2800" dirty="0" err="1">
                <a:solidFill>
                  <a:srgbClr val="7F7F7F"/>
                </a:solidFill>
                <a:latin typeface="Consolas" pitchFamily="49" charset="0"/>
              </a:rPr>
              <a:t>method</a:t>
            </a:r>
            <a:endParaRPr lang="fi-FI" sz="2800" dirty="0">
              <a:solidFill>
                <a:srgbClr val="7F7F7F"/>
              </a:solidFill>
              <a:latin typeface="Consolas" pitchFamily="49" charset="0"/>
            </a:endParaRPr>
          </a:p>
          <a:p>
            <a:pPr lvl="1" algn="l">
              <a:defRPr/>
            </a:pPr>
            <a:endParaRPr lang="fi-FI" sz="2800" dirty="0">
              <a:latin typeface="Consolas" pitchFamily="49" charset="0"/>
            </a:endParaRPr>
          </a:p>
          <a:p>
            <a:pPr lvl="1" algn="l">
              <a:defRPr/>
            </a:pPr>
            <a:r>
              <a:rPr lang="fi-FI" sz="2800" dirty="0">
                <a:latin typeface="Consolas" pitchFamily="49" charset="0"/>
              </a:rPr>
              <a:t>	</a:t>
            </a:r>
            <a:r>
              <a:rPr lang="fi-FI" sz="2800" dirty="0" err="1">
                <a:latin typeface="Consolas" pitchFamily="49" charset="0"/>
              </a:rPr>
              <a:t>var</a:t>
            </a:r>
            <a:r>
              <a:rPr lang="fi-FI" sz="2800" dirty="0">
                <a:latin typeface="Consolas" pitchFamily="49" charset="0"/>
              </a:rPr>
              <a:t> </a:t>
            </a:r>
            <a:r>
              <a:rPr lang="fi-FI" sz="2800" dirty="0" err="1">
                <a:latin typeface="Consolas" pitchFamily="49" charset="0"/>
              </a:rPr>
              <a:t>context</a:t>
            </a:r>
            <a:r>
              <a:rPr lang="fi-FI" sz="2800" dirty="0">
                <a:latin typeface="Consolas" pitchFamily="49" charset="0"/>
              </a:rPr>
              <a:t> = </a:t>
            </a:r>
            <a:r>
              <a:rPr lang="fi-FI" sz="2800" dirty="0">
                <a:solidFill>
                  <a:schemeClr val="accent3">
                    <a:lumMod val="75000"/>
                  </a:schemeClr>
                </a:solidFill>
                <a:latin typeface="Consolas" pitchFamily="49" charset="0"/>
              </a:rPr>
              <a:t>myCanvas</a:t>
            </a:r>
            <a:r>
              <a:rPr lang="fi-FI" sz="2800" dirty="0">
                <a:latin typeface="Consolas" pitchFamily="49" charset="0"/>
              </a:rPr>
              <a:t>.getContext(</a:t>
            </a:r>
            <a:r>
              <a:rPr lang="fi-FI" altLang="en-US" sz="2800" dirty="0">
                <a:latin typeface="Consolas" pitchFamily="49" charset="0"/>
              </a:rPr>
              <a:t>"</a:t>
            </a:r>
            <a:r>
              <a:rPr lang="fi-FI" sz="2800" dirty="0">
                <a:latin typeface="Consolas" pitchFamily="49" charset="0"/>
              </a:rPr>
              <a:t>2d</a:t>
            </a:r>
            <a:r>
              <a:rPr lang="fi-FI" altLang="en-US" sz="2800" dirty="0">
                <a:latin typeface="Consolas" pitchFamily="49" charset="0"/>
              </a:rPr>
              <a:t>"</a:t>
            </a:r>
            <a:r>
              <a:rPr lang="fi-FI" sz="2800" dirty="0">
                <a:latin typeface="Consolas" pitchFamily="49" charset="0"/>
              </a:rPr>
              <a:t>);</a:t>
            </a:r>
          </a:p>
          <a:p>
            <a:pPr lvl="1" algn="l">
              <a:defRPr/>
            </a:pPr>
            <a:r>
              <a:rPr lang="fi-FI" sz="2800" dirty="0">
                <a:latin typeface="Consolas" pitchFamily="49" charset="0"/>
              </a:rPr>
              <a:t>	</a:t>
            </a:r>
          </a:p>
          <a:p>
            <a:pPr lvl="1" algn="l">
              <a:defRPr/>
            </a:pPr>
            <a:r>
              <a:rPr lang="fi-FI" sz="2800" dirty="0">
                <a:latin typeface="Consolas" pitchFamily="49" charset="0"/>
              </a:rPr>
              <a:t>	</a:t>
            </a:r>
            <a:r>
              <a:rPr lang="fi-FI" sz="2800" dirty="0" err="1">
                <a:latin typeface="Consolas" pitchFamily="49" charset="0"/>
              </a:rPr>
              <a:t>context.lineWidth</a:t>
            </a:r>
            <a:r>
              <a:rPr lang="fi-FI" sz="2800" dirty="0">
                <a:latin typeface="Consolas" pitchFamily="49" charset="0"/>
              </a:rPr>
              <a:t> = 10;</a:t>
            </a:r>
          </a:p>
          <a:p>
            <a:pPr lvl="1" algn="l">
              <a:defRPr/>
            </a:pPr>
            <a:r>
              <a:rPr lang="fi-FI" sz="2800" dirty="0">
                <a:latin typeface="Consolas" pitchFamily="49" charset="0"/>
              </a:rPr>
              <a:t>	</a:t>
            </a:r>
            <a:r>
              <a:rPr lang="fi-FI" sz="2800" dirty="0" err="1">
                <a:latin typeface="Consolas" pitchFamily="49" charset="0"/>
              </a:rPr>
              <a:t>context.strokeStyle</a:t>
            </a:r>
            <a:r>
              <a:rPr lang="fi-FI" sz="2800" dirty="0">
                <a:latin typeface="Consolas" pitchFamily="49" charset="0"/>
              </a:rPr>
              <a:t> = </a:t>
            </a:r>
            <a:r>
              <a:rPr lang="fi-FI" altLang="en-US" sz="2800" dirty="0">
                <a:latin typeface="Consolas" pitchFamily="49" charset="0"/>
              </a:rPr>
              <a:t>"</a:t>
            </a:r>
            <a:r>
              <a:rPr lang="fi-FI" sz="2800" dirty="0">
                <a:latin typeface="Consolas" pitchFamily="49" charset="0"/>
              </a:rPr>
              <a:t>rgb(255,0,0)</a:t>
            </a:r>
            <a:r>
              <a:rPr lang="fi-FI" altLang="en-US" sz="2800" dirty="0">
                <a:latin typeface="Consolas" pitchFamily="49" charset="0"/>
              </a:rPr>
              <a:t>"</a:t>
            </a:r>
            <a:r>
              <a:rPr lang="fi-FI" sz="2800" dirty="0">
                <a:latin typeface="Consolas" pitchFamily="49" charset="0"/>
              </a:rPr>
              <a:t>;</a:t>
            </a:r>
          </a:p>
          <a:p>
            <a:pPr lvl="1" algn="l">
              <a:defRPr/>
            </a:pPr>
            <a:r>
              <a:rPr lang="fi-FI" sz="2800" dirty="0">
                <a:latin typeface="Consolas" pitchFamily="49" charset="0"/>
              </a:rPr>
              <a:t>	</a:t>
            </a:r>
            <a:r>
              <a:rPr lang="fi-FI" sz="2800" dirty="0" err="1">
                <a:latin typeface="Consolas" pitchFamily="49" charset="0"/>
              </a:rPr>
              <a:t>context.fillStyle</a:t>
            </a:r>
            <a:r>
              <a:rPr lang="fi-FI" sz="2800" dirty="0">
                <a:latin typeface="Consolas" pitchFamily="49" charset="0"/>
              </a:rPr>
              <a:t> = </a:t>
            </a:r>
            <a:r>
              <a:rPr lang="fi-FI" altLang="en-US" sz="2800" dirty="0">
                <a:latin typeface="Consolas" pitchFamily="49" charset="0"/>
              </a:rPr>
              <a:t>"</a:t>
            </a:r>
            <a:r>
              <a:rPr lang="fi-FI" sz="2800" dirty="0">
                <a:latin typeface="Consolas" pitchFamily="49" charset="0"/>
              </a:rPr>
              <a:t>rgb(204,255,255)</a:t>
            </a:r>
            <a:r>
              <a:rPr lang="fi-FI" altLang="en-US" sz="2800" dirty="0">
                <a:latin typeface="Consolas" pitchFamily="49" charset="0"/>
              </a:rPr>
              <a:t>"</a:t>
            </a:r>
            <a:r>
              <a:rPr lang="fi-FI" sz="2800" dirty="0">
                <a:latin typeface="Consolas" pitchFamily="49" charset="0"/>
              </a:rPr>
              <a:t>;</a:t>
            </a:r>
          </a:p>
          <a:p>
            <a:pPr lvl="1" algn="l">
              <a:defRPr/>
            </a:pPr>
            <a:r>
              <a:rPr lang="fi-FI" sz="2800" dirty="0">
                <a:solidFill>
                  <a:srgbClr val="7F7F7F"/>
                </a:solidFill>
                <a:latin typeface="Consolas" pitchFamily="49" charset="0"/>
              </a:rPr>
              <a:t>	</a:t>
            </a:r>
            <a:r>
              <a:rPr lang="fi-FI" sz="2800" dirty="0" err="1">
                <a:solidFill>
                  <a:schemeClr val="tx1"/>
                </a:solidFill>
                <a:latin typeface="Consolas" pitchFamily="49" charset="0"/>
              </a:rPr>
              <a:t>context.beginPath</a:t>
            </a:r>
            <a:r>
              <a:rPr lang="fi-FI" sz="2800" dirty="0">
                <a:solidFill>
                  <a:schemeClr val="tx1"/>
                </a:solidFill>
                <a:latin typeface="Consolas" pitchFamily="49" charset="0"/>
              </a:rPr>
              <a:t>();</a:t>
            </a:r>
          </a:p>
          <a:p>
            <a:pPr lvl="1" algn="l">
              <a:defRPr/>
            </a:pPr>
            <a:r>
              <a:rPr lang="fi-FI" sz="2800" dirty="0">
                <a:solidFill>
                  <a:schemeClr val="tx1"/>
                </a:solidFill>
                <a:latin typeface="Consolas" pitchFamily="49" charset="0"/>
              </a:rPr>
              <a:t>	context.moveTo(50,50);</a:t>
            </a:r>
          </a:p>
          <a:p>
            <a:pPr lvl="1" algn="l">
              <a:defRPr/>
            </a:pPr>
            <a:r>
              <a:rPr lang="fi-FI" sz="2800" dirty="0">
                <a:solidFill>
                  <a:schemeClr val="tx1"/>
                </a:solidFill>
                <a:latin typeface="Consolas" pitchFamily="49" charset="0"/>
              </a:rPr>
              <a:t>	context.lineTo(100,100);</a:t>
            </a:r>
          </a:p>
          <a:p>
            <a:pPr lvl="1" algn="l">
              <a:defRPr/>
            </a:pPr>
            <a:r>
              <a:rPr lang="fi-FI" sz="2800" dirty="0">
                <a:solidFill>
                  <a:schemeClr val="tx1"/>
                </a:solidFill>
                <a:latin typeface="Consolas" pitchFamily="49" charset="0"/>
              </a:rPr>
              <a:t>	context.lineTo(100,50);</a:t>
            </a:r>
          </a:p>
          <a:p>
            <a:pPr lvl="1" algn="l">
              <a:defRPr/>
            </a:pPr>
            <a:r>
              <a:rPr lang="fi-FI" sz="2800" dirty="0">
                <a:solidFill>
                  <a:schemeClr val="tx1"/>
                </a:solidFill>
                <a:latin typeface="Consolas" pitchFamily="49" charset="0"/>
              </a:rPr>
              <a:t>	</a:t>
            </a:r>
            <a:r>
              <a:rPr lang="fi-FI" sz="2800" dirty="0" err="1">
                <a:solidFill>
                  <a:schemeClr val="tx1"/>
                </a:solidFill>
                <a:latin typeface="Consolas" pitchFamily="49" charset="0"/>
              </a:rPr>
              <a:t>context.closePath</a:t>
            </a:r>
            <a:r>
              <a:rPr lang="fi-FI" sz="2800" dirty="0">
                <a:solidFill>
                  <a:schemeClr val="tx1"/>
                </a:solidFill>
                <a:latin typeface="Consolas" pitchFamily="49" charset="0"/>
              </a:rPr>
              <a:t>(); </a:t>
            </a:r>
            <a:r>
              <a:rPr lang="fi-FI" sz="2800" dirty="0">
                <a:solidFill>
                  <a:srgbClr val="BFBFBF"/>
                </a:solidFill>
                <a:latin typeface="Consolas" pitchFamily="49" charset="0"/>
              </a:rPr>
              <a:t>//</a:t>
            </a:r>
            <a:r>
              <a:rPr lang="fi-FI" sz="2800" dirty="0" err="1">
                <a:solidFill>
                  <a:srgbClr val="BFBFBF"/>
                </a:solidFill>
                <a:latin typeface="Consolas" pitchFamily="49" charset="0"/>
              </a:rPr>
              <a:t>Optional</a:t>
            </a:r>
            <a:r>
              <a:rPr lang="fi-FI" sz="2800" dirty="0">
                <a:solidFill>
                  <a:srgbClr val="BFBFBF"/>
                </a:solidFill>
                <a:latin typeface="Consolas" pitchFamily="49" charset="0"/>
              </a:rPr>
              <a:t>: </a:t>
            </a:r>
            <a:r>
              <a:rPr lang="fi-FI" sz="2800" dirty="0" err="1">
                <a:solidFill>
                  <a:srgbClr val="BFBFBF"/>
                </a:solidFill>
                <a:latin typeface="Consolas" pitchFamily="49" charset="0"/>
              </a:rPr>
              <a:t>fill</a:t>
            </a:r>
            <a:r>
              <a:rPr lang="fi-FI" sz="2800" dirty="0">
                <a:solidFill>
                  <a:srgbClr val="BFBFBF"/>
                </a:solidFill>
                <a:latin typeface="Consolas" pitchFamily="49" charset="0"/>
              </a:rPr>
              <a:t> </a:t>
            </a:r>
            <a:r>
              <a:rPr lang="fi-FI" sz="2800" dirty="0" err="1">
                <a:solidFill>
                  <a:srgbClr val="BFBFBF"/>
                </a:solidFill>
                <a:latin typeface="Consolas" pitchFamily="49" charset="0"/>
              </a:rPr>
              <a:t>will</a:t>
            </a:r>
            <a:r>
              <a:rPr lang="fi-FI" sz="2800" dirty="0">
                <a:solidFill>
                  <a:srgbClr val="BFBFBF"/>
                </a:solidFill>
                <a:latin typeface="Consolas" pitchFamily="49" charset="0"/>
              </a:rPr>
              <a:t> </a:t>
            </a:r>
            <a:r>
              <a:rPr lang="fi-FI" sz="2800" dirty="0" err="1">
                <a:solidFill>
                  <a:srgbClr val="BFBFBF"/>
                </a:solidFill>
                <a:latin typeface="Consolas" pitchFamily="49" charset="0"/>
              </a:rPr>
              <a:t>close</a:t>
            </a:r>
            <a:r>
              <a:rPr lang="fi-FI" sz="2800" dirty="0">
                <a:solidFill>
                  <a:srgbClr val="BFBFBF"/>
                </a:solidFill>
                <a:latin typeface="Consolas" pitchFamily="49" charset="0"/>
              </a:rPr>
              <a:t> the </a:t>
            </a:r>
            <a:r>
              <a:rPr lang="fi-FI" sz="2800" dirty="0" err="1">
                <a:solidFill>
                  <a:srgbClr val="BFBFBF"/>
                </a:solidFill>
                <a:latin typeface="Consolas" pitchFamily="49" charset="0"/>
              </a:rPr>
              <a:t>current</a:t>
            </a:r>
            <a:r>
              <a:rPr lang="fi-FI" sz="2800" dirty="0">
                <a:solidFill>
                  <a:srgbClr val="BFBFBF"/>
                </a:solidFill>
                <a:latin typeface="Consolas" pitchFamily="49" charset="0"/>
              </a:rPr>
              <a:t> </a:t>
            </a:r>
            <a:r>
              <a:rPr lang="fi-FI" sz="2800" dirty="0" err="1">
                <a:solidFill>
                  <a:srgbClr val="BFBFBF"/>
                </a:solidFill>
                <a:latin typeface="Consolas" pitchFamily="49" charset="0"/>
              </a:rPr>
              <a:t>path</a:t>
            </a:r>
            <a:endParaRPr lang="fi-FI" sz="2800" dirty="0">
              <a:solidFill>
                <a:srgbClr val="BFBFBF"/>
              </a:solidFill>
              <a:latin typeface="Consolas" pitchFamily="49" charset="0"/>
            </a:endParaRPr>
          </a:p>
          <a:p>
            <a:pPr lvl="1" algn="l">
              <a:defRPr/>
            </a:pPr>
            <a:r>
              <a:rPr lang="fi-FI" sz="2800" dirty="0">
                <a:solidFill>
                  <a:schemeClr val="tx1"/>
                </a:solidFill>
                <a:latin typeface="Consolas" pitchFamily="49" charset="0"/>
              </a:rPr>
              <a:t>	</a:t>
            </a:r>
            <a:r>
              <a:rPr lang="fi-FI" sz="2800" dirty="0" err="1">
                <a:solidFill>
                  <a:schemeClr val="tx1"/>
                </a:solidFill>
                <a:latin typeface="Consolas" pitchFamily="49" charset="0"/>
              </a:rPr>
              <a:t>context.stroke</a:t>
            </a:r>
            <a:r>
              <a:rPr lang="fi-FI" sz="2800" dirty="0">
                <a:solidFill>
                  <a:schemeClr val="tx1"/>
                </a:solidFill>
                <a:latin typeface="Consolas" pitchFamily="49" charset="0"/>
              </a:rPr>
              <a:t>();</a:t>
            </a:r>
          </a:p>
          <a:p>
            <a:pPr lvl="1" algn="l">
              <a:defRPr/>
            </a:pPr>
            <a:r>
              <a:rPr lang="fi-FI" sz="2800" dirty="0">
                <a:solidFill>
                  <a:schemeClr val="tx1"/>
                </a:solidFill>
                <a:latin typeface="Consolas" pitchFamily="49" charset="0"/>
              </a:rPr>
              <a:t>	</a:t>
            </a:r>
            <a:r>
              <a:rPr lang="fi-FI" sz="2800" dirty="0" err="1">
                <a:solidFill>
                  <a:schemeClr val="tx1"/>
                </a:solidFill>
                <a:latin typeface="Consolas" pitchFamily="49" charset="0"/>
              </a:rPr>
              <a:t>context.fill</a:t>
            </a:r>
            <a:r>
              <a:rPr lang="fi-FI" sz="2800" dirty="0">
                <a:solidFill>
                  <a:schemeClr val="tx1"/>
                </a:solidFill>
                <a:latin typeface="Consolas" pitchFamily="49" charset="0"/>
              </a:rPr>
              <a:t>();</a:t>
            </a:r>
            <a:endParaRPr lang="fi-FI" sz="2800" dirty="0">
              <a:solidFill>
                <a:srgbClr val="7F7F7F"/>
              </a:solidFill>
              <a:latin typeface="Consolas" pitchFamily="49" charset="0"/>
            </a:endParaRPr>
          </a:p>
          <a:p>
            <a:pPr lvl="1" algn="l">
              <a:defRPr/>
            </a:pPr>
            <a:r>
              <a:rPr lang="fi-FI" sz="2800" dirty="0">
                <a:solidFill>
                  <a:srgbClr val="7F7F7F"/>
                </a:solidFill>
                <a:latin typeface="Consolas" pitchFamily="49" charset="0"/>
              </a:rPr>
              <a:t>		</a:t>
            </a:r>
          </a:p>
          <a:p>
            <a:pPr lvl="1" algn="l">
              <a:defRPr/>
            </a:pPr>
            <a:r>
              <a:rPr lang="fi-FI" sz="2800" dirty="0">
                <a:latin typeface="Consolas" pitchFamily="49" charset="0"/>
              </a:rPr>
              <a:t>}</a:t>
            </a:r>
          </a:p>
        </p:txBody>
      </p:sp>
      <p:pic>
        <p:nvPicPr>
          <p:cNvPr id="5" name="Picture 6" descr="HTML5.2-Webucator-ver1.1.1.pdf (page 142 of 186).png"/>
          <p:cNvPicPr>
            <a:picLocks noChangeAspect="1"/>
          </p:cNvPicPr>
          <p:nvPr/>
        </p:nvPicPr>
        <p:blipFill>
          <a:blip r:embed="rId2" cstate="print"/>
          <a:srcRect/>
          <a:stretch>
            <a:fillRect/>
          </a:stretch>
        </p:blipFill>
        <p:spPr bwMode="auto">
          <a:xfrm>
            <a:off x="18351500" y="8528050"/>
            <a:ext cx="4186237" cy="4186237"/>
          </a:xfrm>
          <a:prstGeom prst="rect">
            <a:avLst/>
          </a:prstGeom>
          <a:noFill/>
          <a:ln w="9525">
            <a:noFill/>
            <a:miter lim="800000"/>
            <a:headEnd/>
            <a:tailEnd/>
          </a:ln>
        </p:spPr>
      </p:pic>
    </p:spTree>
    <p:extLst>
      <p:ext uri="{BB962C8B-B14F-4D97-AF65-F5344CB8AC3E}">
        <p14:creationId xmlns:p14="http://schemas.microsoft.com/office/powerpoint/2010/main" val="690287896"/>
      </p:ext>
    </p:extLst>
  </p:cSld>
  <p:clrMapOvr>
    <a:masterClrMapping/>
  </p:clrMapOvr>
  <p:transition xmlns:p14="http://schemas.microsoft.com/office/powerpoint/2010/main" spd="me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eaLnBrk="1" hangingPunct="1">
              <a:buNone/>
            </a:pPr>
            <a:r>
              <a:rPr lang="en-US" sz="4000" b="1" dirty="0">
                <a:solidFill>
                  <a:srgbClr val="7D1102"/>
                </a:solidFill>
                <a:cs typeface="Trade Gothic Next LT Pro Lt" pitchFamily="34" charset="0"/>
              </a:rPr>
              <a:t>6</a:t>
            </a:r>
            <a:r>
              <a:rPr lang="en-US" sz="4000" b="1" dirty="0" smtClean="0">
                <a:solidFill>
                  <a:srgbClr val="7D1102"/>
                </a:solidFill>
                <a:cs typeface="Trade Gothic Next LT Pro Lt" pitchFamily="34" charset="0"/>
              </a:rPr>
              <a:t>. Path Fill Stroke</a:t>
            </a:r>
            <a:endParaRPr lang="en-US" sz="4000" b="1" dirty="0">
              <a:solidFill>
                <a:srgbClr val="7D1102"/>
              </a:solidFill>
              <a:latin typeface="Consolas"/>
              <a:cs typeface="Consolas"/>
            </a:endParaRPr>
          </a:p>
          <a:p>
            <a:pPr marL="0" indent="0" algn="l">
              <a:buNone/>
            </a:pP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590805568"/>
      </p:ext>
    </p:extLst>
  </p:cSld>
  <p:clrMapOvr>
    <a:masterClrMapping/>
  </p:clrMapOvr>
  <p:transition xmlns:p14="http://schemas.microsoft.com/office/powerpoint/2010/main" spd="me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and transparency</a:t>
            </a:r>
            <a:endParaRPr lang="en-US" dirty="0"/>
          </a:p>
        </p:txBody>
      </p:sp>
      <p:sp>
        <p:nvSpPr>
          <p:cNvPr id="3" name="Text Placeholder 2"/>
          <p:cNvSpPr>
            <a:spLocks noGrp="1"/>
          </p:cNvSpPr>
          <p:nvPr>
            <p:ph type="body" idx="1"/>
          </p:nvPr>
        </p:nvSpPr>
        <p:spPr>
          <a:xfrm>
            <a:off x="2635828" y="3549650"/>
            <a:ext cx="19115809" cy="886460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When assigning colors choose one of the following formats: </a:t>
            </a:r>
          </a:p>
          <a:p>
            <a:pPr lvl="1">
              <a:lnSpc>
                <a:spcPct val="50000"/>
              </a:lnSpc>
            </a:pPr>
            <a:r>
              <a:rPr lang="en-US" sz="4000" dirty="0" smtClean="0">
                <a:solidFill>
                  <a:srgbClr val="434746"/>
                </a:solidFill>
                <a:cs typeface="Trade Gothic Next LT Pro Lt" pitchFamily="34" charset="0"/>
              </a:rPr>
              <a:t>color names (e.g. </a:t>
            </a:r>
            <a:r>
              <a:rPr lang="en-US" sz="4000" dirty="0" smtClean="0">
                <a:solidFill>
                  <a:srgbClr val="434746"/>
                </a:solidFill>
                <a:latin typeface="Consolas"/>
                <a:cs typeface="Consolas"/>
              </a:rPr>
              <a:t>red, green, </a:t>
            </a:r>
            <a:r>
              <a:rPr lang="en-US" sz="4000" dirty="0" err="1" smtClean="0">
                <a:solidFill>
                  <a:srgbClr val="434746"/>
                </a:solidFill>
                <a:latin typeface="Consolas"/>
                <a:cs typeface="Consolas"/>
              </a:rPr>
              <a:t>deeppink</a:t>
            </a:r>
            <a:r>
              <a:rPr lang="en-US" sz="4000" dirty="0" smtClean="0">
                <a:solidFill>
                  <a:srgbClr val="434746"/>
                </a:solidFill>
                <a:cs typeface="Trade Gothic Next LT Pro Lt" pitchFamily="34" charset="0"/>
              </a:rPr>
              <a:t>) </a:t>
            </a:r>
          </a:p>
          <a:p>
            <a:pPr lvl="1">
              <a:lnSpc>
                <a:spcPct val="50000"/>
              </a:lnSpc>
            </a:pPr>
            <a:r>
              <a:rPr lang="en-US" sz="4000" dirty="0" smtClean="0">
                <a:solidFill>
                  <a:srgbClr val="434746"/>
                </a:solidFill>
                <a:cs typeface="Trade Gothic Next LT Pro Lt" pitchFamily="34" charset="0"/>
              </a:rPr>
              <a:t>hex colors (e.g. </a:t>
            </a:r>
            <a:r>
              <a:rPr lang="en-US" sz="4000" dirty="0" smtClean="0">
                <a:solidFill>
                  <a:srgbClr val="434746"/>
                </a:solidFill>
                <a:latin typeface="Consolas"/>
                <a:cs typeface="Consolas"/>
              </a:rPr>
              <a:t>#ff0000, #00800, #ff1493</a:t>
            </a:r>
            <a:r>
              <a:rPr lang="en-US" sz="4000" dirty="0" smtClean="0">
                <a:solidFill>
                  <a:srgbClr val="434746"/>
                </a:solidFill>
                <a:cs typeface="Consolas"/>
              </a:rPr>
              <a:t>)</a:t>
            </a:r>
          </a:p>
          <a:p>
            <a:pPr lvl="1">
              <a:lnSpc>
                <a:spcPct val="50000"/>
              </a:lnSpc>
            </a:pPr>
            <a:r>
              <a:rPr lang="en-US" sz="4000" dirty="0" smtClean="0">
                <a:solidFill>
                  <a:srgbClr val="434746"/>
                </a:solidFill>
                <a:cs typeface="Trade Gothic Next LT Pro Lt" pitchFamily="34" charset="0"/>
              </a:rPr>
              <a:t>shortened hex colors (</a:t>
            </a:r>
            <a:r>
              <a:rPr lang="en-US" sz="4000" dirty="0">
                <a:solidFill>
                  <a:srgbClr val="434746"/>
                </a:solidFill>
                <a:cs typeface="Trade Gothic Next LT Pro Lt" pitchFamily="34" charset="0"/>
              </a:rPr>
              <a:t>e.g. </a:t>
            </a:r>
            <a:r>
              <a:rPr lang="en-US" sz="4000" dirty="0">
                <a:solidFill>
                  <a:srgbClr val="434746"/>
                </a:solidFill>
                <a:latin typeface="Consolas"/>
                <a:cs typeface="Consolas"/>
              </a:rPr>
              <a:t>#</a:t>
            </a:r>
            <a:r>
              <a:rPr lang="en-US" sz="4000" dirty="0" smtClean="0">
                <a:solidFill>
                  <a:srgbClr val="434746"/>
                </a:solidFill>
                <a:latin typeface="Consolas"/>
                <a:cs typeface="Consolas"/>
              </a:rPr>
              <a:t>ff00, </a:t>
            </a:r>
            <a:r>
              <a:rPr lang="en-US" sz="4000" dirty="0">
                <a:solidFill>
                  <a:srgbClr val="434746"/>
                </a:solidFill>
                <a:latin typeface="Consolas"/>
                <a:cs typeface="Consolas"/>
              </a:rPr>
              <a:t>#</a:t>
            </a:r>
            <a:r>
              <a:rPr lang="en-US" sz="4000" dirty="0" smtClean="0">
                <a:solidFill>
                  <a:srgbClr val="434746"/>
                </a:solidFill>
                <a:latin typeface="Consolas"/>
                <a:cs typeface="Consolas"/>
              </a:rPr>
              <a:t>080, </a:t>
            </a:r>
            <a:r>
              <a:rPr lang="en-US" sz="4000" dirty="0">
                <a:solidFill>
                  <a:srgbClr val="434746"/>
                </a:solidFill>
                <a:latin typeface="Consolas"/>
                <a:cs typeface="Consolas"/>
              </a:rPr>
              <a:t>#</a:t>
            </a:r>
            <a:r>
              <a:rPr lang="en-US" sz="4000" dirty="0" smtClean="0">
                <a:solidFill>
                  <a:srgbClr val="434746"/>
                </a:solidFill>
                <a:latin typeface="Consolas"/>
                <a:cs typeface="Consolas"/>
              </a:rPr>
              <a:t>f19</a:t>
            </a:r>
            <a:r>
              <a:rPr lang="en-US" sz="4000" dirty="0" smtClean="0">
                <a:solidFill>
                  <a:srgbClr val="434746"/>
                </a:solidFill>
                <a:cs typeface="Consolas"/>
              </a:rPr>
              <a:t>)</a:t>
            </a:r>
          </a:p>
          <a:p>
            <a:pPr lvl="1">
              <a:lnSpc>
                <a:spcPct val="50000"/>
              </a:lnSpc>
            </a:pPr>
            <a:r>
              <a:rPr lang="en-US" sz="4000" dirty="0" smtClean="0">
                <a:solidFill>
                  <a:srgbClr val="434746"/>
                </a:solidFill>
                <a:cs typeface="Trade Gothic Next LT Pro Lt" pitchFamily="34" charset="0"/>
              </a:rPr>
              <a:t>RGB functional notation (</a:t>
            </a:r>
            <a:r>
              <a:rPr lang="en-US" sz="4000" dirty="0">
                <a:solidFill>
                  <a:srgbClr val="434746"/>
                </a:solidFill>
                <a:cs typeface="Trade Gothic Next LT Pro Lt" pitchFamily="34" charset="0"/>
              </a:rPr>
              <a:t>e.g. </a:t>
            </a:r>
            <a:r>
              <a:rPr lang="en-US" sz="4000" dirty="0" err="1" smtClean="0">
                <a:solidFill>
                  <a:srgbClr val="434746"/>
                </a:solidFill>
                <a:latin typeface="Consolas"/>
                <a:cs typeface="Consolas"/>
              </a:rPr>
              <a:t>rgb</a:t>
            </a:r>
            <a:r>
              <a:rPr lang="en-US" sz="4000" dirty="0" smtClean="0">
                <a:solidFill>
                  <a:srgbClr val="434746"/>
                </a:solidFill>
                <a:latin typeface="Consolas"/>
                <a:cs typeface="Consolas"/>
              </a:rPr>
              <a:t>(255, 0, 0), </a:t>
            </a:r>
            <a:r>
              <a:rPr lang="en-US" sz="4000" dirty="0" err="1" smtClean="0">
                <a:solidFill>
                  <a:srgbClr val="434746"/>
                </a:solidFill>
                <a:latin typeface="Consolas"/>
                <a:cs typeface="Consolas"/>
              </a:rPr>
              <a:t>rgb</a:t>
            </a:r>
            <a:r>
              <a:rPr lang="en-US" sz="4000" dirty="0" smtClean="0">
                <a:solidFill>
                  <a:srgbClr val="434746"/>
                </a:solidFill>
                <a:latin typeface="Consolas"/>
                <a:cs typeface="Consolas"/>
              </a:rPr>
              <a:t>(255, 20, 147)</a:t>
            </a:r>
            <a:r>
              <a:rPr lang="en-US" sz="4000" dirty="0" smtClean="0">
                <a:solidFill>
                  <a:srgbClr val="434746"/>
                </a:solidFill>
                <a:cs typeface="Consolas"/>
              </a:rPr>
              <a:t>)</a:t>
            </a:r>
            <a:endParaRPr lang="en-US" sz="4000" dirty="0">
              <a:solidFill>
                <a:srgbClr val="434746"/>
              </a:solidFill>
              <a:cs typeface="Consolas"/>
            </a:endParaRPr>
          </a:p>
          <a:p>
            <a:pPr eaLnBrk="1" hangingPunct="1">
              <a:lnSpc>
                <a:spcPct val="50000"/>
              </a:lnSpc>
            </a:pPr>
            <a:r>
              <a:rPr lang="en-US" sz="4000" dirty="0" err="1" smtClean="0">
                <a:solidFill>
                  <a:schemeClr val="accent5">
                    <a:lumMod val="75000"/>
                  </a:schemeClr>
                </a:solidFill>
                <a:cs typeface="Trade Gothic Next LT Pro Lt" pitchFamily="34" charset="0"/>
              </a:rPr>
              <a:t>Tranparency</a:t>
            </a:r>
            <a:r>
              <a:rPr lang="en-US" sz="4000" dirty="0" smtClean="0">
                <a:solidFill>
                  <a:schemeClr val="accent5">
                    <a:lumMod val="75000"/>
                  </a:schemeClr>
                </a:solidFill>
                <a:cs typeface="Trade Gothic Next LT Pro Lt" pitchFamily="34" charset="0"/>
              </a:rPr>
              <a:t> is possible by assigning an alpha</a:t>
            </a:r>
          </a:p>
          <a:p>
            <a:pPr lvl="1">
              <a:lnSpc>
                <a:spcPct val="50000"/>
              </a:lnSpc>
            </a:pPr>
            <a:r>
              <a:rPr lang="en-US" sz="4000" dirty="0" smtClean="0">
                <a:solidFill>
                  <a:srgbClr val="434746"/>
                </a:solidFill>
                <a:cs typeface="Trade Gothic Next LT Pro Lt" pitchFamily="34" charset="0"/>
              </a:rPr>
              <a:t>use RGBA functional notation (</a:t>
            </a:r>
            <a:r>
              <a:rPr lang="en-US" sz="4000" dirty="0">
                <a:solidFill>
                  <a:srgbClr val="434746"/>
                </a:solidFill>
                <a:cs typeface="Trade Gothic Next LT Pro Lt" pitchFamily="34" charset="0"/>
              </a:rPr>
              <a:t>e.g. </a:t>
            </a:r>
            <a:r>
              <a:rPr lang="en-US" sz="4000" dirty="0" err="1" smtClean="0">
                <a:solidFill>
                  <a:srgbClr val="434746"/>
                </a:solidFill>
                <a:latin typeface="Consolas"/>
                <a:cs typeface="Consolas"/>
              </a:rPr>
              <a:t>rgb</a:t>
            </a:r>
            <a:r>
              <a:rPr lang="en-US" sz="4000" dirty="0" smtClean="0">
                <a:solidFill>
                  <a:srgbClr val="434746"/>
                </a:solidFill>
                <a:latin typeface="Consolas"/>
                <a:cs typeface="Consolas"/>
              </a:rPr>
              <a:t>(255, 255, 255, 0.5)</a:t>
            </a:r>
            <a:r>
              <a:rPr lang="en-US" sz="4000" dirty="0" smtClean="0">
                <a:solidFill>
                  <a:srgbClr val="434746"/>
                </a:solidFill>
                <a:cs typeface="Trade Gothic Next LT Pro Lt" pitchFamily="34" charset="0"/>
              </a:rPr>
              <a:t>) </a:t>
            </a:r>
          </a:p>
          <a:p>
            <a:pPr lvl="2">
              <a:lnSpc>
                <a:spcPct val="50000"/>
              </a:lnSpc>
              <a:buFont typeface="Courier New"/>
              <a:buChar char="o"/>
            </a:pPr>
            <a:r>
              <a:rPr lang="en-US" sz="4000" dirty="0" smtClean="0">
                <a:solidFill>
                  <a:srgbClr val="434746"/>
                </a:solidFill>
                <a:cs typeface="Trade Gothic Next LT Pro Lt" pitchFamily="34" charset="0"/>
              </a:rPr>
              <a:t>an alpha of 1 is full opaque </a:t>
            </a:r>
          </a:p>
          <a:p>
            <a:pPr lvl="2">
              <a:lnSpc>
                <a:spcPct val="50000"/>
              </a:lnSpc>
              <a:buFont typeface="Courier New"/>
              <a:buChar char="o"/>
            </a:pPr>
            <a:r>
              <a:rPr lang="en-US" sz="4000" dirty="0" smtClean="0">
                <a:solidFill>
                  <a:srgbClr val="434746"/>
                </a:solidFill>
                <a:cs typeface="Trade Gothic Next LT Pro Lt" pitchFamily="34" charset="0"/>
              </a:rPr>
              <a:t>an alpha of 0 is fully transparent </a:t>
            </a:r>
          </a:p>
        </p:txBody>
      </p:sp>
    </p:spTree>
    <p:extLst>
      <p:ext uri="{BB962C8B-B14F-4D97-AF65-F5344CB8AC3E}">
        <p14:creationId xmlns:p14="http://schemas.microsoft.com/office/powerpoint/2010/main" val="2030561470"/>
      </p:ext>
    </p:extLst>
  </p:cSld>
  <p:clrMapOvr>
    <a:masterClrMapping/>
  </p:clrMapOvr>
  <p:transition xmlns:p14="http://schemas.microsoft.com/office/powerpoint/2010/mai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eaLnBrk="1" hangingPunct="1">
              <a:buNone/>
            </a:pPr>
            <a:r>
              <a:rPr lang="en-US" sz="4000" b="1" dirty="0" smtClean="0">
                <a:solidFill>
                  <a:srgbClr val="7D1102"/>
                </a:solidFill>
                <a:cs typeface="Trade Gothic Next LT Pro Lt" pitchFamily="34" charset="0"/>
              </a:rPr>
              <a:t>7. Color and Transparency</a:t>
            </a:r>
            <a:endParaRPr lang="en-US" sz="4000" b="1" dirty="0">
              <a:solidFill>
                <a:srgbClr val="7D1102"/>
              </a:solidFill>
              <a:latin typeface="Consolas"/>
              <a:cs typeface="Consolas"/>
            </a:endParaRPr>
          </a:p>
          <a:p>
            <a:pPr marL="0" indent="0" algn="l">
              <a:buNone/>
            </a:pP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4072466553"/>
      </p:ext>
    </p:extLst>
  </p:cSld>
  <p:clrMapOvr>
    <a:masterClrMapping/>
  </p:clrMapOvr>
  <p:transition xmlns:p14="http://schemas.microsoft.com/office/powerpoint/2010/mai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Drawing a Sailboat</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924357"/>
            <a:ext cx="11227376" cy="4641710"/>
          </a:xfrm>
        </p:spPr>
        <p:txBody>
          <a:bodyPr>
            <a:noAutofit/>
          </a:bodyPr>
          <a:lstStyle/>
          <a:p>
            <a:pPr marL="0" indent="0" algn="ctr" eaLnBrk="1" hangingPunct="1">
              <a:buNone/>
            </a:pPr>
            <a:r>
              <a:rPr lang="en-US" sz="4400" dirty="0" smtClean="0">
                <a:solidFill>
                  <a:srgbClr val="51868F"/>
                </a:solidFill>
                <a:latin typeface="+mj-lt"/>
                <a:cs typeface="Trade Gothic Next LT Pro Lt" pitchFamily="34" charset="0"/>
              </a:rPr>
              <a:t>Exercise Unit07-Canvas</a:t>
            </a:r>
          </a:p>
          <a:p>
            <a:pPr eaLnBrk="1" hangingPunct="1">
              <a:buFont typeface="Wingdings" charset="2"/>
              <a:buChar char="v"/>
            </a:pPr>
            <a:r>
              <a:rPr lang="en-US" sz="4400" b="1" dirty="0" smtClean="0">
                <a:solidFill>
                  <a:srgbClr val="51868F"/>
                </a:solidFill>
                <a:latin typeface="+mj-lt"/>
                <a:cs typeface="Trade Gothic Next LT Pro Lt" pitchFamily="34" charset="0"/>
              </a:rPr>
              <a:t>Exercises/Unit07-Canvas/</a:t>
            </a:r>
            <a:r>
              <a:rPr lang="en-US" sz="4400" b="1" dirty="0" err="1" smtClean="0">
                <a:solidFill>
                  <a:srgbClr val="51868F"/>
                </a:solidFill>
                <a:latin typeface="+mj-lt"/>
                <a:cs typeface="Trade Gothic Next LT Pro Lt" pitchFamily="34" charset="0"/>
              </a:rPr>
              <a:t>sailboat.html</a:t>
            </a:r>
            <a:endParaRPr lang="en-US" sz="4400" dirty="0">
              <a:solidFill>
                <a:srgbClr val="7D1102"/>
              </a:solidFill>
              <a:latin typeface="+mj-lt"/>
              <a:cs typeface="Trade Gothic Next LT Pro Lt" pitchFamily="34" charset="0"/>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50" y="-50822"/>
            <a:ext cx="9077937" cy="9321822"/>
          </a:xfrm>
          <a:prstGeom prst="rect">
            <a:avLst/>
          </a:prstGeom>
        </p:spPr>
      </p:pic>
      <p:pic>
        <p:nvPicPr>
          <p:cNvPr id="6" name="Picture 5" descr="9455413519_javascript.png"/>
          <p:cNvPicPr>
            <a:picLocks noChangeAspect="1"/>
          </p:cNvPicPr>
          <p:nvPr/>
        </p:nvPicPr>
        <p:blipFill>
          <a:blip r:embed="rId4">
            <a:alphaModFix amt="36000"/>
            <a:extLst>
              <a:ext uri="{28A0092B-C50C-407E-A947-70E740481C1C}">
                <a14:useLocalDpi xmlns:a14="http://schemas.microsoft.com/office/drawing/2010/main" val="0"/>
              </a:ext>
            </a:extLst>
          </a:blip>
          <a:stretch>
            <a:fillRect/>
          </a:stretch>
        </p:blipFill>
        <p:spPr>
          <a:xfrm>
            <a:off x="15716250" y="4285505"/>
            <a:ext cx="8181418" cy="9389151"/>
          </a:xfrm>
          <a:prstGeom prst="rect">
            <a:avLst/>
          </a:prstGeom>
        </p:spPr>
      </p:pic>
    </p:spTree>
    <p:extLst>
      <p:ext uri="{BB962C8B-B14F-4D97-AF65-F5344CB8AC3E}">
        <p14:creationId xmlns:p14="http://schemas.microsoft.com/office/powerpoint/2010/main" val="1703509711"/>
      </p:ext>
    </p:extLst>
  </p:cSld>
  <p:clrMapOvr>
    <a:masterClrMapping/>
  </p:clrMapOvr>
  <p:transition xmlns:p14="http://schemas.microsoft.com/office/powerpoint/2010/mai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rectangles</a:t>
            </a:r>
            <a:endParaRPr lang="en-US" dirty="0"/>
          </a:p>
        </p:txBody>
      </p:sp>
      <p:sp>
        <p:nvSpPr>
          <p:cNvPr id="3" name="Text Placeholder 2"/>
          <p:cNvSpPr>
            <a:spLocks noGrp="1"/>
          </p:cNvSpPr>
          <p:nvPr>
            <p:ph type="body" idx="1"/>
          </p:nvPr>
        </p:nvSpPr>
        <p:spPr>
          <a:xfrm>
            <a:off x="673100" y="4152900"/>
            <a:ext cx="23050500" cy="886460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Rectangles are created with a x, y width and height value </a:t>
            </a:r>
          </a:p>
          <a:p>
            <a:pPr lvl="1">
              <a:lnSpc>
                <a:spcPct val="50000"/>
              </a:lnSpc>
            </a:pPr>
            <a:r>
              <a:rPr lang="en-US" sz="4000" dirty="0" smtClean="0">
                <a:solidFill>
                  <a:srgbClr val="434746"/>
                </a:solidFill>
                <a:cs typeface="Trade Gothic Next LT Pro Lt" pitchFamily="34" charset="0"/>
              </a:rPr>
              <a:t>measured from the top-left of the desired rectangle </a:t>
            </a:r>
            <a:endParaRPr lang="en-US" sz="4000" dirty="0">
              <a:solidFill>
                <a:srgbClr val="434746"/>
              </a:solidFill>
              <a:cs typeface="Consolas"/>
            </a:endParaRPr>
          </a:p>
          <a:p>
            <a:pPr eaLnBrk="1" hangingPunct="1">
              <a:lnSpc>
                <a:spcPct val="50000"/>
              </a:lnSpc>
            </a:pPr>
            <a:r>
              <a:rPr lang="en-US" sz="4000" dirty="0" smtClean="0">
                <a:solidFill>
                  <a:schemeClr val="accent5">
                    <a:lumMod val="75000"/>
                  </a:schemeClr>
                </a:solidFill>
                <a:cs typeface="Trade Gothic Next LT Pro Lt" pitchFamily="34" charset="0"/>
              </a:rPr>
              <a:t>Three main functions: </a:t>
            </a:r>
          </a:p>
          <a:p>
            <a:pPr lvl="1">
              <a:lnSpc>
                <a:spcPct val="50000"/>
              </a:lnSpc>
            </a:pPr>
            <a:r>
              <a:rPr lang="en-US" sz="4000" dirty="0" err="1" smtClean="0">
                <a:solidFill>
                  <a:srgbClr val="434746"/>
                </a:solidFill>
                <a:latin typeface="Consolas"/>
                <a:cs typeface="Consolas"/>
              </a:rPr>
              <a:t>fillRect</a:t>
            </a:r>
            <a:r>
              <a:rPr lang="en-US" sz="4000" dirty="0" smtClean="0">
                <a:solidFill>
                  <a:srgbClr val="434746"/>
                </a:solidFill>
                <a:latin typeface="Consolas"/>
                <a:cs typeface="Consolas"/>
              </a:rPr>
              <a:t>(x, y, width, height)</a:t>
            </a:r>
            <a:endParaRPr lang="en-US" sz="4000" dirty="0" smtClean="0">
              <a:solidFill>
                <a:srgbClr val="434746"/>
              </a:solidFill>
              <a:cs typeface="Trade Gothic Next LT Pro Lt" pitchFamily="34" charset="0"/>
            </a:endParaRPr>
          </a:p>
          <a:p>
            <a:pPr lvl="2">
              <a:lnSpc>
                <a:spcPct val="50000"/>
              </a:lnSpc>
              <a:buFont typeface="Courier New"/>
              <a:buChar char="o"/>
            </a:pPr>
            <a:r>
              <a:rPr lang="en-US" sz="4000" dirty="0" smtClean="0">
                <a:solidFill>
                  <a:srgbClr val="434746"/>
                </a:solidFill>
                <a:cs typeface="Trade Gothic Next LT Pro Lt" pitchFamily="34" charset="0"/>
              </a:rPr>
              <a:t>draws a filled rectangle </a:t>
            </a:r>
          </a:p>
          <a:p>
            <a:pPr lvl="1">
              <a:lnSpc>
                <a:spcPct val="50000"/>
              </a:lnSpc>
            </a:pPr>
            <a:r>
              <a:rPr lang="en-US" sz="4000" dirty="0" err="1" smtClean="0">
                <a:solidFill>
                  <a:srgbClr val="434746"/>
                </a:solidFill>
                <a:latin typeface="Consolas"/>
                <a:cs typeface="Consolas"/>
              </a:rPr>
              <a:t>strokeRect</a:t>
            </a:r>
            <a:r>
              <a:rPr lang="en-US" sz="4000" dirty="0">
                <a:solidFill>
                  <a:srgbClr val="434746"/>
                </a:solidFill>
                <a:latin typeface="Consolas"/>
                <a:cs typeface="Consolas"/>
              </a:rPr>
              <a:t>(x, y, width, height)</a:t>
            </a:r>
            <a:endParaRPr lang="en-US" sz="4000" dirty="0">
              <a:solidFill>
                <a:srgbClr val="434746"/>
              </a:solidFill>
              <a:cs typeface="Trade Gothic Next LT Pro Lt" pitchFamily="34" charset="0"/>
            </a:endParaRPr>
          </a:p>
          <a:p>
            <a:pPr lvl="2">
              <a:lnSpc>
                <a:spcPct val="50000"/>
              </a:lnSpc>
              <a:buFont typeface="Courier New"/>
              <a:buChar char="o"/>
            </a:pPr>
            <a:r>
              <a:rPr lang="en-US" sz="4000" dirty="0" smtClean="0">
                <a:solidFill>
                  <a:srgbClr val="434746"/>
                </a:solidFill>
                <a:cs typeface="Trade Gothic Next LT Pro Lt" pitchFamily="34" charset="0"/>
              </a:rPr>
              <a:t>outlines a rectangle </a:t>
            </a:r>
          </a:p>
          <a:p>
            <a:pPr lvl="1">
              <a:lnSpc>
                <a:spcPct val="50000"/>
              </a:lnSpc>
            </a:pPr>
            <a:r>
              <a:rPr lang="en-US" sz="4000" dirty="0" err="1" smtClean="0">
                <a:solidFill>
                  <a:srgbClr val="434746"/>
                </a:solidFill>
                <a:latin typeface="Consolas"/>
                <a:cs typeface="Consolas"/>
              </a:rPr>
              <a:t>clearRect</a:t>
            </a:r>
            <a:r>
              <a:rPr lang="en-US" sz="4000" dirty="0">
                <a:solidFill>
                  <a:srgbClr val="434746"/>
                </a:solidFill>
                <a:latin typeface="Consolas"/>
                <a:cs typeface="Consolas"/>
              </a:rPr>
              <a:t>(x, y, width, height)</a:t>
            </a:r>
            <a:endParaRPr lang="en-US" sz="4000" dirty="0">
              <a:solidFill>
                <a:srgbClr val="434746"/>
              </a:solidFill>
              <a:cs typeface="Trade Gothic Next LT Pro Lt" pitchFamily="34" charset="0"/>
            </a:endParaRPr>
          </a:p>
          <a:p>
            <a:pPr lvl="2">
              <a:lnSpc>
                <a:spcPct val="50000"/>
              </a:lnSpc>
              <a:buFont typeface="Courier New"/>
              <a:buChar char="o"/>
            </a:pPr>
            <a:r>
              <a:rPr lang="en-US" sz="4000" dirty="0" smtClean="0">
                <a:solidFill>
                  <a:srgbClr val="434746"/>
                </a:solidFill>
                <a:cs typeface="Trade Gothic Next LT Pro Lt" pitchFamily="34" charset="0"/>
              </a:rPr>
              <a:t>clears a rectangular area </a:t>
            </a:r>
            <a:endParaRPr lang="en-US" sz="4000" dirty="0">
              <a:solidFill>
                <a:srgbClr val="434746"/>
              </a:solidFill>
              <a:cs typeface="Trade Gothic Next LT Pro Lt" pitchFamily="34" charset="0"/>
            </a:endParaRPr>
          </a:p>
          <a:p>
            <a:pPr lvl="2">
              <a:lnSpc>
                <a:spcPct val="50000"/>
              </a:lnSpc>
              <a:buFont typeface="Courier New"/>
              <a:buChar char="o"/>
            </a:pPr>
            <a:endParaRPr lang="en-US" sz="4000" dirty="0">
              <a:solidFill>
                <a:srgbClr val="434746"/>
              </a:solidFill>
              <a:cs typeface="Trade Gothic Next LT Pro Lt" pitchFamily="34" charset="0"/>
            </a:endParaRPr>
          </a:p>
        </p:txBody>
      </p:sp>
    </p:spTree>
    <p:extLst>
      <p:ext uri="{BB962C8B-B14F-4D97-AF65-F5344CB8AC3E}">
        <p14:creationId xmlns:p14="http://schemas.microsoft.com/office/powerpoint/2010/main" val="4261016592"/>
      </p:ext>
    </p:extLst>
  </p:cSld>
  <p:clrMapOvr>
    <a:masterClrMapping/>
  </p:clrMapOvr>
  <p:transition xmlns:p14="http://schemas.microsoft.com/office/powerpoint/2010/mai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Drawing rectangles </a:t>
            </a:r>
            <a:endParaRPr lang="en-US" sz="8000" dirty="0"/>
          </a:p>
        </p:txBody>
      </p:sp>
      <p:sp>
        <p:nvSpPr>
          <p:cNvPr id="10" name="Rounded Rectangle 9"/>
          <p:cNvSpPr/>
          <p:nvPr/>
        </p:nvSpPr>
        <p:spPr>
          <a:xfrm>
            <a:off x="1301750" y="3683794"/>
            <a:ext cx="21621750" cy="76049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4000" dirty="0" err="1" smtClean="0">
                <a:latin typeface="Consolas" pitchFamily="49" charset="0"/>
              </a:rPr>
              <a:t>var</a:t>
            </a:r>
            <a:r>
              <a:rPr lang="fi-FI" sz="4000" dirty="0" smtClean="0">
                <a:latin typeface="Consolas" pitchFamily="49" charset="0"/>
              </a:rPr>
              <a:t> </a:t>
            </a:r>
            <a:r>
              <a:rPr lang="fi-FI" sz="4000" dirty="0" err="1">
                <a:latin typeface="Consolas" pitchFamily="49" charset="0"/>
              </a:rPr>
              <a:t>myCanvas</a:t>
            </a:r>
            <a:r>
              <a:rPr lang="fi-FI" sz="4000" dirty="0">
                <a:latin typeface="Consolas" pitchFamily="49" charset="0"/>
              </a:rPr>
              <a:t> = </a:t>
            </a:r>
            <a:r>
              <a:rPr lang="fi-FI" sz="4000" dirty="0" err="1">
                <a:latin typeface="Consolas" pitchFamily="49" charset="0"/>
              </a:rPr>
              <a:t>document.getElementById(</a:t>
            </a:r>
            <a:r>
              <a:rPr lang="fi-FI" altLang="en-US" sz="4000" dirty="0" err="1">
                <a:latin typeface="Consolas" pitchFamily="49" charset="0"/>
              </a:rPr>
              <a:t>"</a:t>
            </a:r>
            <a:r>
              <a:rPr lang="fi-FI" sz="4000" dirty="0" err="1">
                <a:latin typeface="Consolas" pitchFamily="49" charset="0"/>
              </a:rPr>
              <a:t>myCanvas</a:t>
            </a:r>
            <a:r>
              <a:rPr lang="fi-FI" altLang="en-US" sz="4000" dirty="0">
                <a:latin typeface="Consolas" pitchFamily="49" charset="0"/>
              </a:rPr>
              <a:t>"</a:t>
            </a:r>
            <a:r>
              <a:rPr lang="fi-FI" sz="4000" dirty="0">
                <a:latin typeface="Consolas" pitchFamily="49" charset="0"/>
              </a:rPr>
              <a:t>);</a:t>
            </a:r>
          </a:p>
          <a:p>
            <a:pPr lvl="1" algn="l">
              <a:defRPr/>
            </a:pPr>
            <a:endParaRPr lang="fi-FI" sz="4000" dirty="0">
              <a:latin typeface="Consolas" pitchFamily="49" charset="0"/>
            </a:endParaRPr>
          </a:p>
          <a:p>
            <a:pPr lvl="1" algn="l">
              <a:defRPr/>
            </a:pPr>
            <a:r>
              <a:rPr lang="fi-FI" sz="4000" dirty="0" err="1">
                <a:latin typeface="Consolas" pitchFamily="49" charset="0"/>
              </a:rPr>
              <a:t>if(canvas.getContext</a:t>
            </a:r>
            <a:r>
              <a:rPr lang="fi-FI" sz="4000" dirty="0">
                <a:latin typeface="Consolas" pitchFamily="49" charset="0"/>
              </a:rPr>
              <a:t>) {</a:t>
            </a:r>
            <a:r>
              <a:rPr lang="fi-FI" sz="4000" dirty="0">
                <a:solidFill>
                  <a:srgbClr val="7F7F7F"/>
                </a:solidFill>
                <a:latin typeface="Consolas" pitchFamily="49" charset="0"/>
              </a:rPr>
              <a:t>//</a:t>
            </a:r>
            <a:r>
              <a:rPr lang="fi-FI" sz="4000" dirty="0" err="1">
                <a:solidFill>
                  <a:srgbClr val="7F7F7F"/>
                </a:solidFill>
                <a:latin typeface="Consolas" pitchFamily="49" charset="0"/>
              </a:rPr>
              <a:t>Checks</a:t>
            </a:r>
            <a:r>
              <a:rPr lang="fi-FI" sz="4000" dirty="0">
                <a:solidFill>
                  <a:srgbClr val="7F7F7F"/>
                </a:solidFill>
                <a:latin typeface="Consolas" pitchFamily="49" charset="0"/>
              </a:rPr>
              <a:t> for </a:t>
            </a:r>
            <a:r>
              <a:rPr lang="fi-FI" sz="4000" dirty="0" err="1">
                <a:solidFill>
                  <a:srgbClr val="7F7F7F"/>
                </a:solidFill>
                <a:latin typeface="Consolas" pitchFamily="49" charset="0"/>
              </a:rPr>
              <a:t>existance</a:t>
            </a:r>
            <a:r>
              <a:rPr lang="fi-FI" sz="4000" dirty="0">
                <a:solidFill>
                  <a:srgbClr val="7F7F7F"/>
                </a:solidFill>
                <a:latin typeface="Consolas" pitchFamily="49" charset="0"/>
              </a:rPr>
              <a:t> of </a:t>
            </a:r>
            <a:r>
              <a:rPr lang="fi-FI" sz="4000" dirty="0" err="1">
                <a:solidFill>
                  <a:srgbClr val="7F7F7F"/>
                </a:solidFill>
                <a:latin typeface="Consolas" pitchFamily="49" charset="0"/>
              </a:rPr>
              <a:t>getContext</a:t>
            </a:r>
            <a:r>
              <a:rPr lang="fi-FI" sz="4000" dirty="0">
                <a:solidFill>
                  <a:srgbClr val="7F7F7F"/>
                </a:solidFill>
                <a:latin typeface="Consolas" pitchFamily="49" charset="0"/>
              </a:rPr>
              <a:t> </a:t>
            </a:r>
            <a:r>
              <a:rPr lang="fi-FI" sz="4000" dirty="0" err="1">
                <a:solidFill>
                  <a:srgbClr val="7F7F7F"/>
                </a:solidFill>
                <a:latin typeface="Consolas" pitchFamily="49" charset="0"/>
              </a:rPr>
              <a:t>method</a:t>
            </a:r>
            <a:endParaRPr lang="fi-FI" sz="4000" dirty="0">
              <a:solidFill>
                <a:srgbClr val="7F7F7F"/>
              </a:solidFill>
              <a:latin typeface="Consolas" pitchFamily="49" charset="0"/>
            </a:endParaRPr>
          </a:p>
          <a:p>
            <a:pPr lvl="1" algn="l">
              <a:defRPr/>
            </a:pPr>
            <a:r>
              <a:rPr lang="fi-FI" sz="4000" dirty="0">
                <a:latin typeface="Consolas" pitchFamily="49" charset="0"/>
              </a:rPr>
              <a:t>	</a:t>
            </a:r>
            <a:r>
              <a:rPr lang="fi-FI" sz="4000" dirty="0" err="1">
                <a:latin typeface="Consolas" pitchFamily="49" charset="0"/>
              </a:rPr>
              <a:t>var</a:t>
            </a:r>
            <a:r>
              <a:rPr lang="fi-FI" sz="4000" dirty="0">
                <a:latin typeface="Consolas" pitchFamily="49" charset="0"/>
              </a:rPr>
              <a:t> </a:t>
            </a:r>
            <a:r>
              <a:rPr lang="fi-FI" sz="4000" dirty="0" err="1">
                <a:latin typeface="Consolas" pitchFamily="49" charset="0"/>
              </a:rPr>
              <a:t>context</a:t>
            </a:r>
            <a:r>
              <a:rPr lang="fi-FI" sz="4000" dirty="0">
                <a:latin typeface="Consolas" pitchFamily="49" charset="0"/>
              </a:rPr>
              <a:t> = myCanvas.getContext(</a:t>
            </a:r>
            <a:r>
              <a:rPr lang="fi-FI" altLang="en-US" sz="4000" dirty="0">
                <a:latin typeface="Consolas" pitchFamily="49" charset="0"/>
              </a:rPr>
              <a:t>"</a:t>
            </a:r>
            <a:r>
              <a:rPr lang="fi-FI" sz="4000" dirty="0">
                <a:latin typeface="Consolas" pitchFamily="49" charset="0"/>
              </a:rPr>
              <a:t>2d</a:t>
            </a:r>
            <a:r>
              <a:rPr lang="fi-FI" altLang="en-US" sz="4000" dirty="0">
                <a:latin typeface="Consolas" pitchFamily="49" charset="0"/>
              </a:rPr>
              <a:t>"</a:t>
            </a:r>
            <a:r>
              <a:rPr lang="fi-FI" sz="4000" dirty="0">
                <a:latin typeface="Consolas" pitchFamily="49" charset="0"/>
              </a:rPr>
              <a:t>);</a:t>
            </a:r>
          </a:p>
          <a:p>
            <a:pPr lvl="1" algn="l">
              <a:defRPr/>
            </a:pPr>
            <a:endParaRPr lang="fi-FI" sz="4000" dirty="0">
              <a:latin typeface="Consolas" pitchFamily="49" charset="0"/>
            </a:endParaRPr>
          </a:p>
          <a:p>
            <a:pPr lvl="1" algn="l">
              <a:defRPr/>
            </a:pPr>
            <a:r>
              <a:rPr lang="fi-FI" sz="4000" dirty="0">
                <a:latin typeface="Consolas" pitchFamily="49" charset="0"/>
              </a:rPr>
              <a:t>	</a:t>
            </a:r>
            <a:r>
              <a:rPr lang="fi-FI" sz="4000" dirty="0" err="1">
                <a:latin typeface="Consolas" pitchFamily="49" charset="0"/>
              </a:rPr>
              <a:t>context.strokeStyle</a:t>
            </a:r>
            <a:r>
              <a:rPr lang="fi-FI" sz="4000" dirty="0">
                <a:latin typeface="Consolas" pitchFamily="49" charset="0"/>
              </a:rPr>
              <a:t> = </a:t>
            </a:r>
            <a:r>
              <a:rPr lang="fi-FI" altLang="en-US" sz="4000" dirty="0">
                <a:latin typeface="Consolas" pitchFamily="49" charset="0"/>
              </a:rPr>
              <a:t>"</a:t>
            </a:r>
            <a:r>
              <a:rPr lang="fi-FI" altLang="ja-JP" sz="4000" dirty="0" err="1">
                <a:latin typeface="Consolas" pitchFamily="49" charset="0"/>
              </a:rPr>
              <a:t>red</a:t>
            </a:r>
            <a:r>
              <a:rPr lang="fi-FI" altLang="en-US" sz="4000" dirty="0">
                <a:latin typeface="Consolas" pitchFamily="49" charset="0"/>
              </a:rPr>
              <a:t>"</a:t>
            </a:r>
            <a:r>
              <a:rPr lang="fi-FI" altLang="ja-JP" sz="4000" dirty="0">
                <a:latin typeface="Consolas" pitchFamily="49" charset="0"/>
              </a:rPr>
              <a:t>;</a:t>
            </a:r>
          </a:p>
          <a:p>
            <a:pPr lvl="1" algn="l">
              <a:defRPr/>
            </a:pPr>
            <a:r>
              <a:rPr lang="fi-FI" sz="4000" dirty="0">
                <a:latin typeface="Consolas" pitchFamily="49" charset="0"/>
              </a:rPr>
              <a:t>	</a:t>
            </a:r>
            <a:r>
              <a:rPr lang="fi-FI" sz="4000" dirty="0" err="1">
                <a:latin typeface="Consolas" pitchFamily="49" charset="0"/>
              </a:rPr>
              <a:t>context.fillStyle</a:t>
            </a:r>
            <a:r>
              <a:rPr lang="fi-FI" sz="4000" dirty="0">
                <a:latin typeface="Consolas" pitchFamily="49" charset="0"/>
              </a:rPr>
              <a:t> = </a:t>
            </a:r>
            <a:r>
              <a:rPr lang="fi-FI" altLang="en-US" sz="4000" dirty="0">
                <a:latin typeface="Consolas" pitchFamily="49" charset="0"/>
              </a:rPr>
              <a:t>"</a:t>
            </a:r>
            <a:r>
              <a:rPr lang="fi-FI" altLang="ja-JP" sz="4000" dirty="0" err="1">
                <a:latin typeface="Consolas" pitchFamily="49" charset="0"/>
              </a:rPr>
              <a:t>blue</a:t>
            </a:r>
            <a:r>
              <a:rPr lang="fi-FI" altLang="en-US" sz="4000" dirty="0">
                <a:latin typeface="Consolas" pitchFamily="49" charset="0"/>
              </a:rPr>
              <a:t>"</a:t>
            </a:r>
            <a:r>
              <a:rPr lang="fi-FI" altLang="ja-JP" sz="4000" dirty="0">
                <a:latin typeface="Consolas" pitchFamily="49" charset="0"/>
              </a:rPr>
              <a:t>;</a:t>
            </a:r>
          </a:p>
          <a:p>
            <a:pPr lvl="1" algn="l">
              <a:defRPr/>
            </a:pPr>
            <a:r>
              <a:rPr lang="fi-FI" sz="4000" dirty="0">
                <a:solidFill>
                  <a:srgbClr val="7F7F7F"/>
                </a:solidFill>
                <a:latin typeface="Consolas" pitchFamily="49" charset="0"/>
              </a:rPr>
              <a:t>	</a:t>
            </a:r>
            <a:r>
              <a:rPr lang="fi-FI" sz="4000" dirty="0">
                <a:solidFill>
                  <a:schemeClr val="tx1"/>
                </a:solidFill>
                <a:latin typeface="Consolas" pitchFamily="49" charset="0"/>
              </a:rPr>
              <a:t>context.fillRect(80,80,40,40);</a:t>
            </a:r>
          </a:p>
          <a:p>
            <a:pPr lvl="1" algn="l">
              <a:defRPr/>
            </a:pPr>
            <a:r>
              <a:rPr lang="fi-FI" sz="4000" dirty="0">
                <a:solidFill>
                  <a:schemeClr val="tx1"/>
                </a:solidFill>
                <a:latin typeface="Consolas" pitchFamily="49" charset="0"/>
              </a:rPr>
              <a:t>	context.strokeRect(60,60,80,80);</a:t>
            </a:r>
          </a:p>
          <a:p>
            <a:pPr lvl="1" algn="l">
              <a:defRPr/>
            </a:pPr>
            <a:r>
              <a:rPr lang="fi-FI" sz="4000" dirty="0">
                <a:solidFill>
                  <a:schemeClr val="tx1"/>
                </a:solidFill>
                <a:latin typeface="Consolas" pitchFamily="49" charset="0"/>
              </a:rPr>
              <a:t>	context.clearRect(90,90,20,20);</a:t>
            </a:r>
            <a:r>
              <a:rPr lang="fi-FI" sz="4000" dirty="0">
                <a:solidFill>
                  <a:srgbClr val="7F7F7F"/>
                </a:solidFill>
                <a:latin typeface="Consolas" pitchFamily="49" charset="0"/>
              </a:rPr>
              <a:t>	</a:t>
            </a:r>
          </a:p>
          <a:p>
            <a:pPr lvl="1" algn="l">
              <a:defRPr/>
            </a:pPr>
            <a:r>
              <a:rPr lang="fi-FI" sz="4000" dirty="0">
                <a:latin typeface="Consolas" pitchFamily="49" charset="0"/>
              </a:rPr>
              <a:t>}</a:t>
            </a:r>
          </a:p>
        </p:txBody>
      </p:sp>
      <p:pic>
        <p:nvPicPr>
          <p:cNvPr id="6" name="Picture 2" descr="HTML5.2-Webucator-ver1.1.1.pdf (page 150 of 186).png"/>
          <p:cNvPicPr>
            <a:picLocks noChangeAspect="1"/>
          </p:cNvPicPr>
          <p:nvPr/>
        </p:nvPicPr>
        <p:blipFill>
          <a:blip r:embed="rId2" cstate="print"/>
          <a:srcRect/>
          <a:stretch>
            <a:fillRect/>
          </a:stretch>
        </p:blipFill>
        <p:spPr bwMode="auto">
          <a:xfrm>
            <a:off x="17560925" y="9080075"/>
            <a:ext cx="3997325" cy="4065163"/>
          </a:xfrm>
          <a:prstGeom prst="rect">
            <a:avLst/>
          </a:prstGeom>
          <a:noFill/>
          <a:ln w="9525">
            <a:noFill/>
            <a:miter lim="800000"/>
            <a:headEnd/>
            <a:tailEnd/>
          </a:ln>
        </p:spPr>
      </p:pic>
    </p:spTree>
    <p:extLst>
      <p:ext uri="{BB962C8B-B14F-4D97-AF65-F5344CB8AC3E}">
        <p14:creationId xmlns:p14="http://schemas.microsoft.com/office/powerpoint/2010/main" val="1713230907"/>
      </p:ext>
    </p:extLst>
  </p:cSld>
  <p:clrMapOvr>
    <a:masterClrMapping/>
  </p:clrMapOvr>
  <p:transition xmlns:p14="http://schemas.microsoft.com/office/powerpoint/2010/main" spd="me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eaLnBrk="1" hangingPunct="1">
              <a:buNone/>
            </a:pPr>
            <a:r>
              <a:rPr lang="en-US" sz="4000" b="1" dirty="0" smtClean="0">
                <a:solidFill>
                  <a:srgbClr val="7D1102"/>
                </a:solidFill>
                <a:cs typeface="Trade Gothic Next LT Pro Lt" pitchFamily="34" charset="0"/>
              </a:rPr>
              <a:t>8. Rectangle</a:t>
            </a:r>
            <a:endParaRPr lang="en-US" sz="4000" b="1" dirty="0">
              <a:solidFill>
                <a:srgbClr val="7D1102"/>
              </a:solidFill>
              <a:latin typeface="Consolas"/>
              <a:cs typeface="Consolas"/>
            </a:endParaRPr>
          </a:p>
          <a:p>
            <a:pPr marL="0" indent="0" algn="l">
              <a:buNone/>
            </a:pP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4256623758"/>
      </p:ext>
    </p:extLst>
  </p:cSld>
  <p:clrMapOvr>
    <a:masterClrMapping/>
  </p:clrMapOvr>
  <p:transition xmlns:p14="http://schemas.microsoft.com/office/powerpoint/2010/mai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Circles and Arcs</a:t>
            </a:r>
            <a:endParaRPr lang="en-US" dirty="0"/>
          </a:p>
        </p:txBody>
      </p:sp>
      <p:sp>
        <p:nvSpPr>
          <p:cNvPr id="3" name="Text Placeholder 2"/>
          <p:cNvSpPr>
            <a:spLocks noGrp="1"/>
          </p:cNvSpPr>
          <p:nvPr>
            <p:ph type="body" idx="1"/>
          </p:nvPr>
        </p:nvSpPr>
        <p:spPr>
          <a:xfrm>
            <a:off x="673100" y="3390900"/>
            <a:ext cx="23050500" cy="8864600"/>
          </a:xfrm>
        </p:spPr>
        <p:txBody>
          <a:bodyPr>
            <a:noAutofit/>
          </a:bodyPr>
          <a:lstStyle/>
          <a:p>
            <a:pPr eaLnBrk="1" hangingPunct="1">
              <a:lnSpc>
                <a:spcPct val="100000"/>
              </a:lnSpc>
            </a:pPr>
            <a:r>
              <a:rPr lang="en-US" sz="3600" dirty="0" smtClean="0">
                <a:solidFill>
                  <a:schemeClr val="accent5">
                    <a:lumMod val="75000"/>
                  </a:schemeClr>
                </a:solidFill>
                <a:cs typeface="Trade Gothic Next LT Pro Lt" pitchFamily="34" charset="0"/>
              </a:rPr>
              <a:t>A circle is an arc that goes completely around </a:t>
            </a:r>
          </a:p>
          <a:p>
            <a:pPr eaLnBrk="1" hangingPunct="1">
              <a:lnSpc>
                <a:spcPct val="100000"/>
              </a:lnSpc>
            </a:pPr>
            <a:r>
              <a:rPr lang="en-US" sz="3600" dirty="0" smtClean="0">
                <a:solidFill>
                  <a:schemeClr val="accent5">
                    <a:lumMod val="75000"/>
                  </a:schemeClr>
                </a:solidFill>
                <a:cs typeface="Trade Gothic Next LT Pro Lt" pitchFamily="34" charset="0"/>
              </a:rPr>
              <a:t>Arcs and circles are created by identifying a </a:t>
            </a:r>
            <a:r>
              <a:rPr lang="en-US" sz="3600" dirty="0" err="1" smtClean="0">
                <a:solidFill>
                  <a:schemeClr val="accent5">
                    <a:lumMod val="75000"/>
                  </a:schemeClr>
                </a:solidFill>
                <a:cs typeface="Trade Gothic Next LT Pro Lt" pitchFamily="34" charset="0"/>
              </a:rPr>
              <a:t>x,y</a:t>
            </a:r>
            <a:r>
              <a:rPr lang="en-US" sz="3600" dirty="0" smtClean="0">
                <a:solidFill>
                  <a:schemeClr val="accent5">
                    <a:lumMod val="75000"/>
                  </a:schemeClr>
                </a:solidFill>
                <a:cs typeface="Trade Gothic Next LT Pro Lt" pitchFamily="34" charset="0"/>
              </a:rPr>
              <a:t>, </a:t>
            </a:r>
            <a:r>
              <a:rPr lang="en-US" sz="3600" dirty="0" smtClean="0">
                <a:solidFill>
                  <a:schemeClr val="accent5">
                    <a:lumMod val="75000"/>
                  </a:schemeClr>
                </a:solidFill>
                <a:latin typeface="Consolas"/>
                <a:cs typeface="Consolas"/>
              </a:rPr>
              <a:t>radius, </a:t>
            </a:r>
            <a:r>
              <a:rPr lang="en-US" sz="3600" dirty="0" err="1" smtClean="0">
                <a:solidFill>
                  <a:schemeClr val="accent5">
                    <a:lumMod val="75000"/>
                  </a:schemeClr>
                </a:solidFill>
                <a:latin typeface="Consolas"/>
                <a:cs typeface="Consolas"/>
              </a:rPr>
              <a:t>startRadian</a:t>
            </a:r>
            <a:r>
              <a:rPr lang="en-US" sz="3600" dirty="0" smtClean="0">
                <a:solidFill>
                  <a:schemeClr val="accent5">
                    <a:lumMod val="75000"/>
                  </a:schemeClr>
                </a:solidFill>
                <a:latin typeface="Consolas"/>
                <a:cs typeface="Consolas"/>
              </a:rPr>
              <a:t>, </a:t>
            </a:r>
            <a:r>
              <a:rPr lang="en-US" sz="3600" dirty="0" err="1" smtClean="0">
                <a:solidFill>
                  <a:schemeClr val="accent5">
                    <a:lumMod val="75000"/>
                  </a:schemeClr>
                </a:solidFill>
                <a:latin typeface="Consolas"/>
                <a:cs typeface="Consolas"/>
              </a:rPr>
              <a:t>endRadian</a:t>
            </a:r>
            <a:r>
              <a:rPr lang="en-US" sz="3600" dirty="0" smtClean="0">
                <a:solidFill>
                  <a:schemeClr val="accent5">
                    <a:lumMod val="75000"/>
                  </a:schemeClr>
                </a:solidFill>
                <a:latin typeface="Consolas"/>
                <a:cs typeface="Consolas"/>
              </a:rPr>
              <a:t> </a:t>
            </a:r>
            <a:r>
              <a:rPr lang="en-US" sz="3600" dirty="0" smtClean="0">
                <a:solidFill>
                  <a:schemeClr val="accent5">
                    <a:lumMod val="75000"/>
                  </a:schemeClr>
                </a:solidFill>
                <a:latin typeface="+mj-lt"/>
                <a:cs typeface="Consolas"/>
              </a:rPr>
              <a:t>and </a:t>
            </a:r>
            <a:r>
              <a:rPr lang="en-US" sz="3600" dirty="0" smtClean="0">
                <a:solidFill>
                  <a:schemeClr val="accent5">
                    <a:lumMod val="75000"/>
                  </a:schemeClr>
                </a:solidFill>
                <a:latin typeface="Consolas"/>
                <a:cs typeface="Consolas"/>
              </a:rPr>
              <a:t>counterclockwise</a:t>
            </a:r>
          </a:p>
          <a:p>
            <a:pPr lvl="1">
              <a:lnSpc>
                <a:spcPct val="50000"/>
              </a:lnSpc>
            </a:pPr>
            <a:r>
              <a:rPr lang="en-US" sz="3600" dirty="0" smtClean="0">
                <a:solidFill>
                  <a:srgbClr val="434746"/>
                </a:solidFill>
                <a:latin typeface="Consolas"/>
                <a:cs typeface="Consolas"/>
              </a:rPr>
              <a:t>x</a:t>
            </a:r>
            <a:r>
              <a:rPr lang="en-US" sz="3600" dirty="0" smtClean="0">
                <a:solidFill>
                  <a:srgbClr val="434746"/>
                </a:solidFill>
                <a:cs typeface="Trade Gothic Next LT Pro Lt" pitchFamily="34" charset="0"/>
              </a:rPr>
              <a:t> – x position of the center </a:t>
            </a:r>
          </a:p>
          <a:p>
            <a:pPr lvl="1">
              <a:lnSpc>
                <a:spcPct val="50000"/>
              </a:lnSpc>
            </a:pPr>
            <a:r>
              <a:rPr lang="en-US" sz="3600" dirty="0" smtClean="0">
                <a:solidFill>
                  <a:srgbClr val="434746"/>
                </a:solidFill>
                <a:latin typeface="Consolas"/>
                <a:cs typeface="Consolas"/>
              </a:rPr>
              <a:t>y </a:t>
            </a:r>
            <a:r>
              <a:rPr lang="en-US" sz="3600" dirty="0" smtClean="0">
                <a:solidFill>
                  <a:srgbClr val="434746"/>
                </a:solidFill>
                <a:cs typeface="Trade Gothic Next LT Pro Lt" pitchFamily="34" charset="0"/>
              </a:rPr>
              <a:t>– y position of the center </a:t>
            </a:r>
          </a:p>
          <a:p>
            <a:pPr lvl="1">
              <a:lnSpc>
                <a:spcPct val="50000"/>
              </a:lnSpc>
            </a:pPr>
            <a:r>
              <a:rPr lang="en-US" sz="3600" dirty="0" smtClean="0">
                <a:solidFill>
                  <a:srgbClr val="434746"/>
                </a:solidFill>
                <a:latin typeface="Consolas"/>
                <a:cs typeface="Consolas"/>
              </a:rPr>
              <a:t>radius </a:t>
            </a:r>
            <a:r>
              <a:rPr lang="en-US" sz="3600" dirty="0" smtClean="0">
                <a:solidFill>
                  <a:srgbClr val="434746"/>
                </a:solidFill>
                <a:cs typeface="Trade Gothic Next LT Pro Lt" pitchFamily="34" charset="0"/>
              </a:rPr>
              <a:t>– radius of the arc/circle </a:t>
            </a:r>
          </a:p>
          <a:p>
            <a:pPr lvl="1">
              <a:lnSpc>
                <a:spcPct val="50000"/>
              </a:lnSpc>
            </a:pPr>
            <a:r>
              <a:rPr lang="en-US" sz="3600" dirty="0" err="1" smtClean="0">
                <a:solidFill>
                  <a:srgbClr val="434746"/>
                </a:solidFill>
                <a:latin typeface="Consolas"/>
                <a:cs typeface="Consolas"/>
              </a:rPr>
              <a:t>startRadian</a:t>
            </a:r>
            <a:r>
              <a:rPr lang="en-US" sz="3600" dirty="0" smtClean="0">
                <a:solidFill>
                  <a:srgbClr val="434746"/>
                </a:solidFill>
                <a:latin typeface="Consolas"/>
                <a:cs typeface="Consolas"/>
              </a:rPr>
              <a:t> </a:t>
            </a:r>
            <a:r>
              <a:rPr lang="en-US" sz="3600" dirty="0" smtClean="0">
                <a:solidFill>
                  <a:srgbClr val="434746"/>
                </a:solidFill>
                <a:cs typeface="Trade Gothic Next LT Pro Lt" pitchFamily="34" charset="0"/>
              </a:rPr>
              <a:t>– starting point to draw the arc/circle in radians (</a:t>
            </a:r>
            <a:r>
              <a:rPr lang="en-US" sz="3600" dirty="0" smtClean="0">
                <a:solidFill>
                  <a:srgbClr val="434746"/>
                </a:solidFill>
                <a:latin typeface="+mj-lt"/>
                <a:cs typeface="Trade Gothic Next LT Pro Lt" pitchFamily="34" charset="0"/>
              </a:rPr>
              <a:t>e.g., 2</a:t>
            </a:r>
            <a:r>
              <a:rPr lang="en-US" sz="3600" dirty="0">
                <a:latin typeface="+mj-lt"/>
                <a:cs typeface="Trade Gothic Next LT Pro Lt" pitchFamily="34" charset="0"/>
              </a:rPr>
              <a:t>∏</a:t>
            </a:r>
            <a:r>
              <a:rPr lang="en-US" sz="3600" dirty="0" smtClean="0">
                <a:solidFill>
                  <a:srgbClr val="434746"/>
                </a:solidFill>
                <a:latin typeface="+mj-lt"/>
                <a:cs typeface="Trade Gothic Next LT Pro Lt" pitchFamily="34" charset="0"/>
              </a:rPr>
              <a:t> </a:t>
            </a:r>
            <a:r>
              <a:rPr lang="en-US" sz="3600" dirty="0" smtClean="0">
                <a:solidFill>
                  <a:srgbClr val="434746"/>
                </a:solidFill>
                <a:cs typeface="Trade Gothic Next LT Pro Lt" pitchFamily="34" charset="0"/>
              </a:rPr>
              <a:t>)</a:t>
            </a:r>
          </a:p>
          <a:p>
            <a:pPr lvl="1">
              <a:lnSpc>
                <a:spcPct val="50000"/>
              </a:lnSpc>
            </a:pPr>
            <a:r>
              <a:rPr lang="en-US" sz="3600" dirty="0" err="1" smtClean="0">
                <a:solidFill>
                  <a:srgbClr val="434746"/>
                </a:solidFill>
                <a:latin typeface="Consolas"/>
                <a:cs typeface="Consolas"/>
              </a:rPr>
              <a:t>endRadian</a:t>
            </a:r>
            <a:r>
              <a:rPr lang="en-US" sz="3600" dirty="0" smtClean="0">
                <a:solidFill>
                  <a:srgbClr val="434746"/>
                </a:solidFill>
                <a:cs typeface="Trade Gothic Next LT Pro Lt" pitchFamily="34" charset="0"/>
              </a:rPr>
              <a:t> – ending point to draw the arc/circle in radians </a:t>
            </a:r>
            <a:r>
              <a:rPr lang="en-US" sz="3600" dirty="0">
                <a:solidFill>
                  <a:srgbClr val="434746"/>
                </a:solidFill>
                <a:cs typeface="Trade Gothic Next LT Pro Lt" pitchFamily="34" charset="0"/>
              </a:rPr>
              <a:t>(e.g., </a:t>
            </a:r>
            <a:r>
              <a:rPr lang="en-US" sz="3600" dirty="0" smtClean="0">
                <a:cs typeface="Trade Gothic Next LT Pro Lt" pitchFamily="34" charset="0"/>
              </a:rPr>
              <a:t>∏/2</a:t>
            </a:r>
            <a:r>
              <a:rPr lang="en-US" sz="3600" dirty="0" smtClean="0">
                <a:solidFill>
                  <a:srgbClr val="434746"/>
                </a:solidFill>
                <a:cs typeface="Trade Gothic Next LT Pro Lt" pitchFamily="34" charset="0"/>
              </a:rPr>
              <a:t> )</a:t>
            </a:r>
          </a:p>
          <a:p>
            <a:pPr lvl="1">
              <a:lnSpc>
                <a:spcPct val="50000"/>
              </a:lnSpc>
            </a:pPr>
            <a:r>
              <a:rPr lang="en-US" sz="3600" dirty="0" smtClean="0">
                <a:solidFill>
                  <a:srgbClr val="434746"/>
                </a:solidFill>
                <a:latin typeface="Consolas"/>
                <a:cs typeface="Consolas"/>
              </a:rPr>
              <a:t>counterclockwise</a:t>
            </a:r>
            <a:r>
              <a:rPr lang="en-US" sz="3600" dirty="0" smtClean="0">
                <a:solidFill>
                  <a:srgbClr val="434746"/>
                </a:solidFill>
                <a:cs typeface="Trade Gothic Next LT Pro Lt" pitchFamily="34" charset="0"/>
              </a:rPr>
              <a:t> – </a:t>
            </a:r>
            <a:r>
              <a:rPr lang="en-US" sz="3600" dirty="0" err="1" smtClean="0">
                <a:solidFill>
                  <a:srgbClr val="434746"/>
                </a:solidFill>
                <a:cs typeface="Trade Gothic Next LT Pro Lt" pitchFamily="34" charset="0"/>
              </a:rPr>
              <a:t>boolean</a:t>
            </a:r>
            <a:r>
              <a:rPr lang="en-US" sz="3600" dirty="0" smtClean="0">
                <a:solidFill>
                  <a:srgbClr val="434746"/>
                </a:solidFill>
                <a:cs typeface="Trade Gothic Next LT Pro Lt" pitchFamily="34" charset="0"/>
              </a:rPr>
              <a:t> – direction that arc/circle should be drawn </a:t>
            </a:r>
            <a:endParaRPr lang="en-US" sz="3600" dirty="0">
              <a:solidFill>
                <a:srgbClr val="434746"/>
              </a:solidFill>
              <a:cs typeface="Trade Gothic Next LT Pro Lt" pitchFamily="34" charset="0"/>
            </a:endParaRPr>
          </a:p>
          <a:p>
            <a:pPr lvl="1">
              <a:lnSpc>
                <a:spcPct val="50000"/>
              </a:lnSpc>
            </a:pPr>
            <a:endParaRPr lang="en-US" sz="3600" dirty="0">
              <a:solidFill>
                <a:srgbClr val="434746"/>
              </a:solidFill>
              <a:cs typeface="Consolas"/>
            </a:endParaRPr>
          </a:p>
        </p:txBody>
      </p:sp>
      <p:sp>
        <p:nvSpPr>
          <p:cNvPr id="4" name="Rounded Rectangle 3"/>
          <p:cNvSpPr/>
          <p:nvPr/>
        </p:nvSpPr>
        <p:spPr>
          <a:xfrm>
            <a:off x="11540869" y="11790876"/>
            <a:ext cx="11700131" cy="1543685"/>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endParaRPr lang="fi-FI" sz="2800" dirty="0">
              <a:latin typeface="Consolas" pitchFamily="49" charset="0"/>
              <a:ea typeface="ＭＳ Ｐゴシック" charset="0"/>
              <a:cs typeface="Consolas" pitchFamily="49" charset="0"/>
            </a:endParaRPr>
          </a:p>
          <a:p>
            <a:pPr lvl="1" algn="l">
              <a:defRPr/>
            </a:pPr>
            <a:r>
              <a:rPr lang="fi-FI" sz="2800" dirty="0" err="1">
                <a:latin typeface="Consolas" pitchFamily="49" charset="0"/>
                <a:ea typeface="ＭＳ Ｐゴシック" charset="0"/>
                <a:cs typeface="Consolas" pitchFamily="49" charset="0"/>
              </a:rPr>
              <a:t>arc(x,y,radius,startRadian,endRadian,counterclockwise</a:t>
            </a:r>
            <a:r>
              <a:rPr lang="fi-FI" sz="2800" dirty="0">
                <a:latin typeface="Consolas" pitchFamily="49" charset="0"/>
                <a:ea typeface="ＭＳ Ｐゴシック" charset="0"/>
                <a:cs typeface="Consolas" pitchFamily="49" charset="0"/>
              </a:rPr>
              <a:t>)</a:t>
            </a:r>
            <a:r>
              <a:rPr lang="fi-FI" sz="2800" dirty="0" smtClean="0">
                <a:latin typeface="Consolas" pitchFamily="49" charset="0"/>
                <a:ea typeface="ＭＳ Ｐゴシック" charset="0"/>
                <a:cs typeface="Consolas" pitchFamily="49" charset="0"/>
              </a:rPr>
              <a:t>;</a:t>
            </a:r>
          </a:p>
          <a:p>
            <a:pPr lvl="1" algn="l">
              <a:defRPr/>
            </a:pPr>
            <a:endParaRPr lang="en-US" sz="2800" dirty="0">
              <a:latin typeface="Consolas" pitchFamily="49" charset="0"/>
              <a:ea typeface="ＭＳ Ｐゴシック" charset="0"/>
              <a:cs typeface="Consolas" pitchFamily="49" charset="0"/>
            </a:endParaRPr>
          </a:p>
        </p:txBody>
      </p:sp>
    </p:spTree>
    <p:extLst>
      <p:ext uri="{BB962C8B-B14F-4D97-AF65-F5344CB8AC3E}">
        <p14:creationId xmlns:p14="http://schemas.microsoft.com/office/powerpoint/2010/main" val="3699819549"/>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The more flexible Approach of HTML5</a:t>
            </a:r>
            <a:endParaRPr lang="en-US" sz="8000" dirty="0"/>
          </a:p>
        </p:txBody>
      </p:sp>
      <p:sp>
        <p:nvSpPr>
          <p:cNvPr id="8" name="Rectangle 3"/>
          <p:cNvSpPr txBox="1">
            <a:spLocks noChangeArrowheads="1"/>
          </p:cNvSpPr>
          <p:nvPr/>
        </p:nvSpPr>
        <p:spPr>
          <a:xfrm>
            <a:off x="2016990" y="3403600"/>
            <a:ext cx="21706610" cy="918325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dirty="0">
                <a:solidFill>
                  <a:srgbClr val="7D1102"/>
                </a:solidFill>
                <a:latin typeface="+mj-lt"/>
                <a:cs typeface="Trade Gothic Next LT Pro Lt" pitchFamily="34" charset="0"/>
              </a:rPr>
              <a:t>Amusingly referred to as </a:t>
            </a:r>
            <a:r>
              <a:rPr lang="en-US" altLang="en-US" sz="4000" dirty="0">
                <a:solidFill>
                  <a:srgbClr val="7D1102"/>
                </a:solidFill>
                <a:latin typeface="+mj-lt"/>
                <a:cs typeface="Trade Gothic Next LT Pro Lt" pitchFamily="34" charset="0"/>
              </a:rPr>
              <a:t>"</a:t>
            </a:r>
            <a:r>
              <a:rPr lang="en-US" sz="4000" dirty="0">
                <a:solidFill>
                  <a:srgbClr val="7D1102"/>
                </a:solidFill>
                <a:latin typeface="+mj-lt"/>
                <a:cs typeface="Trade Gothic Next LT Pro Lt" pitchFamily="34" charset="0"/>
              </a:rPr>
              <a:t>Paving the </a:t>
            </a:r>
            <a:r>
              <a:rPr lang="en-US" sz="4000" dirty="0" err="1" smtClean="0">
                <a:solidFill>
                  <a:srgbClr val="7D1102"/>
                </a:solidFill>
                <a:latin typeface="+mj-lt"/>
                <a:cs typeface="Trade Gothic Next LT Pro Lt" pitchFamily="34" charset="0"/>
              </a:rPr>
              <a:t>Cowpaths</a:t>
            </a:r>
            <a:r>
              <a:rPr lang="en-US" altLang="en-US" sz="4000" dirty="0" smtClean="0">
                <a:solidFill>
                  <a:srgbClr val="7D1102"/>
                </a:solidFill>
                <a:latin typeface="+mj-lt"/>
                <a:cs typeface="Trade Gothic Next LT Pro Lt" pitchFamily="34" charset="0"/>
              </a:rPr>
              <a:t>”</a:t>
            </a:r>
            <a:endParaRPr lang="en-US" sz="4000" dirty="0">
              <a:solidFill>
                <a:srgbClr val="7D1102"/>
              </a:solidFill>
              <a:latin typeface="+mj-lt"/>
              <a:cs typeface="Trade Gothic Next LT Pro Lt" pitchFamily="34" charset="0"/>
            </a:endParaRPr>
          </a:p>
          <a:p>
            <a:pPr algn="l">
              <a:lnSpc>
                <a:spcPct val="100000"/>
              </a:lnSpc>
            </a:pPr>
            <a:r>
              <a:rPr lang="en-US" sz="4000" dirty="0" smtClean="0">
                <a:solidFill>
                  <a:srgbClr val="7D1102"/>
                </a:solidFill>
                <a:latin typeface="+mj-lt"/>
                <a:cs typeface="Trade Gothic Next LT Pro Lt" pitchFamily="34" charset="0"/>
              </a:rPr>
              <a:t>Pragmatic </a:t>
            </a:r>
            <a:r>
              <a:rPr lang="en-US" sz="4000" dirty="0">
                <a:solidFill>
                  <a:srgbClr val="7D1102"/>
                </a:solidFill>
                <a:latin typeface="+mj-lt"/>
                <a:cs typeface="Trade Gothic Next LT Pro Lt" pitchFamily="34" charset="0"/>
              </a:rPr>
              <a:t>Approach </a:t>
            </a:r>
          </a:p>
          <a:p>
            <a:pPr lvl="1" algn="l" eaLnBrk="1" hangingPunct="1">
              <a:lnSpc>
                <a:spcPct val="100000"/>
              </a:lnSpc>
              <a:buFont typeface="Courier New"/>
              <a:buChar char="o"/>
            </a:pPr>
            <a:r>
              <a:rPr lang="en-US" sz="4000" dirty="0">
                <a:latin typeface="+mj-lt"/>
                <a:cs typeface="Trade Gothic Next LT Pro Lt" pitchFamily="34" charset="0"/>
              </a:rPr>
              <a:t>relax the standard to maximize </a:t>
            </a:r>
            <a:r>
              <a:rPr lang="en-US" sz="4000" dirty="0" smtClean="0">
                <a:latin typeface="+mj-lt"/>
                <a:cs typeface="Trade Gothic Next LT Pro Lt" pitchFamily="34" charset="0"/>
              </a:rPr>
              <a:t>compatibility</a:t>
            </a:r>
          </a:p>
          <a:p>
            <a:pPr algn="l">
              <a:lnSpc>
                <a:spcPct val="100000"/>
              </a:lnSpc>
            </a:pPr>
            <a:r>
              <a:rPr lang="en-US" sz="4000" dirty="0">
                <a:solidFill>
                  <a:srgbClr val="7D1102"/>
                </a:solidFill>
                <a:cs typeface="Trade Gothic Next LT Pro Lt" pitchFamily="34" charset="0"/>
              </a:rPr>
              <a:t>Enhanced Flexibility</a:t>
            </a:r>
          </a:p>
          <a:p>
            <a:pPr lvl="1" algn="l" eaLnBrk="1" hangingPunct="1">
              <a:lnSpc>
                <a:spcPct val="100000"/>
              </a:lnSpc>
              <a:buFont typeface="Courier New"/>
              <a:buChar char="o"/>
            </a:pPr>
            <a:r>
              <a:rPr lang="en-US" sz="4000" dirty="0">
                <a:cs typeface="Trade Gothic Next LT Pro Lt" pitchFamily="34" charset="0"/>
              </a:rPr>
              <a:t>case-insensitive</a:t>
            </a:r>
          </a:p>
          <a:p>
            <a:pPr lvl="1" algn="l" eaLnBrk="1" hangingPunct="1">
              <a:lnSpc>
                <a:spcPct val="100000"/>
              </a:lnSpc>
              <a:buFont typeface="Courier New"/>
              <a:buChar char="o"/>
            </a:pPr>
            <a:r>
              <a:rPr lang="en-US" sz="4000" dirty="0">
                <a:cs typeface="Trade Gothic Next LT Pro Lt" pitchFamily="34" charset="0"/>
              </a:rPr>
              <a:t>closing tags are optional</a:t>
            </a:r>
          </a:p>
          <a:p>
            <a:pPr lvl="1" algn="l" eaLnBrk="1" hangingPunct="1">
              <a:lnSpc>
                <a:spcPct val="100000"/>
              </a:lnSpc>
              <a:buFont typeface="Courier New"/>
              <a:buChar char="o"/>
            </a:pPr>
            <a:r>
              <a:rPr lang="en-US" sz="4000" dirty="0">
                <a:cs typeface="Trade Gothic Next LT Pro Lt" pitchFamily="34" charset="0"/>
              </a:rPr>
              <a:t>quotes around attribute values </a:t>
            </a:r>
            <a:r>
              <a:rPr lang="en-US" sz="4000" dirty="0" smtClean="0">
                <a:cs typeface="Trade Gothic Next LT Pro Lt" pitchFamily="34" charset="0"/>
              </a:rPr>
              <a:t>only </a:t>
            </a:r>
            <a:r>
              <a:rPr lang="en-US" sz="4000" dirty="0">
                <a:cs typeface="Trade Gothic Next LT Pro Lt" pitchFamily="34" charset="0"/>
              </a:rPr>
              <a:t>required when value contains a </a:t>
            </a:r>
            <a:r>
              <a:rPr lang="en-US" sz="4000" dirty="0" smtClean="0">
                <a:cs typeface="Trade Gothic Next LT Pro Lt" pitchFamily="34" charset="0"/>
              </a:rPr>
              <a:t>space</a:t>
            </a:r>
            <a:endParaRPr lang="en-US" sz="4000" dirty="0">
              <a:cs typeface="Trade Gothic Next LT Pro Lt" pitchFamily="34" charset="0"/>
            </a:endParaRPr>
          </a:p>
        </p:txBody>
      </p:sp>
    </p:spTree>
    <p:extLst>
      <p:ext uri="{BB962C8B-B14F-4D97-AF65-F5344CB8AC3E}">
        <p14:creationId xmlns:p14="http://schemas.microsoft.com/office/powerpoint/2010/main" val="27679335"/>
      </p:ext>
    </p:extLst>
  </p:cSld>
  <p:clrMapOvr>
    <a:masterClrMapping/>
  </p:clrMapOvr>
  <p:transition xmlns:p14="http://schemas.microsoft.com/office/powerpoint/2010/main" spd="me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Quadratic and </a:t>
            </a:r>
            <a:r>
              <a:rPr lang="en-US" dirty="0" err="1" smtClean="0"/>
              <a:t>bÉzier</a:t>
            </a:r>
            <a:r>
              <a:rPr lang="en-US" dirty="0" smtClean="0"/>
              <a:t> curves</a:t>
            </a:r>
            <a:endParaRPr lang="en-US" dirty="0"/>
          </a:p>
        </p:txBody>
      </p:sp>
      <p:sp>
        <p:nvSpPr>
          <p:cNvPr id="3" name="Text Placeholder 2"/>
          <p:cNvSpPr>
            <a:spLocks noGrp="1"/>
          </p:cNvSpPr>
          <p:nvPr>
            <p:ph type="body" idx="1"/>
          </p:nvPr>
        </p:nvSpPr>
        <p:spPr>
          <a:xfrm>
            <a:off x="673100" y="3460750"/>
            <a:ext cx="23050500" cy="9239250"/>
          </a:xfrm>
        </p:spPr>
        <p:txBody>
          <a:bodyPr>
            <a:normAutofit fontScale="62500" lnSpcReduction="20000"/>
          </a:bodyPr>
          <a:lstStyle/>
          <a:p>
            <a:r>
              <a:rPr lang="en-US" dirty="0" smtClean="0">
                <a:solidFill>
                  <a:srgbClr val="7D1102"/>
                </a:solidFill>
              </a:rPr>
              <a:t>both begin at current position</a:t>
            </a:r>
          </a:p>
          <a:p>
            <a:r>
              <a:rPr lang="en-US" dirty="0" smtClean="0">
                <a:solidFill>
                  <a:srgbClr val="7D1102"/>
                </a:solidFill>
              </a:rPr>
              <a:t>Quadratic Curve </a:t>
            </a:r>
          </a:p>
          <a:p>
            <a:pPr lvl="1">
              <a:buFont typeface="Courier New"/>
              <a:buChar char="o"/>
            </a:pPr>
            <a:r>
              <a:rPr lang="en-US" dirty="0" smtClean="0"/>
              <a:t>requires a control and end point </a:t>
            </a:r>
          </a:p>
          <a:p>
            <a:pPr lvl="1">
              <a:buFont typeface="Courier New"/>
              <a:buChar char="o"/>
            </a:pPr>
            <a:r>
              <a:rPr lang="en-US" dirty="0" err="1" smtClean="0">
                <a:latin typeface="Consolas"/>
                <a:cs typeface="Consolas"/>
              </a:rPr>
              <a:t>quadraticCurveTo</a:t>
            </a:r>
            <a:r>
              <a:rPr lang="en-US" dirty="0" smtClean="0">
                <a:latin typeface="Consolas"/>
                <a:cs typeface="Consolas"/>
              </a:rPr>
              <a:t>(cp1x, cp1y, x, y)</a:t>
            </a:r>
          </a:p>
          <a:p>
            <a:r>
              <a:rPr lang="en-US" dirty="0" err="1" smtClean="0">
                <a:solidFill>
                  <a:srgbClr val="7D1102"/>
                </a:solidFill>
              </a:rPr>
              <a:t>Bézier</a:t>
            </a:r>
            <a:r>
              <a:rPr lang="en-US" dirty="0" smtClean="0">
                <a:solidFill>
                  <a:srgbClr val="7D1102"/>
                </a:solidFill>
              </a:rPr>
              <a:t> Curve </a:t>
            </a:r>
            <a:endParaRPr lang="en-US" dirty="0">
              <a:solidFill>
                <a:srgbClr val="7D1102"/>
              </a:solidFill>
            </a:endParaRPr>
          </a:p>
          <a:p>
            <a:pPr lvl="1">
              <a:buFont typeface="Courier New"/>
              <a:buChar char="o"/>
            </a:pPr>
            <a:r>
              <a:rPr lang="en-US" dirty="0"/>
              <a:t>requires </a:t>
            </a:r>
            <a:r>
              <a:rPr lang="en-US" dirty="0" smtClean="0"/>
              <a:t>two control points, and an end point </a:t>
            </a:r>
            <a:endParaRPr lang="en-US" dirty="0"/>
          </a:p>
          <a:p>
            <a:pPr lvl="1">
              <a:buFont typeface="Courier New"/>
              <a:buChar char="o"/>
            </a:pPr>
            <a:r>
              <a:rPr lang="en-US" dirty="0" err="1" smtClean="0">
                <a:latin typeface="Consolas"/>
                <a:cs typeface="Consolas"/>
              </a:rPr>
              <a:t>bezierCurveTo</a:t>
            </a:r>
            <a:r>
              <a:rPr lang="en-US" dirty="0" smtClean="0">
                <a:latin typeface="Consolas"/>
                <a:cs typeface="Consolas"/>
              </a:rPr>
              <a:t>(</a:t>
            </a:r>
            <a:r>
              <a:rPr lang="en-US" dirty="0">
                <a:latin typeface="Consolas"/>
                <a:cs typeface="Consolas"/>
              </a:rPr>
              <a:t>cp1x, cp1y, </a:t>
            </a:r>
            <a:r>
              <a:rPr lang="en-US" dirty="0" smtClean="0">
                <a:latin typeface="Consolas"/>
                <a:cs typeface="Consolas"/>
              </a:rPr>
              <a:t>cp2x</a:t>
            </a:r>
            <a:r>
              <a:rPr lang="en-US" dirty="0">
                <a:latin typeface="Consolas"/>
                <a:cs typeface="Consolas"/>
              </a:rPr>
              <a:t>, </a:t>
            </a:r>
            <a:r>
              <a:rPr lang="en-US" dirty="0" smtClean="0">
                <a:latin typeface="Consolas"/>
                <a:cs typeface="Consolas"/>
              </a:rPr>
              <a:t>cp2y, x, y)  </a:t>
            </a:r>
            <a:endParaRPr lang="en-US" dirty="0">
              <a:latin typeface="Consolas"/>
              <a:cs typeface="Consolas"/>
            </a:endParaRPr>
          </a:p>
        </p:txBody>
      </p:sp>
      <p:pic>
        <p:nvPicPr>
          <p:cNvPr id="4" name="Picture 5"/>
          <p:cNvPicPr>
            <a:picLocks noChangeAspect="1"/>
          </p:cNvPicPr>
          <p:nvPr/>
        </p:nvPicPr>
        <p:blipFill>
          <a:blip r:embed="rId2" cstate="print"/>
          <a:srcRect/>
          <a:stretch>
            <a:fillRect/>
          </a:stretch>
        </p:blipFill>
        <p:spPr bwMode="auto">
          <a:xfrm>
            <a:off x="16767810" y="5414961"/>
            <a:ext cx="6195060" cy="2581275"/>
          </a:xfrm>
          <a:prstGeom prst="rect">
            <a:avLst/>
          </a:prstGeom>
          <a:noFill/>
          <a:ln w="9525">
            <a:noFill/>
            <a:miter lim="800000"/>
            <a:headEnd/>
            <a:tailEnd/>
          </a:ln>
        </p:spPr>
      </p:pic>
      <p:pic>
        <p:nvPicPr>
          <p:cNvPr id="5" name="Picture 7"/>
          <p:cNvPicPr>
            <a:picLocks noChangeAspect="1"/>
          </p:cNvPicPr>
          <p:nvPr/>
        </p:nvPicPr>
        <p:blipFill>
          <a:blip r:embed="rId3" cstate="print"/>
          <a:srcRect/>
          <a:stretch>
            <a:fillRect/>
          </a:stretch>
        </p:blipFill>
        <p:spPr bwMode="auto">
          <a:xfrm>
            <a:off x="17035145" y="9955212"/>
            <a:ext cx="5927725" cy="2469885"/>
          </a:xfrm>
          <a:prstGeom prst="rect">
            <a:avLst/>
          </a:prstGeom>
          <a:noFill/>
          <a:ln w="9525">
            <a:noFill/>
            <a:miter lim="800000"/>
            <a:headEnd/>
            <a:tailEnd/>
          </a:ln>
        </p:spPr>
      </p:pic>
    </p:spTree>
    <p:extLst>
      <p:ext uri="{BB962C8B-B14F-4D97-AF65-F5344CB8AC3E}">
        <p14:creationId xmlns:p14="http://schemas.microsoft.com/office/powerpoint/2010/main" val="576545102"/>
      </p:ext>
    </p:extLst>
  </p:cSld>
  <p:clrMapOvr>
    <a:masterClrMapping/>
  </p:clrMapOvr>
  <p:transition xmlns:p14="http://schemas.microsoft.com/office/powerpoint/2010/main" spd="me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images </a:t>
            </a:r>
            <a:endParaRPr lang="en-US" dirty="0"/>
          </a:p>
        </p:txBody>
      </p:sp>
      <p:sp>
        <p:nvSpPr>
          <p:cNvPr id="3" name="Text Placeholder 2"/>
          <p:cNvSpPr>
            <a:spLocks noGrp="1"/>
          </p:cNvSpPr>
          <p:nvPr>
            <p:ph type="body" idx="1"/>
          </p:nvPr>
        </p:nvSpPr>
        <p:spPr>
          <a:xfrm>
            <a:off x="7527637" y="3291186"/>
            <a:ext cx="9721273" cy="986828"/>
          </a:xfrm>
        </p:spPr>
        <p:txBody>
          <a:bodyPr>
            <a:normAutofit fontScale="70000" lnSpcReduction="20000"/>
          </a:bodyPr>
          <a:lstStyle/>
          <a:p>
            <a:pPr marL="0" indent="0">
              <a:buNone/>
            </a:pPr>
            <a:r>
              <a:rPr lang="en-US" dirty="0" smtClean="0">
                <a:solidFill>
                  <a:srgbClr val="7D1102"/>
                </a:solidFill>
              </a:rPr>
              <a:t>Can draw an entire image, or a sub-section </a:t>
            </a:r>
          </a:p>
          <a:p>
            <a:pPr marL="2209800" lvl="3" indent="0">
              <a:buNone/>
            </a:pPr>
            <a:endParaRPr lang="en-US" dirty="0" smtClean="0">
              <a:latin typeface="+mj-lt"/>
              <a:cs typeface="Consolas"/>
            </a:endParaRPr>
          </a:p>
        </p:txBody>
      </p:sp>
      <p:sp>
        <p:nvSpPr>
          <p:cNvPr id="6" name="Text Placeholder 2"/>
          <p:cNvSpPr txBox="1">
            <a:spLocks/>
          </p:cNvSpPr>
          <p:nvPr/>
        </p:nvSpPr>
        <p:spPr>
          <a:xfrm>
            <a:off x="19439660" y="2560782"/>
            <a:ext cx="4944340" cy="222280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lvl="1" algn="l">
              <a:buFont typeface="Wingdings" charset="2"/>
              <a:buChar char="²"/>
            </a:pPr>
            <a:r>
              <a:rPr lang="en-US" sz="2800" dirty="0" smtClean="0">
                <a:cs typeface="Consolas"/>
              </a:rPr>
              <a:t>drawing an image sub-section is commonly used for sprites </a:t>
            </a:r>
            <a:endParaRPr lang="en-US" sz="2800" dirty="0" smtClean="0">
              <a:latin typeface="Consolas"/>
              <a:cs typeface="Consolas"/>
            </a:endParaRPr>
          </a:p>
          <a:p>
            <a:pPr lvl="3" algn="l">
              <a:buFont typeface="Courier New"/>
              <a:buChar char="o"/>
            </a:pPr>
            <a:endParaRPr lang="en-US" sz="2800" dirty="0" smtClean="0">
              <a:latin typeface="+mj-lt"/>
              <a:cs typeface="Consolas"/>
            </a:endParaRPr>
          </a:p>
        </p:txBody>
      </p:sp>
      <p:graphicFrame>
        <p:nvGraphicFramePr>
          <p:cNvPr id="7" name="Table 6"/>
          <p:cNvGraphicFramePr>
            <a:graphicFrameLocks noGrp="1"/>
          </p:cNvGraphicFramePr>
          <p:nvPr>
            <p:extLst>
              <p:ext uri="{D42A27DB-BD31-4B8C-83A1-F6EECF244321}">
                <p14:modId xmlns:p14="http://schemas.microsoft.com/office/powerpoint/2010/main" val="3022177021"/>
              </p:ext>
            </p:extLst>
          </p:nvPr>
        </p:nvGraphicFramePr>
        <p:xfrm>
          <a:off x="673100" y="3649364"/>
          <a:ext cx="10037040" cy="9541157"/>
        </p:xfrm>
        <a:graphic>
          <a:graphicData uri="http://schemas.openxmlformats.org/drawingml/2006/table">
            <a:tbl>
              <a:tblPr firstRow="1" bandRow="1">
                <a:tableStyleId>{3C2FFA5D-87B4-456A-9821-1D502468CF0F}</a:tableStyleId>
              </a:tblPr>
              <a:tblGrid>
                <a:gridCol w="10037040"/>
              </a:tblGrid>
              <a:tr h="1513337">
                <a:tc>
                  <a:txBody>
                    <a:bodyPr/>
                    <a:lstStyle/>
                    <a:p>
                      <a:pPr marL="0" marR="0" lvl="1" indent="0" algn="l" defTabSz="825500" eaLnBrk="1" fontAlgn="auto" latinLnBrk="0" hangingPunct="1">
                        <a:lnSpc>
                          <a:spcPct val="100000"/>
                        </a:lnSpc>
                        <a:spcBef>
                          <a:spcPts val="0"/>
                        </a:spcBef>
                        <a:spcAft>
                          <a:spcPts val="0"/>
                        </a:spcAft>
                        <a:buClrTx/>
                        <a:buSzTx/>
                        <a:buFontTx/>
                        <a:buNone/>
                        <a:tabLst/>
                        <a:defRPr/>
                      </a:pPr>
                      <a:r>
                        <a:rPr lang="en-US" sz="4000" dirty="0" err="1" smtClean="0">
                          <a:latin typeface="Consolas"/>
                          <a:cs typeface="Consolas"/>
                        </a:rPr>
                        <a:t>drawImage</a:t>
                      </a:r>
                      <a:r>
                        <a:rPr lang="en-US" sz="4000" dirty="0" smtClean="0">
                          <a:latin typeface="Consolas"/>
                          <a:cs typeface="Consolas"/>
                        </a:rPr>
                        <a:t> (image, x, y, width, height)</a:t>
                      </a:r>
                    </a:p>
                    <a:p>
                      <a:pPr algn="l"/>
                      <a:endParaRPr lang="en-US" sz="4000" dirty="0">
                        <a:latin typeface="Consolas"/>
                        <a:cs typeface="Consolas"/>
                      </a:endParaRPr>
                    </a:p>
                  </a:txBody>
                  <a:tcPr marL="145672" marR="145672" marT="72836" marB="72836"/>
                </a:tc>
              </a:tr>
              <a:tr h="1513337">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smtClean="0">
                          <a:latin typeface="Consolas"/>
                          <a:cs typeface="Consolas"/>
                        </a:rPr>
                        <a:t>image </a:t>
                      </a:r>
                      <a:r>
                        <a:rPr lang="en-US" sz="4000" dirty="0" smtClean="0">
                          <a:latin typeface="Consolas"/>
                          <a:cs typeface="Consolas"/>
                          <a:sym typeface="Gill Sans Light"/>
                        </a:rPr>
                        <a:t>– </a:t>
                      </a:r>
                      <a:r>
                        <a:rPr lang="en-US" sz="4000" dirty="0" smtClean="0">
                          <a:sym typeface="Gill Sans Light"/>
                        </a:rPr>
                        <a:t>image object</a:t>
                      </a:r>
                    </a:p>
                    <a:p>
                      <a:pPr marL="0" marR="0" lvl="2" indent="0" algn="l" defTabSz="825500" eaLnBrk="1" fontAlgn="auto" latinLnBrk="0" hangingPunct="1">
                        <a:lnSpc>
                          <a:spcPct val="100000"/>
                        </a:lnSpc>
                        <a:spcBef>
                          <a:spcPts val="0"/>
                        </a:spcBef>
                        <a:spcAft>
                          <a:spcPts val="0"/>
                        </a:spcAft>
                        <a:buClrTx/>
                        <a:buSzTx/>
                        <a:buFontTx/>
                        <a:buNone/>
                        <a:tabLst/>
                        <a:defRPr/>
                      </a:pPr>
                      <a:endParaRPr lang="en-US" sz="4000" dirty="0" smtClean="0">
                        <a:solidFill>
                          <a:schemeClr val="tx1"/>
                        </a:solidFill>
                        <a:latin typeface="+mj-lt"/>
                        <a:ea typeface="+mn-ea"/>
                        <a:cs typeface="Consolas"/>
                        <a:sym typeface="Gill Sans Light"/>
                      </a:endParaRPr>
                    </a:p>
                  </a:txBody>
                  <a:tcPr marL="145672" marR="145672" marT="72836" marB="72836"/>
                </a:tc>
              </a:tr>
              <a:tr h="1513337">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smtClean="0">
                          <a:latin typeface="Consolas"/>
                          <a:cs typeface="Consolas"/>
                        </a:rPr>
                        <a:t>x</a:t>
                      </a:r>
                      <a:r>
                        <a:rPr lang="en-US" sz="4000" dirty="0" smtClean="0">
                          <a:latin typeface="Consolas"/>
                          <a:cs typeface="Consolas"/>
                          <a:sym typeface="Gill Sans Light"/>
                        </a:rPr>
                        <a:t> – </a:t>
                      </a:r>
                      <a:r>
                        <a:rPr lang="en-US" sz="4000" dirty="0" smtClean="0">
                          <a:sym typeface="Gill Sans Light"/>
                        </a:rPr>
                        <a:t>x position on canvas</a:t>
                      </a:r>
                    </a:p>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smtClean="0">
                          <a:sym typeface="Gill Sans Light"/>
                        </a:rPr>
                        <a:t> </a:t>
                      </a:r>
                      <a:endParaRPr lang="en-US" sz="4000" dirty="0" smtClean="0">
                        <a:solidFill>
                          <a:schemeClr val="tx1"/>
                        </a:solidFill>
                        <a:latin typeface="+mn-lt"/>
                        <a:ea typeface="+mn-ea"/>
                        <a:cs typeface="Consolas"/>
                        <a:sym typeface="Gill Sans Light"/>
                      </a:endParaRPr>
                    </a:p>
                  </a:txBody>
                  <a:tcPr marL="145672" marR="145672" marT="72836" marB="72836"/>
                </a:tc>
              </a:tr>
              <a:tr h="1513337">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smtClean="0">
                          <a:latin typeface="Consolas"/>
                          <a:cs typeface="Consolas"/>
                        </a:rPr>
                        <a:t>y </a:t>
                      </a:r>
                      <a:r>
                        <a:rPr lang="en-US" sz="4000" dirty="0" smtClean="0">
                          <a:latin typeface="Consolas"/>
                          <a:cs typeface="Consolas"/>
                          <a:sym typeface="Gill Sans Light"/>
                        </a:rPr>
                        <a:t>–</a:t>
                      </a:r>
                      <a:r>
                        <a:rPr lang="en-US" sz="4000" dirty="0" smtClean="0">
                          <a:sym typeface="Gill Sans Light"/>
                        </a:rPr>
                        <a:t> y position on canvas </a:t>
                      </a:r>
                    </a:p>
                    <a:p>
                      <a:pPr algn="l"/>
                      <a:endParaRPr lang="en-US" sz="4000" dirty="0">
                        <a:latin typeface="Consolas"/>
                        <a:cs typeface="Consolas"/>
                      </a:endParaRPr>
                    </a:p>
                  </a:txBody>
                  <a:tcPr marL="145672" marR="145672" marT="72836" marB="72836"/>
                </a:tc>
              </a:tr>
              <a:tr h="1513337">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smtClean="0">
                          <a:latin typeface="Consolas"/>
                          <a:cs typeface="Consolas"/>
                        </a:rPr>
                        <a:t>width</a:t>
                      </a:r>
                      <a:r>
                        <a:rPr lang="en-US" sz="4000" dirty="0" smtClean="0">
                          <a:latin typeface="Consolas"/>
                          <a:cs typeface="Consolas"/>
                          <a:sym typeface="Gill Sans Light"/>
                        </a:rPr>
                        <a:t> – </a:t>
                      </a:r>
                      <a:r>
                        <a:rPr lang="en-US" sz="4000" dirty="0" smtClean="0">
                          <a:sym typeface="Gill Sans Light"/>
                        </a:rPr>
                        <a:t>width on canvas </a:t>
                      </a:r>
                    </a:p>
                    <a:p>
                      <a:pPr algn="l"/>
                      <a:endParaRPr lang="en-US" sz="4000" dirty="0">
                        <a:latin typeface="Consolas"/>
                        <a:cs typeface="Consolas"/>
                      </a:endParaRPr>
                    </a:p>
                  </a:txBody>
                  <a:tcPr marL="145672" marR="145672" marT="72836" marB="72836"/>
                </a:tc>
              </a:tr>
              <a:tr h="1513337">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smtClean="0">
                          <a:latin typeface="Consolas"/>
                          <a:cs typeface="Consolas"/>
                        </a:rPr>
                        <a:t>height</a:t>
                      </a:r>
                      <a:r>
                        <a:rPr lang="en-US" sz="4000" dirty="0" smtClean="0">
                          <a:latin typeface="Consolas"/>
                          <a:cs typeface="Consolas"/>
                          <a:sym typeface="Gill Sans Light"/>
                        </a:rPr>
                        <a:t> – </a:t>
                      </a:r>
                      <a:r>
                        <a:rPr lang="en-US" sz="4000" dirty="0" smtClean="0">
                          <a:sym typeface="Gill Sans Light"/>
                        </a:rPr>
                        <a:t>height on canvas </a:t>
                      </a:r>
                    </a:p>
                    <a:p>
                      <a:pPr algn="l"/>
                      <a:endParaRPr lang="en-US" sz="4000" dirty="0">
                        <a:latin typeface="Consolas"/>
                        <a:cs typeface="Consolas"/>
                      </a:endParaRPr>
                    </a:p>
                  </a:txBody>
                  <a:tcPr marL="145672" marR="145672" marT="72836" marB="72836"/>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51859075"/>
              </p:ext>
            </p:extLst>
          </p:nvPr>
        </p:nvGraphicFramePr>
        <p:xfrm>
          <a:off x="11333018" y="3911600"/>
          <a:ext cx="12794809" cy="9007384"/>
        </p:xfrm>
        <a:graphic>
          <a:graphicData uri="http://schemas.openxmlformats.org/drawingml/2006/table">
            <a:tbl>
              <a:tblPr firstRow="1" bandRow="1">
                <a:tableStyleId>{3C2FFA5D-87B4-456A-9821-1D502468CF0F}</a:tableStyleId>
              </a:tblPr>
              <a:tblGrid>
                <a:gridCol w="12794809"/>
              </a:tblGrid>
              <a:tr h="2015464">
                <a:tc>
                  <a:txBody>
                    <a:bodyPr/>
                    <a:lstStyle/>
                    <a:p>
                      <a:pPr marL="0" lvl="2" indent="0" algn="l">
                        <a:buFont typeface="Courier New"/>
                        <a:buNone/>
                      </a:pPr>
                      <a:r>
                        <a:rPr lang="en-US" sz="4000" dirty="0" err="1" smtClean="0">
                          <a:latin typeface="Consolas"/>
                          <a:cs typeface="Consolas"/>
                        </a:rPr>
                        <a:t>drawImage</a:t>
                      </a:r>
                      <a:r>
                        <a:rPr lang="en-US" sz="4000" dirty="0" smtClean="0">
                          <a:latin typeface="Consolas"/>
                          <a:cs typeface="Consolas"/>
                        </a:rPr>
                        <a:t> (image, </a:t>
                      </a:r>
                      <a:r>
                        <a:rPr lang="en-US" sz="4000" dirty="0" err="1" smtClean="0">
                          <a:latin typeface="Consolas"/>
                          <a:cs typeface="Consolas"/>
                        </a:rPr>
                        <a:t>sx</a:t>
                      </a:r>
                      <a:r>
                        <a:rPr lang="en-US" sz="4000" dirty="0" smtClean="0">
                          <a:latin typeface="Consolas"/>
                          <a:cs typeface="Consolas"/>
                        </a:rPr>
                        <a:t>, </a:t>
                      </a:r>
                      <a:r>
                        <a:rPr lang="en-US" sz="4000" dirty="0" err="1" smtClean="0">
                          <a:latin typeface="Consolas"/>
                          <a:cs typeface="Consolas"/>
                        </a:rPr>
                        <a:t>sy</a:t>
                      </a:r>
                      <a:r>
                        <a:rPr lang="en-US" sz="4000" dirty="0" smtClean="0">
                          <a:latin typeface="Consolas"/>
                          <a:cs typeface="Consolas"/>
                        </a:rPr>
                        <a:t>, </a:t>
                      </a:r>
                      <a:r>
                        <a:rPr lang="en-US" sz="4000" dirty="0" err="1" smtClean="0">
                          <a:latin typeface="Consolas"/>
                          <a:cs typeface="Consolas"/>
                        </a:rPr>
                        <a:t>sWidth</a:t>
                      </a:r>
                      <a:r>
                        <a:rPr lang="en-US" sz="4000" dirty="0" smtClean="0">
                          <a:latin typeface="Consolas"/>
                          <a:cs typeface="Consolas"/>
                        </a:rPr>
                        <a:t>, </a:t>
                      </a:r>
                      <a:r>
                        <a:rPr lang="en-US" sz="4000" dirty="0" err="1" smtClean="0">
                          <a:latin typeface="Consolas"/>
                          <a:cs typeface="Consolas"/>
                        </a:rPr>
                        <a:t>sHeight</a:t>
                      </a:r>
                      <a:r>
                        <a:rPr lang="en-US" sz="4000" dirty="0" smtClean="0">
                          <a:latin typeface="Consolas"/>
                          <a:cs typeface="Consolas"/>
                        </a:rPr>
                        <a:t>, dx, </a:t>
                      </a:r>
                      <a:r>
                        <a:rPr lang="en-US" sz="4000" dirty="0" err="1" smtClean="0">
                          <a:latin typeface="Consolas"/>
                          <a:cs typeface="Consolas"/>
                        </a:rPr>
                        <a:t>dy</a:t>
                      </a:r>
                      <a:r>
                        <a:rPr lang="en-US" sz="4000" dirty="0" smtClean="0">
                          <a:latin typeface="Consolas"/>
                          <a:cs typeface="Consolas"/>
                        </a:rPr>
                        <a:t>, </a:t>
                      </a:r>
                      <a:r>
                        <a:rPr lang="en-US" sz="4000" dirty="0" err="1" smtClean="0">
                          <a:latin typeface="Consolas"/>
                          <a:cs typeface="Consolas"/>
                        </a:rPr>
                        <a:t>dWidth</a:t>
                      </a:r>
                      <a:r>
                        <a:rPr lang="en-US" sz="4000" dirty="0" smtClean="0">
                          <a:latin typeface="Consolas"/>
                          <a:cs typeface="Consolas"/>
                        </a:rPr>
                        <a:t>, </a:t>
                      </a:r>
                      <a:r>
                        <a:rPr lang="en-US" sz="4000" dirty="0" err="1" smtClean="0">
                          <a:latin typeface="Consolas"/>
                          <a:cs typeface="Consolas"/>
                        </a:rPr>
                        <a:t>dHeight</a:t>
                      </a:r>
                      <a:r>
                        <a:rPr lang="en-US" sz="4000" dirty="0" smtClean="0">
                          <a:latin typeface="Consolas"/>
                          <a:cs typeface="Consolas"/>
                        </a:rPr>
                        <a:t>)</a:t>
                      </a:r>
                    </a:p>
                    <a:p>
                      <a:pPr algn="l"/>
                      <a:endParaRPr lang="en-US" sz="4000" dirty="0">
                        <a:latin typeface="Consolas"/>
                        <a:cs typeface="Consolas"/>
                      </a:endParaRPr>
                    </a:p>
                  </a:txBody>
                  <a:tcPr marL="137097" marR="137097" marT="68548" marB="68548"/>
                </a:tc>
              </a:tr>
              <a:tr h="776880">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smtClean="0">
                          <a:latin typeface="Consolas"/>
                          <a:cs typeface="Consolas"/>
                        </a:rPr>
                        <a:t>image </a:t>
                      </a:r>
                      <a:r>
                        <a:rPr lang="en-US" sz="4000" dirty="0" smtClean="0">
                          <a:latin typeface="Consolas"/>
                          <a:cs typeface="Consolas"/>
                          <a:sym typeface="Gill Sans Light"/>
                        </a:rPr>
                        <a:t>– </a:t>
                      </a:r>
                      <a:r>
                        <a:rPr lang="en-US" sz="4000" dirty="0" smtClean="0">
                          <a:solidFill>
                            <a:schemeClr val="dk1"/>
                          </a:solidFill>
                          <a:latin typeface="+mn-lt"/>
                          <a:ea typeface="+mn-ea"/>
                          <a:cs typeface="Consolas"/>
                          <a:sym typeface="Gill Sans Light"/>
                        </a:rPr>
                        <a:t>image object</a:t>
                      </a:r>
                    </a:p>
                  </a:txBody>
                  <a:tcPr marL="137097" marR="137097" marT="68548" marB="68548"/>
                </a:tc>
              </a:tr>
              <a:tr h="776880">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err="1" smtClean="0">
                          <a:latin typeface="Consolas"/>
                          <a:cs typeface="Consolas"/>
                        </a:rPr>
                        <a:t>sx</a:t>
                      </a:r>
                      <a:r>
                        <a:rPr lang="en-US" sz="4000" dirty="0" smtClean="0">
                          <a:latin typeface="Consolas"/>
                          <a:cs typeface="Consolas"/>
                          <a:sym typeface="Gill Sans Light"/>
                        </a:rPr>
                        <a:t> – </a:t>
                      </a:r>
                      <a:r>
                        <a:rPr lang="en-US" sz="4000" dirty="0" smtClean="0">
                          <a:latin typeface="+mn-lt"/>
                          <a:cs typeface="Consolas"/>
                          <a:sym typeface="Gill Sans Light"/>
                        </a:rPr>
                        <a:t>x position on canvas (in image object)</a:t>
                      </a:r>
                    </a:p>
                  </a:txBody>
                  <a:tcPr marL="137097" marR="137097" marT="68548" marB="68548"/>
                </a:tc>
              </a:tr>
              <a:tr h="776880">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err="1" smtClean="0">
                          <a:latin typeface="Consolas"/>
                          <a:cs typeface="Consolas"/>
                        </a:rPr>
                        <a:t>sy</a:t>
                      </a:r>
                      <a:r>
                        <a:rPr lang="en-US" sz="4000" dirty="0" smtClean="0">
                          <a:latin typeface="Consolas"/>
                          <a:cs typeface="Consolas"/>
                        </a:rPr>
                        <a:t> </a:t>
                      </a:r>
                      <a:r>
                        <a:rPr lang="en-US" sz="4000" dirty="0" smtClean="0">
                          <a:latin typeface="Consolas"/>
                          <a:cs typeface="Consolas"/>
                          <a:sym typeface="Gill Sans Light"/>
                        </a:rPr>
                        <a:t>–</a:t>
                      </a:r>
                      <a:r>
                        <a:rPr lang="en-US" sz="4000" dirty="0" smtClean="0">
                          <a:latin typeface="+mn-lt"/>
                          <a:cs typeface="Consolas"/>
                          <a:sym typeface="Gill Sans Light"/>
                        </a:rPr>
                        <a:t> y position on canvas (in image object)</a:t>
                      </a:r>
                    </a:p>
                  </a:txBody>
                  <a:tcPr marL="137097" marR="137097" marT="68548" marB="68548"/>
                </a:tc>
              </a:tr>
              <a:tr h="776880">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err="1" smtClean="0">
                          <a:latin typeface="Consolas"/>
                          <a:cs typeface="Consolas"/>
                        </a:rPr>
                        <a:t>sWidth</a:t>
                      </a:r>
                      <a:r>
                        <a:rPr lang="en-US" sz="4000" dirty="0" smtClean="0">
                          <a:latin typeface="Consolas"/>
                          <a:cs typeface="Consolas"/>
                          <a:sym typeface="Gill Sans Light"/>
                        </a:rPr>
                        <a:t> – </a:t>
                      </a:r>
                      <a:r>
                        <a:rPr lang="en-US" sz="4000" dirty="0" smtClean="0">
                          <a:latin typeface="+mn-lt"/>
                          <a:cs typeface="Consolas"/>
                          <a:sym typeface="Gill Sans Light"/>
                        </a:rPr>
                        <a:t>width on canvas (in image object)</a:t>
                      </a:r>
                    </a:p>
                  </a:txBody>
                  <a:tcPr marL="137097" marR="137097" marT="68548" marB="68548"/>
                </a:tc>
              </a:tr>
              <a:tr h="776880">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err="1" smtClean="0">
                          <a:latin typeface="Consolas"/>
                          <a:cs typeface="Consolas"/>
                        </a:rPr>
                        <a:t>sHeight</a:t>
                      </a:r>
                      <a:r>
                        <a:rPr lang="en-US" sz="4000" dirty="0" smtClean="0">
                          <a:latin typeface="Consolas"/>
                          <a:cs typeface="Consolas"/>
                          <a:sym typeface="Gill Sans Light"/>
                        </a:rPr>
                        <a:t> – </a:t>
                      </a:r>
                      <a:r>
                        <a:rPr lang="en-US" sz="4000" dirty="0" smtClean="0">
                          <a:latin typeface="+mn-lt"/>
                          <a:cs typeface="Consolas"/>
                          <a:sym typeface="Gill Sans Light"/>
                        </a:rPr>
                        <a:t>height on canvas (in image object)</a:t>
                      </a:r>
                    </a:p>
                  </a:txBody>
                  <a:tcPr marL="137097" marR="137097" marT="68548" marB="68548"/>
                </a:tc>
              </a:tr>
              <a:tr h="776880">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smtClean="0">
                          <a:latin typeface="Consolas"/>
                          <a:cs typeface="Consolas"/>
                          <a:sym typeface="Gill Sans Light"/>
                        </a:rPr>
                        <a:t>dx – </a:t>
                      </a:r>
                      <a:r>
                        <a:rPr lang="en-US" sz="4000" dirty="0" smtClean="0">
                          <a:latin typeface="+mn-lt"/>
                          <a:cs typeface="Consolas"/>
                          <a:sym typeface="Gill Sans Light"/>
                        </a:rPr>
                        <a:t>x position on canvas </a:t>
                      </a:r>
                    </a:p>
                  </a:txBody>
                  <a:tcPr marL="137097" marR="137097" marT="68548" marB="68548"/>
                </a:tc>
              </a:tr>
              <a:tr h="776880">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err="1" smtClean="0">
                          <a:latin typeface="Consolas"/>
                          <a:cs typeface="Consolas"/>
                          <a:sym typeface="Gill Sans Light"/>
                        </a:rPr>
                        <a:t>dy</a:t>
                      </a:r>
                      <a:r>
                        <a:rPr lang="en-US" sz="4000" dirty="0" smtClean="0">
                          <a:latin typeface="Consolas"/>
                          <a:cs typeface="Consolas"/>
                          <a:sym typeface="Gill Sans Light"/>
                        </a:rPr>
                        <a:t> –</a:t>
                      </a:r>
                      <a:r>
                        <a:rPr lang="en-US" sz="4000" dirty="0" smtClean="0">
                          <a:latin typeface="+mn-lt"/>
                          <a:cs typeface="Consolas"/>
                          <a:sym typeface="Gill Sans Light"/>
                        </a:rPr>
                        <a:t> y position on canvas </a:t>
                      </a:r>
                    </a:p>
                  </a:txBody>
                  <a:tcPr marL="137097" marR="137097" marT="68548" marB="68548"/>
                </a:tc>
              </a:tr>
              <a:tr h="776880">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err="1" smtClean="0">
                          <a:latin typeface="Consolas"/>
                          <a:cs typeface="Consolas"/>
                          <a:sym typeface="Gill Sans Light"/>
                        </a:rPr>
                        <a:t>dWidth</a:t>
                      </a:r>
                      <a:r>
                        <a:rPr lang="en-US" sz="4000" baseline="0" dirty="0" smtClean="0">
                          <a:latin typeface="Consolas"/>
                          <a:cs typeface="Consolas"/>
                          <a:sym typeface="Gill Sans Light"/>
                        </a:rPr>
                        <a:t> </a:t>
                      </a:r>
                      <a:r>
                        <a:rPr lang="en-US" sz="4000" dirty="0" smtClean="0">
                          <a:latin typeface="Consolas"/>
                          <a:cs typeface="Consolas"/>
                          <a:sym typeface="Gill Sans Light"/>
                        </a:rPr>
                        <a:t>–</a:t>
                      </a:r>
                      <a:r>
                        <a:rPr lang="en-US" sz="4000" baseline="0" dirty="0" smtClean="0">
                          <a:latin typeface="Consolas"/>
                          <a:cs typeface="Consolas"/>
                          <a:sym typeface="Gill Sans Light"/>
                        </a:rPr>
                        <a:t> </a:t>
                      </a:r>
                      <a:r>
                        <a:rPr lang="en-US" sz="4000" dirty="0" smtClean="0">
                          <a:latin typeface="+mn-lt"/>
                          <a:cs typeface="Consolas"/>
                          <a:sym typeface="Gill Sans Light"/>
                        </a:rPr>
                        <a:t>width on canvas </a:t>
                      </a:r>
                    </a:p>
                  </a:txBody>
                  <a:tcPr marL="137097" marR="137097" marT="68548" marB="68548"/>
                </a:tc>
              </a:tr>
              <a:tr h="776880">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err="1" smtClean="0">
                          <a:latin typeface="Consolas"/>
                          <a:cs typeface="Consolas"/>
                          <a:sym typeface="Gill Sans Light"/>
                        </a:rPr>
                        <a:t>dHeight</a:t>
                      </a:r>
                      <a:r>
                        <a:rPr lang="en-US" sz="4000" dirty="0" smtClean="0">
                          <a:latin typeface="Consolas"/>
                          <a:cs typeface="Consolas"/>
                          <a:sym typeface="Gill Sans Light"/>
                        </a:rPr>
                        <a:t> – </a:t>
                      </a:r>
                      <a:r>
                        <a:rPr lang="en-US" sz="4000" dirty="0" smtClean="0">
                          <a:latin typeface="+mn-lt"/>
                          <a:cs typeface="Consolas"/>
                          <a:sym typeface="Gill Sans Light"/>
                        </a:rPr>
                        <a:t>height on canvas</a:t>
                      </a:r>
                    </a:p>
                  </a:txBody>
                  <a:tcPr marL="137097" marR="137097" marT="68548" marB="68548"/>
                </a:tc>
              </a:tr>
            </a:tbl>
          </a:graphicData>
        </a:graphic>
      </p:graphicFrame>
    </p:spTree>
    <p:extLst>
      <p:ext uri="{BB962C8B-B14F-4D97-AF65-F5344CB8AC3E}">
        <p14:creationId xmlns:p14="http://schemas.microsoft.com/office/powerpoint/2010/main" val="3040734155"/>
      </p:ext>
    </p:extLst>
  </p:cSld>
  <p:clrMapOvr>
    <a:masterClrMapping/>
  </p:clrMapOvr>
  <p:transition xmlns:p14="http://schemas.microsoft.com/office/powerpoint/2010/main" spd="me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Drawing images </a:t>
            </a:r>
            <a:endParaRPr lang="en-US" sz="8000" dirty="0"/>
          </a:p>
        </p:txBody>
      </p:sp>
      <p:sp>
        <p:nvSpPr>
          <p:cNvPr id="10" name="Rounded Rectangle 9"/>
          <p:cNvSpPr/>
          <p:nvPr/>
        </p:nvSpPr>
        <p:spPr>
          <a:xfrm>
            <a:off x="1301750" y="2832496"/>
            <a:ext cx="21621750" cy="930751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a:latin typeface="Consolas" pitchFamily="49" charset="0"/>
              </a:rPr>
              <a:t> </a:t>
            </a:r>
            <a:r>
              <a:rPr lang="fi-FI" sz="3600" dirty="0">
                <a:solidFill>
                  <a:srgbClr val="7F7F7F"/>
                </a:solidFill>
                <a:latin typeface="Consolas" pitchFamily="49" charset="0"/>
              </a:rPr>
              <a:t>//...</a:t>
            </a:r>
          </a:p>
          <a:p>
            <a:pPr lvl="1" algn="l">
              <a:defRPr/>
            </a:pPr>
            <a:r>
              <a:rPr lang="fi-FI" sz="3600" dirty="0" err="1">
                <a:latin typeface="Consolas" pitchFamily="49" charset="0"/>
              </a:rPr>
              <a:t>if(</a:t>
            </a:r>
            <a:r>
              <a:rPr lang="fi-FI" sz="3600" dirty="0" err="1">
                <a:solidFill>
                  <a:srgbClr val="51868F"/>
                </a:solidFill>
                <a:latin typeface="Consolas" pitchFamily="49" charset="0"/>
              </a:rPr>
              <a:t>canvas</a:t>
            </a:r>
            <a:r>
              <a:rPr lang="fi-FI" sz="3600" dirty="0" err="1">
                <a:latin typeface="Consolas" pitchFamily="49" charset="0"/>
              </a:rPr>
              <a:t>.getContext</a:t>
            </a:r>
            <a:r>
              <a:rPr lang="fi-FI" sz="3600" dirty="0">
                <a:latin typeface="Consolas" pitchFamily="49" charset="0"/>
              </a:rPr>
              <a:t>) {</a:t>
            </a:r>
          </a:p>
          <a:p>
            <a:pPr lvl="1" algn="l">
              <a:defRPr/>
            </a:pPr>
            <a:endParaRPr lang="fi-FI" sz="3600" dirty="0">
              <a:latin typeface="Consolas" pitchFamily="49" charset="0"/>
            </a:endParaRPr>
          </a:p>
          <a:p>
            <a:pPr lvl="1" algn="l">
              <a:defRPr/>
            </a:pPr>
            <a:r>
              <a:rPr lang="fi-FI" sz="3600" dirty="0">
                <a:latin typeface="Consolas" pitchFamily="49" charset="0"/>
              </a:rPr>
              <a:t>	</a:t>
            </a:r>
            <a:r>
              <a:rPr lang="fi-FI" sz="3600" dirty="0">
                <a:solidFill>
                  <a:srgbClr val="7F7F7F"/>
                </a:solidFill>
                <a:latin typeface="Consolas" pitchFamily="49" charset="0"/>
              </a:rPr>
              <a:t>//</a:t>
            </a:r>
            <a:r>
              <a:rPr lang="fi-FI" sz="3600" dirty="0" err="1">
                <a:solidFill>
                  <a:srgbClr val="7F7F7F"/>
                </a:solidFill>
                <a:latin typeface="Consolas" pitchFamily="49" charset="0"/>
              </a:rPr>
              <a:t>Two</a:t>
            </a:r>
            <a:r>
              <a:rPr lang="fi-FI" sz="3600" dirty="0">
                <a:solidFill>
                  <a:srgbClr val="7F7F7F"/>
                </a:solidFill>
                <a:latin typeface="Consolas" pitchFamily="49" charset="0"/>
              </a:rPr>
              <a:t> </a:t>
            </a:r>
            <a:r>
              <a:rPr lang="fi-FI" sz="3600" dirty="0" err="1">
                <a:solidFill>
                  <a:srgbClr val="7F7F7F"/>
                </a:solidFill>
                <a:latin typeface="Consolas" pitchFamily="49" charset="0"/>
              </a:rPr>
              <a:t>different</a:t>
            </a:r>
            <a:r>
              <a:rPr lang="fi-FI" sz="3600" dirty="0">
                <a:solidFill>
                  <a:srgbClr val="7F7F7F"/>
                </a:solidFill>
                <a:latin typeface="Consolas" pitchFamily="49" charset="0"/>
              </a:rPr>
              <a:t> </a:t>
            </a:r>
            <a:r>
              <a:rPr lang="fi-FI" sz="3600" dirty="0" err="1">
                <a:solidFill>
                  <a:srgbClr val="7F7F7F"/>
                </a:solidFill>
                <a:latin typeface="Consolas" pitchFamily="49" charset="0"/>
              </a:rPr>
              <a:t>ways</a:t>
            </a:r>
            <a:r>
              <a:rPr lang="fi-FI" sz="3600" dirty="0">
                <a:solidFill>
                  <a:srgbClr val="7F7F7F"/>
                </a:solidFill>
                <a:latin typeface="Consolas" pitchFamily="49" charset="0"/>
              </a:rPr>
              <a:t> to </a:t>
            </a:r>
            <a:r>
              <a:rPr lang="fi-FI" sz="3600" dirty="0" err="1">
                <a:solidFill>
                  <a:srgbClr val="7F7F7F"/>
                </a:solidFill>
                <a:latin typeface="Consolas" pitchFamily="49" charset="0"/>
              </a:rPr>
              <a:t>load</a:t>
            </a:r>
            <a:r>
              <a:rPr lang="fi-FI" sz="3600" dirty="0">
                <a:solidFill>
                  <a:srgbClr val="7F7F7F"/>
                </a:solidFill>
                <a:latin typeface="Consolas" pitchFamily="49" charset="0"/>
              </a:rPr>
              <a:t> an image</a:t>
            </a:r>
          </a:p>
          <a:p>
            <a:pPr lvl="1" algn="l">
              <a:defRPr/>
            </a:pPr>
            <a:r>
              <a:rPr lang="fi-FI" sz="3600" dirty="0">
                <a:solidFill>
                  <a:schemeClr val="tx1"/>
                </a:solidFill>
                <a:latin typeface="Consolas" pitchFamily="49" charset="0"/>
              </a:rPr>
              <a:t>	</a:t>
            </a:r>
            <a:r>
              <a:rPr lang="fi-FI" sz="3600" dirty="0" err="1">
                <a:solidFill>
                  <a:schemeClr val="tx1"/>
                </a:solidFill>
                <a:latin typeface="Consolas" pitchFamily="49" charset="0"/>
              </a:rPr>
              <a:t>var</a:t>
            </a:r>
            <a:r>
              <a:rPr lang="fi-FI" sz="3600" dirty="0">
                <a:solidFill>
                  <a:schemeClr val="tx1"/>
                </a:solidFill>
                <a:latin typeface="Consolas" pitchFamily="49" charset="0"/>
              </a:rPr>
              <a:t> image1 = </a:t>
            </a:r>
            <a:r>
              <a:rPr lang="fi-FI" sz="3600" dirty="0" err="1">
                <a:solidFill>
                  <a:schemeClr val="tx1"/>
                </a:solidFill>
                <a:latin typeface="Consolas" pitchFamily="49" charset="0"/>
              </a:rPr>
              <a:t>document.getElementById(</a:t>
            </a:r>
            <a:r>
              <a:rPr lang="fi-FI" altLang="en-US" sz="3600" dirty="0" err="1">
                <a:solidFill>
                  <a:schemeClr val="tx1"/>
                </a:solidFill>
                <a:latin typeface="Consolas" pitchFamily="49" charset="0"/>
              </a:rPr>
              <a:t>'</a:t>
            </a:r>
            <a:r>
              <a:rPr lang="fi-FI" sz="3600" dirty="0" err="1">
                <a:solidFill>
                  <a:schemeClr val="tx1"/>
                </a:solidFill>
                <a:latin typeface="Consolas" pitchFamily="49" charset="0"/>
              </a:rPr>
              <a:t>anImage</a:t>
            </a:r>
            <a:r>
              <a:rPr lang="fi-FI" altLang="en-US" sz="3600" dirty="0">
                <a:solidFill>
                  <a:schemeClr val="tx1"/>
                </a:solidFill>
                <a:latin typeface="Consolas" pitchFamily="49" charset="0"/>
              </a:rPr>
              <a:t>'</a:t>
            </a:r>
            <a:r>
              <a:rPr lang="fi-FI" sz="3600" dirty="0">
                <a:solidFill>
                  <a:schemeClr val="tx1"/>
                </a:solidFill>
                <a:latin typeface="Consolas" pitchFamily="49" charset="0"/>
              </a:rPr>
              <a:t>);</a:t>
            </a:r>
          </a:p>
          <a:p>
            <a:pPr lvl="1" algn="l">
              <a:defRPr/>
            </a:pPr>
            <a:r>
              <a:rPr lang="fi-FI" sz="3600" dirty="0">
                <a:solidFill>
                  <a:schemeClr val="tx1"/>
                </a:solidFill>
                <a:latin typeface="Consolas" pitchFamily="49" charset="0"/>
              </a:rPr>
              <a:t>	</a:t>
            </a:r>
            <a:r>
              <a:rPr lang="fi-FI" sz="3600" dirty="0" err="1">
                <a:solidFill>
                  <a:schemeClr val="tx1"/>
                </a:solidFill>
                <a:latin typeface="Consolas" pitchFamily="49" charset="0"/>
              </a:rPr>
              <a:t>var</a:t>
            </a:r>
            <a:r>
              <a:rPr lang="fi-FI" sz="3600" dirty="0">
                <a:solidFill>
                  <a:schemeClr val="tx1"/>
                </a:solidFill>
                <a:latin typeface="Consolas" pitchFamily="49" charset="0"/>
              </a:rPr>
              <a:t> image2 = new Image();</a:t>
            </a:r>
          </a:p>
          <a:p>
            <a:pPr lvl="1" algn="l">
              <a:defRPr/>
            </a:pPr>
            <a:r>
              <a:rPr lang="fi-FI" sz="3600" dirty="0">
                <a:solidFill>
                  <a:schemeClr val="tx1"/>
                </a:solidFill>
                <a:latin typeface="Consolas" pitchFamily="49" charset="0"/>
              </a:rPr>
              <a:t> 	image2.src = </a:t>
            </a:r>
            <a:r>
              <a:rPr lang="fi-FI" altLang="en-US" sz="3600" dirty="0">
                <a:solidFill>
                  <a:schemeClr val="tx1"/>
                </a:solidFill>
                <a:latin typeface="Consolas" pitchFamily="49" charset="0"/>
              </a:rPr>
              <a:t>'</a:t>
            </a:r>
            <a:r>
              <a:rPr lang="fi-FI" altLang="ja-JP" sz="3600" dirty="0" err="1">
                <a:solidFill>
                  <a:schemeClr val="tx1"/>
                </a:solidFill>
                <a:latin typeface="Consolas" pitchFamily="49" charset="0"/>
              </a:rPr>
              <a:t>image.png</a:t>
            </a:r>
            <a:r>
              <a:rPr lang="fi-FI" altLang="en-US" sz="3600" dirty="0">
                <a:solidFill>
                  <a:schemeClr val="tx1"/>
                </a:solidFill>
                <a:latin typeface="Consolas" pitchFamily="49" charset="0"/>
              </a:rPr>
              <a:t>'</a:t>
            </a:r>
            <a:r>
              <a:rPr lang="fi-FI" altLang="ja-JP" sz="3600" dirty="0">
                <a:solidFill>
                  <a:schemeClr val="tx1"/>
                </a:solidFill>
                <a:latin typeface="Consolas" pitchFamily="49" charset="0"/>
              </a:rPr>
              <a:t>;</a:t>
            </a:r>
          </a:p>
          <a:p>
            <a:pPr lvl="1" algn="l">
              <a:defRPr/>
            </a:pPr>
            <a:r>
              <a:rPr lang="fi-FI" sz="3600" dirty="0">
                <a:solidFill>
                  <a:schemeClr val="tx1"/>
                </a:solidFill>
                <a:latin typeface="Consolas" pitchFamily="49" charset="0"/>
              </a:rPr>
              <a:t>	</a:t>
            </a:r>
          </a:p>
          <a:p>
            <a:pPr lvl="1" algn="l">
              <a:defRPr/>
            </a:pPr>
            <a:r>
              <a:rPr lang="fi-FI" sz="3600" dirty="0">
                <a:solidFill>
                  <a:schemeClr val="tx1"/>
                </a:solidFill>
                <a:latin typeface="Consolas" pitchFamily="49" charset="0"/>
              </a:rPr>
              <a:t>	</a:t>
            </a:r>
            <a:r>
              <a:rPr lang="fi-FI" sz="3600" dirty="0">
                <a:solidFill>
                  <a:srgbClr val="7F7F7F"/>
                </a:solidFill>
                <a:latin typeface="Consolas" pitchFamily="49" charset="0"/>
              </a:rPr>
              <a:t>//</a:t>
            </a:r>
            <a:r>
              <a:rPr lang="fi-FI" sz="3600" dirty="0" err="1">
                <a:solidFill>
                  <a:srgbClr val="7F7F7F"/>
                </a:solidFill>
                <a:latin typeface="Consolas" pitchFamily="49" charset="0"/>
              </a:rPr>
              <a:t>Draws</a:t>
            </a:r>
            <a:r>
              <a:rPr lang="fi-FI" sz="3600" dirty="0">
                <a:solidFill>
                  <a:srgbClr val="7F7F7F"/>
                </a:solidFill>
                <a:latin typeface="Consolas" pitchFamily="49" charset="0"/>
              </a:rPr>
              <a:t> the image in the top </a:t>
            </a:r>
            <a:r>
              <a:rPr lang="fi-FI" sz="3600" dirty="0" err="1">
                <a:solidFill>
                  <a:srgbClr val="7F7F7F"/>
                </a:solidFill>
                <a:latin typeface="Consolas" pitchFamily="49" charset="0"/>
              </a:rPr>
              <a:t>left</a:t>
            </a:r>
            <a:r>
              <a:rPr lang="fi-FI" sz="3600" dirty="0">
                <a:solidFill>
                  <a:srgbClr val="7F7F7F"/>
                </a:solidFill>
                <a:latin typeface="Consolas" pitchFamily="49" charset="0"/>
              </a:rPr>
              <a:t>, at 50x50</a:t>
            </a:r>
          </a:p>
          <a:p>
            <a:pPr lvl="1" algn="l">
              <a:defRPr/>
            </a:pPr>
            <a:r>
              <a:rPr lang="fi-FI" sz="3600" dirty="0">
                <a:solidFill>
                  <a:schemeClr val="tx1"/>
                </a:solidFill>
                <a:latin typeface="Consolas" pitchFamily="49" charset="0"/>
              </a:rPr>
              <a:t>	context.drawImage(image1,0,0,50,50);</a:t>
            </a:r>
          </a:p>
          <a:p>
            <a:pPr lvl="1" algn="l">
              <a:defRPr/>
            </a:pPr>
            <a:r>
              <a:rPr lang="fi-FI" sz="3600" dirty="0">
                <a:solidFill>
                  <a:schemeClr val="tx1"/>
                </a:solidFill>
                <a:latin typeface="Consolas" pitchFamily="49" charset="0"/>
              </a:rPr>
              <a:t>	</a:t>
            </a:r>
            <a:r>
              <a:rPr lang="fi-FI" sz="3600" dirty="0">
                <a:solidFill>
                  <a:srgbClr val="7F7F7F"/>
                </a:solidFill>
                <a:latin typeface="Consolas" pitchFamily="49" charset="0"/>
              </a:rPr>
              <a:t>//</a:t>
            </a:r>
            <a:r>
              <a:rPr lang="fi-FI" sz="3600" dirty="0" err="1">
                <a:solidFill>
                  <a:srgbClr val="7F7F7F"/>
                </a:solidFill>
                <a:latin typeface="Consolas" pitchFamily="49" charset="0"/>
              </a:rPr>
              <a:t>Draws</a:t>
            </a:r>
            <a:r>
              <a:rPr lang="fi-FI" sz="3600" dirty="0">
                <a:solidFill>
                  <a:srgbClr val="7F7F7F"/>
                </a:solidFill>
                <a:latin typeface="Consolas" pitchFamily="49" charset="0"/>
              </a:rPr>
              <a:t> a </a:t>
            </a:r>
            <a:r>
              <a:rPr lang="fi-FI" sz="3600" dirty="0" err="1">
                <a:solidFill>
                  <a:srgbClr val="7F7F7F"/>
                </a:solidFill>
                <a:latin typeface="Consolas" pitchFamily="49" charset="0"/>
              </a:rPr>
              <a:t>sprite</a:t>
            </a:r>
            <a:r>
              <a:rPr lang="fi-FI" sz="3600" dirty="0">
                <a:solidFill>
                  <a:srgbClr val="7F7F7F"/>
                </a:solidFill>
                <a:latin typeface="Consolas" pitchFamily="49" charset="0"/>
              </a:rPr>
              <a:t> made </a:t>
            </a:r>
            <a:r>
              <a:rPr lang="fi-FI" sz="3600" dirty="0" err="1">
                <a:solidFill>
                  <a:srgbClr val="7F7F7F"/>
                </a:solidFill>
                <a:latin typeface="Consolas" pitchFamily="49" charset="0"/>
              </a:rPr>
              <a:t>up</a:t>
            </a:r>
            <a:r>
              <a:rPr lang="fi-FI" sz="3600" dirty="0">
                <a:solidFill>
                  <a:srgbClr val="7F7F7F"/>
                </a:solidFill>
                <a:latin typeface="Consolas" pitchFamily="49" charset="0"/>
              </a:rPr>
              <a:t> of the top </a:t>
            </a:r>
            <a:r>
              <a:rPr lang="fi-FI" sz="3600" dirty="0" err="1">
                <a:solidFill>
                  <a:srgbClr val="7F7F7F"/>
                </a:solidFill>
                <a:latin typeface="Consolas" pitchFamily="49" charset="0"/>
              </a:rPr>
              <a:t>left</a:t>
            </a:r>
            <a:r>
              <a:rPr lang="fi-FI" sz="3600" dirty="0">
                <a:solidFill>
                  <a:srgbClr val="7F7F7F"/>
                </a:solidFill>
                <a:latin typeface="Consolas" pitchFamily="49" charset="0"/>
              </a:rPr>
              <a:t> 25x25 </a:t>
            </a:r>
            <a:r>
              <a:rPr lang="fi-FI" sz="3600" dirty="0" err="1">
                <a:solidFill>
                  <a:srgbClr val="7F7F7F"/>
                </a:solidFill>
                <a:latin typeface="Consolas" pitchFamily="49" charset="0"/>
              </a:rPr>
              <a:t>pixels</a:t>
            </a:r>
            <a:r>
              <a:rPr lang="fi-FI" sz="3600" dirty="0">
                <a:solidFill>
                  <a:srgbClr val="7F7F7F"/>
                </a:solidFill>
                <a:latin typeface="Consolas" pitchFamily="49" charset="0"/>
              </a:rPr>
              <a:t> of</a:t>
            </a:r>
          </a:p>
          <a:p>
            <a:pPr lvl="1" algn="l">
              <a:defRPr/>
            </a:pPr>
            <a:r>
              <a:rPr lang="fi-FI" sz="3600" dirty="0">
                <a:solidFill>
                  <a:srgbClr val="7F7F7F"/>
                </a:solidFill>
                <a:latin typeface="Consolas" pitchFamily="49" charset="0"/>
              </a:rPr>
              <a:t>	// image2 at 50,50 (</a:t>
            </a:r>
            <a:r>
              <a:rPr lang="fi-FI" sz="3600" dirty="0" err="1">
                <a:solidFill>
                  <a:srgbClr val="7F7F7F"/>
                </a:solidFill>
                <a:latin typeface="Consolas" pitchFamily="49" charset="0"/>
              </a:rPr>
              <a:t>bottom</a:t>
            </a:r>
            <a:r>
              <a:rPr lang="fi-FI" sz="3600" dirty="0">
                <a:solidFill>
                  <a:srgbClr val="7F7F7F"/>
                </a:solidFill>
                <a:latin typeface="Consolas" pitchFamily="49" charset="0"/>
              </a:rPr>
              <a:t> </a:t>
            </a:r>
            <a:r>
              <a:rPr lang="fi-FI" sz="3600" dirty="0" err="1">
                <a:solidFill>
                  <a:srgbClr val="7F7F7F"/>
                </a:solidFill>
                <a:latin typeface="Consolas" pitchFamily="49" charset="0"/>
              </a:rPr>
              <a:t>right</a:t>
            </a:r>
            <a:r>
              <a:rPr lang="fi-FI" sz="3600" dirty="0">
                <a:solidFill>
                  <a:srgbClr val="7F7F7F"/>
                </a:solidFill>
                <a:latin typeface="Consolas" pitchFamily="49" charset="0"/>
              </a:rPr>
              <a:t> </a:t>
            </a:r>
            <a:r>
              <a:rPr lang="fi-FI" sz="3600" dirty="0" err="1">
                <a:solidFill>
                  <a:srgbClr val="7F7F7F"/>
                </a:solidFill>
                <a:latin typeface="Consolas" pitchFamily="49" charset="0"/>
              </a:rPr>
              <a:t>corner</a:t>
            </a:r>
            <a:r>
              <a:rPr lang="fi-FI" sz="3600" dirty="0">
                <a:solidFill>
                  <a:srgbClr val="7F7F7F"/>
                </a:solidFill>
                <a:latin typeface="Consolas" pitchFamily="49" charset="0"/>
              </a:rPr>
              <a:t> of </a:t>
            </a:r>
            <a:r>
              <a:rPr lang="fi-FI" sz="3600" dirty="0" err="1">
                <a:solidFill>
                  <a:srgbClr val="7F7F7F"/>
                </a:solidFill>
                <a:latin typeface="Consolas" pitchFamily="49" charset="0"/>
              </a:rPr>
              <a:t>where</a:t>
            </a:r>
            <a:r>
              <a:rPr lang="fi-FI" sz="3600" dirty="0">
                <a:solidFill>
                  <a:srgbClr val="7F7F7F"/>
                </a:solidFill>
                <a:latin typeface="Consolas" pitchFamily="49" charset="0"/>
              </a:rPr>
              <a:t> </a:t>
            </a:r>
            <a:r>
              <a:rPr lang="fi-FI" sz="3600" dirty="0" err="1">
                <a:solidFill>
                  <a:srgbClr val="7F7F7F"/>
                </a:solidFill>
                <a:latin typeface="Consolas" pitchFamily="49" charset="0"/>
              </a:rPr>
              <a:t>we</a:t>
            </a:r>
            <a:r>
              <a:rPr lang="fi-FI" sz="3600" dirty="0">
                <a:solidFill>
                  <a:srgbClr val="7F7F7F"/>
                </a:solidFill>
                <a:latin typeface="Consolas" pitchFamily="49" charset="0"/>
              </a:rPr>
              <a:t> </a:t>
            </a:r>
          </a:p>
          <a:p>
            <a:pPr lvl="1" algn="l">
              <a:defRPr/>
            </a:pPr>
            <a:r>
              <a:rPr lang="fi-FI" sz="3600" dirty="0">
                <a:solidFill>
                  <a:srgbClr val="7F7F7F"/>
                </a:solidFill>
                <a:latin typeface="Consolas" pitchFamily="49" charset="0"/>
              </a:rPr>
              <a:t>	// </a:t>
            </a:r>
            <a:r>
              <a:rPr lang="fi-FI" sz="3600" dirty="0" err="1">
                <a:solidFill>
                  <a:srgbClr val="7F7F7F"/>
                </a:solidFill>
                <a:latin typeface="Consolas" pitchFamily="49" charset="0"/>
              </a:rPr>
              <a:t>draw</a:t>
            </a:r>
            <a:r>
              <a:rPr lang="fi-FI" sz="3600" dirty="0">
                <a:solidFill>
                  <a:srgbClr val="7F7F7F"/>
                </a:solidFill>
                <a:latin typeface="Consolas" pitchFamily="49" charset="0"/>
              </a:rPr>
              <a:t> image1 )</a:t>
            </a:r>
          </a:p>
          <a:p>
            <a:pPr lvl="1" algn="l">
              <a:defRPr/>
            </a:pPr>
            <a:r>
              <a:rPr lang="fi-FI" sz="3600" dirty="0">
                <a:solidFill>
                  <a:schemeClr val="tx1"/>
                </a:solidFill>
                <a:latin typeface="Consolas" pitchFamily="49" charset="0"/>
              </a:rPr>
              <a:t>	context.drawImage(image2,0,0,25,25,50,50,25,25);</a:t>
            </a:r>
          </a:p>
          <a:p>
            <a:pPr lvl="1" algn="l">
              <a:defRPr/>
            </a:pPr>
            <a:r>
              <a:rPr lang="fi-FI" sz="3600" dirty="0">
                <a:latin typeface="Consolas" pitchFamily="49" charset="0"/>
              </a:rPr>
              <a:t>}</a:t>
            </a:r>
          </a:p>
        </p:txBody>
      </p:sp>
    </p:spTree>
    <p:extLst>
      <p:ext uri="{BB962C8B-B14F-4D97-AF65-F5344CB8AC3E}">
        <p14:creationId xmlns:p14="http://schemas.microsoft.com/office/powerpoint/2010/main" val="1395694545"/>
      </p:ext>
    </p:extLst>
  </p:cSld>
  <p:clrMapOvr>
    <a:masterClrMapping/>
  </p:clrMapOvr>
  <p:transition xmlns:p14="http://schemas.microsoft.com/office/powerpoint/2010/main" spd="me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eaLnBrk="1" hangingPunct="1">
              <a:buNone/>
            </a:pPr>
            <a:r>
              <a:rPr lang="en-US" sz="4000" b="1" dirty="0" smtClean="0">
                <a:solidFill>
                  <a:srgbClr val="7D1102"/>
                </a:solidFill>
                <a:cs typeface="Trade Gothic Next LT Pro Lt" pitchFamily="34" charset="0"/>
              </a:rPr>
              <a:t>9. Arc Explained </a:t>
            </a:r>
          </a:p>
          <a:p>
            <a:pPr marL="0" indent="0" algn="l">
              <a:buNone/>
            </a:pPr>
            <a:r>
              <a:rPr lang="en-US" sz="4000" b="1" dirty="0" smtClean="0">
                <a:solidFill>
                  <a:srgbClr val="7D1102"/>
                </a:solidFill>
                <a:cs typeface="Trade Gothic Next LT Pro Lt" pitchFamily="34" charset="0"/>
              </a:rPr>
              <a:t>10. </a:t>
            </a:r>
            <a:r>
              <a:rPr lang="en-US" sz="4000" b="1" dirty="0">
                <a:solidFill>
                  <a:srgbClr val="7D1102"/>
                </a:solidFill>
                <a:cs typeface="Trade Gothic Next LT Pro Lt" pitchFamily="34" charset="0"/>
              </a:rPr>
              <a:t>Arc </a:t>
            </a:r>
            <a:r>
              <a:rPr lang="en-US" sz="4000" b="1" dirty="0" smtClean="0">
                <a:solidFill>
                  <a:srgbClr val="7D1102"/>
                </a:solidFill>
                <a:cs typeface="Trade Gothic Next LT Pro Lt" pitchFamily="34" charset="0"/>
              </a:rPr>
              <a:t>Degrees</a:t>
            </a:r>
            <a:endParaRPr lang="en-US" sz="4000" b="1" dirty="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11. Arc Radians</a:t>
            </a:r>
            <a:endParaRPr lang="en-US" sz="4000" b="1" dirty="0">
              <a:solidFill>
                <a:srgbClr val="7D1102"/>
              </a:solidFill>
              <a:latin typeface="Consolas"/>
              <a:cs typeface="Consolas"/>
            </a:endParaRPr>
          </a:p>
          <a:p>
            <a:pPr marL="0" indent="0" algn="l">
              <a:buNone/>
            </a:pP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1048060207"/>
      </p:ext>
    </p:extLst>
  </p:cSld>
  <p:clrMapOvr>
    <a:masterClrMapping/>
  </p:clrMapOvr>
  <p:transition xmlns:p14="http://schemas.microsoft.com/office/powerpoint/2010/main" spd="me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Drawing a Snowman</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924357"/>
            <a:ext cx="11227376" cy="4641710"/>
          </a:xfrm>
        </p:spPr>
        <p:txBody>
          <a:bodyPr>
            <a:noAutofit/>
          </a:bodyPr>
          <a:lstStyle/>
          <a:p>
            <a:pPr marL="0" indent="0" algn="ctr" eaLnBrk="1" hangingPunct="1">
              <a:buNone/>
            </a:pPr>
            <a:r>
              <a:rPr lang="en-US" sz="4400" dirty="0" smtClean="0">
                <a:solidFill>
                  <a:srgbClr val="51868F"/>
                </a:solidFill>
                <a:latin typeface="+mj-lt"/>
                <a:cs typeface="Trade Gothic Next LT Pro Lt" pitchFamily="34" charset="0"/>
              </a:rPr>
              <a:t>Exercise</a:t>
            </a:r>
          </a:p>
          <a:p>
            <a:pPr algn="l" eaLnBrk="1" hangingPunct="1">
              <a:buFont typeface="Wingdings" charset="2"/>
              <a:buChar char="v"/>
            </a:pPr>
            <a:r>
              <a:rPr lang="en-US" sz="4400" b="1" dirty="0" smtClean="0">
                <a:solidFill>
                  <a:srgbClr val="51868F"/>
                </a:solidFill>
                <a:latin typeface="+mj-lt"/>
                <a:cs typeface="Trade Gothic Next LT Pro Lt" pitchFamily="34" charset="0"/>
              </a:rPr>
              <a:t>Exercises/Unit07-Canvas/</a:t>
            </a:r>
            <a:r>
              <a:rPr lang="en-US" sz="4400" b="1" dirty="0" err="1" smtClean="0">
                <a:solidFill>
                  <a:srgbClr val="51868F"/>
                </a:solidFill>
                <a:latin typeface="+mj-lt"/>
                <a:cs typeface="Trade Gothic Next LT Pro Lt" pitchFamily="34" charset="0"/>
              </a:rPr>
              <a:t>snowman.html</a:t>
            </a:r>
            <a:endParaRPr lang="en-US" sz="4400" b="1" dirty="0" smtClean="0">
              <a:solidFill>
                <a:srgbClr val="51868F"/>
              </a:solidFill>
              <a:latin typeface="+mj-lt"/>
              <a:cs typeface="Trade Gothic Next LT Pro Lt" pitchFamily="34" charset="0"/>
            </a:endParaRPr>
          </a:p>
          <a:p>
            <a:pPr marL="0" indent="0" eaLnBrk="1" hangingPunct="1">
              <a:spcBef>
                <a:spcPts val="600"/>
              </a:spcBef>
              <a:buNone/>
            </a:pPr>
            <a:endParaRPr lang="en-US" sz="4400" dirty="0">
              <a:solidFill>
                <a:srgbClr val="7D1102"/>
              </a:solidFill>
              <a:latin typeface="+mj-lt"/>
              <a:cs typeface="Trade Gothic Next LT Pro Lt" pitchFamily="34" charset="0"/>
            </a:endParaRPr>
          </a:p>
        </p:txBody>
      </p:sp>
      <p:pic>
        <p:nvPicPr>
          <p:cNvPr id="6" name="Picture 5"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6750" y="0"/>
            <a:ext cx="9077937" cy="9321822"/>
          </a:xfrm>
          <a:prstGeom prst="rect">
            <a:avLst/>
          </a:prstGeom>
        </p:spPr>
      </p:pic>
      <p:pic>
        <p:nvPicPr>
          <p:cNvPr id="7" name="Picture 6" descr="9455413519_javascript.png"/>
          <p:cNvPicPr>
            <a:picLocks noChangeAspect="1"/>
          </p:cNvPicPr>
          <p:nvPr/>
        </p:nvPicPr>
        <p:blipFill>
          <a:blip r:embed="rId4">
            <a:alphaModFix amt="36000"/>
            <a:extLst>
              <a:ext uri="{28A0092B-C50C-407E-A947-70E740481C1C}">
                <a14:useLocalDpi xmlns:a14="http://schemas.microsoft.com/office/drawing/2010/main" val="0"/>
              </a:ext>
            </a:extLst>
          </a:blip>
          <a:stretch>
            <a:fillRect/>
          </a:stretch>
        </p:blipFill>
        <p:spPr>
          <a:xfrm>
            <a:off x="15716250" y="4317255"/>
            <a:ext cx="8181418" cy="9389151"/>
          </a:xfrm>
          <a:prstGeom prst="rect">
            <a:avLst/>
          </a:prstGeom>
        </p:spPr>
      </p:pic>
    </p:spTree>
    <p:extLst>
      <p:ext uri="{BB962C8B-B14F-4D97-AF65-F5344CB8AC3E}">
        <p14:creationId xmlns:p14="http://schemas.microsoft.com/office/powerpoint/2010/main" val="401710708"/>
      </p:ext>
    </p:extLst>
  </p:cSld>
  <p:clrMapOvr>
    <a:masterClrMapping/>
  </p:clrMapOvr>
  <p:transition xmlns:p14="http://schemas.microsoft.com/office/powerpoint/2010/main" spd="me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Quadratic and </a:t>
            </a:r>
            <a:r>
              <a:rPr lang="en-US" dirty="0" err="1" smtClean="0"/>
              <a:t>Bézier</a:t>
            </a:r>
            <a:r>
              <a:rPr lang="en-US" dirty="0" smtClean="0"/>
              <a:t> Curves</a:t>
            </a:r>
            <a:endParaRPr lang="en-US" dirty="0"/>
          </a:p>
        </p:txBody>
      </p:sp>
      <p:sp>
        <p:nvSpPr>
          <p:cNvPr id="3" name="Text Placeholder 2"/>
          <p:cNvSpPr>
            <a:spLocks noGrp="1"/>
          </p:cNvSpPr>
          <p:nvPr>
            <p:ph type="body" idx="1"/>
          </p:nvPr>
        </p:nvSpPr>
        <p:spPr>
          <a:xfrm>
            <a:off x="673100" y="2669309"/>
            <a:ext cx="23050500" cy="8864600"/>
          </a:xfrm>
        </p:spPr>
        <p:txBody>
          <a:bodyPr>
            <a:noAutofit/>
          </a:bodyPr>
          <a:lstStyle/>
          <a:p>
            <a:pPr eaLnBrk="1" hangingPunct="1">
              <a:lnSpc>
                <a:spcPct val="50000"/>
              </a:lnSpc>
            </a:pPr>
            <a:r>
              <a:rPr lang="en-US" sz="3600" dirty="0" smtClean="0">
                <a:solidFill>
                  <a:schemeClr val="accent5">
                    <a:lumMod val="75000"/>
                  </a:schemeClr>
                </a:solidFill>
                <a:cs typeface="Trade Gothic Next LT Pro Lt" pitchFamily="34" charset="0"/>
              </a:rPr>
              <a:t>Start with a line with a stated start point and end point</a:t>
            </a:r>
          </a:p>
          <a:p>
            <a:pPr lvl="1">
              <a:lnSpc>
                <a:spcPct val="50000"/>
              </a:lnSpc>
              <a:buFont typeface="Courier New"/>
              <a:buChar char="o"/>
            </a:pPr>
            <a:r>
              <a:rPr lang="en-US" sz="3600" dirty="0" smtClean="0">
                <a:solidFill>
                  <a:schemeClr val="tx1">
                    <a:lumMod val="75000"/>
                  </a:schemeClr>
                </a:solidFill>
                <a:cs typeface="Trade Gothic Next LT Pro Lt" pitchFamily="34" charset="0"/>
              </a:rPr>
              <a:t>The start point is the current position  </a:t>
            </a:r>
          </a:p>
          <a:p>
            <a:pPr lvl="1">
              <a:lnSpc>
                <a:spcPct val="50000"/>
              </a:lnSpc>
              <a:buFont typeface="Courier New"/>
              <a:buChar char="o"/>
            </a:pPr>
            <a:r>
              <a:rPr lang="en-US" sz="3600" dirty="0" smtClean="0">
                <a:solidFill>
                  <a:schemeClr val="tx1">
                    <a:lumMod val="75000"/>
                  </a:schemeClr>
                </a:solidFill>
                <a:cs typeface="Trade Gothic Next LT Pro Lt" pitchFamily="34" charset="0"/>
              </a:rPr>
              <a:t>The end point is the last two arguments of the method</a:t>
            </a:r>
          </a:p>
        </p:txBody>
      </p:sp>
    </p:spTree>
    <p:extLst>
      <p:ext uri="{BB962C8B-B14F-4D97-AF65-F5344CB8AC3E}">
        <p14:creationId xmlns:p14="http://schemas.microsoft.com/office/powerpoint/2010/main" val="3722585446"/>
      </p:ext>
    </p:extLst>
  </p:cSld>
  <p:clrMapOvr>
    <a:masterClrMapping/>
  </p:clrMapOvr>
  <p:transition xmlns:p14="http://schemas.microsoft.com/office/powerpoint/2010/main" spd="me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Quadratic and </a:t>
            </a:r>
            <a:r>
              <a:rPr lang="en-US" dirty="0" err="1" smtClean="0"/>
              <a:t>Bézier</a:t>
            </a:r>
            <a:r>
              <a:rPr lang="en-US" dirty="0" smtClean="0"/>
              <a:t> Curves</a:t>
            </a:r>
            <a:endParaRPr lang="en-US" dirty="0"/>
          </a:p>
        </p:txBody>
      </p:sp>
      <p:sp>
        <p:nvSpPr>
          <p:cNvPr id="3" name="Text Placeholder 2"/>
          <p:cNvSpPr>
            <a:spLocks noGrp="1"/>
          </p:cNvSpPr>
          <p:nvPr>
            <p:ph type="body" idx="1"/>
          </p:nvPr>
        </p:nvSpPr>
        <p:spPr>
          <a:xfrm>
            <a:off x="689841" y="3874655"/>
            <a:ext cx="23050500" cy="8864600"/>
          </a:xfrm>
        </p:spPr>
        <p:txBody>
          <a:bodyPr>
            <a:noAutofit/>
          </a:bodyPr>
          <a:lstStyle/>
          <a:p>
            <a:pPr eaLnBrk="1" hangingPunct="1">
              <a:lnSpc>
                <a:spcPct val="50000"/>
              </a:lnSpc>
            </a:pPr>
            <a:r>
              <a:rPr lang="en-US" sz="3600" dirty="0" smtClean="0">
                <a:solidFill>
                  <a:schemeClr val="accent5">
                    <a:lumMod val="75000"/>
                  </a:schemeClr>
                </a:solidFill>
                <a:cs typeface="Trade Gothic Next LT Pro Lt" pitchFamily="34" charset="0"/>
              </a:rPr>
              <a:t>Quadratic Curves </a:t>
            </a:r>
          </a:p>
          <a:p>
            <a:pPr lvl="1">
              <a:lnSpc>
                <a:spcPct val="50000"/>
              </a:lnSpc>
              <a:buFont typeface="Courier New"/>
              <a:buChar char="o"/>
            </a:pPr>
            <a:r>
              <a:rPr lang="en-US" sz="3600" dirty="0" smtClean="0">
                <a:solidFill>
                  <a:schemeClr val="accent5">
                    <a:lumMod val="75000"/>
                  </a:schemeClr>
                </a:solidFill>
                <a:cs typeface="Trade Gothic Next LT Pro Lt" pitchFamily="34" charset="0"/>
              </a:rPr>
              <a:t>One control point</a:t>
            </a:r>
          </a:p>
          <a:p>
            <a:pPr lvl="1">
              <a:lnSpc>
                <a:spcPct val="50000"/>
              </a:lnSpc>
              <a:buFont typeface="Courier New"/>
              <a:buChar char="o"/>
            </a:pPr>
            <a:r>
              <a:rPr lang="en-US" sz="3600" dirty="0" err="1" smtClean="0">
                <a:latin typeface="Consolas" pitchFamily="49" charset="0"/>
                <a:cs typeface="Trade Gothic Next LT Pro Lt" pitchFamily="34" charset="0"/>
              </a:rPr>
              <a:t>quadraticCurveTo</a:t>
            </a:r>
            <a:r>
              <a:rPr lang="en-US" sz="3600" dirty="0" smtClean="0">
                <a:latin typeface="Consolas" pitchFamily="49" charset="0"/>
                <a:cs typeface="Trade Gothic Next LT Pro Lt" pitchFamily="34" charset="0"/>
              </a:rPr>
              <a:t>(cp1x, cp1y, x, y)</a:t>
            </a:r>
          </a:p>
          <a:p>
            <a:pPr eaLnBrk="1" hangingPunct="1">
              <a:lnSpc>
                <a:spcPct val="50000"/>
              </a:lnSpc>
            </a:pPr>
            <a:endParaRPr lang="en-US" sz="3600" dirty="0" smtClean="0">
              <a:solidFill>
                <a:schemeClr val="accent5">
                  <a:lumMod val="75000"/>
                </a:schemeClr>
              </a:solidFill>
              <a:cs typeface="Trade Gothic Next LT Pro Lt" pitchFamily="34" charset="0"/>
            </a:endParaRPr>
          </a:p>
          <a:p>
            <a:pPr eaLnBrk="1" hangingPunct="1">
              <a:lnSpc>
                <a:spcPct val="50000"/>
              </a:lnSpc>
            </a:pPr>
            <a:r>
              <a:rPr lang="en-US" sz="3600" dirty="0" smtClean="0">
                <a:solidFill>
                  <a:schemeClr val="accent5">
                    <a:lumMod val="75000"/>
                  </a:schemeClr>
                </a:solidFill>
                <a:cs typeface="Trade Gothic Next LT Pro Lt" pitchFamily="34" charset="0"/>
              </a:rPr>
              <a:t>Bezier </a:t>
            </a:r>
            <a:r>
              <a:rPr lang="en-US" sz="3600" dirty="0">
                <a:solidFill>
                  <a:schemeClr val="accent5">
                    <a:lumMod val="75000"/>
                  </a:schemeClr>
                </a:solidFill>
                <a:cs typeface="Trade Gothic Next LT Pro Lt" pitchFamily="34" charset="0"/>
              </a:rPr>
              <a:t>Curves </a:t>
            </a:r>
          </a:p>
          <a:p>
            <a:pPr lvl="1">
              <a:lnSpc>
                <a:spcPct val="50000"/>
              </a:lnSpc>
              <a:buFont typeface="Courier New"/>
              <a:buChar char="o"/>
            </a:pPr>
            <a:r>
              <a:rPr lang="en-US" sz="3600" dirty="0" smtClean="0">
                <a:solidFill>
                  <a:schemeClr val="accent5">
                    <a:lumMod val="75000"/>
                  </a:schemeClr>
                </a:solidFill>
                <a:cs typeface="Trade Gothic Next LT Pro Lt" pitchFamily="34" charset="0"/>
              </a:rPr>
              <a:t>Two control points </a:t>
            </a:r>
            <a:endParaRPr lang="en-US" sz="3600" dirty="0" smtClean="0">
              <a:latin typeface="Consolas" pitchFamily="49" charset="0"/>
              <a:cs typeface="Trade Gothic Next LT Pro Lt" pitchFamily="34" charset="0"/>
            </a:endParaRPr>
          </a:p>
          <a:p>
            <a:pPr lvl="1">
              <a:lnSpc>
                <a:spcPct val="50000"/>
              </a:lnSpc>
              <a:buFont typeface="Courier New"/>
              <a:buChar char="o"/>
            </a:pPr>
            <a:r>
              <a:rPr lang="en-US" sz="3600" dirty="0" err="1" smtClean="0">
                <a:latin typeface="Consolas" pitchFamily="49" charset="0"/>
                <a:cs typeface="Trade Gothic Next LT Pro Lt" pitchFamily="34" charset="0"/>
              </a:rPr>
              <a:t>bezierCurveTo</a:t>
            </a:r>
            <a:r>
              <a:rPr lang="en-US" sz="3600" dirty="0" smtClean="0">
                <a:latin typeface="Consolas" pitchFamily="49" charset="0"/>
                <a:cs typeface="Trade Gothic Next LT Pro Lt" pitchFamily="34" charset="0"/>
              </a:rPr>
              <a:t>(cp1x, cp1y, cp2x, cp2y, x, y) </a:t>
            </a:r>
          </a:p>
          <a:p>
            <a:pPr marL="1473200" lvl="2" indent="0">
              <a:lnSpc>
                <a:spcPct val="50000"/>
              </a:lnSpc>
              <a:buNone/>
            </a:pPr>
            <a:r>
              <a:rPr lang="en-US" sz="3600" dirty="0" smtClean="0">
                <a:cs typeface="Trade Gothic Next LT Pro Lt" pitchFamily="34" charset="0"/>
              </a:rPr>
              <a:t> </a:t>
            </a:r>
            <a:endParaRPr lang="en-US" sz="3600" dirty="0">
              <a:solidFill>
                <a:schemeClr val="accent5">
                  <a:lumMod val="75000"/>
                </a:schemeClr>
              </a:solidFill>
              <a:cs typeface="Trade Gothic Next LT Pro Lt" pitchFamily="34" charset="0"/>
            </a:endParaRPr>
          </a:p>
        </p:txBody>
      </p:sp>
      <p:pic>
        <p:nvPicPr>
          <p:cNvPr id="5" name="Picture 4" descr="Screen Shot 2015-11-03 at 3.55.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8322" y="7901709"/>
            <a:ext cx="5499677" cy="4896374"/>
          </a:xfrm>
          <a:prstGeom prst="rect">
            <a:avLst/>
          </a:prstGeom>
        </p:spPr>
      </p:pic>
      <p:pic>
        <p:nvPicPr>
          <p:cNvPr id="6" name="Picture 5" descr="Screen Shot 2015-11-03 at 3.5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8322" y="3175000"/>
            <a:ext cx="5499677" cy="5162152"/>
          </a:xfrm>
          <a:prstGeom prst="rect">
            <a:avLst/>
          </a:prstGeom>
        </p:spPr>
      </p:pic>
      <p:sp>
        <p:nvSpPr>
          <p:cNvPr id="7" name="Right Arrow 6"/>
          <p:cNvSpPr/>
          <p:nvPr/>
        </p:nvSpPr>
        <p:spPr>
          <a:xfrm>
            <a:off x="12215091" y="4987636"/>
            <a:ext cx="2886364" cy="808182"/>
          </a:xfrm>
          <a:prstGeom prst="righ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8" name="Right Arrow 7"/>
          <p:cNvSpPr/>
          <p:nvPr/>
        </p:nvSpPr>
        <p:spPr>
          <a:xfrm>
            <a:off x="12215091" y="9896764"/>
            <a:ext cx="2886364" cy="808182"/>
          </a:xfrm>
          <a:prstGeom prst="righ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723692599"/>
      </p:ext>
    </p:extLst>
  </p:cSld>
  <p:clrMapOvr>
    <a:masterClrMapping/>
  </p:clrMapOvr>
  <p:transition xmlns:p14="http://schemas.microsoft.com/office/powerpoint/2010/main" spd="me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eaLnBrk="1" hangingPunct="1">
              <a:buNone/>
            </a:pPr>
            <a:r>
              <a:rPr lang="en-US" sz="4000" b="1" dirty="0" smtClean="0">
                <a:solidFill>
                  <a:srgbClr val="7D1102"/>
                </a:solidFill>
                <a:cs typeface="Trade Gothic Next LT Pro Lt" pitchFamily="34" charset="0"/>
              </a:rPr>
              <a:t>12. Quadratic</a:t>
            </a:r>
          </a:p>
          <a:p>
            <a:pPr marL="0" indent="0" algn="l">
              <a:buNone/>
            </a:pPr>
            <a:r>
              <a:rPr lang="en-US" sz="4000" b="1" dirty="0" smtClean="0">
                <a:solidFill>
                  <a:srgbClr val="7D1102"/>
                </a:solidFill>
                <a:cs typeface="Trade Gothic Next LT Pro Lt" pitchFamily="34" charset="0"/>
              </a:rPr>
              <a:t>13. </a:t>
            </a:r>
            <a:r>
              <a:rPr lang="en-US" sz="4000" b="1" dirty="0" err="1" smtClean="0">
                <a:solidFill>
                  <a:srgbClr val="7D1102"/>
                </a:solidFill>
                <a:cs typeface="Trade Gothic Next LT Pro Lt" pitchFamily="34" charset="0"/>
              </a:rPr>
              <a:t>Bézier</a:t>
            </a:r>
            <a:endParaRPr lang="en-US" sz="4000" b="1" dirty="0">
              <a:solidFill>
                <a:srgbClr val="7D1102"/>
              </a:solidFill>
              <a:latin typeface="Consolas"/>
              <a:cs typeface="Consolas"/>
            </a:endParaRPr>
          </a:p>
          <a:p>
            <a:pPr marL="0" indent="0" algn="l">
              <a:buNone/>
            </a:pPr>
            <a:r>
              <a:rPr lang="en-US" sz="4000" b="1" dirty="0" smtClean="0">
                <a:solidFill>
                  <a:srgbClr val="7D1102"/>
                </a:solidFill>
                <a:cs typeface="Trade Gothic Next LT Pro Lt" pitchFamily="34" charset="0"/>
              </a:rPr>
              <a:t>14. </a:t>
            </a:r>
            <a:r>
              <a:rPr lang="en-US" sz="4000" b="1" dirty="0" err="1" smtClean="0">
                <a:solidFill>
                  <a:srgbClr val="7D1102"/>
                </a:solidFill>
                <a:cs typeface="Trade Gothic Next LT Pro Lt" pitchFamily="34" charset="0"/>
              </a:rPr>
              <a:t>Bézier</a:t>
            </a:r>
            <a:r>
              <a:rPr lang="en-US" sz="4000" b="1" dirty="0" smtClean="0">
                <a:solidFill>
                  <a:srgbClr val="7D1102"/>
                </a:solidFill>
                <a:cs typeface="Trade Gothic Next LT Pro Lt" pitchFamily="34" charset="0"/>
              </a:rPr>
              <a:t> Animated</a:t>
            </a:r>
          </a:p>
          <a:p>
            <a:pPr marL="0" indent="0" algn="l">
              <a:buNone/>
            </a:pPr>
            <a:r>
              <a:rPr lang="en-US" sz="4000" b="1" dirty="0" smtClean="0">
                <a:solidFill>
                  <a:srgbClr val="7D1102"/>
                </a:solidFill>
                <a:cs typeface="Trade Gothic Next LT Pro Lt" pitchFamily="34" charset="0"/>
              </a:rPr>
              <a:t>15. All in One </a:t>
            </a: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179187580"/>
      </p:ext>
    </p:extLst>
  </p:cSld>
  <p:clrMapOvr>
    <a:masterClrMapping/>
  </p:clrMapOvr>
  <p:transition xmlns:p14="http://schemas.microsoft.com/office/powerpoint/2010/main" spd="me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Rendering Images</a:t>
            </a:r>
            <a:endParaRPr lang="en-US" dirty="0"/>
          </a:p>
        </p:txBody>
      </p:sp>
      <p:sp>
        <p:nvSpPr>
          <p:cNvPr id="3" name="Text Placeholder 2"/>
          <p:cNvSpPr>
            <a:spLocks noGrp="1"/>
          </p:cNvSpPr>
          <p:nvPr>
            <p:ph type="body" idx="1"/>
          </p:nvPr>
        </p:nvSpPr>
        <p:spPr>
          <a:xfrm>
            <a:off x="673100" y="2669309"/>
            <a:ext cx="23050500" cy="8864600"/>
          </a:xfrm>
        </p:spPr>
        <p:txBody>
          <a:bodyPr>
            <a:noAutofit/>
          </a:bodyPr>
          <a:lstStyle/>
          <a:p>
            <a:pPr eaLnBrk="1" hangingPunct="1">
              <a:lnSpc>
                <a:spcPct val="50000"/>
              </a:lnSpc>
            </a:pPr>
            <a:r>
              <a:rPr lang="en-US" sz="3600" dirty="0" smtClean="0">
                <a:solidFill>
                  <a:schemeClr val="accent5">
                    <a:lumMod val="75000"/>
                  </a:schemeClr>
                </a:solidFill>
                <a:cs typeface="Trade Gothic Next LT Pro Lt" pitchFamily="34" charset="0"/>
              </a:rPr>
              <a:t>You can draw images onto your drawing with the </a:t>
            </a:r>
            <a:r>
              <a:rPr lang="en-US" sz="3600" dirty="0" err="1" smtClean="0">
                <a:solidFill>
                  <a:schemeClr val="accent5">
                    <a:lumMod val="75000"/>
                  </a:schemeClr>
                </a:solidFill>
                <a:latin typeface="Consolas"/>
                <a:cs typeface="Consolas"/>
              </a:rPr>
              <a:t>drawImage</a:t>
            </a:r>
            <a:r>
              <a:rPr lang="en-US" sz="3600" dirty="0" smtClean="0">
                <a:solidFill>
                  <a:schemeClr val="accent5">
                    <a:lumMod val="75000"/>
                  </a:schemeClr>
                </a:solidFill>
                <a:latin typeface="Consolas"/>
                <a:cs typeface="Consolas"/>
              </a:rPr>
              <a:t>()</a:t>
            </a:r>
            <a:r>
              <a:rPr lang="en-US" sz="3600" dirty="0">
                <a:solidFill>
                  <a:schemeClr val="accent5">
                    <a:lumMod val="75000"/>
                  </a:schemeClr>
                </a:solidFill>
                <a:cs typeface="Trade Gothic Next LT Pro Lt" pitchFamily="34" charset="0"/>
              </a:rPr>
              <a:t> </a:t>
            </a:r>
            <a:r>
              <a:rPr lang="en-US" sz="3600" dirty="0" smtClean="0">
                <a:solidFill>
                  <a:schemeClr val="accent5">
                    <a:lumMod val="75000"/>
                  </a:schemeClr>
                </a:solidFill>
                <a:cs typeface="Trade Gothic Next LT Pro Lt" pitchFamily="34" charset="0"/>
              </a:rPr>
              <a:t>method</a:t>
            </a:r>
            <a:endParaRPr lang="en-US" sz="3600" dirty="0" smtClean="0">
              <a:solidFill>
                <a:schemeClr val="accent5">
                  <a:lumMod val="75000"/>
                </a:schemeClr>
              </a:solidFill>
              <a:latin typeface="Consolas"/>
              <a:cs typeface="Consolas"/>
            </a:endParaRPr>
          </a:p>
          <a:p>
            <a:pPr lvl="1">
              <a:lnSpc>
                <a:spcPct val="50000"/>
              </a:lnSpc>
              <a:buFont typeface="Courier New"/>
              <a:buChar char="o"/>
            </a:pPr>
            <a:r>
              <a:rPr lang="en-US" sz="3600" dirty="0" err="1" smtClean="0">
                <a:latin typeface="Consolas" pitchFamily="49" charset="0"/>
                <a:cs typeface="Trade Gothic Next LT Pro Lt" pitchFamily="34" charset="0"/>
              </a:rPr>
              <a:t>drawImage</a:t>
            </a:r>
            <a:r>
              <a:rPr lang="en-US" sz="3600" dirty="0" smtClean="0">
                <a:latin typeface="Consolas" pitchFamily="49" charset="0"/>
                <a:cs typeface="Trade Gothic Next LT Pro Lt" pitchFamily="34" charset="0"/>
              </a:rPr>
              <a:t>(image, x, y, </a:t>
            </a:r>
            <a:r>
              <a:rPr lang="en-US" sz="3600" dirty="0" err="1" smtClean="0">
                <a:latin typeface="Consolas" pitchFamily="49" charset="0"/>
                <a:cs typeface="Trade Gothic Next LT Pro Lt" pitchFamily="34" charset="0"/>
              </a:rPr>
              <a:t>widht</a:t>
            </a:r>
            <a:r>
              <a:rPr lang="en-US" sz="3600" dirty="0" smtClean="0">
                <a:latin typeface="Consolas" pitchFamily="49" charset="0"/>
                <a:cs typeface="Trade Gothic Next LT Pro Lt" pitchFamily="34" charset="0"/>
              </a:rPr>
              <a:t>, height)</a:t>
            </a:r>
          </a:p>
          <a:p>
            <a:pPr lvl="2">
              <a:lnSpc>
                <a:spcPct val="50000"/>
              </a:lnSpc>
            </a:pPr>
            <a:r>
              <a:rPr lang="en-US" sz="3600" dirty="0">
                <a:cs typeface="Trade Gothic Next LT Pro Lt" pitchFamily="34" charset="0"/>
              </a:rPr>
              <a:t>adds </a:t>
            </a:r>
            <a:r>
              <a:rPr lang="en-US" altLang="en-US" sz="3600" dirty="0" smtClean="0">
                <a:cs typeface="Trade Gothic Next LT Pro Lt" pitchFamily="34" charset="0"/>
              </a:rPr>
              <a:t>a basic image </a:t>
            </a:r>
            <a:endParaRPr lang="en-US" sz="3600" dirty="0" smtClean="0">
              <a:cs typeface="Trade Gothic Next LT Pro Lt" pitchFamily="34" charset="0"/>
            </a:endParaRPr>
          </a:p>
          <a:p>
            <a:pPr lvl="1">
              <a:lnSpc>
                <a:spcPct val="50000"/>
              </a:lnSpc>
              <a:buFont typeface="Courier New"/>
              <a:buChar char="o"/>
            </a:pPr>
            <a:r>
              <a:rPr lang="en-US" sz="3600" dirty="0" err="1" smtClean="0">
                <a:latin typeface="Consolas" pitchFamily="49" charset="0"/>
                <a:cs typeface="Trade Gothic Next LT Pro Lt" pitchFamily="34" charset="0"/>
              </a:rPr>
              <a:t>drawImage</a:t>
            </a:r>
            <a:r>
              <a:rPr lang="en-US" sz="3600" dirty="0" smtClean="0">
                <a:latin typeface="Consolas" pitchFamily="49" charset="0"/>
                <a:cs typeface="Trade Gothic Next LT Pro Lt" pitchFamily="34" charset="0"/>
              </a:rPr>
              <a:t>(image, </a:t>
            </a:r>
            <a:r>
              <a:rPr lang="en-US" sz="3600" dirty="0" err="1" smtClean="0">
                <a:latin typeface="Consolas" pitchFamily="49" charset="0"/>
                <a:cs typeface="Trade Gothic Next LT Pro Lt" pitchFamily="34" charset="0"/>
              </a:rPr>
              <a:t>sx</a:t>
            </a:r>
            <a:r>
              <a:rPr lang="en-US" sz="3600" dirty="0" smtClean="0">
                <a:latin typeface="Consolas" pitchFamily="49" charset="0"/>
                <a:cs typeface="Trade Gothic Next LT Pro Lt" pitchFamily="34" charset="0"/>
              </a:rPr>
              <a:t>, </a:t>
            </a:r>
            <a:r>
              <a:rPr lang="en-US" sz="3600" dirty="0" err="1" smtClean="0">
                <a:latin typeface="Consolas" pitchFamily="49" charset="0"/>
                <a:cs typeface="Trade Gothic Next LT Pro Lt" pitchFamily="34" charset="0"/>
              </a:rPr>
              <a:t>sy</a:t>
            </a:r>
            <a:r>
              <a:rPr lang="en-US" sz="3600" dirty="0" smtClean="0">
                <a:latin typeface="Consolas" pitchFamily="49" charset="0"/>
                <a:cs typeface="Trade Gothic Next LT Pro Lt" pitchFamily="34" charset="0"/>
              </a:rPr>
              <a:t>, </a:t>
            </a:r>
            <a:r>
              <a:rPr lang="en-US" sz="3600" dirty="0" err="1" smtClean="0">
                <a:latin typeface="Consolas" pitchFamily="49" charset="0"/>
                <a:cs typeface="Trade Gothic Next LT Pro Lt" pitchFamily="34" charset="0"/>
              </a:rPr>
              <a:t>sWidth</a:t>
            </a:r>
            <a:r>
              <a:rPr lang="en-US" sz="3600" dirty="0" smtClean="0">
                <a:latin typeface="Consolas" pitchFamily="49" charset="0"/>
                <a:cs typeface="Trade Gothic Next LT Pro Lt" pitchFamily="34" charset="0"/>
              </a:rPr>
              <a:t>, </a:t>
            </a:r>
            <a:r>
              <a:rPr lang="en-US" sz="3600" dirty="0" err="1" smtClean="0">
                <a:latin typeface="Consolas" pitchFamily="49" charset="0"/>
                <a:cs typeface="Trade Gothic Next LT Pro Lt" pitchFamily="34" charset="0"/>
              </a:rPr>
              <a:t>sHeight</a:t>
            </a:r>
            <a:r>
              <a:rPr lang="en-US" sz="3600" dirty="0" smtClean="0">
                <a:latin typeface="Consolas" pitchFamily="49" charset="0"/>
                <a:cs typeface="Trade Gothic Next LT Pro Lt" pitchFamily="34" charset="0"/>
              </a:rPr>
              <a:t>, dx, </a:t>
            </a:r>
            <a:r>
              <a:rPr lang="en-US" sz="3600" dirty="0" err="1" smtClean="0">
                <a:latin typeface="Consolas" pitchFamily="49" charset="0"/>
                <a:cs typeface="Trade Gothic Next LT Pro Lt" pitchFamily="34" charset="0"/>
              </a:rPr>
              <a:t>dy</a:t>
            </a:r>
            <a:r>
              <a:rPr lang="en-US" sz="3600" dirty="0" smtClean="0">
                <a:latin typeface="Consolas" pitchFamily="49" charset="0"/>
                <a:cs typeface="Trade Gothic Next LT Pro Lt" pitchFamily="34" charset="0"/>
              </a:rPr>
              <a:t>, </a:t>
            </a:r>
            <a:r>
              <a:rPr lang="en-US" sz="3600" dirty="0" err="1" smtClean="0">
                <a:latin typeface="Consolas" pitchFamily="49" charset="0"/>
                <a:cs typeface="Trade Gothic Next LT Pro Lt" pitchFamily="34" charset="0"/>
              </a:rPr>
              <a:t>dWidth</a:t>
            </a:r>
            <a:r>
              <a:rPr lang="en-US" sz="3600" dirty="0" smtClean="0">
                <a:latin typeface="Consolas" pitchFamily="49" charset="0"/>
                <a:cs typeface="Trade Gothic Next LT Pro Lt" pitchFamily="34" charset="0"/>
              </a:rPr>
              <a:t>, </a:t>
            </a:r>
            <a:r>
              <a:rPr lang="en-US" sz="3600" dirty="0" err="1" smtClean="0">
                <a:latin typeface="Consolas" pitchFamily="49" charset="0"/>
                <a:cs typeface="Trade Gothic Next LT Pro Lt" pitchFamily="34" charset="0"/>
              </a:rPr>
              <a:t>dHeight</a:t>
            </a:r>
            <a:r>
              <a:rPr lang="en-US" sz="3600" dirty="0">
                <a:latin typeface="Consolas" pitchFamily="49" charset="0"/>
                <a:cs typeface="Trade Gothic Next LT Pro Lt" pitchFamily="34" charset="0"/>
              </a:rPr>
              <a:t>)</a:t>
            </a:r>
            <a:endParaRPr lang="en-US" sz="3600" dirty="0" smtClean="0">
              <a:latin typeface="Consolas" pitchFamily="49" charset="0"/>
              <a:cs typeface="Trade Gothic Next LT Pro Lt" pitchFamily="34" charset="0"/>
            </a:endParaRPr>
          </a:p>
          <a:p>
            <a:pPr lvl="2">
              <a:lnSpc>
                <a:spcPct val="50000"/>
              </a:lnSpc>
            </a:pPr>
            <a:r>
              <a:rPr lang="en-US" sz="3600" dirty="0" smtClean="0">
                <a:cs typeface="Trade Gothic Next LT Pro Lt" pitchFamily="34" charset="0"/>
              </a:rPr>
              <a:t>adds </a:t>
            </a:r>
            <a:r>
              <a:rPr lang="en-US" altLang="en-US" sz="3600" dirty="0" smtClean="0">
                <a:cs typeface="Trade Gothic Next LT Pro Lt" pitchFamily="34" charset="0"/>
              </a:rPr>
              <a:t>a image with sprites</a:t>
            </a:r>
            <a:endParaRPr lang="en-US" sz="3600" dirty="0">
              <a:solidFill>
                <a:schemeClr val="accent5">
                  <a:lumMod val="75000"/>
                </a:schemeClr>
              </a:solidFill>
              <a:cs typeface="Trade Gothic Next LT Pro Lt" pitchFamily="34" charset="0"/>
            </a:endParaRPr>
          </a:p>
        </p:txBody>
      </p:sp>
    </p:spTree>
    <p:extLst>
      <p:ext uri="{BB962C8B-B14F-4D97-AF65-F5344CB8AC3E}">
        <p14:creationId xmlns:p14="http://schemas.microsoft.com/office/powerpoint/2010/main" val="761977165"/>
      </p:ext>
    </p:extLst>
  </p:cSld>
  <p:clrMapOvr>
    <a:masterClrMapping/>
  </p:clrMapOvr>
  <p:transition xmlns:p14="http://schemas.microsoft.com/office/powerpoint/2010/main" spd="me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62363" y="1436258"/>
            <a:ext cx="21668509" cy="8864600"/>
          </a:xfrm>
        </p:spPr>
        <p:txBody>
          <a:bodyPr>
            <a:noAutofit/>
          </a:bodyPr>
          <a:lstStyle/>
          <a:p>
            <a:pPr eaLnBrk="1" hangingPunct="1">
              <a:lnSpc>
                <a:spcPct val="50000"/>
              </a:lnSpc>
            </a:pPr>
            <a:r>
              <a:rPr lang="en-US" sz="3600" dirty="0" err="1" smtClean="0">
                <a:solidFill>
                  <a:schemeClr val="accent5">
                    <a:lumMod val="75000"/>
                  </a:schemeClr>
                </a:solidFill>
                <a:latin typeface="Consolas"/>
                <a:cs typeface="Consolas"/>
              </a:rPr>
              <a:t>drawImage</a:t>
            </a:r>
            <a:r>
              <a:rPr lang="en-US" sz="3600" dirty="0" smtClean="0">
                <a:solidFill>
                  <a:schemeClr val="accent5">
                    <a:lumMod val="75000"/>
                  </a:schemeClr>
                </a:solidFill>
                <a:latin typeface="Consolas"/>
                <a:cs typeface="Consolas"/>
              </a:rPr>
              <a:t>()</a:t>
            </a:r>
            <a:r>
              <a:rPr lang="en-US" sz="3600" dirty="0" smtClean="0">
                <a:solidFill>
                  <a:schemeClr val="accent5">
                    <a:lumMod val="75000"/>
                  </a:schemeClr>
                </a:solidFill>
                <a:cs typeface="Trade Gothic Next LT Pro Lt" pitchFamily="34" charset="0"/>
              </a:rPr>
              <a:t> - Basic</a:t>
            </a:r>
            <a:endParaRPr lang="en-US" sz="3600" dirty="0">
              <a:solidFill>
                <a:schemeClr val="accent5">
                  <a:lumMod val="75000"/>
                </a:schemeClr>
              </a:solidFill>
              <a:cs typeface="Trade Gothic Next LT Pro Lt" pitchFamily="34" charset="0"/>
            </a:endParaRPr>
          </a:p>
          <a:p>
            <a:pPr lvl="1">
              <a:lnSpc>
                <a:spcPct val="50000"/>
              </a:lnSpc>
              <a:buFont typeface="Courier New"/>
              <a:buChar char="o"/>
            </a:pPr>
            <a:r>
              <a:rPr lang="en-US" sz="3600" dirty="0" smtClean="0">
                <a:latin typeface="Consolas" pitchFamily="49" charset="0"/>
                <a:cs typeface="Trade Gothic Next LT Pro Lt" pitchFamily="34" charset="0"/>
              </a:rPr>
              <a:t>image</a:t>
            </a:r>
            <a:endParaRPr lang="en-US" sz="3600" dirty="0">
              <a:latin typeface="Consolas" pitchFamily="49" charset="0"/>
              <a:cs typeface="Trade Gothic Next LT Pro Lt" pitchFamily="34" charset="0"/>
            </a:endParaRPr>
          </a:p>
          <a:p>
            <a:pPr lvl="2">
              <a:lnSpc>
                <a:spcPct val="50000"/>
              </a:lnSpc>
            </a:pPr>
            <a:r>
              <a:rPr lang="en-US" sz="3600" dirty="0" smtClean="0">
                <a:cs typeface="Trade Gothic Next LT Pro Lt" pitchFamily="34" charset="0"/>
              </a:rPr>
              <a:t>image object</a:t>
            </a:r>
            <a:endParaRPr lang="en-US" sz="3600" dirty="0">
              <a:cs typeface="Trade Gothic Next LT Pro Lt" pitchFamily="34" charset="0"/>
            </a:endParaRPr>
          </a:p>
          <a:p>
            <a:pPr lvl="1">
              <a:lnSpc>
                <a:spcPct val="50000"/>
              </a:lnSpc>
              <a:buFont typeface="Courier New"/>
              <a:buChar char="o"/>
            </a:pPr>
            <a:r>
              <a:rPr lang="en-US" sz="3600" dirty="0" smtClean="0">
                <a:latin typeface="Consolas" pitchFamily="49" charset="0"/>
                <a:cs typeface="Trade Gothic Next LT Pro Lt" pitchFamily="34" charset="0"/>
              </a:rPr>
              <a:t>x, y</a:t>
            </a:r>
            <a:endParaRPr lang="en-US" sz="3600" dirty="0">
              <a:latin typeface="Consolas" pitchFamily="49" charset="0"/>
              <a:cs typeface="Trade Gothic Next LT Pro Lt" pitchFamily="34" charset="0"/>
            </a:endParaRPr>
          </a:p>
          <a:p>
            <a:pPr lvl="2">
              <a:lnSpc>
                <a:spcPct val="50000"/>
              </a:lnSpc>
            </a:pPr>
            <a:r>
              <a:rPr lang="en-US" sz="3600" dirty="0" smtClean="0">
                <a:cs typeface="Trade Gothic Next LT Pro Lt" pitchFamily="34" charset="0"/>
              </a:rPr>
              <a:t>x position on canvas/ y position on canvas</a:t>
            </a:r>
            <a:endParaRPr lang="en-US" sz="3600" dirty="0">
              <a:cs typeface="Trade Gothic Next LT Pro Lt" pitchFamily="34" charset="0"/>
            </a:endParaRPr>
          </a:p>
          <a:p>
            <a:pPr lvl="1">
              <a:lnSpc>
                <a:spcPct val="50000"/>
              </a:lnSpc>
              <a:buFont typeface="Courier New"/>
              <a:buChar char="o"/>
            </a:pPr>
            <a:r>
              <a:rPr lang="en-US" sz="3600" dirty="0" smtClean="0">
                <a:latin typeface="Consolas" pitchFamily="49" charset="0"/>
                <a:cs typeface="Trade Gothic Next LT Pro Lt" pitchFamily="34" charset="0"/>
              </a:rPr>
              <a:t>width, height</a:t>
            </a:r>
            <a:endParaRPr lang="en-US" sz="3600" dirty="0">
              <a:latin typeface="Consolas" pitchFamily="49" charset="0"/>
              <a:cs typeface="Trade Gothic Next LT Pro Lt" pitchFamily="34" charset="0"/>
            </a:endParaRPr>
          </a:p>
          <a:p>
            <a:pPr lvl="2">
              <a:lnSpc>
                <a:spcPct val="50000"/>
              </a:lnSpc>
            </a:pPr>
            <a:r>
              <a:rPr lang="en-US" sz="3600" dirty="0" smtClean="0">
                <a:cs typeface="Trade Gothic Next LT Pro Lt" pitchFamily="34" charset="0"/>
              </a:rPr>
              <a:t>width of canvas, height of canvas</a:t>
            </a:r>
            <a:endParaRPr lang="en-US" sz="3600" dirty="0">
              <a:solidFill>
                <a:schemeClr val="accent5">
                  <a:lumMod val="75000"/>
                </a:schemeClr>
              </a:solidFill>
              <a:cs typeface="Trade Gothic Next LT Pro Lt" pitchFamily="34" charset="0"/>
            </a:endParaRPr>
          </a:p>
        </p:txBody>
      </p:sp>
    </p:spTree>
    <p:extLst>
      <p:ext uri="{BB962C8B-B14F-4D97-AF65-F5344CB8AC3E}">
        <p14:creationId xmlns:p14="http://schemas.microsoft.com/office/powerpoint/2010/main" val="3415789588"/>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Page simplification</a:t>
            </a:r>
            <a:endParaRPr lang="en-US" sz="8000" dirty="0"/>
          </a:p>
        </p:txBody>
      </p:sp>
      <p:sp>
        <p:nvSpPr>
          <p:cNvPr id="4" name="TextBox 3"/>
          <p:cNvSpPr txBox="1"/>
          <p:nvPr/>
        </p:nvSpPr>
        <p:spPr>
          <a:xfrm>
            <a:off x="6234546" y="3317806"/>
            <a:ext cx="12168909"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a:solidFill>
                  <a:schemeClr val="accent5">
                    <a:lumMod val="75000"/>
                  </a:schemeClr>
                </a:solidFill>
                <a:cs typeface="Trade Gothic Next LT Pro Lt" pitchFamily="34" charset="0"/>
              </a:rPr>
              <a:t>HTML5 has made various simplifications</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7" name="Rounded Rectangle 6"/>
          <p:cNvSpPr/>
          <p:nvPr/>
        </p:nvSpPr>
        <p:spPr>
          <a:xfrm>
            <a:off x="14103887" y="6023279"/>
            <a:ext cx="9619713" cy="6070044"/>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endParaRPr lang="en-US" sz="4800" dirty="0" smtClean="0">
              <a:solidFill>
                <a:srgbClr val="7D1102"/>
              </a:solidFill>
              <a:latin typeface="Consolas" pitchFamily="49" charset="0"/>
              <a:cs typeface="Consolas" pitchFamily="49" charset="0"/>
            </a:endParaRPr>
          </a:p>
          <a:p>
            <a:pPr algn="l">
              <a:defRPr/>
            </a:pPr>
            <a:r>
              <a:rPr lang="en-US" sz="4800" dirty="0" smtClean="0">
                <a:solidFill>
                  <a:srgbClr val="7D1102"/>
                </a:solidFill>
                <a:latin typeface="Consolas" pitchFamily="49" charset="0"/>
                <a:cs typeface="Consolas" pitchFamily="49" charset="0"/>
              </a:rPr>
              <a:t>&lt;!</a:t>
            </a:r>
            <a:r>
              <a:rPr lang="en-US" sz="4800" dirty="0" err="1" smtClean="0">
                <a:solidFill>
                  <a:srgbClr val="7D1102"/>
                </a:solidFill>
                <a:latin typeface="Consolas" pitchFamily="49" charset="0"/>
                <a:cs typeface="Consolas" pitchFamily="49" charset="0"/>
              </a:rPr>
              <a:t>doctype</a:t>
            </a:r>
            <a:r>
              <a:rPr lang="en-US" sz="4800" dirty="0" smtClean="0">
                <a:solidFill>
                  <a:srgbClr val="7D1102"/>
                </a:solidFill>
                <a:latin typeface="Consolas" pitchFamily="49" charset="0"/>
                <a:cs typeface="Consolas" pitchFamily="49" charset="0"/>
              </a:rPr>
              <a:t> html&gt;</a:t>
            </a:r>
          </a:p>
          <a:p>
            <a:pPr algn="l">
              <a:defRPr/>
            </a:pPr>
            <a:r>
              <a:rPr lang="en-US" sz="4800" dirty="0" smtClean="0">
                <a:solidFill>
                  <a:schemeClr val="bg2">
                    <a:lumMod val="50000"/>
                  </a:schemeClr>
                </a:solidFill>
                <a:latin typeface="Consolas" pitchFamily="49" charset="0"/>
                <a:cs typeface="Consolas" pitchFamily="49" charset="0"/>
              </a:rPr>
              <a:t>	&lt;html&gt;</a:t>
            </a:r>
          </a:p>
          <a:p>
            <a:pPr algn="l">
              <a:defRPr/>
            </a:pPr>
            <a:r>
              <a:rPr lang="en-US" sz="4800" dirty="0">
                <a:solidFill>
                  <a:schemeClr val="bg2">
                    <a:lumMod val="50000"/>
                  </a:schemeClr>
                </a:solidFill>
                <a:latin typeface="Consolas" pitchFamily="49" charset="0"/>
                <a:cs typeface="Consolas" pitchFamily="49" charset="0"/>
              </a:rPr>
              <a:t>	</a:t>
            </a:r>
            <a:r>
              <a:rPr lang="en-US" sz="4800" dirty="0" smtClean="0">
                <a:solidFill>
                  <a:schemeClr val="bg2">
                    <a:lumMod val="50000"/>
                  </a:schemeClr>
                </a:solidFill>
                <a:latin typeface="Consolas" pitchFamily="49" charset="0"/>
                <a:cs typeface="Consolas" pitchFamily="49" charset="0"/>
              </a:rPr>
              <a:t>&lt;head&gt;</a:t>
            </a:r>
          </a:p>
          <a:p>
            <a:pPr algn="l">
              <a:defRPr/>
            </a:pPr>
            <a:r>
              <a:rPr lang="en-US" sz="4800" dirty="0" smtClean="0">
                <a:solidFill>
                  <a:schemeClr val="accent3">
                    <a:lumMod val="75000"/>
                  </a:schemeClr>
                </a:solidFill>
                <a:latin typeface="Consolas" pitchFamily="49" charset="0"/>
                <a:cs typeface="Consolas" pitchFamily="49" charset="0"/>
              </a:rPr>
              <a:t>		&lt;meta charset=</a:t>
            </a:r>
            <a:r>
              <a:rPr lang="en-US" altLang="en-US" sz="4800" dirty="0">
                <a:solidFill>
                  <a:schemeClr val="accent3">
                    <a:lumMod val="75000"/>
                  </a:schemeClr>
                </a:solidFill>
                <a:cs typeface="Trade Gothic Next LT Pro Lt" pitchFamily="34" charset="0"/>
              </a:rPr>
              <a:t>"</a:t>
            </a:r>
            <a:r>
              <a:rPr lang="en-US" sz="4800" dirty="0" smtClean="0">
                <a:solidFill>
                  <a:schemeClr val="accent3">
                    <a:lumMod val="75000"/>
                  </a:schemeClr>
                </a:solidFill>
                <a:latin typeface="Consolas" pitchFamily="49" charset="0"/>
                <a:cs typeface="Consolas" pitchFamily="49" charset="0"/>
              </a:rPr>
              <a:t>UTF-8</a:t>
            </a:r>
            <a:r>
              <a:rPr lang="en-US" altLang="en-US" sz="4800" dirty="0">
                <a:solidFill>
                  <a:schemeClr val="accent3">
                    <a:lumMod val="75000"/>
                  </a:schemeClr>
                </a:solidFill>
                <a:cs typeface="Trade Gothic Next LT Pro Lt" pitchFamily="34" charset="0"/>
              </a:rPr>
              <a:t>"</a:t>
            </a:r>
            <a:r>
              <a:rPr lang="en-US" sz="4800" dirty="0" smtClean="0">
                <a:solidFill>
                  <a:schemeClr val="accent3">
                    <a:lumMod val="75000"/>
                  </a:schemeClr>
                </a:solidFill>
                <a:latin typeface="Consolas" pitchFamily="49" charset="0"/>
                <a:cs typeface="Consolas" pitchFamily="49" charset="0"/>
              </a:rPr>
              <a:t>&gt;</a:t>
            </a:r>
          </a:p>
          <a:p>
            <a:pPr algn="l">
              <a:defRPr/>
            </a:pPr>
            <a:r>
              <a:rPr lang="en-US" sz="4800" dirty="0">
                <a:solidFill>
                  <a:srgbClr val="989898"/>
                </a:solidFill>
                <a:latin typeface="Consolas" pitchFamily="49" charset="0"/>
                <a:cs typeface="Consolas" pitchFamily="49" charset="0"/>
              </a:rPr>
              <a:t>	</a:t>
            </a:r>
            <a:r>
              <a:rPr lang="en-US" sz="4800" dirty="0" smtClean="0">
                <a:solidFill>
                  <a:srgbClr val="5A5A5A"/>
                </a:solidFill>
                <a:latin typeface="Consolas" pitchFamily="49" charset="0"/>
                <a:cs typeface="Consolas" pitchFamily="49" charset="0"/>
              </a:rPr>
              <a:t>	&lt;title&gt;HTML5&lt;/title&gt;</a:t>
            </a:r>
          </a:p>
          <a:p>
            <a:pPr algn="l">
              <a:defRPr/>
            </a:pPr>
            <a:r>
              <a:rPr lang="en-US" sz="4800" dirty="0" smtClean="0">
                <a:solidFill>
                  <a:srgbClr val="5A5A5A"/>
                </a:solidFill>
                <a:latin typeface="Consolas" pitchFamily="49" charset="0"/>
                <a:cs typeface="Consolas" pitchFamily="49" charset="0"/>
              </a:rPr>
              <a:t>	&lt;/head&gt;</a:t>
            </a:r>
          </a:p>
          <a:p>
            <a:pPr algn="l">
              <a:defRPr/>
            </a:pPr>
            <a:r>
              <a:rPr lang="en-US" sz="4800" dirty="0" smtClean="0">
                <a:solidFill>
                  <a:schemeClr val="accent3">
                    <a:lumMod val="75000"/>
                  </a:schemeClr>
                </a:solidFill>
                <a:latin typeface="Consolas" pitchFamily="49" charset="0"/>
                <a:cs typeface="Consolas" pitchFamily="49" charset="0"/>
              </a:rPr>
              <a:t> </a:t>
            </a:r>
            <a:endParaRPr lang="en-US" sz="4800" dirty="0">
              <a:solidFill>
                <a:schemeClr val="accent3">
                  <a:lumMod val="75000"/>
                </a:schemeClr>
              </a:solidFill>
              <a:latin typeface="Consolas" pitchFamily="49" charset="0"/>
              <a:cs typeface="Consolas" pitchFamily="49" charset="0"/>
            </a:endParaRPr>
          </a:p>
        </p:txBody>
      </p:sp>
      <p:sp>
        <p:nvSpPr>
          <p:cNvPr id="10" name="Rectangle 3"/>
          <p:cNvSpPr>
            <a:spLocks noGrp="1" noChangeArrowheads="1"/>
          </p:cNvSpPr>
          <p:nvPr>
            <p:ph type="body" idx="1"/>
          </p:nvPr>
        </p:nvSpPr>
        <p:spPr>
          <a:xfrm>
            <a:off x="2012374" y="4713432"/>
            <a:ext cx="12116376" cy="6964103"/>
          </a:xfrm>
        </p:spPr>
        <p:txBody>
          <a:bodyPr>
            <a:noAutofit/>
          </a:bodyPr>
          <a:lstStyle/>
          <a:p>
            <a:pPr eaLnBrk="1" hangingPunct="1">
              <a:spcBef>
                <a:spcPts val="600"/>
              </a:spcBef>
            </a:pPr>
            <a:r>
              <a:rPr lang="en-US" sz="4000" dirty="0" err="1" smtClean="0">
                <a:solidFill>
                  <a:srgbClr val="7D1102"/>
                </a:solidFill>
                <a:latin typeface="+mj-lt"/>
                <a:cs typeface="Trade Gothic Next LT Pro Lt" pitchFamily="34" charset="0"/>
              </a:rPr>
              <a:t>Doctype</a:t>
            </a:r>
            <a:endParaRPr lang="en-US" sz="4000" dirty="0">
              <a:latin typeface="+mj-lt"/>
              <a:cs typeface="Trade Gothic Next LT Pro Lt" pitchFamily="34" charset="0"/>
            </a:endParaRPr>
          </a:p>
          <a:p>
            <a:pPr eaLnBrk="1" hangingPunct="1">
              <a:spcBef>
                <a:spcPts val="600"/>
              </a:spcBef>
            </a:pPr>
            <a:endParaRPr lang="en-US" sz="4000" dirty="0" smtClean="0">
              <a:solidFill>
                <a:srgbClr val="7D1102"/>
              </a:solidFill>
              <a:latin typeface="+mj-lt"/>
              <a:cs typeface="Trade Gothic Next LT Pro Lt" pitchFamily="34" charset="0"/>
            </a:endParaRPr>
          </a:p>
          <a:p>
            <a:pPr eaLnBrk="1" hangingPunct="1">
              <a:spcBef>
                <a:spcPts val="600"/>
              </a:spcBef>
            </a:pPr>
            <a:r>
              <a:rPr lang="en-US" sz="4000" dirty="0" smtClean="0">
                <a:solidFill>
                  <a:srgbClr val="7D1102"/>
                </a:solidFill>
                <a:latin typeface="+mj-lt"/>
                <a:cs typeface="Trade Gothic Next LT Pro Lt" pitchFamily="34" charset="0"/>
              </a:rPr>
              <a:t>Charset Set </a:t>
            </a:r>
          </a:p>
          <a:p>
            <a:pPr eaLnBrk="1" hangingPunct="1">
              <a:spcBef>
                <a:spcPts val="600"/>
              </a:spcBef>
            </a:pPr>
            <a:endParaRPr lang="en-US" sz="4000" dirty="0">
              <a:solidFill>
                <a:srgbClr val="7D1102"/>
              </a:solidFill>
              <a:latin typeface="+mj-lt"/>
              <a:cs typeface="Trade Gothic Next LT Pro Lt" pitchFamily="34" charset="0"/>
            </a:endParaRPr>
          </a:p>
          <a:p>
            <a:pPr eaLnBrk="1" hangingPunct="1">
              <a:spcBef>
                <a:spcPts val="600"/>
              </a:spcBef>
            </a:pPr>
            <a:r>
              <a:rPr lang="en-US" sz="4000" dirty="0" smtClean="0">
                <a:solidFill>
                  <a:srgbClr val="7D1102"/>
                </a:solidFill>
                <a:latin typeface="+mj-lt"/>
                <a:cs typeface="Trade Gothic Next LT Pro Lt" pitchFamily="34" charset="0"/>
              </a:rPr>
              <a:t>Style and Script </a:t>
            </a:r>
          </a:p>
          <a:p>
            <a:pPr lvl="2">
              <a:spcBef>
                <a:spcPts val="600"/>
              </a:spcBef>
              <a:buFont typeface="Courier New"/>
              <a:buChar char="o"/>
            </a:pPr>
            <a:r>
              <a:rPr lang="en-US" sz="4000" dirty="0" smtClean="0">
                <a:solidFill>
                  <a:schemeClr val="tx2">
                    <a:lumMod val="75000"/>
                  </a:schemeClr>
                </a:solidFill>
                <a:latin typeface="+mj-lt"/>
                <a:cs typeface="Trade Gothic Next LT Pro Lt" pitchFamily="34" charset="0"/>
              </a:rPr>
              <a:t>The type attribute is no longer required </a:t>
            </a:r>
          </a:p>
          <a:p>
            <a:pPr lvl="2">
              <a:spcBef>
                <a:spcPts val="600"/>
              </a:spcBef>
              <a:buFont typeface="Courier New"/>
              <a:buChar char="o"/>
            </a:pPr>
            <a:r>
              <a:rPr lang="en-US" sz="4000" dirty="0" smtClean="0">
                <a:solidFill>
                  <a:schemeClr val="tx2">
                    <a:lumMod val="75000"/>
                  </a:schemeClr>
                </a:solidFill>
                <a:latin typeface="+mj-lt"/>
                <a:cs typeface="Trade Gothic Next LT Pro Lt" pitchFamily="34" charset="0"/>
              </a:rPr>
              <a:t>Defaults to CSS and ECMA Script (JavaScript) type respectively </a:t>
            </a:r>
            <a:endParaRPr lang="en-US" sz="4000" dirty="0">
              <a:solidFill>
                <a:schemeClr val="tx2">
                  <a:lumMod val="75000"/>
                </a:schemeClr>
              </a:solidFill>
              <a:latin typeface="+mj-lt"/>
              <a:cs typeface="Trade Gothic Next LT Pro Lt" pitchFamily="34" charset="0"/>
            </a:endParaRPr>
          </a:p>
        </p:txBody>
      </p:sp>
    </p:spTree>
    <p:extLst>
      <p:ext uri="{BB962C8B-B14F-4D97-AF65-F5344CB8AC3E}">
        <p14:creationId xmlns:p14="http://schemas.microsoft.com/office/powerpoint/2010/main" val="4015954180"/>
      </p:ext>
    </p:extLst>
  </p:cSld>
  <p:clrMapOvr>
    <a:masterClrMapping/>
  </p:clrMapOvr>
  <p:transition xmlns:p14="http://schemas.microsoft.com/office/powerpoint/2010/main" spd="me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eaLnBrk="1" hangingPunct="1">
              <a:buNone/>
            </a:pPr>
            <a:r>
              <a:rPr lang="en-US" sz="4000" b="1" dirty="0" smtClean="0">
                <a:solidFill>
                  <a:srgbClr val="7D1102"/>
                </a:solidFill>
                <a:cs typeface="Trade Gothic Next LT Pro Lt" pitchFamily="34" charset="0"/>
              </a:rPr>
              <a:t>16. Image Basic </a:t>
            </a: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1558445793"/>
      </p:ext>
    </p:extLst>
  </p:cSld>
  <p:clrMapOvr>
    <a:masterClrMapping/>
  </p:clrMapOvr>
  <p:transition xmlns:p14="http://schemas.microsoft.com/office/powerpoint/2010/main" spd="me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62363" y="2909455"/>
            <a:ext cx="21668509" cy="9397999"/>
          </a:xfrm>
        </p:spPr>
        <p:txBody>
          <a:bodyPr>
            <a:noAutofit/>
          </a:bodyPr>
          <a:lstStyle/>
          <a:p>
            <a:pPr eaLnBrk="1" hangingPunct="1">
              <a:lnSpc>
                <a:spcPct val="50000"/>
              </a:lnSpc>
            </a:pPr>
            <a:r>
              <a:rPr lang="en-US" sz="3600" dirty="0" err="1" smtClean="0">
                <a:solidFill>
                  <a:schemeClr val="accent5">
                    <a:lumMod val="75000"/>
                  </a:schemeClr>
                </a:solidFill>
                <a:latin typeface="Consolas"/>
                <a:cs typeface="Consolas"/>
              </a:rPr>
              <a:t>drawImage</a:t>
            </a:r>
            <a:r>
              <a:rPr lang="en-US" sz="3600" dirty="0" smtClean="0">
                <a:solidFill>
                  <a:schemeClr val="accent5">
                    <a:lumMod val="75000"/>
                  </a:schemeClr>
                </a:solidFill>
                <a:latin typeface="Consolas"/>
                <a:cs typeface="Consolas"/>
              </a:rPr>
              <a:t>()</a:t>
            </a:r>
            <a:r>
              <a:rPr lang="en-US" sz="3600" dirty="0" smtClean="0">
                <a:solidFill>
                  <a:schemeClr val="accent5">
                    <a:lumMod val="75000"/>
                  </a:schemeClr>
                </a:solidFill>
                <a:cs typeface="Trade Gothic Next LT Pro Lt" pitchFamily="34" charset="0"/>
              </a:rPr>
              <a:t> - Sprite</a:t>
            </a:r>
            <a:endParaRPr lang="en-US" sz="3600" dirty="0">
              <a:solidFill>
                <a:schemeClr val="accent5">
                  <a:lumMod val="75000"/>
                </a:schemeClr>
              </a:solidFill>
              <a:cs typeface="Trade Gothic Next LT Pro Lt" pitchFamily="34" charset="0"/>
            </a:endParaRPr>
          </a:p>
          <a:p>
            <a:pPr lvl="1">
              <a:lnSpc>
                <a:spcPct val="50000"/>
              </a:lnSpc>
              <a:buFont typeface="Courier New"/>
              <a:buChar char="o"/>
            </a:pPr>
            <a:r>
              <a:rPr lang="en-US" sz="3600" dirty="0" smtClean="0">
                <a:latin typeface="Consolas" pitchFamily="49" charset="0"/>
                <a:cs typeface="Trade Gothic Next LT Pro Lt" pitchFamily="34" charset="0"/>
              </a:rPr>
              <a:t>image</a:t>
            </a:r>
            <a:endParaRPr lang="en-US" sz="3600" dirty="0">
              <a:latin typeface="Consolas" pitchFamily="49" charset="0"/>
              <a:cs typeface="Trade Gothic Next LT Pro Lt" pitchFamily="34" charset="0"/>
            </a:endParaRPr>
          </a:p>
          <a:p>
            <a:pPr lvl="2">
              <a:lnSpc>
                <a:spcPct val="50000"/>
              </a:lnSpc>
            </a:pPr>
            <a:r>
              <a:rPr lang="en-US" sz="3600" dirty="0" smtClean="0">
                <a:cs typeface="Trade Gothic Next LT Pro Lt" pitchFamily="34" charset="0"/>
              </a:rPr>
              <a:t>image object</a:t>
            </a:r>
            <a:endParaRPr lang="en-US" sz="3600" dirty="0">
              <a:cs typeface="Trade Gothic Next LT Pro Lt" pitchFamily="34" charset="0"/>
            </a:endParaRPr>
          </a:p>
          <a:p>
            <a:pPr lvl="1">
              <a:lnSpc>
                <a:spcPct val="50000"/>
              </a:lnSpc>
              <a:buFont typeface="Courier New"/>
              <a:buChar char="o"/>
            </a:pPr>
            <a:r>
              <a:rPr lang="en-US" sz="3600" dirty="0" err="1" smtClean="0">
                <a:latin typeface="Consolas" pitchFamily="49" charset="0"/>
                <a:cs typeface="Trade Gothic Next LT Pro Lt" pitchFamily="34" charset="0"/>
              </a:rPr>
              <a:t>sx</a:t>
            </a:r>
            <a:r>
              <a:rPr lang="en-US" sz="3600" dirty="0" smtClean="0">
                <a:latin typeface="Consolas" pitchFamily="49" charset="0"/>
                <a:cs typeface="Trade Gothic Next LT Pro Lt" pitchFamily="34" charset="0"/>
              </a:rPr>
              <a:t>, </a:t>
            </a:r>
            <a:r>
              <a:rPr lang="en-US" sz="3600" dirty="0" err="1" smtClean="0">
                <a:latin typeface="Consolas" pitchFamily="49" charset="0"/>
                <a:cs typeface="Trade Gothic Next LT Pro Lt" pitchFamily="34" charset="0"/>
              </a:rPr>
              <a:t>sy</a:t>
            </a:r>
            <a:endParaRPr lang="en-US" sz="3600" dirty="0">
              <a:latin typeface="Consolas" pitchFamily="49" charset="0"/>
              <a:cs typeface="Trade Gothic Next LT Pro Lt" pitchFamily="34" charset="0"/>
            </a:endParaRPr>
          </a:p>
          <a:p>
            <a:pPr lvl="2">
              <a:lnSpc>
                <a:spcPct val="50000"/>
              </a:lnSpc>
            </a:pPr>
            <a:r>
              <a:rPr lang="en-US" sz="3600" dirty="0">
                <a:cs typeface="Trade Gothic Next LT Pro Lt" pitchFamily="34" charset="0"/>
              </a:rPr>
              <a:t>X</a:t>
            </a:r>
            <a:r>
              <a:rPr lang="en-US" sz="3600" dirty="0" smtClean="0">
                <a:cs typeface="Trade Gothic Next LT Pro Lt" pitchFamily="34" charset="0"/>
              </a:rPr>
              <a:t> position of image/ </a:t>
            </a:r>
            <a:r>
              <a:rPr lang="en-US" sz="3600" dirty="0">
                <a:cs typeface="Trade Gothic Next LT Pro Lt" pitchFamily="34" charset="0"/>
              </a:rPr>
              <a:t>Y</a:t>
            </a:r>
            <a:r>
              <a:rPr lang="en-US" sz="3600" dirty="0" smtClean="0">
                <a:cs typeface="Trade Gothic Next LT Pro Lt" pitchFamily="34" charset="0"/>
              </a:rPr>
              <a:t> position of image (source)</a:t>
            </a:r>
            <a:endParaRPr lang="en-US" sz="3600" dirty="0">
              <a:cs typeface="Trade Gothic Next LT Pro Lt" pitchFamily="34" charset="0"/>
            </a:endParaRPr>
          </a:p>
          <a:p>
            <a:pPr lvl="1">
              <a:lnSpc>
                <a:spcPct val="50000"/>
              </a:lnSpc>
              <a:buFont typeface="Courier New"/>
              <a:buChar char="o"/>
            </a:pPr>
            <a:r>
              <a:rPr lang="en-US" sz="3600" dirty="0" err="1" smtClean="0">
                <a:latin typeface="Consolas" pitchFamily="49" charset="0"/>
                <a:cs typeface="Trade Gothic Next LT Pro Lt" pitchFamily="34" charset="0"/>
              </a:rPr>
              <a:t>sWidth</a:t>
            </a:r>
            <a:r>
              <a:rPr lang="en-US" sz="3600" dirty="0" smtClean="0">
                <a:latin typeface="Consolas" pitchFamily="49" charset="0"/>
                <a:cs typeface="Trade Gothic Next LT Pro Lt" pitchFamily="34" charset="0"/>
              </a:rPr>
              <a:t>, </a:t>
            </a:r>
            <a:r>
              <a:rPr lang="en-US" sz="3600" dirty="0" err="1" smtClean="0">
                <a:latin typeface="Consolas" pitchFamily="49" charset="0"/>
                <a:cs typeface="Trade Gothic Next LT Pro Lt" pitchFamily="34" charset="0"/>
              </a:rPr>
              <a:t>sHeight</a:t>
            </a:r>
            <a:endParaRPr lang="en-US" sz="3600" dirty="0">
              <a:latin typeface="Consolas" pitchFamily="49" charset="0"/>
              <a:cs typeface="Trade Gothic Next LT Pro Lt" pitchFamily="34" charset="0"/>
            </a:endParaRPr>
          </a:p>
          <a:p>
            <a:pPr lvl="2">
              <a:lnSpc>
                <a:spcPct val="50000"/>
              </a:lnSpc>
            </a:pPr>
            <a:r>
              <a:rPr lang="en-US" sz="3600" dirty="0" smtClean="0">
                <a:cs typeface="Trade Gothic Next LT Pro Lt" pitchFamily="34" charset="0"/>
              </a:rPr>
              <a:t>width/height of source (from X/Y position) </a:t>
            </a:r>
          </a:p>
          <a:p>
            <a:pPr lvl="1">
              <a:lnSpc>
                <a:spcPct val="50000"/>
              </a:lnSpc>
              <a:buFont typeface="Courier New"/>
              <a:buChar char="o"/>
            </a:pPr>
            <a:r>
              <a:rPr lang="en-US" sz="3600" dirty="0" smtClean="0">
                <a:latin typeface="Consolas" pitchFamily="49" charset="0"/>
                <a:cs typeface="Trade Gothic Next LT Pro Lt" pitchFamily="34" charset="0"/>
              </a:rPr>
              <a:t>dx, </a:t>
            </a:r>
            <a:r>
              <a:rPr lang="en-US" sz="3600" dirty="0" err="1" smtClean="0">
                <a:latin typeface="Consolas" pitchFamily="49" charset="0"/>
                <a:cs typeface="Trade Gothic Next LT Pro Lt" pitchFamily="34" charset="0"/>
              </a:rPr>
              <a:t>dy</a:t>
            </a:r>
            <a:endParaRPr lang="en-US" sz="3600" dirty="0">
              <a:latin typeface="Consolas" pitchFamily="49" charset="0"/>
              <a:cs typeface="Trade Gothic Next LT Pro Lt" pitchFamily="34" charset="0"/>
            </a:endParaRPr>
          </a:p>
          <a:p>
            <a:pPr lvl="2">
              <a:lnSpc>
                <a:spcPct val="50000"/>
              </a:lnSpc>
            </a:pPr>
            <a:r>
              <a:rPr lang="en-US" sz="3600" dirty="0" smtClean="0">
                <a:cs typeface="Trade Gothic Next LT Pro Lt" pitchFamily="34" charset="0"/>
              </a:rPr>
              <a:t>X position of canvas/ Y position of canvas </a:t>
            </a:r>
            <a:r>
              <a:rPr lang="en-US" sz="3600" dirty="0">
                <a:cs typeface="Trade Gothic Next LT Pro Lt" pitchFamily="34" charset="0"/>
              </a:rPr>
              <a:t>(destination</a:t>
            </a:r>
            <a:r>
              <a:rPr lang="en-US" sz="3600" dirty="0" smtClean="0">
                <a:cs typeface="Trade Gothic Next LT Pro Lt" pitchFamily="34" charset="0"/>
              </a:rPr>
              <a:t>)</a:t>
            </a:r>
          </a:p>
          <a:p>
            <a:pPr lvl="1">
              <a:lnSpc>
                <a:spcPct val="50000"/>
              </a:lnSpc>
              <a:buFont typeface="Courier New"/>
              <a:buChar char="o"/>
            </a:pPr>
            <a:r>
              <a:rPr lang="en-US" sz="3600" dirty="0" err="1" smtClean="0">
                <a:latin typeface="Consolas" pitchFamily="49" charset="0"/>
                <a:cs typeface="Trade Gothic Next LT Pro Lt" pitchFamily="34" charset="0"/>
              </a:rPr>
              <a:t>dWidth</a:t>
            </a:r>
            <a:r>
              <a:rPr lang="en-US" sz="3600" dirty="0" smtClean="0">
                <a:latin typeface="Consolas" pitchFamily="49" charset="0"/>
                <a:cs typeface="Trade Gothic Next LT Pro Lt" pitchFamily="34" charset="0"/>
              </a:rPr>
              <a:t>, </a:t>
            </a:r>
            <a:r>
              <a:rPr lang="en-US" sz="3600" dirty="0" err="1" smtClean="0">
                <a:latin typeface="Consolas" pitchFamily="49" charset="0"/>
                <a:cs typeface="Trade Gothic Next LT Pro Lt" pitchFamily="34" charset="0"/>
              </a:rPr>
              <a:t>dHeight</a:t>
            </a:r>
            <a:endParaRPr lang="en-US" sz="3600" dirty="0">
              <a:latin typeface="Consolas" pitchFamily="49" charset="0"/>
              <a:cs typeface="Trade Gothic Next LT Pro Lt" pitchFamily="34" charset="0"/>
            </a:endParaRPr>
          </a:p>
          <a:p>
            <a:pPr lvl="2">
              <a:lnSpc>
                <a:spcPct val="50000"/>
              </a:lnSpc>
            </a:pPr>
            <a:r>
              <a:rPr lang="en-US" sz="3600" dirty="0" smtClean="0">
                <a:cs typeface="Trade Gothic Next LT Pro Lt" pitchFamily="34" charset="0"/>
              </a:rPr>
              <a:t>width of destination/ height of destination </a:t>
            </a:r>
            <a:r>
              <a:rPr lang="en-US" sz="3600" dirty="0">
                <a:cs typeface="Trade Gothic Next LT Pro Lt" pitchFamily="34" charset="0"/>
              </a:rPr>
              <a:t>(for scaling)</a:t>
            </a:r>
            <a:r>
              <a:rPr lang="en-US" sz="3600" dirty="0" smtClean="0">
                <a:cs typeface="Trade Gothic Next LT Pro Lt" pitchFamily="34" charset="0"/>
              </a:rPr>
              <a:t> </a:t>
            </a:r>
            <a:endParaRPr lang="en-US" sz="3600" dirty="0">
              <a:cs typeface="Trade Gothic Next LT Pro Lt" pitchFamily="34" charset="0"/>
            </a:endParaRPr>
          </a:p>
          <a:p>
            <a:pPr lvl="2">
              <a:lnSpc>
                <a:spcPct val="50000"/>
              </a:lnSpc>
            </a:pPr>
            <a:endParaRPr lang="en-US" sz="3600" dirty="0" smtClean="0">
              <a:cs typeface="Trade Gothic Next LT Pro Lt" pitchFamily="34" charset="0"/>
            </a:endParaRPr>
          </a:p>
          <a:p>
            <a:pPr marL="1473200" lvl="2" indent="0">
              <a:lnSpc>
                <a:spcPct val="50000"/>
              </a:lnSpc>
              <a:buNone/>
            </a:pPr>
            <a:endParaRPr lang="en-US" sz="3600" dirty="0">
              <a:solidFill>
                <a:schemeClr val="accent5">
                  <a:lumMod val="75000"/>
                </a:schemeClr>
              </a:solidFill>
              <a:cs typeface="Trade Gothic Next LT Pro Lt" pitchFamily="34" charset="0"/>
            </a:endParaRPr>
          </a:p>
        </p:txBody>
      </p:sp>
    </p:spTree>
    <p:extLst>
      <p:ext uri="{BB962C8B-B14F-4D97-AF65-F5344CB8AC3E}">
        <p14:creationId xmlns:p14="http://schemas.microsoft.com/office/powerpoint/2010/main" val="2911780322"/>
      </p:ext>
    </p:extLst>
  </p:cSld>
  <p:clrMapOvr>
    <a:masterClrMapping/>
  </p:clrMapOvr>
  <p:transition xmlns:p14="http://schemas.microsoft.com/office/powerpoint/2010/main" spd="me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17. Image Sprite </a:t>
            </a: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512213776"/>
      </p:ext>
    </p:extLst>
  </p:cSld>
  <p:clrMapOvr>
    <a:masterClrMapping/>
  </p:clrMapOvr>
  <p:transition xmlns:p14="http://schemas.microsoft.com/office/powerpoint/2010/main" spd="me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Rendering text </a:t>
            </a:r>
            <a:endParaRPr lang="en-US" dirty="0"/>
          </a:p>
        </p:txBody>
      </p:sp>
      <p:sp>
        <p:nvSpPr>
          <p:cNvPr id="3" name="Text Placeholder 2"/>
          <p:cNvSpPr>
            <a:spLocks noGrp="1"/>
          </p:cNvSpPr>
          <p:nvPr>
            <p:ph type="body" idx="1"/>
          </p:nvPr>
        </p:nvSpPr>
        <p:spPr>
          <a:xfrm>
            <a:off x="673100" y="2669309"/>
            <a:ext cx="23050500" cy="8864600"/>
          </a:xfrm>
        </p:spPr>
        <p:txBody>
          <a:bodyPr>
            <a:noAutofit/>
          </a:bodyPr>
          <a:lstStyle/>
          <a:p>
            <a:pPr eaLnBrk="1" hangingPunct="1">
              <a:lnSpc>
                <a:spcPct val="50000"/>
              </a:lnSpc>
            </a:pPr>
            <a:r>
              <a:rPr lang="en-US" sz="3600" dirty="0" smtClean="0">
                <a:solidFill>
                  <a:schemeClr val="accent5">
                    <a:lumMod val="75000"/>
                  </a:schemeClr>
                </a:solidFill>
                <a:cs typeface="Trade Gothic Next LT Pro Lt" pitchFamily="34" charset="0"/>
              </a:rPr>
              <a:t>Just like lines and shapes, text can be rendered onto a canvas </a:t>
            </a:r>
          </a:p>
          <a:p>
            <a:pPr lvl="1">
              <a:lnSpc>
                <a:spcPct val="50000"/>
              </a:lnSpc>
              <a:buFont typeface="Courier New"/>
              <a:buChar char="o"/>
            </a:pPr>
            <a:r>
              <a:rPr lang="en-US" sz="3600" dirty="0" err="1">
                <a:latin typeface="Consolas" pitchFamily="49" charset="0"/>
                <a:cs typeface="Trade Gothic Next LT Pro Lt" pitchFamily="34" charset="0"/>
              </a:rPr>
              <a:t>fillText</a:t>
            </a:r>
            <a:r>
              <a:rPr lang="en-US" sz="3600" dirty="0">
                <a:latin typeface="Consolas" pitchFamily="49" charset="0"/>
                <a:cs typeface="Trade Gothic Next LT Pro Lt" pitchFamily="34" charset="0"/>
              </a:rPr>
              <a:t>(text, x, y</a:t>
            </a:r>
            <a:r>
              <a:rPr lang="en-US" sz="3600" dirty="0" smtClean="0">
                <a:latin typeface="Consolas" pitchFamily="49" charset="0"/>
                <a:cs typeface="Trade Gothic Next LT Pro Lt" pitchFamily="34" charset="0"/>
              </a:rPr>
              <a:t>)</a:t>
            </a:r>
          </a:p>
          <a:p>
            <a:pPr lvl="2">
              <a:lnSpc>
                <a:spcPct val="50000"/>
              </a:lnSpc>
            </a:pPr>
            <a:r>
              <a:rPr lang="en-US" sz="3600" dirty="0">
                <a:cs typeface="Trade Gothic Next LT Pro Lt" pitchFamily="34" charset="0"/>
              </a:rPr>
              <a:t>adds </a:t>
            </a:r>
            <a:r>
              <a:rPr lang="en-US" altLang="en-US" sz="3600" dirty="0">
                <a:cs typeface="Trade Gothic Next LT Pro Lt" pitchFamily="34" charset="0"/>
              </a:rPr>
              <a:t>"</a:t>
            </a:r>
            <a:r>
              <a:rPr lang="en-US" sz="3600" dirty="0">
                <a:cs typeface="Trade Gothic Next LT Pro Lt" pitchFamily="34" charset="0"/>
              </a:rPr>
              <a:t>solid</a:t>
            </a:r>
            <a:r>
              <a:rPr lang="en-US" altLang="en-US" sz="3600" dirty="0">
                <a:cs typeface="Trade Gothic Next LT Pro Lt" pitchFamily="34" charset="0"/>
              </a:rPr>
              <a:t>"</a:t>
            </a:r>
            <a:r>
              <a:rPr lang="en-US" sz="3600" dirty="0">
                <a:cs typeface="Trade Gothic Next LT Pro Lt" pitchFamily="34" charset="0"/>
              </a:rPr>
              <a:t> text at the </a:t>
            </a:r>
            <a:r>
              <a:rPr lang="en-US" sz="3600" dirty="0" err="1">
                <a:cs typeface="Trade Gothic Next LT Pro Lt" pitchFamily="34" charset="0"/>
              </a:rPr>
              <a:t>x,y</a:t>
            </a:r>
            <a:r>
              <a:rPr lang="en-US" sz="3600" dirty="0">
                <a:cs typeface="Trade Gothic Next LT Pro Lt" pitchFamily="34" charset="0"/>
              </a:rPr>
              <a:t> </a:t>
            </a:r>
            <a:r>
              <a:rPr lang="en-US" sz="3600" dirty="0" smtClean="0">
                <a:cs typeface="Trade Gothic Next LT Pro Lt" pitchFamily="34" charset="0"/>
              </a:rPr>
              <a:t>position</a:t>
            </a:r>
          </a:p>
          <a:p>
            <a:pPr lvl="1">
              <a:lnSpc>
                <a:spcPct val="50000"/>
              </a:lnSpc>
              <a:buFont typeface="Courier New"/>
              <a:buChar char="o"/>
            </a:pPr>
            <a:r>
              <a:rPr lang="en-US" sz="3600" dirty="0" err="1" smtClean="0">
                <a:latin typeface="Consolas" pitchFamily="49" charset="0"/>
                <a:cs typeface="Trade Gothic Next LT Pro Lt" pitchFamily="34" charset="0"/>
              </a:rPr>
              <a:t>strokeText</a:t>
            </a:r>
            <a:r>
              <a:rPr lang="en-US" sz="3600" dirty="0" smtClean="0">
                <a:latin typeface="Consolas" pitchFamily="49" charset="0"/>
                <a:cs typeface="Trade Gothic Next LT Pro Lt" pitchFamily="34" charset="0"/>
              </a:rPr>
              <a:t>(text, x, y)</a:t>
            </a:r>
          </a:p>
          <a:p>
            <a:pPr lvl="2">
              <a:lnSpc>
                <a:spcPct val="50000"/>
              </a:lnSpc>
            </a:pPr>
            <a:r>
              <a:rPr lang="en-US" sz="3600" dirty="0" smtClean="0">
                <a:cs typeface="Trade Gothic Next LT Pro Lt" pitchFamily="34" charset="0"/>
              </a:rPr>
              <a:t>adds </a:t>
            </a:r>
            <a:r>
              <a:rPr lang="en-US" altLang="en-US" sz="3600" dirty="0" smtClean="0">
                <a:cs typeface="Trade Gothic Next LT Pro Lt" pitchFamily="34" charset="0"/>
              </a:rPr>
              <a:t>”</a:t>
            </a:r>
            <a:r>
              <a:rPr lang="en-US" sz="3600" dirty="0" smtClean="0">
                <a:cs typeface="Trade Gothic Next LT Pro Lt" pitchFamily="34" charset="0"/>
              </a:rPr>
              <a:t>hollow” text at the </a:t>
            </a:r>
            <a:r>
              <a:rPr lang="en-US" sz="3600" dirty="0" err="1" smtClean="0">
                <a:cs typeface="Trade Gothic Next LT Pro Lt" pitchFamily="34" charset="0"/>
              </a:rPr>
              <a:t>x,y</a:t>
            </a:r>
            <a:r>
              <a:rPr lang="en-US" sz="3600" dirty="0" smtClean="0">
                <a:cs typeface="Trade Gothic Next LT Pro Lt" pitchFamily="34" charset="0"/>
              </a:rPr>
              <a:t>, position </a:t>
            </a:r>
            <a:endParaRPr lang="en-US" sz="3600" dirty="0">
              <a:solidFill>
                <a:schemeClr val="accent5">
                  <a:lumMod val="75000"/>
                </a:schemeClr>
              </a:solidFill>
              <a:cs typeface="Trade Gothic Next LT Pro Lt" pitchFamily="34" charset="0"/>
            </a:endParaRPr>
          </a:p>
        </p:txBody>
      </p:sp>
    </p:spTree>
    <p:extLst>
      <p:ext uri="{BB962C8B-B14F-4D97-AF65-F5344CB8AC3E}">
        <p14:creationId xmlns:p14="http://schemas.microsoft.com/office/powerpoint/2010/main" val="3787091852"/>
      </p:ext>
    </p:extLst>
  </p:cSld>
  <p:clrMapOvr>
    <a:masterClrMapping/>
  </p:clrMapOvr>
  <p:transition xmlns:p14="http://schemas.microsoft.com/office/powerpoint/2010/main" spd="me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62363" y="1436258"/>
            <a:ext cx="21668509" cy="8864600"/>
          </a:xfrm>
        </p:spPr>
        <p:txBody>
          <a:bodyPr>
            <a:noAutofit/>
          </a:bodyPr>
          <a:lstStyle/>
          <a:p>
            <a:pPr eaLnBrk="1" hangingPunct="1">
              <a:lnSpc>
                <a:spcPct val="50000"/>
              </a:lnSpc>
            </a:pPr>
            <a:r>
              <a:rPr lang="en-US" sz="3600" dirty="0">
                <a:solidFill>
                  <a:schemeClr val="accent5">
                    <a:lumMod val="75000"/>
                  </a:schemeClr>
                </a:solidFill>
                <a:cs typeface="Trade Gothic Next LT Pro Lt" pitchFamily="34" charset="0"/>
              </a:rPr>
              <a:t>Text Properties </a:t>
            </a:r>
          </a:p>
          <a:p>
            <a:pPr lvl="1">
              <a:lnSpc>
                <a:spcPct val="50000"/>
              </a:lnSpc>
              <a:buFont typeface="Courier New"/>
              <a:buChar char="o"/>
            </a:pPr>
            <a:r>
              <a:rPr lang="en-US" sz="3600" dirty="0">
                <a:latin typeface="Consolas" pitchFamily="49" charset="0"/>
                <a:cs typeface="Trade Gothic Next LT Pro Lt" pitchFamily="34" charset="0"/>
              </a:rPr>
              <a:t>font</a:t>
            </a:r>
          </a:p>
          <a:p>
            <a:pPr lvl="2">
              <a:lnSpc>
                <a:spcPct val="50000"/>
              </a:lnSpc>
            </a:pPr>
            <a:r>
              <a:rPr lang="en-US" sz="3600" dirty="0">
                <a:cs typeface="Trade Gothic Next LT Pro Lt" pitchFamily="34" charset="0"/>
              </a:rPr>
              <a:t>similar to the CSS font-style syntax </a:t>
            </a:r>
          </a:p>
          <a:p>
            <a:pPr lvl="2">
              <a:lnSpc>
                <a:spcPct val="50000"/>
              </a:lnSpc>
            </a:pPr>
            <a:r>
              <a:rPr lang="en-US" sz="3600" dirty="0">
                <a:cs typeface="Trade Gothic Next LT Pro Lt" pitchFamily="34" charset="0"/>
              </a:rPr>
              <a:t>can set font-variant, font-weight, font-size, font-family </a:t>
            </a:r>
          </a:p>
          <a:p>
            <a:pPr lvl="1">
              <a:lnSpc>
                <a:spcPct val="50000"/>
              </a:lnSpc>
              <a:buFont typeface="Courier New"/>
              <a:buChar char="o"/>
            </a:pPr>
            <a:r>
              <a:rPr lang="en-US" sz="3600" dirty="0" err="1">
                <a:latin typeface="Consolas" pitchFamily="49" charset="0"/>
                <a:cs typeface="Trade Gothic Next LT Pro Lt" pitchFamily="34" charset="0"/>
              </a:rPr>
              <a:t>textAlign</a:t>
            </a:r>
            <a:r>
              <a:rPr lang="en-US" sz="3600" dirty="0">
                <a:latin typeface="Consolas" pitchFamily="49" charset="0"/>
                <a:cs typeface="Trade Gothic Next LT Pro Lt" pitchFamily="34" charset="0"/>
              </a:rPr>
              <a:t> </a:t>
            </a:r>
          </a:p>
          <a:p>
            <a:pPr lvl="2">
              <a:lnSpc>
                <a:spcPct val="50000"/>
              </a:lnSpc>
            </a:pPr>
            <a:r>
              <a:rPr lang="en-US" sz="3600" dirty="0">
                <a:cs typeface="Trade Gothic Next LT Pro Lt" pitchFamily="34" charset="0"/>
              </a:rPr>
              <a:t>Possible values are start, end, left, right and center </a:t>
            </a:r>
          </a:p>
          <a:p>
            <a:pPr lvl="1">
              <a:lnSpc>
                <a:spcPct val="50000"/>
              </a:lnSpc>
              <a:buFont typeface="Courier New"/>
              <a:buChar char="o"/>
            </a:pPr>
            <a:r>
              <a:rPr lang="en-US" sz="3600" dirty="0" err="1">
                <a:latin typeface="Consolas" pitchFamily="49" charset="0"/>
                <a:cs typeface="Trade Gothic Next LT Pro Lt" pitchFamily="34" charset="0"/>
              </a:rPr>
              <a:t>textBaseline</a:t>
            </a:r>
            <a:r>
              <a:rPr lang="en-US" sz="3600" dirty="0">
                <a:latin typeface="Consolas" pitchFamily="49" charset="0"/>
                <a:cs typeface="Trade Gothic Next LT Pro Lt" pitchFamily="34" charset="0"/>
              </a:rPr>
              <a:t> </a:t>
            </a:r>
          </a:p>
          <a:p>
            <a:pPr lvl="2">
              <a:lnSpc>
                <a:spcPct val="50000"/>
              </a:lnSpc>
            </a:pPr>
            <a:r>
              <a:rPr lang="en-US" sz="3600" dirty="0">
                <a:cs typeface="Trade Gothic Next LT Pro Lt" pitchFamily="34" charset="0"/>
              </a:rPr>
              <a:t>Possible values are top, hanging, middle, alphabetic, ideographic and bottom </a:t>
            </a:r>
            <a:endParaRPr lang="en-US" sz="3600" dirty="0">
              <a:solidFill>
                <a:schemeClr val="accent5">
                  <a:lumMod val="75000"/>
                </a:schemeClr>
              </a:solidFill>
              <a:cs typeface="Trade Gothic Next LT Pro Lt" pitchFamily="34" charset="0"/>
            </a:endParaRPr>
          </a:p>
          <a:p>
            <a:pPr marL="0" indent="0" eaLnBrk="1" hangingPunct="1">
              <a:lnSpc>
                <a:spcPct val="50000"/>
              </a:lnSpc>
              <a:buNone/>
            </a:pPr>
            <a:endParaRPr lang="en-US" sz="3600" dirty="0">
              <a:solidFill>
                <a:schemeClr val="accent5">
                  <a:lumMod val="75000"/>
                </a:schemeClr>
              </a:solidFill>
              <a:cs typeface="Trade Gothic Next LT Pro Lt" pitchFamily="34" charset="0"/>
            </a:endParaRPr>
          </a:p>
        </p:txBody>
      </p:sp>
      <p:pic>
        <p:nvPicPr>
          <p:cNvPr id="5" name="Picture 1"/>
          <p:cNvPicPr>
            <a:picLocks noChangeAspect="1"/>
          </p:cNvPicPr>
          <p:nvPr/>
        </p:nvPicPr>
        <p:blipFill>
          <a:blip r:embed="rId2" cstate="print"/>
          <a:srcRect/>
          <a:stretch>
            <a:fillRect/>
          </a:stretch>
        </p:blipFill>
        <p:spPr bwMode="auto">
          <a:xfrm>
            <a:off x="3436216" y="9994900"/>
            <a:ext cx="17089091" cy="1989282"/>
          </a:xfrm>
          <a:prstGeom prst="rect">
            <a:avLst/>
          </a:prstGeom>
          <a:noFill/>
          <a:ln w="9525">
            <a:noFill/>
            <a:miter lim="800000"/>
            <a:headEnd/>
            <a:tailEnd/>
          </a:ln>
        </p:spPr>
      </p:pic>
    </p:spTree>
    <p:extLst>
      <p:ext uri="{BB962C8B-B14F-4D97-AF65-F5344CB8AC3E}">
        <p14:creationId xmlns:p14="http://schemas.microsoft.com/office/powerpoint/2010/main" val="1827368899"/>
      </p:ext>
    </p:extLst>
  </p:cSld>
  <p:clrMapOvr>
    <a:masterClrMapping/>
  </p:clrMapOvr>
  <p:transition xmlns:p14="http://schemas.microsoft.com/office/powerpoint/2010/main" spd="me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Rendering text </a:t>
            </a:r>
            <a:endParaRPr lang="en-US" sz="8000" dirty="0"/>
          </a:p>
        </p:txBody>
      </p:sp>
      <p:sp>
        <p:nvSpPr>
          <p:cNvPr id="10" name="Rounded Rectangle 9"/>
          <p:cNvSpPr/>
          <p:nvPr/>
        </p:nvSpPr>
        <p:spPr>
          <a:xfrm>
            <a:off x="1301750" y="3002756"/>
            <a:ext cx="21621750" cy="896699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a:latin typeface="Consolas" pitchFamily="49" charset="0"/>
              </a:rPr>
              <a:t> </a:t>
            </a:r>
            <a:r>
              <a:rPr lang="fi-FI" sz="4000" dirty="0">
                <a:solidFill>
                  <a:srgbClr val="7F7F7F"/>
                </a:solidFill>
                <a:latin typeface="Consolas" pitchFamily="49" charset="0"/>
              </a:rPr>
              <a:t>//...</a:t>
            </a:r>
          </a:p>
          <a:p>
            <a:pPr lvl="1" algn="l">
              <a:defRPr/>
            </a:pPr>
            <a:r>
              <a:rPr lang="fi-FI" sz="4000" dirty="0" err="1">
                <a:latin typeface="Consolas" pitchFamily="49" charset="0"/>
              </a:rPr>
              <a:t>if(</a:t>
            </a:r>
            <a:r>
              <a:rPr lang="fi-FI" sz="4000" dirty="0" err="1">
                <a:solidFill>
                  <a:srgbClr val="51868F"/>
                </a:solidFill>
                <a:latin typeface="Consolas" pitchFamily="49" charset="0"/>
              </a:rPr>
              <a:t>canvas</a:t>
            </a:r>
            <a:r>
              <a:rPr lang="fi-FI" sz="4000" dirty="0" err="1">
                <a:latin typeface="Consolas" pitchFamily="49" charset="0"/>
              </a:rPr>
              <a:t>.getContext</a:t>
            </a:r>
            <a:r>
              <a:rPr lang="fi-FI" sz="4000" dirty="0">
                <a:latin typeface="Consolas" pitchFamily="49" charset="0"/>
              </a:rPr>
              <a:t>) {</a:t>
            </a:r>
          </a:p>
          <a:p>
            <a:pPr lvl="1" algn="l">
              <a:defRPr/>
            </a:pPr>
            <a:r>
              <a:rPr lang="fi-FI" sz="4000" dirty="0">
                <a:latin typeface="Consolas" pitchFamily="49" charset="0"/>
              </a:rPr>
              <a:t>	</a:t>
            </a:r>
          </a:p>
          <a:p>
            <a:pPr lvl="1" algn="l">
              <a:defRPr/>
            </a:pPr>
            <a:r>
              <a:rPr lang="fi-FI" sz="4000" dirty="0">
                <a:solidFill>
                  <a:schemeClr val="tx1"/>
                </a:solidFill>
                <a:latin typeface="Consolas" pitchFamily="49" charset="0"/>
              </a:rPr>
              <a:t>	</a:t>
            </a:r>
            <a:r>
              <a:rPr lang="fi-FI" sz="4000" dirty="0" err="1">
                <a:solidFill>
                  <a:schemeClr val="tx1"/>
                </a:solidFill>
                <a:latin typeface="Consolas" pitchFamily="49" charset="0"/>
              </a:rPr>
              <a:t>context.fillStyle</a:t>
            </a:r>
            <a:r>
              <a:rPr lang="fi-FI" sz="4000" dirty="0">
                <a:solidFill>
                  <a:schemeClr val="tx1"/>
                </a:solidFill>
                <a:latin typeface="Consolas" pitchFamily="49" charset="0"/>
              </a:rPr>
              <a:t> = </a:t>
            </a:r>
            <a:r>
              <a:rPr lang="fi-FI" altLang="en-US" sz="4000" dirty="0">
                <a:solidFill>
                  <a:schemeClr val="tx1"/>
                </a:solidFill>
                <a:latin typeface="Consolas" pitchFamily="49" charset="0"/>
              </a:rPr>
              <a:t>"</a:t>
            </a:r>
            <a:r>
              <a:rPr lang="fi-FI" altLang="ja-JP" sz="4000" dirty="0" err="1">
                <a:solidFill>
                  <a:schemeClr val="tx1"/>
                </a:solidFill>
                <a:latin typeface="Consolas" pitchFamily="49" charset="0"/>
              </a:rPr>
              <a:t>red</a:t>
            </a:r>
            <a:r>
              <a:rPr lang="fi-FI" altLang="en-US" sz="4000" dirty="0">
                <a:solidFill>
                  <a:schemeClr val="tx1"/>
                </a:solidFill>
                <a:latin typeface="Consolas" pitchFamily="49" charset="0"/>
              </a:rPr>
              <a:t>"</a:t>
            </a:r>
            <a:r>
              <a:rPr lang="fi-FI" altLang="ja-JP" sz="4000" dirty="0">
                <a:solidFill>
                  <a:schemeClr val="tx1"/>
                </a:solidFill>
                <a:latin typeface="Consolas" pitchFamily="49" charset="0"/>
              </a:rPr>
              <a:t>;</a:t>
            </a:r>
          </a:p>
          <a:p>
            <a:pPr lvl="1" algn="l">
              <a:defRPr/>
            </a:pPr>
            <a:r>
              <a:rPr lang="fi-FI" sz="4000" dirty="0">
                <a:solidFill>
                  <a:schemeClr val="tx1"/>
                </a:solidFill>
                <a:latin typeface="Consolas" pitchFamily="49" charset="0"/>
              </a:rPr>
              <a:t>	</a:t>
            </a:r>
            <a:r>
              <a:rPr lang="fi-FI" sz="4000" dirty="0" err="1">
                <a:solidFill>
                  <a:schemeClr val="tx1"/>
                </a:solidFill>
                <a:latin typeface="Consolas" pitchFamily="49" charset="0"/>
              </a:rPr>
              <a:t>context.font</a:t>
            </a:r>
            <a:r>
              <a:rPr lang="fi-FI" sz="4000" dirty="0">
                <a:solidFill>
                  <a:schemeClr val="tx1"/>
                </a:solidFill>
                <a:latin typeface="Consolas" pitchFamily="49" charset="0"/>
              </a:rPr>
              <a:t> = </a:t>
            </a:r>
            <a:r>
              <a:rPr lang="fi-FI" altLang="en-US" sz="4000" dirty="0">
                <a:solidFill>
                  <a:schemeClr val="tx1"/>
                </a:solidFill>
                <a:latin typeface="Consolas" pitchFamily="49" charset="0"/>
              </a:rPr>
              <a:t>"</a:t>
            </a:r>
            <a:r>
              <a:rPr lang="fi-FI" altLang="ja-JP" sz="4000" dirty="0" err="1">
                <a:solidFill>
                  <a:schemeClr val="tx1"/>
                </a:solidFill>
                <a:latin typeface="Consolas" pitchFamily="49" charset="0"/>
              </a:rPr>
              <a:t>italic</a:t>
            </a:r>
            <a:r>
              <a:rPr lang="fi-FI" altLang="ja-JP" sz="4000" dirty="0">
                <a:solidFill>
                  <a:schemeClr val="tx1"/>
                </a:solidFill>
                <a:latin typeface="Consolas" pitchFamily="49" charset="0"/>
              </a:rPr>
              <a:t> </a:t>
            </a:r>
            <a:r>
              <a:rPr lang="fi-FI" altLang="ja-JP" sz="4000" dirty="0" err="1">
                <a:solidFill>
                  <a:schemeClr val="tx1"/>
                </a:solidFill>
                <a:latin typeface="Consolas" pitchFamily="49" charset="0"/>
              </a:rPr>
              <a:t>bold</a:t>
            </a:r>
            <a:r>
              <a:rPr lang="fi-FI" altLang="ja-JP" sz="4000" dirty="0">
                <a:solidFill>
                  <a:schemeClr val="tx1"/>
                </a:solidFill>
                <a:latin typeface="Consolas" pitchFamily="49" charset="0"/>
              </a:rPr>
              <a:t> 44pt </a:t>
            </a:r>
            <a:r>
              <a:rPr lang="fi-FI" altLang="en-US" sz="4000" dirty="0">
                <a:solidFill>
                  <a:schemeClr val="tx1"/>
                </a:solidFill>
                <a:latin typeface="Consolas" pitchFamily="49" charset="0"/>
              </a:rPr>
              <a:t>'</a:t>
            </a:r>
            <a:r>
              <a:rPr lang="fi-FI" altLang="ja-JP" sz="4000" dirty="0">
                <a:solidFill>
                  <a:schemeClr val="tx1"/>
                </a:solidFill>
                <a:latin typeface="Consolas" pitchFamily="49" charset="0"/>
              </a:rPr>
              <a:t>Comic </a:t>
            </a:r>
            <a:r>
              <a:rPr lang="fi-FI" altLang="ja-JP" sz="4000" dirty="0" err="1">
                <a:solidFill>
                  <a:schemeClr val="tx1"/>
                </a:solidFill>
                <a:latin typeface="Consolas" pitchFamily="49" charset="0"/>
              </a:rPr>
              <a:t>Sans</a:t>
            </a:r>
            <a:r>
              <a:rPr lang="fi-FI" altLang="ja-JP" sz="4000" dirty="0">
                <a:solidFill>
                  <a:schemeClr val="tx1"/>
                </a:solidFill>
                <a:latin typeface="Consolas" pitchFamily="49" charset="0"/>
              </a:rPr>
              <a:t> MS</a:t>
            </a:r>
            <a:r>
              <a:rPr lang="fi-FI" altLang="en-US" sz="4000" dirty="0">
                <a:solidFill>
                  <a:schemeClr val="tx1"/>
                </a:solidFill>
                <a:latin typeface="Consolas" pitchFamily="49" charset="0"/>
              </a:rPr>
              <a:t>'"</a:t>
            </a:r>
            <a:r>
              <a:rPr lang="fi-FI" altLang="ja-JP" sz="4000" dirty="0">
                <a:solidFill>
                  <a:schemeClr val="tx1"/>
                </a:solidFill>
                <a:latin typeface="Consolas" pitchFamily="49" charset="0"/>
              </a:rPr>
              <a:t>;</a:t>
            </a:r>
          </a:p>
          <a:p>
            <a:pPr lvl="1" algn="l">
              <a:defRPr/>
            </a:pPr>
            <a:r>
              <a:rPr lang="fi-FI" sz="4000" dirty="0">
                <a:solidFill>
                  <a:schemeClr val="tx1"/>
                </a:solidFill>
                <a:latin typeface="Consolas" pitchFamily="49" charset="0"/>
              </a:rPr>
              <a:t>	</a:t>
            </a:r>
            <a:r>
              <a:rPr lang="fi-FI" sz="4000" dirty="0" err="1">
                <a:solidFill>
                  <a:schemeClr val="tx1"/>
                </a:solidFill>
                <a:latin typeface="Consolas" pitchFamily="49" charset="0"/>
              </a:rPr>
              <a:t>context.textAlign</a:t>
            </a:r>
            <a:r>
              <a:rPr lang="fi-FI" sz="4000" dirty="0">
                <a:solidFill>
                  <a:schemeClr val="tx1"/>
                </a:solidFill>
                <a:latin typeface="Consolas" pitchFamily="49" charset="0"/>
              </a:rPr>
              <a:t> = </a:t>
            </a:r>
            <a:r>
              <a:rPr lang="fi-FI" altLang="en-US" sz="4000" dirty="0">
                <a:solidFill>
                  <a:schemeClr val="tx1"/>
                </a:solidFill>
                <a:latin typeface="Consolas" pitchFamily="49" charset="0"/>
              </a:rPr>
              <a:t>"</a:t>
            </a:r>
            <a:r>
              <a:rPr lang="fi-FI" altLang="ja-JP" sz="4000" dirty="0" err="1">
                <a:solidFill>
                  <a:schemeClr val="tx1"/>
                </a:solidFill>
                <a:latin typeface="Consolas" pitchFamily="49" charset="0"/>
              </a:rPr>
              <a:t>left</a:t>
            </a:r>
            <a:r>
              <a:rPr lang="fi-FI" altLang="en-US" sz="4000" dirty="0">
                <a:solidFill>
                  <a:schemeClr val="tx1"/>
                </a:solidFill>
                <a:latin typeface="Consolas" pitchFamily="49" charset="0"/>
              </a:rPr>
              <a:t>"</a:t>
            </a:r>
            <a:r>
              <a:rPr lang="fi-FI" altLang="ja-JP" sz="4000" dirty="0">
                <a:solidFill>
                  <a:schemeClr val="tx1"/>
                </a:solidFill>
                <a:latin typeface="Consolas" pitchFamily="49" charset="0"/>
              </a:rPr>
              <a:t>;</a:t>
            </a:r>
          </a:p>
          <a:p>
            <a:pPr lvl="1" algn="l">
              <a:defRPr/>
            </a:pPr>
            <a:r>
              <a:rPr lang="fi-FI" sz="4000" dirty="0">
                <a:solidFill>
                  <a:schemeClr val="tx1"/>
                </a:solidFill>
                <a:latin typeface="Consolas" pitchFamily="49" charset="0"/>
              </a:rPr>
              <a:t>	</a:t>
            </a:r>
            <a:r>
              <a:rPr lang="fi-FI" sz="4000" dirty="0" err="1">
                <a:solidFill>
                  <a:schemeClr val="tx1"/>
                </a:solidFill>
                <a:latin typeface="Consolas" pitchFamily="49" charset="0"/>
              </a:rPr>
              <a:t>context.strokeText(</a:t>
            </a:r>
            <a:r>
              <a:rPr lang="fi-FI" altLang="en-US" sz="4000" dirty="0" err="1">
                <a:solidFill>
                  <a:schemeClr val="tx1"/>
                </a:solidFill>
                <a:latin typeface="Consolas" pitchFamily="49" charset="0"/>
              </a:rPr>
              <a:t>"</a:t>
            </a:r>
            <a:r>
              <a:rPr lang="fi-FI" sz="4000" dirty="0" err="1">
                <a:solidFill>
                  <a:schemeClr val="tx1"/>
                </a:solidFill>
                <a:latin typeface="Consolas" pitchFamily="49" charset="0"/>
              </a:rPr>
              <a:t>Hello</a:t>
            </a:r>
            <a:r>
              <a:rPr lang="fi-FI" sz="4000" dirty="0">
                <a:solidFill>
                  <a:schemeClr val="tx1"/>
                </a:solidFill>
                <a:latin typeface="Consolas" pitchFamily="49" charset="0"/>
              </a:rPr>
              <a:t> World</a:t>
            </a:r>
            <a:r>
              <a:rPr lang="fi-FI" altLang="en-US" sz="4000" dirty="0">
                <a:solidFill>
                  <a:schemeClr val="tx1"/>
                </a:solidFill>
                <a:latin typeface="Consolas" pitchFamily="49" charset="0"/>
              </a:rPr>
              <a:t>"</a:t>
            </a:r>
            <a:r>
              <a:rPr lang="fi-FI" sz="4000" dirty="0">
                <a:solidFill>
                  <a:schemeClr val="tx1"/>
                </a:solidFill>
                <a:latin typeface="Consolas" pitchFamily="49" charset="0"/>
              </a:rPr>
              <a:t>,15,15);</a:t>
            </a:r>
          </a:p>
          <a:p>
            <a:pPr lvl="1" algn="l">
              <a:defRPr/>
            </a:pPr>
            <a:r>
              <a:rPr lang="fi-FI" sz="4000" dirty="0">
                <a:solidFill>
                  <a:schemeClr val="tx1"/>
                </a:solidFill>
                <a:latin typeface="Consolas" pitchFamily="49" charset="0"/>
              </a:rPr>
              <a:t>	</a:t>
            </a:r>
            <a:r>
              <a:rPr lang="fi-FI" sz="4000" dirty="0" err="1">
                <a:solidFill>
                  <a:schemeClr val="tx1"/>
                </a:solidFill>
                <a:latin typeface="Consolas" pitchFamily="49" charset="0"/>
              </a:rPr>
              <a:t>context.fillText(</a:t>
            </a:r>
            <a:r>
              <a:rPr lang="fi-FI" altLang="en-US" sz="4000" dirty="0" err="1">
                <a:solidFill>
                  <a:schemeClr val="tx1"/>
                </a:solidFill>
                <a:latin typeface="Consolas" pitchFamily="49" charset="0"/>
              </a:rPr>
              <a:t>"</a:t>
            </a:r>
            <a:r>
              <a:rPr lang="fi-FI" sz="4000" dirty="0" err="1">
                <a:solidFill>
                  <a:schemeClr val="tx1"/>
                </a:solidFill>
                <a:latin typeface="Consolas" pitchFamily="49" charset="0"/>
              </a:rPr>
              <a:t>Hello</a:t>
            </a:r>
            <a:r>
              <a:rPr lang="fi-FI" sz="4000" dirty="0">
                <a:solidFill>
                  <a:schemeClr val="tx1"/>
                </a:solidFill>
                <a:latin typeface="Consolas" pitchFamily="49" charset="0"/>
              </a:rPr>
              <a:t> World</a:t>
            </a:r>
            <a:r>
              <a:rPr lang="fi-FI" altLang="en-US" sz="4000" dirty="0">
                <a:solidFill>
                  <a:schemeClr val="tx1"/>
                </a:solidFill>
                <a:latin typeface="Consolas" pitchFamily="49" charset="0"/>
              </a:rPr>
              <a:t>"</a:t>
            </a:r>
            <a:r>
              <a:rPr lang="fi-FI" sz="4000" dirty="0">
                <a:solidFill>
                  <a:schemeClr val="tx1"/>
                </a:solidFill>
                <a:latin typeface="Consolas" pitchFamily="49" charset="0"/>
              </a:rPr>
              <a:t>, 20,50);</a:t>
            </a:r>
          </a:p>
          <a:p>
            <a:pPr lvl="1" algn="l">
              <a:defRPr/>
            </a:pPr>
            <a:endParaRPr lang="fi-FI" sz="4000" dirty="0">
              <a:solidFill>
                <a:schemeClr val="tx1"/>
              </a:solidFill>
              <a:latin typeface="Consolas" pitchFamily="49" charset="0"/>
            </a:endParaRPr>
          </a:p>
          <a:p>
            <a:pPr lvl="1" algn="l">
              <a:defRPr/>
            </a:pPr>
            <a:r>
              <a:rPr lang="fi-FI" sz="4000" dirty="0">
                <a:solidFill>
                  <a:schemeClr val="tx1"/>
                </a:solidFill>
                <a:latin typeface="Consolas" pitchFamily="49" charset="0"/>
              </a:rPr>
              <a:t>	</a:t>
            </a:r>
            <a:r>
              <a:rPr lang="fi-FI" sz="4000" dirty="0">
                <a:solidFill>
                  <a:srgbClr val="7F7F7F"/>
                </a:solidFill>
                <a:latin typeface="Consolas" pitchFamily="49" charset="0"/>
              </a:rPr>
              <a:t>//</a:t>
            </a:r>
            <a:r>
              <a:rPr lang="fi-FI" sz="4000" dirty="0" err="1">
                <a:solidFill>
                  <a:srgbClr val="7F7F7F"/>
                </a:solidFill>
                <a:latin typeface="Consolas" pitchFamily="49" charset="0"/>
              </a:rPr>
              <a:t>measureText</a:t>
            </a:r>
            <a:r>
              <a:rPr lang="fi-FI" sz="4000" dirty="0">
                <a:solidFill>
                  <a:srgbClr val="7F7F7F"/>
                </a:solidFill>
                <a:latin typeface="Consolas" pitchFamily="49" charset="0"/>
              </a:rPr>
              <a:t>() </a:t>
            </a:r>
            <a:r>
              <a:rPr lang="fi-FI" sz="4000" dirty="0" err="1">
                <a:solidFill>
                  <a:srgbClr val="7F7F7F"/>
                </a:solidFill>
                <a:latin typeface="Consolas" pitchFamily="49" charset="0"/>
              </a:rPr>
              <a:t>can</a:t>
            </a:r>
            <a:r>
              <a:rPr lang="fi-FI" sz="4000" dirty="0">
                <a:solidFill>
                  <a:srgbClr val="7F7F7F"/>
                </a:solidFill>
                <a:latin typeface="Consolas" pitchFamily="49" charset="0"/>
              </a:rPr>
              <a:t> </a:t>
            </a:r>
            <a:r>
              <a:rPr lang="fi-FI" sz="4000" dirty="0" err="1">
                <a:solidFill>
                  <a:srgbClr val="7F7F7F"/>
                </a:solidFill>
                <a:latin typeface="Consolas" pitchFamily="49" charset="0"/>
              </a:rPr>
              <a:t>be</a:t>
            </a:r>
            <a:r>
              <a:rPr lang="fi-FI" sz="4000" dirty="0">
                <a:solidFill>
                  <a:srgbClr val="7F7F7F"/>
                </a:solidFill>
                <a:latin typeface="Consolas" pitchFamily="49" charset="0"/>
              </a:rPr>
              <a:t> </a:t>
            </a:r>
            <a:r>
              <a:rPr lang="fi-FI" sz="4000" dirty="0" err="1">
                <a:solidFill>
                  <a:srgbClr val="7F7F7F"/>
                </a:solidFill>
                <a:latin typeface="Consolas" pitchFamily="49" charset="0"/>
              </a:rPr>
              <a:t>used</a:t>
            </a:r>
            <a:r>
              <a:rPr lang="fi-FI" sz="4000" dirty="0">
                <a:solidFill>
                  <a:srgbClr val="7F7F7F"/>
                </a:solidFill>
                <a:latin typeface="Consolas" pitchFamily="49" charset="0"/>
              </a:rPr>
              <a:t> to </a:t>
            </a:r>
            <a:r>
              <a:rPr lang="fi-FI" sz="4000" dirty="0" err="1">
                <a:solidFill>
                  <a:srgbClr val="7F7F7F"/>
                </a:solidFill>
                <a:latin typeface="Consolas" pitchFamily="49" charset="0"/>
              </a:rPr>
              <a:t>calculate</a:t>
            </a:r>
            <a:r>
              <a:rPr lang="fi-FI" sz="4000" dirty="0">
                <a:solidFill>
                  <a:srgbClr val="7F7F7F"/>
                </a:solidFill>
                <a:latin typeface="Consolas" pitchFamily="49" charset="0"/>
              </a:rPr>
              <a:t> the </a:t>
            </a:r>
            <a:r>
              <a:rPr lang="fi-FI" sz="4000" dirty="0" err="1">
                <a:solidFill>
                  <a:srgbClr val="7F7F7F"/>
                </a:solidFill>
                <a:latin typeface="Consolas" pitchFamily="49" charset="0"/>
              </a:rPr>
              <a:t>width</a:t>
            </a:r>
            <a:r>
              <a:rPr lang="fi-FI" sz="4000" dirty="0">
                <a:solidFill>
                  <a:srgbClr val="7F7F7F"/>
                </a:solidFill>
                <a:latin typeface="Consolas" pitchFamily="49" charset="0"/>
              </a:rPr>
              <a:t> of </a:t>
            </a:r>
            <a:r>
              <a:rPr lang="fi-FI" sz="4000" dirty="0" err="1">
                <a:solidFill>
                  <a:srgbClr val="7F7F7F"/>
                </a:solidFill>
                <a:latin typeface="Consolas" pitchFamily="49" charset="0"/>
              </a:rPr>
              <a:t>text</a:t>
            </a:r>
            <a:endParaRPr lang="fi-FI" sz="4000" dirty="0">
              <a:solidFill>
                <a:srgbClr val="7F7F7F"/>
              </a:solidFill>
              <a:latin typeface="Consolas" pitchFamily="49" charset="0"/>
            </a:endParaRPr>
          </a:p>
          <a:p>
            <a:pPr lvl="1" algn="l">
              <a:defRPr/>
            </a:pPr>
            <a:r>
              <a:rPr lang="fi-FI" sz="4000" dirty="0">
                <a:latin typeface="Consolas" pitchFamily="49" charset="0"/>
              </a:rPr>
              <a:t>	</a:t>
            </a:r>
            <a:r>
              <a:rPr lang="fi-FI" sz="4000" dirty="0" err="1">
                <a:latin typeface="Consolas" pitchFamily="49" charset="0"/>
              </a:rPr>
              <a:t>var</a:t>
            </a:r>
            <a:r>
              <a:rPr lang="fi-FI" sz="4000" dirty="0">
                <a:latin typeface="Consolas" pitchFamily="49" charset="0"/>
              </a:rPr>
              <a:t> </a:t>
            </a:r>
            <a:r>
              <a:rPr lang="fi-FI" sz="4000" dirty="0" err="1">
                <a:latin typeface="Consolas" pitchFamily="49" charset="0"/>
              </a:rPr>
              <a:t>width</a:t>
            </a:r>
            <a:r>
              <a:rPr lang="fi-FI" sz="4000" dirty="0">
                <a:latin typeface="Consolas" pitchFamily="49" charset="0"/>
              </a:rPr>
              <a:t> = </a:t>
            </a:r>
            <a:r>
              <a:rPr lang="fi-FI" sz="4000" dirty="0" err="1">
                <a:latin typeface="Consolas" pitchFamily="49" charset="0"/>
              </a:rPr>
              <a:t>context.measureText(</a:t>
            </a:r>
            <a:r>
              <a:rPr lang="fi-FI" altLang="en-US" sz="4000" dirty="0" err="1">
                <a:latin typeface="Consolas" pitchFamily="49" charset="0"/>
              </a:rPr>
              <a:t>"</a:t>
            </a:r>
            <a:r>
              <a:rPr lang="fi-FI" sz="4000" dirty="0" err="1">
                <a:latin typeface="Consolas" pitchFamily="49" charset="0"/>
              </a:rPr>
              <a:t>Hello</a:t>
            </a:r>
            <a:r>
              <a:rPr lang="fi-FI" sz="4000" dirty="0">
                <a:latin typeface="Consolas" pitchFamily="49" charset="0"/>
              </a:rPr>
              <a:t> </a:t>
            </a:r>
            <a:r>
              <a:rPr lang="fi-FI" sz="4000" dirty="0" err="1">
                <a:latin typeface="Consolas" pitchFamily="49" charset="0"/>
              </a:rPr>
              <a:t>World</a:t>
            </a:r>
            <a:r>
              <a:rPr lang="fi-FI" altLang="en-US" sz="4000" dirty="0" err="1">
                <a:latin typeface="Consolas" pitchFamily="49" charset="0"/>
              </a:rPr>
              <a:t>"</a:t>
            </a:r>
            <a:r>
              <a:rPr lang="fi-FI" sz="4000" dirty="0" err="1">
                <a:latin typeface="Consolas" pitchFamily="49" charset="0"/>
              </a:rPr>
              <a:t>).width</a:t>
            </a:r>
            <a:r>
              <a:rPr lang="fi-FI" sz="4000" dirty="0">
                <a:latin typeface="Consolas" pitchFamily="49" charset="0"/>
              </a:rPr>
              <a:t>;</a:t>
            </a:r>
          </a:p>
          <a:p>
            <a:pPr lvl="1" algn="l">
              <a:defRPr/>
            </a:pPr>
            <a:endParaRPr lang="fi-FI" sz="4000" dirty="0">
              <a:solidFill>
                <a:schemeClr val="tx1"/>
              </a:solidFill>
              <a:latin typeface="Consolas" pitchFamily="49" charset="0"/>
            </a:endParaRPr>
          </a:p>
          <a:p>
            <a:pPr lvl="1" algn="l">
              <a:defRPr/>
            </a:pPr>
            <a:r>
              <a:rPr lang="fi-FI" sz="4000" dirty="0">
                <a:latin typeface="Consolas" pitchFamily="49" charset="0"/>
              </a:rPr>
              <a:t>}</a:t>
            </a:r>
          </a:p>
        </p:txBody>
      </p:sp>
    </p:spTree>
    <p:extLst>
      <p:ext uri="{BB962C8B-B14F-4D97-AF65-F5344CB8AC3E}">
        <p14:creationId xmlns:p14="http://schemas.microsoft.com/office/powerpoint/2010/main" val="1610597111"/>
      </p:ext>
    </p:extLst>
  </p:cSld>
  <p:clrMapOvr>
    <a:masterClrMapping/>
  </p:clrMapOvr>
  <p:transition xmlns:p14="http://schemas.microsoft.com/office/powerpoint/2010/main" spd="me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Demos/Unit07-Canvas/</a:t>
            </a:r>
            <a:endParaRPr lang="en-US" sz="4000" b="1" dirty="0" smtClean="0">
              <a:solidFill>
                <a:srgbClr val="7D1102"/>
              </a:solidFill>
              <a:cs typeface="Trade Gothic Next LT Pro Lt" pitchFamily="34" charset="0"/>
            </a:endParaRPr>
          </a:p>
          <a:p>
            <a:pPr marL="0" indent="0" algn="l">
              <a:buNone/>
            </a:pPr>
            <a:r>
              <a:rPr lang="en-US" sz="4000" b="1" dirty="0" smtClean="0">
                <a:solidFill>
                  <a:srgbClr val="7D1102"/>
                </a:solidFill>
                <a:cs typeface="Trade Gothic Next LT Pro Lt" pitchFamily="34" charset="0"/>
              </a:rPr>
              <a:t>18. Text</a:t>
            </a: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210144348"/>
      </p:ext>
    </p:extLst>
  </p:cSld>
  <p:clrMapOvr>
    <a:masterClrMapping/>
  </p:clrMapOvr>
  <p:transition xmlns:p14="http://schemas.microsoft.com/office/powerpoint/2010/main" spd="me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South America</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924357"/>
            <a:ext cx="11227376" cy="4641710"/>
          </a:xfrm>
        </p:spPr>
        <p:txBody>
          <a:bodyPr>
            <a:noAutofit/>
          </a:bodyPr>
          <a:lstStyle/>
          <a:p>
            <a:pPr eaLnBrk="1" hangingPunct="1">
              <a:buFont typeface="Wingdings" charset="2"/>
              <a:buChar char="v"/>
            </a:pPr>
            <a:endParaRPr lang="en-US" sz="4400" b="1" dirty="0" smtClean="0">
              <a:solidFill>
                <a:srgbClr val="51868F"/>
              </a:solidFill>
              <a:latin typeface="+mj-lt"/>
              <a:cs typeface="Trade Gothic Next LT Pro Lt" pitchFamily="34" charset="0"/>
            </a:endParaRPr>
          </a:p>
          <a:p>
            <a:pPr eaLnBrk="1" hangingPunct="1">
              <a:buFont typeface="Wingdings" charset="2"/>
              <a:buChar char="v"/>
            </a:pPr>
            <a:r>
              <a:rPr lang="en-US" sz="4400" b="1" dirty="0" smtClean="0">
                <a:solidFill>
                  <a:srgbClr val="51868F"/>
                </a:solidFill>
                <a:latin typeface="+mj-lt"/>
                <a:cs typeface="Trade Gothic Next LT Pro Lt" pitchFamily="34" charset="0"/>
              </a:rPr>
              <a:t>Exercises/Unit07-Canvas/</a:t>
            </a:r>
          </a:p>
          <a:p>
            <a:pPr marL="0" indent="0" eaLnBrk="1" hangingPunct="1">
              <a:spcBef>
                <a:spcPts val="600"/>
              </a:spcBef>
              <a:buNone/>
            </a:pPr>
            <a:endParaRPr lang="en-US" sz="4400" dirty="0">
              <a:solidFill>
                <a:srgbClr val="7D1102"/>
              </a:solidFill>
              <a:latin typeface="+mj-lt"/>
              <a:cs typeface="Trade Gothic Next LT Pro Lt" pitchFamily="34" charset="0"/>
            </a:endParaRPr>
          </a:p>
        </p:txBody>
      </p:sp>
      <p:pic>
        <p:nvPicPr>
          <p:cNvPr id="6" name="Picture 5"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7281" y="0"/>
            <a:ext cx="9077937" cy="9321822"/>
          </a:xfrm>
          <a:prstGeom prst="rect">
            <a:avLst/>
          </a:prstGeom>
        </p:spPr>
      </p:pic>
      <p:pic>
        <p:nvPicPr>
          <p:cNvPr id="7" name="Picture 6" descr="9455413519_javascript.png"/>
          <p:cNvPicPr>
            <a:picLocks noChangeAspect="1"/>
          </p:cNvPicPr>
          <p:nvPr/>
        </p:nvPicPr>
        <p:blipFill>
          <a:blip r:embed="rId4">
            <a:alphaModFix amt="36000"/>
            <a:extLst>
              <a:ext uri="{28A0092B-C50C-407E-A947-70E740481C1C}">
                <a14:useLocalDpi xmlns:a14="http://schemas.microsoft.com/office/drawing/2010/main" val="0"/>
              </a:ext>
            </a:extLst>
          </a:blip>
          <a:stretch>
            <a:fillRect/>
          </a:stretch>
        </p:blipFill>
        <p:spPr>
          <a:xfrm>
            <a:off x="15716250" y="4285505"/>
            <a:ext cx="8181418" cy="9389151"/>
          </a:xfrm>
          <a:prstGeom prst="rect">
            <a:avLst/>
          </a:prstGeom>
        </p:spPr>
      </p:pic>
    </p:spTree>
    <p:extLst>
      <p:ext uri="{BB962C8B-B14F-4D97-AF65-F5344CB8AC3E}">
        <p14:creationId xmlns:p14="http://schemas.microsoft.com/office/powerpoint/2010/main" val="3932546414"/>
      </p:ext>
    </p:extLst>
  </p:cSld>
  <p:clrMapOvr>
    <a:masterClrMapping/>
  </p:clrMapOvr>
  <p:transition xmlns:p14="http://schemas.microsoft.com/office/powerpoint/2010/main" spd="me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normAutofit fontScale="90000"/>
          </a:bodyPr>
          <a:lstStyle/>
          <a:p>
            <a:pPr lvl="0"/>
            <a:r>
              <a:rPr lang="en-CA" dirty="0" smtClean="0"/>
              <a:t>Unit 8</a:t>
            </a:r>
            <a:br>
              <a:rPr lang="en-CA" dirty="0" smtClean="0"/>
            </a:br>
            <a:r>
              <a:rPr lang="en-CA" dirty="0" smtClean="0"/>
              <a:t>Integrated API</a:t>
            </a:r>
            <a:r>
              <a:rPr lang="en-CA" sz="8000" dirty="0" smtClean="0"/>
              <a:t>s</a:t>
            </a:r>
            <a:endParaRPr sz="8000" dirty="0"/>
          </a:p>
        </p:txBody>
      </p:sp>
      <p:pic>
        <p:nvPicPr>
          <p:cNvPr id="4" name="Picture 3" descr="HTML5_logo_and_wordmark.svg.png"/>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52637" y="4915478"/>
            <a:ext cx="7874000" cy="7874000"/>
          </a:xfrm>
          <a:prstGeom prst="rect">
            <a:avLst/>
          </a:prstGeom>
        </p:spPr>
      </p:pic>
      <p:pic>
        <p:nvPicPr>
          <p:cNvPr id="5" name="Picture 4" descr="9455413519_javascript.png"/>
          <p:cNvPicPr>
            <a:picLocks noChangeAspect="1"/>
          </p:cNvPicPr>
          <p:nvPr/>
        </p:nvPicPr>
        <p:blipFill>
          <a:blip r:embed="rId3">
            <a:alphaModFix amt="36000"/>
            <a:extLst>
              <a:ext uri="{28A0092B-C50C-407E-A947-70E740481C1C}">
                <a14:useLocalDpi xmlns:a14="http://schemas.microsoft.com/office/drawing/2010/main" val="0"/>
              </a:ext>
            </a:extLst>
          </a:blip>
          <a:stretch>
            <a:fillRect/>
          </a:stretch>
        </p:blipFill>
        <p:spPr>
          <a:xfrm>
            <a:off x="12806794" y="6132778"/>
            <a:ext cx="5943023" cy="6820327"/>
          </a:xfrm>
          <a:prstGeom prst="rect">
            <a:avLst/>
          </a:prstGeom>
        </p:spPr>
      </p:pic>
    </p:spTree>
    <p:extLst>
      <p:ext uri="{BB962C8B-B14F-4D97-AF65-F5344CB8AC3E}">
        <p14:creationId xmlns:p14="http://schemas.microsoft.com/office/powerpoint/2010/main" val="37602772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a:t>
            </a:r>
            <a:r>
              <a:rPr lang="en-US" dirty="0" err="1" smtClean="0"/>
              <a:t>Api</a:t>
            </a:r>
            <a:r>
              <a:rPr lang="en-US" sz="8000" dirty="0" err="1" smtClean="0"/>
              <a:t>s</a:t>
            </a:r>
            <a:endParaRPr lang="en-US" sz="8000" dirty="0"/>
          </a:p>
        </p:txBody>
      </p:sp>
      <p:sp>
        <p:nvSpPr>
          <p:cNvPr id="3" name="Text Placeholder 2"/>
          <p:cNvSpPr>
            <a:spLocks noGrp="1"/>
          </p:cNvSpPr>
          <p:nvPr>
            <p:ph type="body" idx="1"/>
          </p:nvPr>
        </p:nvSpPr>
        <p:spPr>
          <a:xfrm>
            <a:off x="1870362" y="3835400"/>
            <a:ext cx="20652509" cy="8864600"/>
          </a:xfrm>
        </p:spPr>
        <p:txBody>
          <a:bodyPr anchor="t">
            <a:normAutofit/>
          </a:bodyPr>
          <a:lstStyle/>
          <a:p>
            <a:r>
              <a:rPr lang="en-US" sz="4000" dirty="0" smtClean="0">
                <a:solidFill>
                  <a:srgbClr val="7D1102"/>
                </a:solidFill>
              </a:rPr>
              <a:t>Offline Applications </a:t>
            </a:r>
          </a:p>
          <a:p>
            <a:r>
              <a:rPr lang="en-US" sz="4000" dirty="0" smtClean="0">
                <a:solidFill>
                  <a:srgbClr val="7D1102"/>
                </a:solidFill>
              </a:rPr>
              <a:t>Drag and Drop API </a:t>
            </a:r>
          </a:p>
          <a:p>
            <a:r>
              <a:rPr lang="en-US" sz="4000" dirty="0" smtClean="0">
                <a:solidFill>
                  <a:srgbClr val="7D1102"/>
                </a:solidFill>
              </a:rPr>
              <a:t>Weather API</a:t>
            </a:r>
            <a:endParaRPr lang="en-US" sz="4000" dirty="0">
              <a:solidFill>
                <a:srgbClr val="7D1102"/>
              </a:solidFill>
            </a:endParaRPr>
          </a:p>
        </p:txBody>
      </p:sp>
    </p:spTree>
    <p:extLst>
      <p:ext uri="{BB962C8B-B14F-4D97-AF65-F5344CB8AC3E}">
        <p14:creationId xmlns:p14="http://schemas.microsoft.com/office/powerpoint/2010/main" val="2450963074"/>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NEW features of html5</a:t>
            </a:r>
            <a:endParaRPr lang="en-US" sz="8000" dirty="0"/>
          </a:p>
        </p:txBody>
      </p:sp>
      <p:sp>
        <p:nvSpPr>
          <p:cNvPr id="8" name="Rectangle 3"/>
          <p:cNvSpPr txBox="1">
            <a:spLocks noChangeArrowheads="1"/>
          </p:cNvSpPr>
          <p:nvPr/>
        </p:nvSpPr>
        <p:spPr>
          <a:xfrm>
            <a:off x="2317172" y="3774564"/>
            <a:ext cx="17333192" cy="762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dirty="0" smtClean="0">
                <a:solidFill>
                  <a:srgbClr val="7D1102"/>
                </a:solidFill>
                <a:latin typeface="+mj-lt"/>
                <a:cs typeface="Trade Gothic Next LT Pro Lt" pitchFamily="34" charset="0"/>
              </a:rPr>
              <a:t>We will cover most of the new tags in this course </a:t>
            </a:r>
            <a:endParaRPr lang="en-US" sz="4000" dirty="0">
              <a:solidFill>
                <a:srgbClr val="7D1102"/>
              </a:solidFill>
              <a:latin typeface="+mj-lt"/>
              <a:cs typeface="Trade Gothic Next LT Pro Lt" pitchFamily="34" charset="0"/>
            </a:endParaRPr>
          </a:p>
          <a:p>
            <a:pPr marL="736600" lvl="1" indent="0" algn="l">
              <a:lnSpc>
                <a:spcPct val="50000"/>
              </a:lnSpc>
              <a:buNone/>
            </a:pPr>
            <a:endParaRPr lang="en-US" sz="4000" dirty="0">
              <a:solidFill>
                <a:schemeClr val="tx1"/>
              </a:solidFill>
              <a:latin typeface="+mj-lt"/>
              <a:cs typeface="Trade Gothic Next LT Pro Lt" pitchFamily="34" charset="0"/>
            </a:endParaRPr>
          </a:p>
          <a:p>
            <a:pPr algn="l" eaLnBrk="1" hangingPunct="1">
              <a:lnSpc>
                <a:spcPct val="50000"/>
              </a:lnSpc>
            </a:pPr>
            <a:endParaRPr lang="en-US" sz="4000" i="1" dirty="0">
              <a:latin typeface="+mj-lt"/>
              <a:cs typeface="Trade Gothic Next LT Pro Lt" pitchFamily="34" charset="0"/>
            </a:endParaRPr>
          </a:p>
          <a:p>
            <a:pPr algn="l" eaLnBrk="1" hangingPunct="1">
              <a:lnSpc>
                <a:spcPct val="50000"/>
              </a:lnSpc>
            </a:pPr>
            <a:endParaRPr lang="en-US" sz="4000" dirty="0">
              <a:latin typeface="+mj-lt"/>
              <a:cs typeface="Trade Gothic Next LT Pro Lt" pitchFamily="34" charset="0"/>
            </a:endParaRPr>
          </a:p>
          <a:p>
            <a:pPr lvl="3" algn="l">
              <a:lnSpc>
                <a:spcPct val="50000"/>
              </a:lnSpc>
              <a:spcBef>
                <a:spcPts val="600"/>
              </a:spcBef>
            </a:pPr>
            <a:endParaRPr lang="en-US" sz="4000" dirty="0">
              <a:latin typeface="+mj-lt"/>
              <a:cs typeface="Trade Gothic Next LT Pro Lt" pitchFamily="34" charset="0"/>
            </a:endParaRPr>
          </a:p>
          <a:p>
            <a:pPr marL="736600" lvl="1" indent="0" algn="l" eaLnBrk="1" hangingPunct="1">
              <a:lnSpc>
                <a:spcPct val="50000"/>
              </a:lnSpc>
              <a:spcBef>
                <a:spcPts val="600"/>
              </a:spcBef>
              <a:buNone/>
            </a:pPr>
            <a:endParaRPr lang="en-US" sz="4000" dirty="0" smtClean="0">
              <a:latin typeface="+mj-lt"/>
              <a:cs typeface="Trade Gothic Next LT Pro Lt" pitchFamily="34" charset="0"/>
            </a:endParaRPr>
          </a:p>
          <a:p>
            <a:pPr marL="736600" lvl="1" indent="0" algn="l" eaLnBrk="1" hangingPunct="1">
              <a:lnSpc>
                <a:spcPct val="50000"/>
              </a:lnSpc>
              <a:spcBef>
                <a:spcPts val="600"/>
              </a:spcBef>
              <a:buNone/>
            </a:pPr>
            <a:endParaRPr lang="en-US" sz="4000" dirty="0">
              <a:latin typeface="+mj-lt"/>
              <a:cs typeface="Trade Gothic Next LT Pro Lt" pitchFamily="34" charset="0"/>
            </a:endParaRPr>
          </a:p>
          <a:p>
            <a:pPr lvl="1" algn="l" eaLnBrk="1" hangingPunct="1">
              <a:lnSpc>
                <a:spcPct val="50000"/>
              </a:lnSpc>
            </a:pPr>
            <a:endParaRPr lang="en-US" sz="4000" dirty="0">
              <a:latin typeface="+mj-lt"/>
              <a:cs typeface="Trade Gothic Next LT Pro Lt" pitchFamily="34" charset="0"/>
            </a:endParaRPr>
          </a:p>
        </p:txBody>
      </p:sp>
      <p:graphicFrame>
        <p:nvGraphicFramePr>
          <p:cNvPr id="6" name="Content Placeholder 3"/>
          <p:cNvGraphicFramePr>
            <a:graphicFrameLocks/>
          </p:cNvGraphicFramePr>
          <p:nvPr>
            <p:extLst>
              <p:ext uri="{D42A27DB-BD31-4B8C-83A1-F6EECF244321}">
                <p14:modId xmlns:p14="http://schemas.microsoft.com/office/powerpoint/2010/main" val="4007837334"/>
              </p:ext>
            </p:extLst>
          </p:nvPr>
        </p:nvGraphicFramePr>
        <p:xfrm>
          <a:off x="5668963" y="4642783"/>
          <a:ext cx="14489400" cy="7360758"/>
        </p:xfrm>
        <a:graphic>
          <a:graphicData uri="http://schemas.openxmlformats.org/drawingml/2006/table">
            <a:tbl>
              <a:tblPr firstRow="1" bandRow="1">
                <a:tableStyleId>{2D5ABB26-0587-4C30-8999-92F81FD0307C}</a:tableStyleId>
              </a:tblPr>
              <a:tblGrid>
                <a:gridCol w="3622350"/>
                <a:gridCol w="3622350"/>
                <a:gridCol w="3622350"/>
                <a:gridCol w="3622350"/>
              </a:tblGrid>
              <a:tr h="817862">
                <a:tc>
                  <a:txBody>
                    <a:bodyPr/>
                    <a:lstStyle/>
                    <a:p>
                      <a:pPr algn="l"/>
                      <a:r>
                        <a:rPr lang="en-US" sz="3200" dirty="0" smtClean="0">
                          <a:solidFill>
                            <a:schemeClr val="accent4">
                              <a:lumMod val="75000"/>
                            </a:schemeClr>
                          </a:solidFill>
                          <a:latin typeface="Consolas" pitchFamily="49" charset="0"/>
                          <a:cs typeface="Consolas" pitchFamily="49" charset="0"/>
                        </a:rPr>
                        <a:t>article</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aside</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audio</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canvas</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817862">
                <a:tc>
                  <a:txBody>
                    <a:bodyPr/>
                    <a:lstStyle/>
                    <a:p>
                      <a:pPr algn="l"/>
                      <a:r>
                        <a:rPr lang="en-US" sz="3200" dirty="0" smtClean="0">
                          <a:solidFill>
                            <a:schemeClr val="accent4">
                              <a:lumMod val="75000"/>
                            </a:schemeClr>
                          </a:solidFill>
                          <a:latin typeface="Consolas" pitchFamily="49" charset="0"/>
                          <a:cs typeface="Consolas" pitchFamily="49" charset="0"/>
                        </a:rPr>
                        <a:t>command</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err="1" smtClean="0">
                          <a:solidFill>
                            <a:schemeClr val="accent4">
                              <a:lumMod val="75000"/>
                            </a:schemeClr>
                          </a:solidFill>
                          <a:latin typeface="Consolas" pitchFamily="49" charset="0"/>
                          <a:cs typeface="Consolas" pitchFamily="49" charset="0"/>
                        </a:rPr>
                        <a:t>datalist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details</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embed</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817862">
                <a:tc>
                  <a:txBody>
                    <a:bodyPr/>
                    <a:lstStyle/>
                    <a:p>
                      <a:pPr algn="l"/>
                      <a:r>
                        <a:rPr lang="en-US" sz="3200" dirty="0" smtClean="0">
                          <a:solidFill>
                            <a:schemeClr val="accent4">
                              <a:lumMod val="75000"/>
                            </a:schemeClr>
                          </a:solidFill>
                          <a:latin typeface="Consolas" pitchFamily="49" charset="0"/>
                          <a:cs typeface="Consolas" pitchFamily="49" charset="0"/>
                        </a:rPr>
                        <a:t>figure</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figcaption</a:t>
                      </a: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footer</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header</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817862">
                <a:tc>
                  <a:txBody>
                    <a:bodyPr/>
                    <a:lstStyle/>
                    <a:p>
                      <a:pPr algn="l"/>
                      <a:r>
                        <a:rPr lang="en-US" sz="3200" dirty="0" smtClean="0">
                          <a:solidFill>
                            <a:schemeClr val="accent4">
                              <a:lumMod val="75000"/>
                            </a:schemeClr>
                          </a:solidFill>
                          <a:latin typeface="Consolas" pitchFamily="49" charset="0"/>
                          <a:cs typeface="Consolas" pitchFamily="49" charset="0"/>
                        </a:rPr>
                        <a:t>hgroup</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keygen</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mark</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meter</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817862">
                <a:tc>
                  <a:txBody>
                    <a:bodyPr/>
                    <a:lstStyle/>
                    <a:p>
                      <a:pPr algn="l"/>
                      <a:r>
                        <a:rPr lang="en-US" sz="3200" dirty="0" smtClean="0">
                          <a:solidFill>
                            <a:schemeClr val="accent4">
                              <a:lumMod val="75000"/>
                            </a:schemeClr>
                          </a:solidFill>
                          <a:latin typeface="Consolas" pitchFamily="49" charset="0"/>
                          <a:cs typeface="Consolas" pitchFamily="49" charset="0"/>
                        </a:rPr>
                        <a:t>nav</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output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progress</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rp</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817862">
                <a:tc>
                  <a:txBody>
                    <a:bodyPr/>
                    <a:lstStyle/>
                    <a:p>
                      <a:pPr algn="l"/>
                      <a:r>
                        <a:rPr lang="en-US" sz="3200" dirty="0" smtClean="0">
                          <a:solidFill>
                            <a:schemeClr val="accent4">
                              <a:lumMod val="75000"/>
                            </a:schemeClr>
                          </a:solidFill>
                          <a:latin typeface="Consolas" pitchFamily="49" charset="0"/>
                          <a:cs typeface="Consolas" pitchFamily="49" charset="0"/>
                        </a:rPr>
                        <a:t>rt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ruby</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section</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source</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817862">
                <a:tc>
                  <a:txBody>
                    <a:bodyPr/>
                    <a:lstStyle/>
                    <a:p>
                      <a:pPr algn="l"/>
                      <a:r>
                        <a:rPr lang="en-US" sz="3200" dirty="0" smtClean="0">
                          <a:solidFill>
                            <a:schemeClr val="accent4">
                              <a:lumMod val="75000"/>
                            </a:schemeClr>
                          </a:solidFill>
                          <a:latin typeface="Consolas" pitchFamily="49" charset="0"/>
                          <a:cs typeface="Consolas" pitchFamily="49" charset="0"/>
                        </a:rPr>
                        <a:t>summary</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time</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video</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err="1" smtClean="0">
                          <a:solidFill>
                            <a:schemeClr val="accent4">
                              <a:lumMod val="75000"/>
                            </a:schemeClr>
                          </a:solidFill>
                          <a:latin typeface="Consolas" pitchFamily="49" charset="0"/>
                          <a:cs typeface="Consolas" pitchFamily="49" charset="0"/>
                        </a:rPr>
                        <a:t>wbr</a:t>
                      </a:r>
                      <a:endParaRPr lang="en-US" sz="3200" dirty="0" smtClean="0">
                        <a:solidFill>
                          <a:schemeClr val="accent4">
                            <a:lumMod val="75000"/>
                          </a:schemeClr>
                        </a:solidFill>
                        <a:latin typeface="Consolas" pitchFamily="49" charset="0"/>
                        <a:cs typeface="Consolas" pitchFamily="49" charset="0"/>
                      </a:endParaRPr>
                    </a:p>
                  </a:txBody>
                  <a:tcPr marL="91450" marR="91450" marT="45726" marB="45726"/>
                </a:tc>
              </a:tr>
              <a:tr h="817862">
                <a:tc>
                  <a:txBody>
                    <a:bodyPr/>
                    <a:lstStyle/>
                    <a:p>
                      <a:pPr algn="l"/>
                      <a:r>
                        <a:rPr lang="en-US" sz="3200" dirty="0" err="1" smtClean="0">
                          <a:solidFill>
                            <a:schemeClr val="accent4">
                              <a:lumMod val="75000"/>
                            </a:schemeClr>
                          </a:solidFill>
                          <a:latin typeface="Consolas" pitchFamily="49" charset="0"/>
                          <a:cs typeface="Consolas" pitchFamily="49" charset="0"/>
                        </a:rPr>
                        <a:t>nav</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menu</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header </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footer</a:t>
                      </a:r>
                    </a:p>
                  </a:txBody>
                  <a:tcPr marL="91450" marR="91450" marT="45726" marB="45726"/>
                </a:tc>
              </a:tr>
              <a:tr h="817862">
                <a:tc>
                  <a:txBody>
                    <a:bodyPr/>
                    <a:lstStyle/>
                    <a:p>
                      <a:pPr algn="l"/>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algn="l"/>
                      <a:r>
                        <a:rPr lang="en-US" sz="3200" dirty="0" smtClean="0">
                          <a:solidFill>
                            <a:schemeClr val="accent4">
                              <a:lumMod val="75000"/>
                            </a:schemeClr>
                          </a:solidFill>
                          <a:latin typeface="Consolas" pitchFamily="49" charset="0"/>
                          <a:cs typeface="Consolas" pitchFamily="49" charset="0"/>
                        </a:rPr>
                        <a:t>etc.</a:t>
                      </a:r>
                      <a:r>
                        <a:rPr lang="en-US" sz="3200" baseline="0" dirty="0" smtClean="0">
                          <a:solidFill>
                            <a:schemeClr val="accent4">
                              <a:lumMod val="75000"/>
                            </a:schemeClr>
                          </a:solidFill>
                          <a:latin typeface="Consolas" pitchFamily="49" charset="0"/>
                          <a:cs typeface="Consolas" pitchFamily="49" charset="0"/>
                        </a:rPr>
                        <a:t> </a:t>
                      </a:r>
                      <a:endParaRPr lang="en-US" sz="3200" dirty="0" smtClean="0">
                        <a:solidFill>
                          <a:schemeClr val="accent4">
                            <a:lumMod val="75000"/>
                          </a:schemeClr>
                        </a:solidFill>
                        <a:latin typeface="Consolas" pitchFamily="49" charset="0"/>
                        <a:cs typeface="Consolas" pitchFamily="49" charset="0"/>
                      </a:endParaRPr>
                    </a:p>
                  </a:txBody>
                  <a:tcPr marL="91450" marR="91450" marT="45726" marB="45726"/>
                </a:tc>
              </a:tr>
            </a:tbl>
          </a:graphicData>
        </a:graphic>
      </p:graphicFrame>
    </p:spTree>
    <p:extLst>
      <p:ext uri="{BB962C8B-B14F-4D97-AF65-F5344CB8AC3E}">
        <p14:creationId xmlns:p14="http://schemas.microsoft.com/office/powerpoint/2010/main" val="1992862660"/>
      </p:ext>
    </p:extLst>
  </p:cSld>
  <p:clrMapOvr>
    <a:masterClrMapping/>
  </p:clrMapOvr>
  <p:transition xmlns:p14="http://schemas.microsoft.com/office/powerpoint/2010/main" spd="me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Offline Application API </a:t>
            </a:r>
            <a:endParaRPr lang="en-US" sz="8000" dirty="0"/>
          </a:p>
        </p:txBody>
      </p:sp>
      <p:sp>
        <p:nvSpPr>
          <p:cNvPr id="3" name="Text Placeholder 2"/>
          <p:cNvSpPr>
            <a:spLocks noGrp="1"/>
          </p:cNvSpPr>
          <p:nvPr>
            <p:ph type="body" idx="1"/>
          </p:nvPr>
        </p:nvSpPr>
        <p:spPr>
          <a:xfrm>
            <a:off x="673100" y="3766127"/>
            <a:ext cx="22787264" cy="8864600"/>
          </a:xfrm>
        </p:spPr>
        <p:txBody>
          <a:bodyPr>
            <a:normAutofit/>
          </a:bodyPr>
          <a:lstStyle/>
          <a:p>
            <a:r>
              <a:rPr lang="en-US" sz="4000" dirty="0" smtClean="0">
                <a:solidFill>
                  <a:srgbClr val="7D1102"/>
                </a:solidFill>
              </a:rPr>
              <a:t>The HTML5 Offline Application API has two purposes:</a:t>
            </a:r>
          </a:p>
          <a:p>
            <a:pPr lvl="1">
              <a:buFont typeface="Courier New"/>
              <a:buChar char="o"/>
            </a:pPr>
            <a:r>
              <a:rPr lang="en-US" sz="4000" dirty="0" smtClean="0">
                <a:solidFill>
                  <a:schemeClr val="tx2">
                    <a:lumMod val="75000"/>
                  </a:schemeClr>
                </a:solidFill>
              </a:rPr>
              <a:t>allows users to access your web application when they are offline </a:t>
            </a:r>
          </a:p>
          <a:p>
            <a:pPr lvl="1">
              <a:buFont typeface="Courier New"/>
              <a:buChar char="o"/>
            </a:pPr>
            <a:r>
              <a:rPr lang="en-US" sz="4000" dirty="0" smtClean="0">
                <a:solidFill>
                  <a:schemeClr val="tx2">
                    <a:lumMod val="75000"/>
                  </a:schemeClr>
                </a:solidFill>
              </a:rPr>
              <a:t>make your web applications faster by taking advantage of local caching </a:t>
            </a:r>
          </a:p>
          <a:p>
            <a:pPr lvl="1">
              <a:buFont typeface="Courier New"/>
              <a:buChar char="o"/>
            </a:pPr>
            <a:endParaRPr lang="en-US" sz="4000" dirty="0" smtClean="0">
              <a:solidFill>
                <a:schemeClr val="tx2">
                  <a:lumMod val="75000"/>
                </a:schemeClr>
              </a:solidFill>
            </a:endParaRPr>
          </a:p>
          <a:p>
            <a:endParaRPr lang="en-US" sz="4000" dirty="0">
              <a:solidFill>
                <a:srgbClr val="7D1102"/>
              </a:solidFill>
            </a:endParaRPr>
          </a:p>
        </p:txBody>
      </p:sp>
    </p:spTree>
    <p:extLst>
      <p:ext uri="{BB962C8B-B14F-4D97-AF65-F5344CB8AC3E}">
        <p14:creationId xmlns:p14="http://schemas.microsoft.com/office/powerpoint/2010/main" val="3357419985"/>
      </p:ext>
    </p:extLst>
  </p:cSld>
  <p:clrMapOvr>
    <a:masterClrMapping/>
  </p:clrMapOvr>
  <p:transition xmlns:p14="http://schemas.microsoft.com/office/powerpoint/2010/main" spd="me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Offline Application API </a:t>
            </a:r>
            <a:endParaRPr lang="en-US" sz="8000" dirty="0"/>
          </a:p>
        </p:txBody>
      </p:sp>
      <p:sp>
        <p:nvSpPr>
          <p:cNvPr id="4" name="Text Placeholder 2"/>
          <p:cNvSpPr txBox="1">
            <a:spLocks/>
          </p:cNvSpPr>
          <p:nvPr/>
        </p:nvSpPr>
        <p:spPr>
          <a:xfrm>
            <a:off x="1316182" y="3949700"/>
            <a:ext cx="22115318" cy="88646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r>
              <a:rPr lang="en-US" sz="4000" dirty="0" smtClean="0">
                <a:solidFill>
                  <a:srgbClr val="7D1102"/>
                </a:solidFill>
              </a:rPr>
              <a:t>Steps involved in turning a regular HTML page into an offline application: </a:t>
            </a:r>
          </a:p>
          <a:p>
            <a:pPr lvl="1" algn="l">
              <a:buFont typeface="Courier New"/>
              <a:buChar char="o"/>
            </a:pPr>
            <a:r>
              <a:rPr lang="en-US" sz="4000" dirty="0" smtClean="0">
                <a:solidFill>
                  <a:schemeClr val="tx2">
                    <a:lumMod val="75000"/>
                  </a:schemeClr>
                </a:solidFill>
              </a:rPr>
              <a:t>create a cache manifest file </a:t>
            </a:r>
          </a:p>
          <a:p>
            <a:pPr lvl="1" algn="l">
              <a:buFont typeface="Courier New"/>
              <a:buChar char="o"/>
            </a:pPr>
            <a:r>
              <a:rPr lang="en-US" sz="4000" dirty="0" smtClean="0">
                <a:solidFill>
                  <a:schemeClr val="tx2">
                    <a:lumMod val="75000"/>
                  </a:schemeClr>
                </a:solidFill>
              </a:rPr>
              <a:t>reference the cache manifest in your HTML5 document </a:t>
            </a:r>
          </a:p>
          <a:p>
            <a:pPr lvl="1" algn="l">
              <a:buFont typeface="Courier New"/>
              <a:buChar char="o"/>
            </a:pPr>
            <a:r>
              <a:rPr lang="en-US" sz="4000" dirty="0" smtClean="0">
                <a:solidFill>
                  <a:schemeClr val="tx2">
                    <a:lumMod val="75000"/>
                  </a:schemeClr>
                </a:solidFill>
              </a:rPr>
              <a:t>write JavaScript to manage caching </a:t>
            </a:r>
          </a:p>
          <a:p>
            <a:pPr lvl="1" algn="l">
              <a:buFont typeface="Courier New"/>
              <a:buChar char="o"/>
            </a:pPr>
            <a:endParaRPr lang="en-US" sz="4000" dirty="0" smtClean="0">
              <a:solidFill>
                <a:schemeClr val="tx2">
                  <a:lumMod val="75000"/>
                </a:schemeClr>
              </a:solidFill>
            </a:endParaRPr>
          </a:p>
          <a:p>
            <a:pPr algn="l"/>
            <a:endParaRPr lang="en-US" sz="4000" dirty="0">
              <a:solidFill>
                <a:srgbClr val="7D1102"/>
              </a:solidFill>
            </a:endParaRPr>
          </a:p>
        </p:txBody>
      </p:sp>
    </p:spTree>
    <p:extLst>
      <p:ext uri="{BB962C8B-B14F-4D97-AF65-F5344CB8AC3E}">
        <p14:creationId xmlns:p14="http://schemas.microsoft.com/office/powerpoint/2010/main" val="3798701971"/>
      </p:ext>
    </p:extLst>
  </p:cSld>
  <p:clrMapOvr>
    <a:masterClrMapping/>
  </p:clrMapOvr>
  <p:transition xmlns:p14="http://schemas.microsoft.com/office/powerpoint/2010/main" spd="me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Manifest file </a:t>
            </a:r>
            <a:endParaRPr lang="en-US" sz="8000" dirty="0"/>
          </a:p>
        </p:txBody>
      </p:sp>
      <p:sp>
        <p:nvSpPr>
          <p:cNvPr id="3" name="Text Placeholder 2"/>
          <p:cNvSpPr>
            <a:spLocks noGrp="1"/>
          </p:cNvSpPr>
          <p:nvPr>
            <p:ph type="body" idx="1"/>
          </p:nvPr>
        </p:nvSpPr>
        <p:spPr>
          <a:xfrm>
            <a:off x="673100" y="3835400"/>
            <a:ext cx="23050500" cy="875145"/>
          </a:xfrm>
        </p:spPr>
        <p:txBody>
          <a:bodyPr>
            <a:normAutofit/>
          </a:bodyPr>
          <a:lstStyle/>
          <a:p>
            <a:r>
              <a:rPr lang="en-US" sz="4000" dirty="0" smtClean="0">
                <a:solidFill>
                  <a:srgbClr val="7D1102"/>
                </a:solidFill>
              </a:rPr>
              <a:t>Plain text file with a </a:t>
            </a:r>
            <a:r>
              <a:rPr lang="en-US" sz="4000" dirty="0" smtClean="0">
                <a:solidFill>
                  <a:srgbClr val="7D1102"/>
                </a:solidFill>
                <a:latin typeface="Consolas"/>
                <a:cs typeface="Consolas"/>
              </a:rPr>
              <a:t>.manifest </a:t>
            </a:r>
            <a:r>
              <a:rPr lang="en-US" sz="4000" dirty="0" smtClean="0">
                <a:solidFill>
                  <a:srgbClr val="7D1102"/>
                </a:solidFill>
              </a:rPr>
              <a:t>or</a:t>
            </a:r>
            <a:r>
              <a:rPr lang="en-US" sz="4000" dirty="0" smtClean="0">
                <a:solidFill>
                  <a:srgbClr val="7D1102"/>
                </a:solidFill>
                <a:latin typeface="Consolas"/>
                <a:cs typeface="Consolas"/>
              </a:rPr>
              <a:t> .</a:t>
            </a:r>
            <a:r>
              <a:rPr lang="en-US" sz="4000" dirty="0" err="1" smtClean="0">
                <a:solidFill>
                  <a:srgbClr val="7D1102"/>
                </a:solidFill>
                <a:latin typeface="Consolas"/>
                <a:cs typeface="Consolas"/>
              </a:rPr>
              <a:t>appcache</a:t>
            </a:r>
            <a:r>
              <a:rPr lang="en-US" sz="4000" dirty="0" smtClean="0">
                <a:solidFill>
                  <a:srgbClr val="7D1102"/>
                </a:solidFill>
              </a:rPr>
              <a:t>(for Apache) extension </a:t>
            </a:r>
          </a:p>
        </p:txBody>
      </p:sp>
      <p:sp>
        <p:nvSpPr>
          <p:cNvPr id="4" name="Rounded Rectangle 3"/>
          <p:cNvSpPr/>
          <p:nvPr/>
        </p:nvSpPr>
        <p:spPr>
          <a:xfrm>
            <a:off x="3536983" y="5101655"/>
            <a:ext cx="17762285" cy="7533043"/>
          </a:xfrm>
          <a:prstGeom prst="roundRect">
            <a:avLst>
              <a:gd name="adj" fmla="val 9661"/>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2400" dirty="0">
                <a:latin typeface="Consolas" pitchFamily="49" charset="0"/>
              </a:rPr>
              <a:t>CACHE MANIFEST</a:t>
            </a:r>
          </a:p>
          <a:p>
            <a:pPr algn="l">
              <a:defRPr/>
            </a:pPr>
            <a:r>
              <a:rPr lang="fi-FI" sz="2400" dirty="0" smtClean="0">
                <a:solidFill>
                  <a:schemeClr val="accent1">
                    <a:lumMod val="75000"/>
                  </a:schemeClr>
                </a:solidFill>
                <a:latin typeface="Consolas" pitchFamily="49" charset="0"/>
              </a:rPr>
              <a:t>#</a:t>
            </a:r>
            <a:r>
              <a:rPr lang="fi-FI" sz="2400" dirty="0" err="1">
                <a:solidFill>
                  <a:schemeClr val="accent1">
                    <a:lumMod val="75000"/>
                  </a:schemeClr>
                </a:solidFill>
                <a:latin typeface="Consolas" pitchFamily="49" charset="0"/>
              </a:rPr>
              <a:t>U</a:t>
            </a:r>
            <a:r>
              <a:rPr lang="fi-FI" sz="2400" dirty="0" err="1" smtClean="0">
                <a:solidFill>
                  <a:schemeClr val="accent1">
                    <a:lumMod val="75000"/>
                  </a:schemeClr>
                </a:solidFill>
                <a:latin typeface="Consolas" pitchFamily="49" charset="0"/>
              </a:rPr>
              <a:t>se</a:t>
            </a:r>
            <a:r>
              <a:rPr lang="fi-FI" sz="2400" dirty="0" smtClean="0">
                <a:solidFill>
                  <a:schemeClr val="accent1">
                    <a:lumMod val="75000"/>
                  </a:schemeClr>
                </a:solidFill>
                <a:latin typeface="Consolas" pitchFamily="49" charset="0"/>
              </a:rPr>
              <a:t> </a:t>
            </a:r>
            <a:r>
              <a:rPr lang="fi-FI" sz="2400" dirty="0" err="1" smtClean="0">
                <a:solidFill>
                  <a:schemeClr val="accent1">
                    <a:lumMod val="75000"/>
                  </a:schemeClr>
                </a:solidFill>
                <a:latin typeface="Consolas" pitchFamily="49" charset="0"/>
              </a:rPr>
              <a:t>pound</a:t>
            </a:r>
            <a:r>
              <a:rPr lang="fi-FI" sz="2400" dirty="0" smtClean="0">
                <a:solidFill>
                  <a:schemeClr val="accent1">
                    <a:lumMod val="75000"/>
                  </a:schemeClr>
                </a:solidFill>
                <a:latin typeface="Consolas" pitchFamily="49" charset="0"/>
              </a:rPr>
              <a:t> </a:t>
            </a:r>
            <a:r>
              <a:rPr lang="fi-FI" sz="2400" dirty="0" err="1" smtClean="0">
                <a:solidFill>
                  <a:schemeClr val="accent1">
                    <a:lumMod val="75000"/>
                  </a:schemeClr>
                </a:solidFill>
                <a:latin typeface="Consolas" pitchFamily="49" charset="0"/>
              </a:rPr>
              <a:t>signs</a:t>
            </a:r>
            <a:r>
              <a:rPr lang="fi-FI" sz="2400" dirty="0" smtClean="0">
                <a:solidFill>
                  <a:schemeClr val="accent1">
                    <a:lumMod val="75000"/>
                  </a:schemeClr>
                </a:solidFill>
                <a:latin typeface="Consolas" pitchFamily="49" charset="0"/>
              </a:rPr>
              <a:t> for </a:t>
            </a:r>
            <a:r>
              <a:rPr lang="fi-FI" sz="2400" dirty="0" err="1" smtClean="0">
                <a:solidFill>
                  <a:schemeClr val="accent1">
                    <a:lumMod val="75000"/>
                  </a:schemeClr>
                </a:solidFill>
                <a:latin typeface="Consolas" pitchFamily="49" charset="0"/>
              </a:rPr>
              <a:t>comments</a:t>
            </a:r>
            <a:r>
              <a:rPr lang="fi-FI" sz="2400" dirty="0" smtClean="0">
                <a:solidFill>
                  <a:schemeClr val="accent1">
                    <a:lumMod val="75000"/>
                  </a:schemeClr>
                </a:solidFill>
                <a:latin typeface="Consolas" pitchFamily="49" charset="0"/>
              </a:rPr>
              <a:t> </a:t>
            </a:r>
          </a:p>
          <a:p>
            <a:pPr algn="l">
              <a:defRPr/>
            </a:pPr>
            <a:endParaRPr lang="fi-FI" sz="2400" dirty="0" smtClean="0">
              <a:solidFill>
                <a:schemeClr val="accent1">
                  <a:lumMod val="75000"/>
                </a:schemeClr>
              </a:solidFill>
              <a:latin typeface="Consolas" pitchFamily="49" charset="0"/>
            </a:endParaRPr>
          </a:p>
          <a:p>
            <a:pPr algn="l">
              <a:defRPr/>
            </a:pPr>
            <a:r>
              <a:rPr lang="fi-FI" sz="2400" dirty="0" smtClean="0">
                <a:solidFill>
                  <a:schemeClr val="accent1">
                    <a:lumMod val="75000"/>
                  </a:schemeClr>
                </a:solidFill>
                <a:latin typeface="Consolas" pitchFamily="49" charset="0"/>
              </a:rPr>
              <a:t>#</a:t>
            </a:r>
            <a:r>
              <a:rPr lang="fi-FI" sz="2400" dirty="0" err="1" smtClean="0">
                <a:solidFill>
                  <a:schemeClr val="accent1">
                    <a:lumMod val="75000"/>
                  </a:schemeClr>
                </a:solidFill>
                <a:latin typeface="Consolas" pitchFamily="49" charset="0"/>
              </a:rPr>
              <a:t>Explicitly</a:t>
            </a:r>
            <a:r>
              <a:rPr lang="fi-FI" sz="2400" dirty="0" smtClean="0">
                <a:solidFill>
                  <a:schemeClr val="accent1">
                    <a:lumMod val="75000"/>
                  </a:schemeClr>
                </a:solidFill>
                <a:latin typeface="Consolas" pitchFamily="49" charset="0"/>
              </a:rPr>
              <a:t> </a:t>
            </a:r>
            <a:r>
              <a:rPr lang="fi-FI" sz="2400" dirty="0" err="1" smtClean="0">
                <a:solidFill>
                  <a:schemeClr val="accent1">
                    <a:lumMod val="75000"/>
                  </a:schemeClr>
                </a:solidFill>
                <a:latin typeface="Consolas" pitchFamily="49" charset="0"/>
              </a:rPr>
              <a:t>cahced</a:t>
            </a:r>
            <a:r>
              <a:rPr lang="fi-FI" sz="2400" dirty="0" smtClean="0">
                <a:solidFill>
                  <a:schemeClr val="accent1">
                    <a:lumMod val="75000"/>
                  </a:schemeClr>
                </a:solidFill>
                <a:latin typeface="Consolas" pitchFamily="49" charset="0"/>
              </a:rPr>
              <a:t> </a:t>
            </a:r>
            <a:r>
              <a:rPr lang="fi-FI" sz="2400" dirty="0" err="1" smtClean="0">
                <a:solidFill>
                  <a:schemeClr val="accent1">
                    <a:lumMod val="75000"/>
                  </a:schemeClr>
                </a:solidFill>
                <a:latin typeface="Consolas" pitchFamily="49" charset="0"/>
              </a:rPr>
              <a:t>entries</a:t>
            </a:r>
            <a:endParaRPr lang="fi-FI" sz="2400" dirty="0" smtClean="0">
              <a:solidFill>
                <a:schemeClr val="accent1">
                  <a:lumMod val="75000"/>
                </a:schemeClr>
              </a:solidFill>
              <a:latin typeface="Consolas" pitchFamily="49" charset="0"/>
            </a:endParaRPr>
          </a:p>
          <a:p>
            <a:pPr algn="l">
              <a:defRPr/>
            </a:pPr>
            <a:r>
              <a:rPr lang="fi-FI" sz="2400" dirty="0" smtClean="0">
                <a:latin typeface="Consolas" pitchFamily="49" charset="0"/>
              </a:rPr>
              <a:t>CACHE: </a:t>
            </a:r>
            <a:endParaRPr lang="fi-FI" sz="2400" dirty="0">
              <a:latin typeface="Consolas" pitchFamily="49" charset="0"/>
            </a:endParaRPr>
          </a:p>
          <a:p>
            <a:pPr algn="l">
              <a:defRPr/>
            </a:pPr>
            <a:r>
              <a:rPr lang="fi-FI" sz="2400" dirty="0" err="1" smtClean="0">
                <a:latin typeface="Consolas" pitchFamily="49" charset="0"/>
              </a:rPr>
              <a:t>index.html</a:t>
            </a:r>
            <a:endParaRPr lang="fi-FI" sz="2400" dirty="0" smtClean="0">
              <a:latin typeface="Consolas" pitchFamily="49" charset="0"/>
            </a:endParaRPr>
          </a:p>
          <a:p>
            <a:pPr algn="l">
              <a:defRPr/>
            </a:pPr>
            <a:r>
              <a:rPr lang="fi-FI" sz="2400" dirty="0" err="1" smtClean="0">
                <a:latin typeface="Consolas" pitchFamily="49" charset="0"/>
              </a:rPr>
              <a:t>style.css</a:t>
            </a:r>
            <a:endParaRPr lang="fi-FI" sz="2400" dirty="0" smtClean="0">
              <a:latin typeface="Consolas" pitchFamily="49" charset="0"/>
            </a:endParaRPr>
          </a:p>
          <a:p>
            <a:pPr algn="l">
              <a:defRPr/>
            </a:pPr>
            <a:r>
              <a:rPr lang="fi-FI" sz="2400" dirty="0" err="1" smtClean="0">
                <a:latin typeface="Consolas" pitchFamily="49" charset="0"/>
              </a:rPr>
              <a:t>script.js</a:t>
            </a:r>
            <a:endParaRPr lang="fi-FI" sz="2400" dirty="0" smtClean="0">
              <a:latin typeface="Consolas" pitchFamily="49" charset="0"/>
            </a:endParaRPr>
          </a:p>
          <a:p>
            <a:pPr algn="l">
              <a:defRPr/>
            </a:pPr>
            <a:r>
              <a:rPr lang="fi-FI" sz="2400" dirty="0" err="1" smtClean="0">
                <a:latin typeface="Consolas" pitchFamily="49" charset="0"/>
              </a:rPr>
              <a:t>image.png</a:t>
            </a:r>
            <a:endParaRPr lang="fi-FI" sz="2400" dirty="0">
              <a:latin typeface="Consolas" pitchFamily="49" charset="0"/>
            </a:endParaRPr>
          </a:p>
          <a:p>
            <a:pPr algn="l">
              <a:defRPr/>
            </a:pPr>
            <a:endParaRPr lang="fi-FI" sz="2400" dirty="0" smtClean="0">
              <a:latin typeface="Consolas" pitchFamily="49" charset="0"/>
            </a:endParaRPr>
          </a:p>
          <a:p>
            <a:pPr algn="l">
              <a:defRPr/>
            </a:pPr>
            <a:r>
              <a:rPr lang="fi-FI" sz="2400" dirty="0" smtClean="0">
                <a:solidFill>
                  <a:srgbClr val="51868F"/>
                </a:solidFill>
                <a:latin typeface="Consolas" pitchFamily="49" charset="0"/>
              </a:rPr>
              <a:t>#</a:t>
            </a:r>
            <a:r>
              <a:rPr lang="fi-FI" sz="2400" dirty="0" err="1" smtClean="0">
                <a:solidFill>
                  <a:srgbClr val="51868F"/>
                </a:solidFill>
                <a:latin typeface="Consolas" pitchFamily="49" charset="0"/>
              </a:rPr>
              <a:t>Online-only</a:t>
            </a:r>
            <a:r>
              <a:rPr lang="fi-FI" sz="2400" dirty="0" smtClean="0">
                <a:solidFill>
                  <a:srgbClr val="51868F"/>
                </a:solidFill>
                <a:latin typeface="Consolas" pitchFamily="49" charset="0"/>
              </a:rPr>
              <a:t> Resources</a:t>
            </a:r>
            <a:endParaRPr lang="fi-FI" sz="2400" dirty="0">
              <a:solidFill>
                <a:srgbClr val="51868F"/>
              </a:solidFill>
              <a:latin typeface="Consolas" pitchFamily="49" charset="0"/>
            </a:endParaRPr>
          </a:p>
          <a:p>
            <a:pPr algn="l">
              <a:defRPr/>
            </a:pPr>
            <a:r>
              <a:rPr lang="fi-FI" sz="2400" dirty="0">
                <a:latin typeface="Consolas" pitchFamily="49" charset="0"/>
              </a:rPr>
              <a:t>NETWORK:</a:t>
            </a:r>
          </a:p>
          <a:p>
            <a:pPr algn="l">
              <a:defRPr/>
            </a:pPr>
            <a:r>
              <a:rPr lang="fi-FI" sz="2400" dirty="0" err="1" smtClean="0">
                <a:latin typeface="Consolas" pitchFamily="49" charset="0"/>
              </a:rPr>
              <a:t>login.html</a:t>
            </a:r>
            <a:endParaRPr lang="fi-FI" sz="2400" dirty="0">
              <a:latin typeface="Consolas" pitchFamily="49" charset="0"/>
            </a:endParaRPr>
          </a:p>
          <a:p>
            <a:pPr algn="l">
              <a:defRPr/>
            </a:pPr>
            <a:r>
              <a:rPr lang="fi-FI" sz="2400" dirty="0" smtClean="0">
                <a:latin typeface="Consolas" pitchFamily="49" charset="0"/>
              </a:rPr>
              <a:t>/</a:t>
            </a:r>
            <a:r>
              <a:rPr lang="fi-FI" sz="2400" dirty="0" err="1" smtClean="0">
                <a:latin typeface="Consolas" pitchFamily="49" charset="0"/>
              </a:rPr>
              <a:t>online-only</a:t>
            </a:r>
            <a:r>
              <a:rPr lang="fi-FI" sz="2400" dirty="0" smtClean="0">
                <a:latin typeface="Consolas" pitchFamily="49" charset="0"/>
              </a:rPr>
              <a:t>/</a:t>
            </a:r>
          </a:p>
          <a:p>
            <a:pPr algn="l">
              <a:defRPr/>
            </a:pPr>
            <a:endParaRPr lang="fi-FI" sz="2400" dirty="0" smtClean="0">
              <a:latin typeface="Consolas" pitchFamily="49" charset="0"/>
            </a:endParaRPr>
          </a:p>
          <a:p>
            <a:pPr algn="l">
              <a:defRPr/>
            </a:pPr>
            <a:r>
              <a:rPr lang="fi-FI" sz="2400" dirty="0" smtClean="0">
                <a:solidFill>
                  <a:srgbClr val="51868F"/>
                </a:solidFill>
                <a:latin typeface="Consolas" pitchFamily="49" charset="0"/>
              </a:rPr>
              <a:t>#</a:t>
            </a:r>
            <a:r>
              <a:rPr lang="fi-FI" sz="2400" dirty="0" err="1" smtClean="0">
                <a:solidFill>
                  <a:srgbClr val="51868F"/>
                </a:solidFill>
                <a:latin typeface="Consolas" pitchFamily="49" charset="0"/>
              </a:rPr>
              <a:t>Fallback</a:t>
            </a:r>
            <a:r>
              <a:rPr lang="fi-FI" sz="2400" dirty="0" smtClean="0">
                <a:solidFill>
                  <a:srgbClr val="51868F"/>
                </a:solidFill>
                <a:latin typeface="Consolas" pitchFamily="49" charset="0"/>
              </a:rPr>
              <a:t> </a:t>
            </a:r>
            <a:r>
              <a:rPr lang="fi-FI" sz="2400" dirty="0" err="1" smtClean="0">
                <a:solidFill>
                  <a:srgbClr val="51868F"/>
                </a:solidFill>
                <a:latin typeface="Consolas" pitchFamily="49" charset="0"/>
              </a:rPr>
              <a:t>files</a:t>
            </a:r>
            <a:r>
              <a:rPr lang="fi-FI" sz="2400" dirty="0" smtClean="0">
                <a:solidFill>
                  <a:srgbClr val="51868F"/>
                </a:solidFill>
                <a:latin typeface="Consolas" pitchFamily="49" charset="0"/>
              </a:rPr>
              <a:t> (</a:t>
            </a:r>
            <a:r>
              <a:rPr lang="fi-FI" sz="2400" dirty="0" err="1" smtClean="0">
                <a:solidFill>
                  <a:srgbClr val="51868F"/>
                </a:solidFill>
                <a:latin typeface="Consolas" pitchFamily="49" charset="0"/>
              </a:rPr>
              <a:t>use</a:t>
            </a:r>
            <a:r>
              <a:rPr lang="fi-FI" sz="2400" dirty="0" smtClean="0">
                <a:solidFill>
                  <a:srgbClr val="51868F"/>
                </a:solidFill>
                <a:latin typeface="Consolas" pitchFamily="49" charset="0"/>
              </a:rPr>
              <a:t> </a:t>
            </a:r>
            <a:r>
              <a:rPr lang="fi-FI" sz="2400" dirty="0" err="1" smtClean="0">
                <a:solidFill>
                  <a:srgbClr val="51868F"/>
                </a:solidFill>
                <a:latin typeface="Consolas" pitchFamily="49" charset="0"/>
              </a:rPr>
              <a:t>only</a:t>
            </a:r>
            <a:r>
              <a:rPr lang="fi-FI" sz="2400" dirty="0" smtClean="0">
                <a:solidFill>
                  <a:srgbClr val="51868F"/>
                </a:solidFill>
                <a:latin typeface="Consolas" pitchFamily="49" charset="0"/>
              </a:rPr>
              <a:t> </a:t>
            </a:r>
            <a:r>
              <a:rPr lang="fi-FI" sz="2400" dirty="0" err="1" smtClean="0">
                <a:solidFill>
                  <a:srgbClr val="51868F"/>
                </a:solidFill>
                <a:latin typeface="Consolas" pitchFamily="49" charset="0"/>
              </a:rPr>
              <a:t>when</a:t>
            </a:r>
            <a:r>
              <a:rPr lang="fi-FI" sz="2400" dirty="0" smtClean="0">
                <a:solidFill>
                  <a:srgbClr val="51868F"/>
                </a:solidFill>
                <a:latin typeface="Consolas" pitchFamily="49" charset="0"/>
              </a:rPr>
              <a:t> </a:t>
            </a:r>
            <a:r>
              <a:rPr lang="fi-FI" sz="2400" dirty="0" err="1" smtClean="0">
                <a:solidFill>
                  <a:srgbClr val="51868F"/>
                </a:solidFill>
                <a:latin typeface="Consolas" pitchFamily="49" charset="0"/>
              </a:rPr>
              <a:t>can’t</a:t>
            </a:r>
            <a:r>
              <a:rPr lang="fi-FI" sz="2400" dirty="0" smtClean="0">
                <a:solidFill>
                  <a:srgbClr val="51868F"/>
                </a:solidFill>
                <a:latin typeface="Consolas" pitchFamily="49" charset="0"/>
              </a:rPr>
              <a:t> </a:t>
            </a:r>
            <a:r>
              <a:rPr lang="fi-FI" sz="2400" dirty="0" err="1" smtClean="0">
                <a:solidFill>
                  <a:srgbClr val="51868F"/>
                </a:solidFill>
                <a:latin typeface="Consolas" pitchFamily="49" charset="0"/>
              </a:rPr>
              <a:t>access</a:t>
            </a:r>
            <a:r>
              <a:rPr lang="fi-FI" sz="2400" dirty="0" smtClean="0">
                <a:solidFill>
                  <a:srgbClr val="51868F"/>
                </a:solidFill>
                <a:latin typeface="Consolas" pitchFamily="49" charset="0"/>
              </a:rPr>
              <a:t> </a:t>
            </a:r>
            <a:r>
              <a:rPr lang="fi-FI" sz="2400" dirty="0" err="1" smtClean="0">
                <a:solidFill>
                  <a:srgbClr val="51868F"/>
                </a:solidFill>
                <a:latin typeface="Consolas" pitchFamily="49" charset="0"/>
              </a:rPr>
              <a:t>online</a:t>
            </a:r>
            <a:r>
              <a:rPr lang="fi-FI" sz="2400" dirty="0" smtClean="0">
                <a:solidFill>
                  <a:srgbClr val="51868F"/>
                </a:solidFill>
                <a:latin typeface="Consolas" pitchFamily="49" charset="0"/>
              </a:rPr>
              <a:t> </a:t>
            </a:r>
            <a:r>
              <a:rPr lang="fi-FI" sz="2400" dirty="0" err="1" smtClean="0">
                <a:solidFill>
                  <a:srgbClr val="51868F"/>
                </a:solidFill>
                <a:latin typeface="Consolas" pitchFamily="49" charset="0"/>
              </a:rPr>
              <a:t>files</a:t>
            </a:r>
            <a:endParaRPr lang="fi-FI" sz="2400" dirty="0">
              <a:solidFill>
                <a:srgbClr val="51868F"/>
              </a:solidFill>
              <a:latin typeface="Consolas" pitchFamily="49" charset="0"/>
            </a:endParaRPr>
          </a:p>
          <a:p>
            <a:pPr algn="l">
              <a:defRPr/>
            </a:pPr>
            <a:r>
              <a:rPr lang="fi-FI" sz="2400" dirty="0">
                <a:latin typeface="Consolas" pitchFamily="49" charset="0"/>
              </a:rPr>
              <a:t>FALLBACK:</a:t>
            </a:r>
          </a:p>
          <a:p>
            <a:pPr algn="l">
              <a:defRPr/>
            </a:pPr>
            <a:r>
              <a:rPr lang="fi-FI" sz="2400" dirty="0" err="1" smtClean="0">
                <a:latin typeface="Consolas" pitchFamily="49" charset="0"/>
              </a:rPr>
              <a:t>online.js</a:t>
            </a:r>
            <a:r>
              <a:rPr lang="fi-FI" sz="2400" dirty="0" smtClean="0">
                <a:latin typeface="Consolas" pitchFamily="49" charset="0"/>
              </a:rPr>
              <a:t> </a:t>
            </a:r>
            <a:r>
              <a:rPr lang="fi-FI" sz="2400" dirty="0" err="1" smtClean="0">
                <a:latin typeface="Consolas" pitchFamily="49" charset="0"/>
              </a:rPr>
              <a:t>offline.js</a:t>
            </a:r>
            <a:endParaRPr lang="fi-FI" sz="2400" dirty="0">
              <a:latin typeface="Consolas" pitchFamily="49" charset="0"/>
            </a:endParaRPr>
          </a:p>
          <a:p>
            <a:pPr algn="l">
              <a:defRPr/>
            </a:pPr>
            <a:endParaRPr lang="fi-FI" sz="2400" dirty="0">
              <a:latin typeface="Consolas" pitchFamily="49" charset="0"/>
            </a:endParaRPr>
          </a:p>
        </p:txBody>
      </p:sp>
    </p:spTree>
    <p:extLst>
      <p:ext uri="{BB962C8B-B14F-4D97-AF65-F5344CB8AC3E}">
        <p14:creationId xmlns:p14="http://schemas.microsoft.com/office/powerpoint/2010/main" val="561377442"/>
      </p:ext>
    </p:extLst>
  </p:cSld>
  <p:clrMapOvr>
    <a:masterClrMapping/>
  </p:clrMapOvr>
  <p:transition xmlns:p14="http://schemas.microsoft.com/office/powerpoint/2010/main" spd="me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431635" y="1803400"/>
            <a:ext cx="21506873" cy="8864600"/>
          </a:xfrm>
        </p:spPr>
        <p:txBody>
          <a:bodyPr>
            <a:noAutofit/>
          </a:bodyPr>
          <a:lstStyle/>
          <a:p>
            <a:r>
              <a:rPr lang="en-US" sz="4000" dirty="0" smtClean="0">
                <a:solidFill>
                  <a:schemeClr val="accent5">
                    <a:lumMod val="75000"/>
                  </a:schemeClr>
                </a:solidFill>
              </a:rPr>
              <a:t>Cache Manifest is broken down into sections </a:t>
            </a:r>
          </a:p>
          <a:p>
            <a:r>
              <a:rPr lang="en-US" sz="4000" dirty="0" smtClean="0">
                <a:solidFill>
                  <a:schemeClr val="accent5">
                    <a:lumMod val="75000"/>
                  </a:schemeClr>
                </a:solidFill>
              </a:rPr>
              <a:t>CACHE</a:t>
            </a:r>
          </a:p>
          <a:p>
            <a:pPr lvl="1">
              <a:buFont typeface="Courier New"/>
              <a:buChar char="o"/>
            </a:pPr>
            <a:r>
              <a:rPr lang="en-US" sz="4000" dirty="0" smtClean="0"/>
              <a:t>a list of explicit URLs to request and store</a:t>
            </a:r>
          </a:p>
          <a:p>
            <a:pPr lvl="1">
              <a:buFont typeface="Courier New"/>
              <a:buChar char="o"/>
            </a:pPr>
            <a:r>
              <a:rPr lang="en-US" sz="4000" dirty="0" smtClean="0"/>
              <a:t>considered the default, if no section heading has been defined, browser will assume this is the CACHE section </a:t>
            </a:r>
          </a:p>
          <a:p>
            <a:pPr lvl="1">
              <a:buFont typeface="Courier New"/>
              <a:buChar char="o"/>
            </a:pPr>
            <a:r>
              <a:rPr lang="en-US" sz="4000" dirty="0" smtClean="0"/>
              <a:t>can contain URLs hosted externally </a:t>
            </a:r>
          </a:p>
          <a:p>
            <a:pPr lvl="1">
              <a:buFont typeface="Courier New"/>
              <a:buChar char="o"/>
            </a:pPr>
            <a:r>
              <a:rPr lang="en-US" sz="4000" dirty="0" smtClean="0"/>
              <a:t>cannot handle wildcards, needs explicit URLs </a:t>
            </a:r>
            <a:endParaRPr lang="en-US" sz="4000" dirty="0"/>
          </a:p>
        </p:txBody>
      </p:sp>
    </p:spTree>
    <p:extLst>
      <p:ext uri="{BB962C8B-B14F-4D97-AF65-F5344CB8AC3E}">
        <p14:creationId xmlns:p14="http://schemas.microsoft.com/office/powerpoint/2010/main" val="4123766413"/>
      </p:ext>
    </p:extLst>
  </p:cSld>
  <p:clrMapOvr>
    <a:masterClrMapping/>
  </p:clrMapOvr>
  <p:transition xmlns:p14="http://schemas.microsoft.com/office/powerpoint/2010/main" spd="me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492250" y="1460500"/>
            <a:ext cx="22231350" cy="103187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indent="0" algn="l">
              <a:lnSpc>
                <a:spcPct val="50000"/>
              </a:lnSpc>
              <a:buNone/>
            </a:pPr>
            <a:endParaRPr lang="en-US" sz="4000" dirty="0" smtClean="0">
              <a:solidFill>
                <a:schemeClr val="accent5">
                  <a:lumMod val="75000"/>
                </a:schemeClr>
              </a:solidFill>
              <a:cs typeface="Trade Gothic Next LT Pro Lt" pitchFamily="34" charset="0"/>
            </a:endParaRPr>
          </a:p>
          <a:p>
            <a:pPr algn="l">
              <a:lnSpc>
                <a:spcPct val="50000"/>
              </a:lnSpc>
            </a:pPr>
            <a:r>
              <a:rPr lang="en-US" sz="4000" dirty="0" smtClean="0">
                <a:solidFill>
                  <a:schemeClr val="accent5">
                    <a:lumMod val="75000"/>
                  </a:schemeClr>
                </a:solidFill>
                <a:cs typeface="Trade Gothic Next LT Pro Lt" pitchFamily="34" charset="0"/>
              </a:rPr>
              <a:t>FALLBACK</a:t>
            </a:r>
            <a:endParaRPr lang="en-US" sz="4000" dirty="0">
              <a:solidFill>
                <a:srgbClr val="434746"/>
              </a:solidFill>
              <a:cs typeface="Trade Gothic Next LT Pro Lt" pitchFamily="34" charset="0"/>
            </a:endParaRPr>
          </a:p>
          <a:p>
            <a:pPr lvl="1" algn="l">
              <a:lnSpc>
                <a:spcPct val="50000"/>
              </a:lnSpc>
              <a:buFont typeface="Courier New"/>
              <a:buChar char="o"/>
            </a:pPr>
            <a:r>
              <a:rPr lang="en-US" sz="4000" dirty="0" smtClean="0">
                <a:solidFill>
                  <a:srgbClr val="434746"/>
                </a:solidFill>
                <a:cs typeface="Trade Gothic Next LT Pro Lt" pitchFamily="34" charset="0"/>
              </a:rPr>
              <a:t>what to do when an offline user attempts to access an </a:t>
            </a:r>
            <a:r>
              <a:rPr lang="en-US" sz="4000" dirty="0" err="1" smtClean="0">
                <a:solidFill>
                  <a:srgbClr val="434746"/>
                </a:solidFill>
                <a:cs typeface="Trade Gothic Next LT Pro Lt" pitchFamily="34" charset="0"/>
              </a:rPr>
              <a:t>uncached</a:t>
            </a:r>
            <a:r>
              <a:rPr lang="en-US" sz="4000" dirty="0" smtClean="0">
                <a:solidFill>
                  <a:srgbClr val="434746"/>
                </a:solidFill>
                <a:cs typeface="Trade Gothic Next LT Pro Lt" pitchFamily="34" charset="0"/>
              </a:rPr>
              <a:t> file </a:t>
            </a:r>
          </a:p>
          <a:p>
            <a:pPr lvl="1" algn="l">
              <a:lnSpc>
                <a:spcPct val="50000"/>
              </a:lnSpc>
              <a:buFont typeface="Courier New"/>
              <a:buChar char="o"/>
            </a:pPr>
            <a:r>
              <a:rPr lang="en-US" sz="4000" dirty="0" smtClean="0">
                <a:solidFill>
                  <a:srgbClr val="434746"/>
                </a:solidFill>
                <a:cs typeface="Trade Gothic Next LT Pro Lt" pitchFamily="34" charset="0"/>
              </a:rPr>
              <a:t>contains two values per line (separated by a space)</a:t>
            </a:r>
          </a:p>
          <a:p>
            <a:pPr lvl="1" algn="l">
              <a:lnSpc>
                <a:spcPct val="50000"/>
              </a:lnSpc>
              <a:buFont typeface="Courier New"/>
              <a:buChar char="o"/>
            </a:pPr>
            <a:r>
              <a:rPr lang="en-US" sz="4000" dirty="0" smtClean="0">
                <a:solidFill>
                  <a:srgbClr val="434746"/>
                </a:solidFill>
                <a:cs typeface="Trade Gothic Next LT Pro Lt" pitchFamily="34" charset="0"/>
              </a:rPr>
              <a:t>first value is the request URL to match, second is the resource send upon matching </a:t>
            </a:r>
          </a:p>
          <a:p>
            <a:pPr lvl="1" algn="l">
              <a:lnSpc>
                <a:spcPct val="50000"/>
              </a:lnSpc>
              <a:buFont typeface="Courier New"/>
              <a:buChar char="o"/>
            </a:pPr>
            <a:r>
              <a:rPr lang="en-US" sz="4000" dirty="0" smtClean="0">
                <a:solidFill>
                  <a:srgbClr val="434746"/>
                </a:solidFill>
                <a:cs typeface="Trade Gothic Next LT Pro Lt" pitchFamily="34" charset="0"/>
              </a:rPr>
              <a:t>value on the right should be an explicit path </a:t>
            </a:r>
          </a:p>
          <a:p>
            <a:pPr lvl="1" algn="l">
              <a:lnSpc>
                <a:spcPct val="50000"/>
              </a:lnSpc>
              <a:buFont typeface="Courier New"/>
              <a:buChar char="o"/>
            </a:pPr>
            <a:r>
              <a:rPr lang="en-US" sz="4000" dirty="0" smtClean="0">
                <a:solidFill>
                  <a:srgbClr val="434746"/>
                </a:solidFill>
                <a:cs typeface="Trade Gothic Next LT Pro Lt" pitchFamily="34" charset="0"/>
              </a:rPr>
              <a:t>can match against a URL prefix:  </a:t>
            </a:r>
          </a:p>
          <a:p>
            <a:endParaRPr lang="en-US" dirty="0"/>
          </a:p>
        </p:txBody>
      </p:sp>
      <p:sp>
        <p:nvSpPr>
          <p:cNvPr id="3" name="Rounded Rectangle 2"/>
          <p:cNvSpPr/>
          <p:nvPr/>
        </p:nvSpPr>
        <p:spPr>
          <a:xfrm>
            <a:off x="11145462" y="9796832"/>
            <a:ext cx="11622174" cy="147558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3" algn="l">
              <a:defRPr/>
            </a:pPr>
            <a:r>
              <a:rPr lang="en-US" sz="4000" dirty="0">
                <a:latin typeface="Consolas" pitchFamily="49" charset="0"/>
                <a:ea typeface="ＭＳ Ｐゴシック" charset="0"/>
                <a:cs typeface="Consolas" pitchFamily="49" charset="0"/>
              </a:rPr>
              <a:t>##</a:t>
            </a:r>
            <a:r>
              <a:rPr lang="en-US" sz="4000" dirty="0" err="1">
                <a:latin typeface="Consolas" pitchFamily="49" charset="0"/>
                <a:ea typeface="ＭＳ Ｐゴシック" charset="0"/>
                <a:cs typeface="Consolas" pitchFamily="49" charset="0"/>
              </a:rPr>
              <a:t>style.css</a:t>
            </a:r>
            <a:r>
              <a:rPr lang="en-US" sz="4000" dirty="0">
                <a:latin typeface="Consolas" pitchFamily="49" charset="0"/>
                <a:ea typeface="ＭＳ Ｐゴシック" charset="0"/>
                <a:cs typeface="Consolas" pitchFamily="49" charset="0"/>
              </a:rPr>
              <a:t> offline-</a:t>
            </a:r>
            <a:r>
              <a:rPr lang="en-US" sz="4000" dirty="0" err="1">
                <a:latin typeface="Consolas" pitchFamily="49" charset="0"/>
                <a:ea typeface="ＭＳ Ｐゴシック" charset="0"/>
                <a:cs typeface="Consolas" pitchFamily="49" charset="0"/>
              </a:rPr>
              <a:t>style.css</a:t>
            </a:r>
            <a:endParaRPr lang="en-US" sz="4000" dirty="0">
              <a:latin typeface="Consolas" pitchFamily="49" charset="0"/>
              <a:ea typeface="ＭＳ Ｐゴシック" charset="0"/>
              <a:cs typeface="Consolas" pitchFamily="49" charset="0"/>
            </a:endParaRPr>
          </a:p>
          <a:p>
            <a:pPr lvl="3" algn="l">
              <a:defRPr/>
            </a:pPr>
            <a:r>
              <a:rPr lang="en-US" sz="4000" dirty="0">
                <a:latin typeface="Consolas" pitchFamily="49" charset="0"/>
                <a:ea typeface="ＭＳ Ｐゴシック" charset="0"/>
                <a:cs typeface="Consolas" pitchFamily="49" charset="0"/>
              </a:rPr>
              <a:t>##</a:t>
            </a:r>
            <a:r>
              <a:rPr lang="en-US" sz="4000" dirty="0" err="1">
                <a:latin typeface="Consolas" pitchFamily="49" charset="0"/>
                <a:ea typeface="ＭＳ Ｐゴシック" charset="0"/>
                <a:cs typeface="Consolas" pitchFamily="49" charset="0"/>
              </a:rPr>
              <a:t>script.js</a:t>
            </a:r>
            <a:r>
              <a:rPr lang="en-US" sz="4000" dirty="0">
                <a:latin typeface="Consolas" pitchFamily="49" charset="0"/>
                <a:ea typeface="ＭＳ Ｐゴシック" charset="0"/>
                <a:cs typeface="Consolas" pitchFamily="49" charset="0"/>
              </a:rPr>
              <a:t> offline-</a:t>
            </a:r>
            <a:r>
              <a:rPr lang="en-US" sz="4000" dirty="0" err="1">
                <a:latin typeface="Consolas" pitchFamily="49" charset="0"/>
                <a:ea typeface="ＭＳ Ｐゴシック" charset="0"/>
                <a:cs typeface="Consolas" pitchFamily="49" charset="0"/>
              </a:rPr>
              <a:t>script.js</a:t>
            </a:r>
            <a:endParaRPr lang="en-US" sz="4000" dirty="0">
              <a:latin typeface="Consolas" pitchFamily="49" charset="0"/>
              <a:ea typeface="ＭＳ Ｐゴシック" charset="0"/>
              <a:cs typeface="Consolas" pitchFamily="49" charset="0"/>
            </a:endParaRPr>
          </a:p>
        </p:txBody>
      </p:sp>
    </p:spTree>
    <p:extLst>
      <p:ext uri="{BB962C8B-B14F-4D97-AF65-F5344CB8AC3E}">
        <p14:creationId xmlns:p14="http://schemas.microsoft.com/office/powerpoint/2010/main" val="3601267191"/>
      </p:ext>
    </p:extLst>
  </p:cSld>
  <p:clrMapOvr>
    <a:masterClrMapping/>
  </p:clrMapOvr>
  <p:transition xmlns:p14="http://schemas.microsoft.com/office/powerpoint/2010/main" spd="me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492250" y="1460500"/>
            <a:ext cx="22231350" cy="1031875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rm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indent="0" algn="l">
              <a:lnSpc>
                <a:spcPct val="50000"/>
              </a:lnSpc>
              <a:buNone/>
            </a:pPr>
            <a:endParaRPr lang="en-US" sz="4000" dirty="0" smtClean="0">
              <a:solidFill>
                <a:schemeClr val="accent5">
                  <a:lumMod val="75000"/>
                </a:schemeClr>
              </a:solidFill>
              <a:cs typeface="Trade Gothic Next LT Pro Lt" pitchFamily="34" charset="0"/>
            </a:endParaRPr>
          </a:p>
          <a:p>
            <a:pPr algn="l">
              <a:lnSpc>
                <a:spcPct val="50000"/>
              </a:lnSpc>
            </a:pPr>
            <a:r>
              <a:rPr lang="en-US" sz="4000" dirty="0" smtClean="0">
                <a:solidFill>
                  <a:schemeClr val="accent5">
                    <a:lumMod val="75000"/>
                  </a:schemeClr>
                </a:solidFill>
                <a:cs typeface="Trade Gothic Next LT Pro Lt" pitchFamily="34" charset="0"/>
              </a:rPr>
              <a:t>NETWORK</a:t>
            </a:r>
            <a:endParaRPr lang="en-US" sz="4000" dirty="0">
              <a:solidFill>
                <a:srgbClr val="434746"/>
              </a:solidFill>
              <a:cs typeface="Trade Gothic Next LT Pro Lt" pitchFamily="34" charset="0"/>
            </a:endParaRPr>
          </a:p>
          <a:p>
            <a:pPr lvl="1" algn="l">
              <a:lnSpc>
                <a:spcPct val="50000"/>
              </a:lnSpc>
              <a:buFont typeface="Courier New"/>
              <a:buChar char="o"/>
            </a:pPr>
            <a:r>
              <a:rPr lang="en-US" sz="4000" dirty="0" smtClean="0">
                <a:solidFill>
                  <a:srgbClr val="434746"/>
                </a:solidFill>
                <a:cs typeface="Trade Gothic Next LT Pro Lt" pitchFamily="34" charset="0"/>
              </a:rPr>
              <a:t>which resources are available only while online </a:t>
            </a:r>
          </a:p>
          <a:p>
            <a:pPr lvl="1" algn="l">
              <a:lnSpc>
                <a:spcPct val="50000"/>
              </a:lnSpc>
              <a:buFont typeface="Courier New"/>
              <a:buChar char="o"/>
            </a:pPr>
            <a:r>
              <a:rPr lang="en-US" sz="4000" dirty="0" smtClean="0">
                <a:solidFill>
                  <a:srgbClr val="434746"/>
                </a:solidFill>
                <a:cs typeface="Trade Gothic Next LT Pro Lt" pitchFamily="34" charset="0"/>
              </a:rPr>
              <a:t>can provide an asterisk (‘*’) to flag all URLs that are not cached require a connection   </a:t>
            </a:r>
          </a:p>
          <a:p>
            <a:endParaRPr lang="en-US" dirty="0"/>
          </a:p>
        </p:txBody>
      </p:sp>
    </p:spTree>
    <p:extLst>
      <p:ext uri="{BB962C8B-B14F-4D97-AF65-F5344CB8AC3E}">
        <p14:creationId xmlns:p14="http://schemas.microsoft.com/office/powerpoint/2010/main" val="1576848255"/>
      </p:ext>
    </p:extLst>
  </p:cSld>
  <p:clrMapOvr>
    <a:masterClrMapping/>
  </p:clrMapOvr>
  <p:transition xmlns:p14="http://schemas.microsoft.com/office/powerpoint/2010/main" spd="me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html file</a:t>
            </a:r>
            <a:endParaRPr lang="en-US" sz="8000" dirty="0"/>
          </a:p>
        </p:txBody>
      </p:sp>
      <p:sp>
        <p:nvSpPr>
          <p:cNvPr id="3" name="Text Placeholder 2"/>
          <p:cNvSpPr>
            <a:spLocks noGrp="1"/>
          </p:cNvSpPr>
          <p:nvPr>
            <p:ph type="body" idx="1"/>
          </p:nvPr>
        </p:nvSpPr>
        <p:spPr>
          <a:xfrm>
            <a:off x="673100" y="3258127"/>
            <a:ext cx="23050500" cy="8864600"/>
          </a:xfrm>
        </p:spPr>
        <p:txBody>
          <a:bodyPr>
            <a:normAutofit lnSpcReduction="10000"/>
          </a:bodyPr>
          <a:lstStyle/>
          <a:p>
            <a:r>
              <a:rPr lang="en-US" sz="4000" dirty="0" smtClean="0">
                <a:solidFill>
                  <a:srgbClr val="7D1102"/>
                </a:solidFill>
              </a:rPr>
              <a:t>Referencing the manifest file in your HTML document </a:t>
            </a:r>
          </a:p>
          <a:p>
            <a:r>
              <a:rPr lang="en-US" sz="4000" dirty="0" smtClean="0">
                <a:solidFill>
                  <a:srgbClr val="7D1102"/>
                </a:solidFill>
              </a:rPr>
              <a:t>Access the cache through JavaScript with </a:t>
            </a:r>
            <a:r>
              <a:rPr lang="en-US" sz="4000" dirty="0" err="1" smtClean="0">
                <a:solidFill>
                  <a:srgbClr val="7D1102"/>
                </a:solidFill>
                <a:latin typeface="Consolas"/>
                <a:cs typeface="Consolas"/>
              </a:rPr>
              <a:t>window.applicationCache</a:t>
            </a:r>
            <a:endParaRPr lang="en-US" sz="4000" dirty="0" smtClean="0">
              <a:solidFill>
                <a:srgbClr val="7D1102"/>
              </a:solidFill>
              <a:latin typeface="Consolas"/>
              <a:cs typeface="Consolas"/>
            </a:endParaRPr>
          </a:p>
          <a:p>
            <a:pPr lvl="1">
              <a:lnSpc>
                <a:spcPct val="50000"/>
              </a:lnSpc>
              <a:buFont typeface="Courier New"/>
              <a:buChar char="o"/>
            </a:pPr>
            <a:r>
              <a:rPr lang="en-US" sz="4000" dirty="0" smtClean="0">
                <a:solidFill>
                  <a:schemeClr val="tx2">
                    <a:lumMod val="75000"/>
                  </a:schemeClr>
                </a:solidFill>
              </a:rPr>
              <a:t>contains a </a:t>
            </a:r>
            <a:r>
              <a:rPr lang="en-US" sz="4000" dirty="0" smtClean="0">
                <a:solidFill>
                  <a:schemeClr val="tx2">
                    <a:lumMod val="75000"/>
                  </a:schemeClr>
                </a:solidFill>
                <a:latin typeface="Consolas"/>
                <a:cs typeface="Consolas"/>
              </a:rPr>
              <a:t>status </a:t>
            </a:r>
            <a:r>
              <a:rPr lang="en-US" sz="4000" dirty="0" smtClean="0">
                <a:solidFill>
                  <a:schemeClr val="tx2">
                    <a:lumMod val="75000"/>
                  </a:schemeClr>
                </a:solidFill>
                <a:latin typeface="+mj-lt"/>
                <a:cs typeface="Consolas"/>
              </a:rPr>
              <a:t>property </a:t>
            </a:r>
          </a:p>
          <a:p>
            <a:pPr lvl="1">
              <a:lnSpc>
                <a:spcPct val="50000"/>
              </a:lnSpc>
              <a:buFont typeface="Courier New"/>
              <a:buChar char="o"/>
            </a:pPr>
            <a:endParaRPr lang="en-US" sz="4000" dirty="0" smtClean="0">
              <a:solidFill>
                <a:schemeClr val="tx2">
                  <a:lumMod val="75000"/>
                </a:schemeClr>
              </a:solidFill>
              <a:latin typeface="+mj-lt"/>
              <a:cs typeface="Consolas"/>
            </a:endParaRPr>
          </a:p>
          <a:p>
            <a:pPr lvl="1">
              <a:buFont typeface="Courier New"/>
              <a:buChar char="o"/>
            </a:pPr>
            <a:r>
              <a:rPr lang="en-US" sz="4000" dirty="0" smtClean="0">
                <a:solidFill>
                  <a:schemeClr val="tx2">
                    <a:lumMod val="75000"/>
                  </a:schemeClr>
                </a:solidFill>
                <a:latin typeface="+mj-lt"/>
                <a:cs typeface="Consolas"/>
              </a:rPr>
              <a:t>a state change will fire one of these events:</a:t>
            </a:r>
            <a:endParaRPr lang="en-US" sz="4000" dirty="0">
              <a:solidFill>
                <a:schemeClr val="tx2">
                  <a:lumMod val="75000"/>
                </a:schemeClr>
              </a:solidFill>
              <a:latin typeface="+mj-lt"/>
              <a:cs typeface="Consolas"/>
            </a:endParaRPr>
          </a:p>
          <a:p>
            <a:pPr marL="736600" lvl="1" indent="0">
              <a:buNone/>
            </a:pPr>
            <a:endParaRPr lang="en-US" sz="4000" dirty="0" smtClean="0">
              <a:solidFill>
                <a:schemeClr val="tx2">
                  <a:lumMod val="75000"/>
                </a:schemeClr>
              </a:solidFill>
              <a:latin typeface="+mj-lt"/>
              <a:cs typeface="Consolas"/>
            </a:endParaRPr>
          </a:p>
          <a:p>
            <a:pPr marL="736600" lvl="1" indent="0">
              <a:buNone/>
            </a:pPr>
            <a:r>
              <a:rPr lang="en-US" sz="4000" dirty="0" smtClean="0">
                <a:solidFill>
                  <a:schemeClr val="tx2">
                    <a:lumMod val="75000"/>
                  </a:schemeClr>
                </a:solidFill>
                <a:latin typeface="+mj-lt"/>
                <a:cs typeface="Consolas"/>
              </a:rPr>
              <a:t> </a:t>
            </a:r>
          </a:p>
        </p:txBody>
      </p:sp>
      <p:sp>
        <p:nvSpPr>
          <p:cNvPr id="4" name="Rounded Rectangle 3"/>
          <p:cNvSpPr/>
          <p:nvPr/>
        </p:nvSpPr>
        <p:spPr>
          <a:xfrm>
            <a:off x="12761826" y="3387328"/>
            <a:ext cx="10051992" cy="79454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defRPr/>
            </a:pPr>
            <a:r>
              <a:rPr lang="fi-FI" sz="4000" dirty="0">
                <a:latin typeface="Consolas" pitchFamily="49" charset="0"/>
              </a:rPr>
              <a:t>&lt;html </a:t>
            </a:r>
            <a:r>
              <a:rPr lang="fi-FI" sz="4000" dirty="0" err="1">
                <a:latin typeface="Consolas" pitchFamily="49" charset="0"/>
              </a:rPr>
              <a:t>manifest=</a:t>
            </a:r>
            <a:r>
              <a:rPr lang="fi-FI" altLang="en-US" sz="4000" dirty="0" err="1">
                <a:latin typeface="Consolas" pitchFamily="49" charset="0"/>
              </a:rPr>
              <a:t>"</a:t>
            </a:r>
            <a:r>
              <a:rPr lang="fi-FI" sz="4000" dirty="0" err="1">
                <a:latin typeface="Consolas" pitchFamily="49" charset="0"/>
              </a:rPr>
              <a:t>example.manifest</a:t>
            </a:r>
            <a:r>
              <a:rPr lang="fi-FI" altLang="en-US" sz="4000" dirty="0">
                <a:latin typeface="Consolas" pitchFamily="49" charset="0"/>
              </a:rPr>
              <a:t>"</a:t>
            </a:r>
            <a:r>
              <a:rPr lang="fi-FI" sz="4000" dirty="0">
                <a:latin typeface="Consolas" pitchFamily="49" charset="0"/>
              </a:rPr>
              <a:t>&gt;</a:t>
            </a:r>
          </a:p>
        </p:txBody>
      </p:sp>
      <p:graphicFrame>
        <p:nvGraphicFramePr>
          <p:cNvPr id="5" name="Table 4"/>
          <p:cNvGraphicFramePr>
            <a:graphicFrameLocks noGrp="1"/>
          </p:cNvGraphicFramePr>
          <p:nvPr>
            <p:extLst>
              <p:ext uri="{D42A27DB-BD31-4B8C-83A1-F6EECF244321}">
                <p14:modId xmlns:p14="http://schemas.microsoft.com/office/powerpoint/2010/main" val="3412933565"/>
              </p:ext>
            </p:extLst>
          </p:nvPr>
        </p:nvGraphicFramePr>
        <p:xfrm>
          <a:off x="12218554" y="8501150"/>
          <a:ext cx="4129808" cy="4145279"/>
        </p:xfrm>
        <a:graphic>
          <a:graphicData uri="http://schemas.openxmlformats.org/drawingml/2006/table">
            <a:tbl>
              <a:tblPr firstRow="1" bandRow="1">
                <a:tableStyleId>{2D5ABB26-0587-4C30-8999-92F81FD0307C}</a:tableStyleId>
              </a:tblPr>
              <a:tblGrid>
                <a:gridCol w="4129808"/>
              </a:tblGrid>
              <a:tr h="370840">
                <a:tc>
                  <a:txBody>
                    <a:bodyPr/>
                    <a:lstStyle/>
                    <a:p>
                      <a:pPr marL="457200" indent="-457200" algn="l">
                        <a:buFont typeface="Courier New"/>
                        <a:buChar char="o"/>
                      </a:pPr>
                      <a:r>
                        <a:rPr lang="en-US" sz="2800" dirty="0" smtClean="0">
                          <a:latin typeface="Consolas"/>
                          <a:cs typeface="Consolas"/>
                        </a:rPr>
                        <a:t>cached</a:t>
                      </a:r>
                      <a:endParaRPr lang="en-US" sz="2800" dirty="0">
                        <a:latin typeface="Consolas"/>
                        <a:cs typeface="Consolas"/>
                      </a:endParaRPr>
                    </a:p>
                  </a:txBody>
                  <a:tcPr/>
                </a:tc>
              </a:tr>
              <a:tr h="370840">
                <a:tc>
                  <a:txBody>
                    <a:bodyPr/>
                    <a:lstStyle/>
                    <a:p>
                      <a:pPr marL="457200" indent="-457200" algn="l">
                        <a:buFont typeface="Courier New"/>
                        <a:buChar char="o"/>
                      </a:pPr>
                      <a:r>
                        <a:rPr lang="en-US" sz="2800" dirty="0" smtClean="0">
                          <a:latin typeface="Consolas"/>
                          <a:cs typeface="Consolas"/>
                        </a:rPr>
                        <a:t>checking</a:t>
                      </a:r>
                      <a:endParaRPr lang="en-US" sz="2800" dirty="0">
                        <a:latin typeface="Consolas"/>
                        <a:cs typeface="Consolas"/>
                      </a:endParaRPr>
                    </a:p>
                  </a:txBody>
                  <a:tcPr/>
                </a:tc>
              </a:tr>
              <a:tr h="370840">
                <a:tc>
                  <a:txBody>
                    <a:bodyPr/>
                    <a:lstStyle/>
                    <a:p>
                      <a:pPr marL="457200" indent="-457200" algn="l">
                        <a:buFont typeface="Courier New"/>
                        <a:buChar char="o"/>
                      </a:pPr>
                      <a:r>
                        <a:rPr lang="en-US" sz="2800" dirty="0" smtClean="0">
                          <a:latin typeface="Consolas"/>
                          <a:cs typeface="Consolas"/>
                        </a:rPr>
                        <a:t>downloading</a:t>
                      </a:r>
                      <a:endParaRPr lang="en-US" sz="2800" dirty="0">
                        <a:latin typeface="Consolas"/>
                        <a:cs typeface="Consolas"/>
                      </a:endParaRPr>
                    </a:p>
                  </a:txBody>
                  <a:tcPr/>
                </a:tc>
              </a:tr>
              <a:tr h="370840">
                <a:tc>
                  <a:txBody>
                    <a:bodyPr/>
                    <a:lstStyle/>
                    <a:p>
                      <a:pPr marL="457200" indent="-457200" algn="l">
                        <a:buFont typeface="Courier New"/>
                        <a:buChar char="o"/>
                      </a:pPr>
                      <a:r>
                        <a:rPr lang="en-US" sz="2800" dirty="0" smtClean="0">
                          <a:latin typeface="Consolas"/>
                          <a:cs typeface="Consolas"/>
                        </a:rPr>
                        <a:t>error</a:t>
                      </a:r>
                      <a:endParaRPr lang="en-US" sz="2800" dirty="0">
                        <a:latin typeface="Consolas"/>
                        <a:cs typeface="Consolas"/>
                      </a:endParaRPr>
                    </a:p>
                  </a:txBody>
                  <a:tcPr/>
                </a:tc>
              </a:tr>
              <a:tr h="370840">
                <a:tc>
                  <a:txBody>
                    <a:bodyPr/>
                    <a:lstStyle/>
                    <a:p>
                      <a:pPr marL="457200" indent="-457200" algn="l">
                        <a:buFont typeface="Courier New"/>
                        <a:buChar char="o"/>
                      </a:pPr>
                      <a:r>
                        <a:rPr lang="en-US" sz="2800" dirty="0" err="1" smtClean="0">
                          <a:latin typeface="Consolas"/>
                          <a:cs typeface="Consolas"/>
                        </a:rPr>
                        <a:t>noupdate</a:t>
                      </a:r>
                      <a:endParaRPr lang="en-US" sz="2800" dirty="0">
                        <a:latin typeface="Consolas"/>
                        <a:cs typeface="Consolas"/>
                      </a:endParaRPr>
                    </a:p>
                  </a:txBody>
                  <a:tcPr/>
                </a:tc>
              </a:tr>
              <a:tr h="370840">
                <a:tc>
                  <a:txBody>
                    <a:bodyPr/>
                    <a:lstStyle/>
                    <a:p>
                      <a:pPr marL="457200" indent="-457200" algn="l">
                        <a:buFont typeface="Courier New"/>
                        <a:buChar char="o"/>
                      </a:pPr>
                      <a:r>
                        <a:rPr lang="en-US" sz="2800" dirty="0" err="1" smtClean="0">
                          <a:latin typeface="Consolas"/>
                          <a:cs typeface="Consolas"/>
                        </a:rPr>
                        <a:t>obselete</a:t>
                      </a:r>
                      <a:endParaRPr lang="en-US" sz="2800" dirty="0">
                        <a:latin typeface="Consolas"/>
                        <a:cs typeface="Consolas"/>
                      </a:endParaRPr>
                    </a:p>
                  </a:txBody>
                  <a:tcPr/>
                </a:tc>
              </a:tr>
              <a:tr h="370840">
                <a:tc>
                  <a:txBody>
                    <a:bodyPr/>
                    <a:lstStyle/>
                    <a:p>
                      <a:pPr marL="457200" indent="-457200" algn="l">
                        <a:buFont typeface="Courier New"/>
                        <a:buChar char="o"/>
                      </a:pPr>
                      <a:r>
                        <a:rPr lang="en-US" sz="2800" dirty="0" smtClean="0">
                          <a:latin typeface="Consolas"/>
                          <a:cs typeface="Consolas"/>
                        </a:rPr>
                        <a:t>progress</a:t>
                      </a:r>
                      <a:endParaRPr lang="en-US" sz="2800" dirty="0">
                        <a:latin typeface="Consolas"/>
                        <a:cs typeface="Consolas"/>
                      </a:endParaRPr>
                    </a:p>
                  </a:txBody>
                  <a:tcPr/>
                </a:tc>
              </a:tr>
              <a:tr h="370840">
                <a:tc>
                  <a:txBody>
                    <a:bodyPr/>
                    <a:lstStyle/>
                    <a:p>
                      <a:pPr marL="457200" indent="-457200" algn="l">
                        <a:buFont typeface="Courier New"/>
                        <a:buChar char="o"/>
                      </a:pPr>
                      <a:r>
                        <a:rPr lang="en-US" sz="2800" dirty="0" err="1" smtClean="0">
                          <a:latin typeface="Consolas"/>
                          <a:cs typeface="Consolas"/>
                        </a:rPr>
                        <a:t>updateready</a:t>
                      </a:r>
                      <a:endParaRPr lang="en-US" sz="2800" dirty="0">
                        <a:latin typeface="Consolas"/>
                        <a:cs typeface="Consolas"/>
                      </a:endParaRPr>
                    </a:p>
                  </a:txBody>
                  <a:tcPr/>
                </a:tc>
              </a:tr>
            </a:tbl>
          </a:graphicData>
        </a:graphic>
      </p:graphicFrame>
      <p:sp>
        <p:nvSpPr>
          <p:cNvPr id="6" name="Rounded Rectangle 5"/>
          <p:cNvSpPr/>
          <p:nvPr/>
        </p:nvSpPr>
        <p:spPr>
          <a:xfrm>
            <a:off x="3054412" y="7216971"/>
            <a:ext cx="18789593" cy="79454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defRPr/>
            </a:pPr>
            <a:r>
              <a:rPr lang="fi-FI" sz="4000" dirty="0" err="1">
                <a:latin typeface="Consolas" pitchFamily="49" charset="0"/>
              </a:rPr>
              <a:t>window.applicationCache.addEventListener(</a:t>
            </a:r>
            <a:r>
              <a:rPr lang="fi-FI" altLang="en-US" sz="4000" dirty="0" err="1">
                <a:latin typeface="Consolas" pitchFamily="49" charset="0"/>
              </a:rPr>
              <a:t>"</a:t>
            </a:r>
            <a:r>
              <a:rPr lang="fi-FI" sz="4000" dirty="0" err="1">
                <a:latin typeface="Consolas" pitchFamily="49" charset="0"/>
              </a:rPr>
              <a:t>error</a:t>
            </a:r>
            <a:r>
              <a:rPr lang="fi-FI" altLang="en-US" sz="4000" dirty="0">
                <a:latin typeface="Consolas" pitchFamily="49" charset="0"/>
              </a:rPr>
              <a:t>"</a:t>
            </a:r>
            <a:r>
              <a:rPr lang="fi-FI" sz="4000" dirty="0">
                <a:latin typeface="Consolas" pitchFamily="49" charset="0"/>
              </a:rPr>
              <a:t>, </a:t>
            </a:r>
            <a:r>
              <a:rPr lang="fi-FI" sz="4000" dirty="0" err="1">
                <a:latin typeface="Consolas" pitchFamily="49" charset="0"/>
              </a:rPr>
              <a:t>fn</a:t>
            </a:r>
            <a:r>
              <a:rPr lang="fi-FI" sz="4000" dirty="0">
                <a:latin typeface="Consolas" pitchFamily="49" charset="0"/>
              </a:rPr>
              <a:t>, </a:t>
            </a:r>
            <a:r>
              <a:rPr lang="fi-FI" sz="4000" dirty="0" err="1">
                <a:latin typeface="Consolas" pitchFamily="49" charset="0"/>
              </a:rPr>
              <a:t>false</a:t>
            </a:r>
            <a:r>
              <a:rPr lang="fi-FI" sz="4000" dirty="0">
                <a:latin typeface="Consolas" pitchFamily="49" charset="0"/>
              </a:rPr>
              <a:t>);</a:t>
            </a:r>
          </a:p>
        </p:txBody>
      </p:sp>
    </p:spTree>
    <p:extLst>
      <p:ext uri="{BB962C8B-B14F-4D97-AF65-F5344CB8AC3E}">
        <p14:creationId xmlns:p14="http://schemas.microsoft.com/office/powerpoint/2010/main" val="126406255"/>
      </p:ext>
    </p:extLst>
  </p:cSld>
  <p:clrMapOvr>
    <a:masterClrMapping/>
  </p:clrMapOvr>
  <p:transition xmlns:p14="http://schemas.microsoft.com/office/powerpoint/2010/main" spd="me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6750" y="0"/>
            <a:ext cx="9077937" cy="9321822"/>
          </a:xfrm>
          <a:prstGeom prst="rect">
            <a:avLst/>
          </a:prstGeom>
        </p:spPr>
      </p:pic>
      <p:pic>
        <p:nvPicPr>
          <p:cNvPr id="7" name="Picture 6" descr="9455413519_javascript.png"/>
          <p:cNvPicPr>
            <a:picLocks noChangeAspect="1"/>
          </p:cNvPicPr>
          <p:nvPr/>
        </p:nvPicPr>
        <p:blipFill>
          <a:blip r:embed="rId4">
            <a:alphaModFix amt="36000"/>
            <a:extLst>
              <a:ext uri="{28A0092B-C50C-407E-A947-70E740481C1C}">
                <a14:useLocalDpi xmlns:a14="http://schemas.microsoft.com/office/drawing/2010/main" val="0"/>
              </a:ext>
            </a:extLst>
          </a:blip>
          <a:stretch>
            <a:fillRect/>
          </a:stretch>
        </p:blipFill>
        <p:spPr>
          <a:xfrm>
            <a:off x="15716250" y="4317255"/>
            <a:ext cx="8181418" cy="9389151"/>
          </a:xfrm>
          <a:prstGeom prst="rect">
            <a:avLst/>
          </a:prstGeom>
        </p:spPr>
      </p:pic>
      <p:sp>
        <p:nvSpPr>
          <p:cNvPr id="12" name="Title 1"/>
          <p:cNvSpPr txBox="1">
            <a:spLocks/>
          </p:cNvSpPr>
          <p:nvPr/>
        </p:nvSpPr>
        <p:spPr>
          <a:xfrm>
            <a:off x="673100" y="355600"/>
            <a:ext cx="11074400" cy="342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ctr" defTabSz="825500">
              <a:defRPr sz="10000" cap="all">
                <a:solidFill>
                  <a:srgbClr val="535353"/>
                </a:solidFill>
                <a:latin typeface="+mn-lt"/>
                <a:ea typeface="+mn-ea"/>
                <a:cs typeface="+mn-cs"/>
                <a:sym typeface="Gill Sans Light"/>
              </a:defRPr>
            </a:lvl1pPr>
            <a:lvl2pPr indent="228600" algn="ctr" defTabSz="825500">
              <a:defRPr sz="10000" cap="all">
                <a:solidFill>
                  <a:srgbClr val="535353"/>
                </a:solidFill>
                <a:latin typeface="+mn-lt"/>
                <a:ea typeface="+mn-ea"/>
                <a:cs typeface="+mn-cs"/>
                <a:sym typeface="Gill Sans Light"/>
              </a:defRPr>
            </a:lvl2pPr>
            <a:lvl3pPr indent="457200" algn="ctr" defTabSz="825500">
              <a:defRPr sz="10000" cap="all">
                <a:solidFill>
                  <a:srgbClr val="535353"/>
                </a:solidFill>
                <a:latin typeface="+mn-lt"/>
                <a:ea typeface="+mn-ea"/>
                <a:cs typeface="+mn-cs"/>
                <a:sym typeface="Gill Sans Light"/>
              </a:defRPr>
            </a:lvl3pPr>
            <a:lvl4pPr indent="685800" algn="ctr" defTabSz="825500">
              <a:defRPr sz="10000" cap="all">
                <a:solidFill>
                  <a:srgbClr val="535353"/>
                </a:solidFill>
                <a:latin typeface="+mn-lt"/>
                <a:ea typeface="+mn-ea"/>
                <a:cs typeface="+mn-cs"/>
                <a:sym typeface="Gill Sans Light"/>
              </a:defRPr>
            </a:lvl4pPr>
            <a:lvl5pPr indent="914400" algn="ctr" defTabSz="825500">
              <a:defRPr sz="10000" cap="all">
                <a:solidFill>
                  <a:srgbClr val="535353"/>
                </a:solidFill>
                <a:latin typeface="+mn-lt"/>
                <a:ea typeface="+mn-ea"/>
                <a:cs typeface="+mn-cs"/>
                <a:sym typeface="Gill Sans Light"/>
              </a:defRPr>
            </a:lvl5pPr>
            <a:lvl6pPr indent="1143000" algn="ctr" defTabSz="825500">
              <a:defRPr sz="10000" cap="all">
                <a:solidFill>
                  <a:srgbClr val="535353"/>
                </a:solidFill>
                <a:latin typeface="+mn-lt"/>
                <a:ea typeface="+mn-ea"/>
                <a:cs typeface="+mn-cs"/>
                <a:sym typeface="Gill Sans Light"/>
              </a:defRPr>
            </a:lvl6pPr>
            <a:lvl7pPr indent="1371600" algn="ctr" defTabSz="825500">
              <a:defRPr sz="10000" cap="all">
                <a:solidFill>
                  <a:srgbClr val="535353"/>
                </a:solidFill>
                <a:latin typeface="+mn-lt"/>
                <a:ea typeface="+mn-ea"/>
                <a:cs typeface="+mn-cs"/>
                <a:sym typeface="Gill Sans Light"/>
              </a:defRPr>
            </a:lvl7pPr>
            <a:lvl8pPr indent="1600200" algn="ctr" defTabSz="825500">
              <a:defRPr sz="10000" cap="all">
                <a:solidFill>
                  <a:srgbClr val="535353"/>
                </a:solidFill>
                <a:latin typeface="+mn-lt"/>
                <a:ea typeface="+mn-ea"/>
                <a:cs typeface="+mn-cs"/>
                <a:sym typeface="Gill Sans Light"/>
              </a:defRPr>
            </a:lvl8pPr>
            <a:lvl9pPr indent="1828800" algn="ctr" defTabSz="825500">
              <a:defRPr sz="10000" cap="all">
                <a:solidFill>
                  <a:srgbClr val="535353"/>
                </a:solidFill>
                <a:latin typeface="+mn-lt"/>
                <a:ea typeface="+mn-ea"/>
                <a:cs typeface="+mn-cs"/>
                <a:sym typeface="Gill Sans Light"/>
              </a:defRPr>
            </a:lvl9pPr>
          </a:lstStyle>
          <a:p>
            <a:r>
              <a:rPr lang="en-US" sz="8000" smtClean="0"/>
              <a:t>demo</a:t>
            </a:r>
            <a:endParaRPr lang="en-US" sz="8000" dirty="0"/>
          </a:p>
        </p:txBody>
      </p:sp>
      <p:sp>
        <p:nvSpPr>
          <p:cNvPr id="13" name="TextBox 12"/>
          <p:cNvSpPr txBox="1"/>
          <p:nvPr/>
        </p:nvSpPr>
        <p:spPr>
          <a:xfrm>
            <a:off x="70485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Offline</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4" name="Rectangle 3"/>
          <p:cNvSpPr txBox="1">
            <a:spLocks noChangeArrowheads="1"/>
          </p:cNvSpPr>
          <p:nvPr/>
        </p:nvSpPr>
        <p:spPr>
          <a:xfrm>
            <a:off x="932874" y="4924357"/>
            <a:ext cx="11227376" cy="464171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742950" indent="-742950" algn="l">
              <a:buFont typeface="+mj-lt"/>
              <a:buAutoNum type="arabicPeriod"/>
            </a:pPr>
            <a:r>
              <a:rPr lang="en-US" sz="4400" b="1" dirty="0" smtClean="0">
                <a:solidFill>
                  <a:srgbClr val="51868F"/>
                </a:solidFill>
                <a:latin typeface="+mj-lt"/>
                <a:cs typeface="Trade Gothic Next LT Pro Lt" pitchFamily="34" charset="0"/>
              </a:rPr>
              <a:t>Demos/Unit08-APIs/01-offline.html</a:t>
            </a:r>
          </a:p>
          <a:p>
            <a:pPr marL="0" indent="0">
              <a:spcBef>
                <a:spcPts val="600"/>
              </a:spcBef>
              <a:buFontTx/>
              <a:buNone/>
            </a:pPr>
            <a:endParaRPr lang="en-US" sz="4400" dirty="0">
              <a:solidFill>
                <a:srgbClr val="51868F"/>
              </a:solidFill>
              <a:latin typeface="+mj-lt"/>
              <a:cs typeface="Trade Gothic Next LT Pro Lt" pitchFamily="34" charset="0"/>
            </a:endParaRPr>
          </a:p>
        </p:txBody>
      </p:sp>
    </p:spTree>
    <p:extLst>
      <p:ext uri="{BB962C8B-B14F-4D97-AF65-F5344CB8AC3E}">
        <p14:creationId xmlns:p14="http://schemas.microsoft.com/office/powerpoint/2010/main" val="1963177839"/>
      </p:ext>
    </p:extLst>
  </p:cSld>
  <p:clrMapOvr>
    <a:masterClrMapping/>
  </p:clrMapOvr>
  <p:transition xmlns:p14="http://schemas.microsoft.com/office/powerpoint/2010/main" spd="me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 and Drop API </a:t>
            </a:r>
            <a:endParaRPr lang="en-US" sz="8000" dirty="0"/>
          </a:p>
        </p:txBody>
      </p:sp>
      <p:sp>
        <p:nvSpPr>
          <p:cNvPr id="3" name="Text Placeholder 2"/>
          <p:cNvSpPr>
            <a:spLocks noGrp="1"/>
          </p:cNvSpPr>
          <p:nvPr>
            <p:ph type="body" idx="1"/>
          </p:nvPr>
        </p:nvSpPr>
        <p:spPr>
          <a:xfrm>
            <a:off x="673100" y="3784600"/>
            <a:ext cx="23050500" cy="8864600"/>
          </a:xfrm>
        </p:spPr>
        <p:txBody>
          <a:bodyPr>
            <a:normAutofit/>
          </a:bodyPr>
          <a:lstStyle/>
          <a:p>
            <a:r>
              <a:rPr lang="en-US" sz="4000" dirty="0" smtClean="0">
                <a:solidFill>
                  <a:srgbClr val="7D1102"/>
                </a:solidFill>
              </a:rPr>
              <a:t>HTML5 standardized the Drag and Drop API originally created by IE 5</a:t>
            </a:r>
          </a:p>
          <a:p>
            <a:r>
              <a:rPr lang="en-US" sz="4000" dirty="0" smtClean="0">
                <a:solidFill>
                  <a:srgbClr val="7D1102"/>
                </a:solidFill>
              </a:rPr>
              <a:t>Creation of a drag-and-drop application requires four steps: </a:t>
            </a:r>
          </a:p>
          <a:p>
            <a:pPr lvl="1">
              <a:buFont typeface="Courier New"/>
              <a:buChar char="o"/>
            </a:pPr>
            <a:r>
              <a:rPr lang="en-US" sz="4000" dirty="0" smtClean="0">
                <a:solidFill>
                  <a:schemeClr val="tx2">
                    <a:lumMod val="75000"/>
                  </a:schemeClr>
                </a:solidFill>
              </a:rPr>
              <a:t>create a </a:t>
            </a:r>
            <a:r>
              <a:rPr lang="en-US" sz="4000" dirty="0" err="1" smtClean="0">
                <a:solidFill>
                  <a:srgbClr val="51868F"/>
                </a:solidFill>
                <a:latin typeface="Consolas"/>
                <a:cs typeface="Consolas"/>
              </a:rPr>
              <a:t>draggable</a:t>
            </a:r>
            <a:r>
              <a:rPr lang="en-US" sz="4000" dirty="0" smtClean="0">
                <a:solidFill>
                  <a:schemeClr val="tx2">
                    <a:lumMod val="75000"/>
                  </a:schemeClr>
                </a:solidFill>
                <a:latin typeface="Consolas"/>
                <a:cs typeface="Consolas"/>
              </a:rPr>
              <a:t> </a:t>
            </a:r>
            <a:r>
              <a:rPr lang="en-US" sz="4000" dirty="0" smtClean="0">
                <a:solidFill>
                  <a:schemeClr val="tx2">
                    <a:lumMod val="75000"/>
                  </a:schemeClr>
                </a:solidFill>
                <a:latin typeface="+mj-lt"/>
                <a:cs typeface="Consolas"/>
              </a:rPr>
              <a:t>element </a:t>
            </a:r>
          </a:p>
          <a:p>
            <a:pPr lvl="1">
              <a:buFont typeface="Courier New"/>
              <a:buChar char="o"/>
            </a:pPr>
            <a:r>
              <a:rPr lang="en-US" sz="4000" dirty="0" smtClean="0">
                <a:solidFill>
                  <a:schemeClr val="tx2">
                    <a:lumMod val="75000"/>
                  </a:schemeClr>
                </a:solidFill>
                <a:latin typeface="+mj-lt"/>
                <a:cs typeface="Consolas"/>
              </a:rPr>
              <a:t>create an element to be your drop zone </a:t>
            </a:r>
          </a:p>
          <a:p>
            <a:pPr lvl="1">
              <a:buFont typeface="Courier New"/>
              <a:buChar char="o"/>
            </a:pPr>
            <a:r>
              <a:rPr lang="en-US" sz="4000" dirty="0" smtClean="0">
                <a:solidFill>
                  <a:schemeClr val="tx2">
                    <a:lumMod val="75000"/>
                  </a:schemeClr>
                </a:solidFill>
                <a:latin typeface="+mj-lt"/>
                <a:cs typeface="Consolas"/>
              </a:rPr>
              <a:t>capture and respond to drag-and-drop events </a:t>
            </a:r>
          </a:p>
          <a:p>
            <a:pPr lvl="1">
              <a:buFont typeface="Courier New"/>
              <a:buChar char="o"/>
            </a:pPr>
            <a:r>
              <a:rPr lang="en-US" sz="4000" dirty="0" smtClean="0">
                <a:solidFill>
                  <a:schemeClr val="tx2">
                    <a:lumMod val="75000"/>
                  </a:schemeClr>
                </a:solidFill>
                <a:latin typeface="+mj-lt"/>
                <a:cs typeface="Consolas"/>
              </a:rPr>
              <a:t>optionally, change the style during drag-and-drop process</a:t>
            </a:r>
            <a:endParaRPr lang="en-US" sz="4000" dirty="0">
              <a:solidFill>
                <a:schemeClr val="tx2">
                  <a:lumMod val="75000"/>
                </a:schemeClr>
              </a:solidFill>
              <a:latin typeface="+mj-lt"/>
              <a:cs typeface="Consolas"/>
            </a:endParaRPr>
          </a:p>
          <a:p>
            <a:pPr marL="736600" lvl="1" indent="0">
              <a:buNone/>
            </a:pPr>
            <a:endParaRPr lang="en-US" sz="4000" dirty="0" smtClean="0">
              <a:solidFill>
                <a:schemeClr val="tx2">
                  <a:lumMod val="75000"/>
                </a:schemeClr>
              </a:solidFill>
              <a:latin typeface="+mj-lt"/>
              <a:cs typeface="Consolas"/>
            </a:endParaRPr>
          </a:p>
        </p:txBody>
      </p:sp>
    </p:spTree>
    <p:extLst>
      <p:ext uri="{BB962C8B-B14F-4D97-AF65-F5344CB8AC3E}">
        <p14:creationId xmlns:p14="http://schemas.microsoft.com/office/powerpoint/2010/main" val="3167011844"/>
      </p:ext>
    </p:extLst>
  </p:cSld>
  <p:clrMapOvr>
    <a:masterClrMapping/>
  </p:clrMapOvr>
  <p:transition xmlns:p14="http://schemas.microsoft.com/office/powerpoint/2010/main" spd="me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a:t>
            </a:r>
            <a:r>
              <a:rPr lang="en-US" dirty="0" err="1" smtClean="0"/>
              <a:t>draggable</a:t>
            </a:r>
            <a:r>
              <a:rPr lang="en-US" dirty="0" smtClean="0"/>
              <a:t> and </a:t>
            </a:r>
            <a:r>
              <a:rPr lang="en-US" dirty="0" err="1" smtClean="0"/>
              <a:t>dropzone</a:t>
            </a:r>
            <a:r>
              <a:rPr lang="en-US" dirty="0" smtClean="0"/>
              <a:t> Element</a:t>
            </a:r>
            <a:endParaRPr lang="en-US" sz="8000" dirty="0"/>
          </a:p>
        </p:txBody>
      </p:sp>
      <p:sp>
        <p:nvSpPr>
          <p:cNvPr id="3" name="Text Placeholder 2"/>
          <p:cNvSpPr>
            <a:spLocks noGrp="1"/>
          </p:cNvSpPr>
          <p:nvPr>
            <p:ph type="body" idx="1"/>
          </p:nvPr>
        </p:nvSpPr>
        <p:spPr>
          <a:xfrm>
            <a:off x="673100" y="3784600"/>
            <a:ext cx="23050500" cy="8864600"/>
          </a:xfrm>
        </p:spPr>
        <p:txBody>
          <a:bodyPr>
            <a:normAutofit/>
          </a:bodyPr>
          <a:lstStyle/>
          <a:p>
            <a:r>
              <a:rPr lang="en-US" sz="4000" dirty="0" smtClean="0">
                <a:solidFill>
                  <a:srgbClr val="7D1102"/>
                </a:solidFill>
              </a:rPr>
              <a:t>To create a </a:t>
            </a:r>
            <a:r>
              <a:rPr lang="en-US" sz="4000" dirty="0" err="1" smtClean="0">
                <a:solidFill>
                  <a:srgbClr val="7D1102"/>
                </a:solidFill>
                <a:latin typeface="Consolas"/>
                <a:cs typeface="Consolas"/>
              </a:rPr>
              <a:t>draggable</a:t>
            </a:r>
            <a:r>
              <a:rPr lang="en-US" sz="4000" dirty="0" smtClean="0">
                <a:solidFill>
                  <a:srgbClr val="7D1102"/>
                </a:solidFill>
                <a:latin typeface="Consolas"/>
                <a:cs typeface="Consolas"/>
              </a:rPr>
              <a:t> </a:t>
            </a:r>
            <a:r>
              <a:rPr lang="en-US" sz="4000" dirty="0" smtClean="0">
                <a:solidFill>
                  <a:srgbClr val="7D1102"/>
                </a:solidFill>
                <a:cs typeface="Consolas"/>
              </a:rPr>
              <a:t>element, simply set </a:t>
            </a:r>
            <a:r>
              <a:rPr lang="en-US" sz="4000" dirty="0" err="1" smtClean="0">
                <a:solidFill>
                  <a:srgbClr val="7D1102"/>
                </a:solidFill>
                <a:latin typeface="Consolas"/>
                <a:cs typeface="Consolas"/>
              </a:rPr>
              <a:t>draggable</a:t>
            </a:r>
            <a:r>
              <a:rPr lang="en-US" sz="4000" dirty="0" smtClean="0">
                <a:solidFill>
                  <a:srgbClr val="7D1102"/>
                </a:solidFill>
                <a:latin typeface="Consolas"/>
                <a:cs typeface="Consolas"/>
              </a:rPr>
              <a:t> </a:t>
            </a:r>
            <a:r>
              <a:rPr lang="en-US" sz="4000" dirty="0" smtClean="0">
                <a:solidFill>
                  <a:srgbClr val="7D1102"/>
                </a:solidFill>
                <a:cs typeface="Consolas"/>
              </a:rPr>
              <a:t>to true: </a:t>
            </a:r>
          </a:p>
          <a:p>
            <a:endParaRPr lang="en-US" sz="4000" dirty="0" smtClean="0">
              <a:solidFill>
                <a:srgbClr val="7D1102"/>
              </a:solidFill>
              <a:cs typeface="Consolas"/>
            </a:endParaRPr>
          </a:p>
          <a:p>
            <a:r>
              <a:rPr lang="en-US" sz="4000" dirty="0" smtClean="0">
                <a:solidFill>
                  <a:srgbClr val="7D1102"/>
                </a:solidFill>
                <a:cs typeface="Consolas"/>
              </a:rPr>
              <a:t>A simple </a:t>
            </a:r>
            <a:r>
              <a:rPr lang="en-US" sz="4000" dirty="0" smtClean="0">
                <a:solidFill>
                  <a:srgbClr val="7D1102"/>
                </a:solidFill>
                <a:latin typeface="Consolas"/>
                <a:cs typeface="Consolas"/>
              </a:rPr>
              <a:t>div </a:t>
            </a:r>
            <a:r>
              <a:rPr lang="en-US" sz="4000" dirty="0" smtClean="0">
                <a:solidFill>
                  <a:srgbClr val="7D1102"/>
                </a:solidFill>
                <a:latin typeface="+mj-lt"/>
                <a:cs typeface="Consolas"/>
              </a:rPr>
              <a:t>will suffice as a </a:t>
            </a:r>
            <a:r>
              <a:rPr lang="en-US" sz="4000" dirty="0" err="1" smtClean="0">
                <a:solidFill>
                  <a:srgbClr val="7D1102"/>
                </a:solidFill>
                <a:latin typeface="+mj-lt"/>
                <a:cs typeface="Consolas"/>
              </a:rPr>
              <a:t>dropzone</a:t>
            </a:r>
            <a:r>
              <a:rPr lang="en-US" sz="4000" dirty="0" smtClean="0">
                <a:solidFill>
                  <a:srgbClr val="7D1102"/>
                </a:solidFill>
                <a:latin typeface="+mj-lt"/>
                <a:cs typeface="Consolas"/>
              </a:rPr>
              <a:t>: </a:t>
            </a:r>
          </a:p>
          <a:p>
            <a:endParaRPr lang="en-US" sz="4000" dirty="0" smtClean="0">
              <a:solidFill>
                <a:srgbClr val="7D1102"/>
              </a:solidFill>
            </a:endParaRPr>
          </a:p>
        </p:txBody>
      </p:sp>
      <p:sp>
        <p:nvSpPr>
          <p:cNvPr id="4" name="Rounded Rectangle 3"/>
          <p:cNvSpPr/>
          <p:nvPr/>
        </p:nvSpPr>
        <p:spPr>
          <a:xfrm>
            <a:off x="2174619" y="6613997"/>
            <a:ext cx="17762285" cy="174799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2800" dirty="0">
                <a:latin typeface="Consolas" pitchFamily="49" charset="0"/>
                <a:ea typeface="ＭＳ Ｐゴシック" charset="0"/>
                <a:cs typeface="Consolas" pitchFamily="49" charset="0"/>
              </a:rPr>
              <a:t>	</a:t>
            </a:r>
          </a:p>
          <a:p>
            <a:pPr lvl="1" algn="l">
              <a:defRPr/>
            </a:pPr>
            <a:r>
              <a:rPr lang="fi-FI" sz="4000" dirty="0">
                <a:latin typeface="Consolas" pitchFamily="49" charset="0"/>
              </a:rPr>
              <a:t>&lt;div </a:t>
            </a:r>
            <a:r>
              <a:rPr lang="fi-FI" sz="4000" dirty="0" err="1">
                <a:latin typeface="Consolas" pitchFamily="49" charset="0"/>
              </a:rPr>
              <a:t>id=</a:t>
            </a:r>
            <a:r>
              <a:rPr lang="fi-FI" altLang="en-US" sz="4000" dirty="0" err="1">
                <a:latin typeface="Consolas" pitchFamily="49" charset="0"/>
              </a:rPr>
              <a:t>"</a:t>
            </a:r>
            <a:r>
              <a:rPr lang="fi-FI" sz="4000" dirty="0" err="1">
                <a:latin typeface="Consolas" pitchFamily="49" charset="0"/>
              </a:rPr>
              <a:t>drag</a:t>
            </a:r>
            <a:r>
              <a:rPr lang="fi-FI" altLang="en-US" sz="4000" dirty="0">
                <a:latin typeface="Consolas" pitchFamily="49" charset="0"/>
              </a:rPr>
              <a:t>"</a:t>
            </a:r>
            <a:r>
              <a:rPr lang="fi-FI" sz="4000" dirty="0">
                <a:latin typeface="Consolas" pitchFamily="49" charset="0"/>
              </a:rPr>
              <a:t> </a:t>
            </a:r>
            <a:r>
              <a:rPr lang="fi-FI" sz="4000" dirty="0" err="1">
                <a:latin typeface="Consolas" pitchFamily="49" charset="0"/>
              </a:rPr>
              <a:t>draggable=</a:t>
            </a:r>
            <a:r>
              <a:rPr lang="fi-FI" altLang="en-US" sz="4000" dirty="0" err="1">
                <a:latin typeface="Consolas" pitchFamily="49" charset="0"/>
              </a:rPr>
              <a:t>"</a:t>
            </a:r>
            <a:r>
              <a:rPr lang="fi-FI" sz="4000" dirty="0" err="1">
                <a:latin typeface="Consolas" pitchFamily="49" charset="0"/>
              </a:rPr>
              <a:t>true</a:t>
            </a:r>
            <a:r>
              <a:rPr lang="fi-FI" altLang="en-US" sz="4000" dirty="0">
                <a:latin typeface="Consolas" pitchFamily="49" charset="0"/>
              </a:rPr>
              <a:t>"</a:t>
            </a:r>
            <a:r>
              <a:rPr lang="fi-FI" sz="4000" dirty="0">
                <a:latin typeface="Consolas" pitchFamily="49" charset="0"/>
              </a:rPr>
              <a:t>&gt;&lt;/div</a:t>
            </a:r>
            <a:r>
              <a:rPr lang="fi-FI" sz="4000" dirty="0" smtClean="0">
                <a:latin typeface="Consolas" pitchFamily="49" charset="0"/>
              </a:rPr>
              <a:t>&gt;</a:t>
            </a:r>
            <a:endParaRPr lang="en-US" sz="4000" dirty="0">
              <a:latin typeface="Consolas" pitchFamily="49" charset="0"/>
              <a:ea typeface="ＭＳ Ｐゴシック" charset="0"/>
              <a:cs typeface="Consolas" pitchFamily="49" charset="0"/>
            </a:endParaRPr>
          </a:p>
          <a:p>
            <a:pPr algn="l">
              <a:defRPr/>
            </a:pPr>
            <a:endParaRPr lang="fi-FI" sz="2800" dirty="0">
              <a:latin typeface="Consolas" pitchFamily="49" charset="0"/>
            </a:endParaRPr>
          </a:p>
        </p:txBody>
      </p:sp>
      <p:sp>
        <p:nvSpPr>
          <p:cNvPr id="5" name="Rounded Rectangle 4"/>
          <p:cNvSpPr/>
          <p:nvPr/>
        </p:nvSpPr>
        <p:spPr>
          <a:xfrm>
            <a:off x="2327019" y="10017597"/>
            <a:ext cx="17762285" cy="174799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2800" dirty="0">
                <a:latin typeface="Consolas" pitchFamily="49" charset="0"/>
                <a:ea typeface="ＭＳ Ｐゴシック" charset="0"/>
                <a:cs typeface="Consolas" pitchFamily="49" charset="0"/>
              </a:rPr>
              <a:t>	</a:t>
            </a:r>
          </a:p>
          <a:p>
            <a:pPr lvl="1" algn="l">
              <a:defRPr/>
            </a:pPr>
            <a:r>
              <a:rPr lang="fi-FI" sz="4000" dirty="0">
                <a:latin typeface="Consolas" pitchFamily="49" charset="0"/>
              </a:rPr>
              <a:t>&lt;div </a:t>
            </a:r>
            <a:r>
              <a:rPr lang="fi-FI" sz="4000" dirty="0" err="1">
                <a:latin typeface="Consolas" pitchFamily="49" charset="0"/>
              </a:rPr>
              <a:t>id=</a:t>
            </a:r>
            <a:r>
              <a:rPr lang="fi-FI" altLang="en-US" sz="4000" dirty="0" err="1">
                <a:latin typeface="Consolas" pitchFamily="49" charset="0"/>
              </a:rPr>
              <a:t>"</a:t>
            </a:r>
            <a:r>
              <a:rPr lang="fi-FI" sz="4000" dirty="0" err="1">
                <a:latin typeface="Consolas" pitchFamily="49" charset="0"/>
              </a:rPr>
              <a:t>dropzone</a:t>
            </a:r>
            <a:r>
              <a:rPr lang="fi-FI" altLang="en-US" sz="4000" dirty="0">
                <a:latin typeface="Consolas" pitchFamily="49" charset="0"/>
              </a:rPr>
              <a:t>"</a:t>
            </a:r>
            <a:r>
              <a:rPr lang="fi-FI" sz="4000" dirty="0">
                <a:latin typeface="Consolas" pitchFamily="49" charset="0"/>
              </a:rPr>
              <a:t>&gt;&lt;/div&gt;</a:t>
            </a:r>
          </a:p>
          <a:p>
            <a:pPr algn="l">
              <a:defRPr/>
            </a:pPr>
            <a:endParaRPr lang="fi-FI" sz="2800" dirty="0">
              <a:latin typeface="Consolas" pitchFamily="49" charset="0"/>
            </a:endParaRPr>
          </a:p>
        </p:txBody>
      </p:sp>
    </p:spTree>
    <p:extLst>
      <p:ext uri="{BB962C8B-B14F-4D97-AF65-F5344CB8AC3E}">
        <p14:creationId xmlns:p14="http://schemas.microsoft.com/office/powerpoint/2010/main" val="2232528281"/>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HTML5 and </a:t>
            </a:r>
            <a:r>
              <a:rPr lang="en-US" sz="8000" dirty="0" err="1" smtClean="0"/>
              <a:t>Javascript</a:t>
            </a:r>
            <a:endParaRPr lang="en-US" sz="8000" dirty="0"/>
          </a:p>
        </p:txBody>
      </p:sp>
      <p:sp>
        <p:nvSpPr>
          <p:cNvPr id="8" name="Rectangle 3"/>
          <p:cNvSpPr txBox="1">
            <a:spLocks noChangeArrowheads="1"/>
          </p:cNvSpPr>
          <p:nvPr/>
        </p:nvSpPr>
        <p:spPr>
          <a:xfrm>
            <a:off x="1739899" y="3994727"/>
            <a:ext cx="21420283" cy="778163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a:solidFill>
                  <a:schemeClr val="accent5">
                    <a:lumMod val="75000"/>
                  </a:schemeClr>
                </a:solidFill>
                <a:latin typeface="+mj-lt"/>
                <a:cs typeface="Trade Gothic Next LT Pro Lt" pitchFamily="34" charset="0"/>
              </a:rPr>
              <a:t>All elements have JavaScript accessible properties and </a:t>
            </a:r>
            <a:r>
              <a:rPr lang="en-US" sz="4000" dirty="0" smtClean="0">
                <a:solidFill>
                  <a:schemeClr val="accent5">
                    <a:lumMod val="75000"/>
                  </a:schemeClr>
                </a:solidFill>
                <a:latin typeface="+mj-lt"/>
                <a:cs typeface="Trade Gothic Next LT Pro Lt" pitchFamily="34" charset="0"/>
              </a:rPr>
              <a:t>methods</a:t>
            </a:r>
          </a:p>
          <a:p>
            <a:pPr lvl="2" algn="l">
              <a:lnSpc>
                <a:spcPct val="50000"/>
              </a:lnSpc>
              <a:buFont typeface="Courier New"/>
              <a:buChar char="o"/>
            </a:pPr>
            <a:r>
              <a:rPr lang="en-US" sz="4000" dirty="0" smtClean="0">
                <a:latin typeface="+mj-lt"/>
                <a:cs typeface="Trade Gothic Next LT Pro Lt" pitchFamily="34" charset="0"/>
              </a:rPr>
              <a:t>i.e</a:t>
            </a:r>
            <a:r>
              <a:rPr lang="en-US" sz="4000" dirty="0">
                <a:latin typeface="+mj-lt"/>
                <a:cs typeface="Trade Gothic Next LT Pro Lt" pitchFamily="34" charset="0"/>
              </a:rPr>
              <a:t>. </a:t>
            </a:r>
            <a:r>
              <a:rPr lang="en-US" sz="4000" dirty="0" err="1">
                <a:latin typeface="Consolas"/>
                <a:cs typeface="Consolas"/>
              </a:rPr>
              <a:t>table.insertRow</a:t>
            </a:r>
            <a:r>
              <a:rPr lang="en-US" sz="4000" dirty="0">
                <a:latin typeface="Consolas"/>
                <a:cs typeface="Consolas"/>
              </a:rPr>
              <a:t>(</a:t>
            </a:r>
            <a:r>
              <a:rPr lang="en-US" sz="4000" dirty="0" smtClean="0">
                <a:latin typeface="Consolas"/>
                <a:cs typeface="Consolas"/>
              </a:rPr>
              <a:t>)</a:t>
            </a:r>
            <a:endParaRPr lang="en-US" sz="4000" dirty="0">
              <a:latin typeface="Consolas"/>
              <a:cs typeface="Consolas"/>
            </a:endParaRPr>
          </a:p>
          <a:p>
            <a:pPr algn="l" eaLnBrk="1" hangingPunct="1">
              <a:lnSpc>
                <a:spcPct val="50000"/>
              </a:lnSpc>
            </a:pPr>
            <a:r>
              <a:rPr lang="en-US" sz="4000" dirty="0">
                <a:solidFill>
                  <a:srgbClr val="7D1102"/>
                </a:solidFill>
                <a:latin typeface="+mj-lt"/>
                <a:cs typeface="Trade Gothic Next LT Pro Lt" pitchFamily="34" charset="0"/>
              </a:rPr>
              <a:t>JavaScript </a:t>
            </a:r>
            <a:r>
              <a:rPr lang="en-US" altLang="en-US" sz="4000" dirty="0">
                <a:solidFill>
                  <a:srgbClr val="7D1102"/>
                </a:solidFill>
                <a:latin typeface="+mj-lt"/>
                <a:cs typeface="Trade Gothic Next LT Pro Lt" pitchFamily="34" charset="0"/>
              </a:rPr>
              <a:t>"</a:t>
            </a:r>
            <a:r>
              <a:rPr lang="en-US" altLang="ja-JP" sz="4000" dirty="0" err="1">
                <a:solidFill>
                  <a:srgbClr val="7D1102"/>
                </a:solidFill>
                <a:latin typeface="+mj-lt"/>
                <a:cs typeface="Trade Gothic Next LT Pro Lt" pitchFamily="34" charset="0"/>
              </a:rPr>
              <a:t>Cowpaths</a:t>
            </a:r>
            <a:r>
              <a:rPr lang="en-US" altLang="en-US" sz="4000" dirty="0">
                <a:solidFill>
                  <a:srgbClr val="7D1102"/>
                </a:solidFill>
                <a:latin typeface="+mj-lt"/>
                <a:cs typeface="Trade Gothic Next LT Pro Lt" pitchFamily="34" charset="0"/>
              </a:rPr>
              <a:t>"</a:t>
            </a:r>
            <a:endParaRPr lang="en-US" altLang="ja-JP" sz="4000" dirty="0">
              <a:solidFill>
                <a:srgbClr val="7D1102"/>
              </a:solidFill>
              <a:latin typeface="+mj-lt"/>
              <a:cs typeface="Trade Gothic Next LT Pro Lt" pitchFamily="34" charset="0"/>
            </a:endParaRPr>
          </a:p>
          <a:p>
            <a:pPr lvl="1" algn="l" eaLnBrk="1" hangingPunct="1">
              <a:lnSpc>
                <a:spcPct val="50000"/>
              </a:lnSpc>
            </a:pPr>
            <a:r>
              <a:rPr lang="en-US" sz="4000" dirty="0">
                <a:solidFill>
                  <a:schemeClr val="accent4">
                    <a:lumMod val="75000"/>
                  </a:schemeClr>
                </a:solidFill>
                <a:latin typeface="+mj-lt"/>
                <a:cs typeface="Trade Gothic Next LT Pro Lt" pitchFamily="34" charset="0"/>
              </a:rPr>
              <a:t>Some unofficial JavaScript practices (supported by most browsers) added</a:t>
            </a:r>
          </a:p>
          <a:p>
            <a:pPr lvl="2" algn="l" eaLnBrk="1" hangingPunct="1">
              <a:lnSpc>
                <a:spcPct val="50000"/>
              </a:lnSpc>
              <a:buFont typeface="Courier New"/>
              <a:buChar char="o"/>
            </a:pPr>
            <a:r>
              <a:rPr lang="en-US" sz="4000" dirty="0" err="1">
                <a:latin typeface="Consolas"/>
                <a:cs typeface="Consolas"/>
              </a:rPr>
              <a:t>innerHTML</a:t>
            </a:r>
            <a:endParaRPr lang="en-US" sz="4000" dirty="0">
              <a:latin typeface="Consolas"/>
              <a:cs typeface="Consolas"/>
            </a:endParaRPr>
          </a:p>
          <a:p>
            <a:pPr lvl="2" algn="l" eaLnBrk="1" hangingPunct="1">
              <a:lnSpc>
                <a:spcPct val="50000"/>
              </a:lnSpc>
              <a:buFont typeface="Courier New"/>
              <a:buChar char="o"/>
            </a:pPr>
            <a:r>
              <a:rPr lang="en-US" sz="4000" dirty="0" err="1">
                <a:latin typeface="Consolas"/>
                <a:cs typeface="Consolas"/>
              </a:rPr>
              <a:t>XMLHttpRequest</a:t>
            </a:r>
            <a:endParaRPr lang="en-US" sz="4000" dirty="0">
              <a:latin typeface="Consolas"/>
              <a:cs typeface="Consolas"/>
            </a:endParaRPr>
          </a:p>
          <a:p>
            <a:pPr lvl="2" algn="l" eaLnBrk="1" hangingPunct="1">
              <a:lnSpc>
                <a:spcPct val="50000"/>
              </a:lnSpc>
              <a:buFont typeface="Courier New"/>
              <a:buChar char="o"/>
            </a:pPr>
            <a:r>
              <a:rPr lang="en-US" sz="4000" dirty="0">
                <a:latin typeface="Consolas"/>
                <a:cs typeface="Consolas"/>
              </a:rPr>
              <a:t>JSON</a:t>
            </a:r>
          </a:p>
          <a:p>
            <a:pPr lvl="2" algn="l" eaLnBrk="1" hangingPunct="1">
              <a:lnSpc>
                <a:spcPct val="50000"/>
              </a:lnSpc>
              <a:buFont typeface="Courier New"/>
              <a:buChar char="o"/>
            </a:pPr>
            <a:r>
              <a:rPr lang="en-US" sz="4000" dirty="0" err="1">
                <a:latin typeface="Consolas"/>
                <a:cs typeface="Consolas"/>
              </a:rPr>
              <a:t>e</a:t>
            </a:r>
            <a:r>
              <a:rPr lang="en-US" sz="4000" dirty="0" err="1" smtClean="0">
                <a:latin typeface="Consolas"/>
                <a:cs typeface="Consolas"/>
              </a:rPr>
              <a:t>lement.getElementsByClassName</a:t>
            </a:r>
            <a:r>
              <a:rPr lang="en-US" sz="4000" dirty="0">
                <a:latin typeface="Consolas"/>
                <a:cs typeface="Consolas"/>
              </a:rPr>
              <a:t>(</a:t>
            </a:r>
            <a:r>
              <a:rPr lang="en-US" sz="4000" dirty="0" smtClean="0">
                <a:latin typeface="Consolas"/>
                <a:cs typeface="Consolas"/>
              </a:rPr>
              <a:t>)</a:t>
            </a:r>
            <a:endParaRPr lang="en-US" sz="4000" dirty="0">
              <a:latin typeface="Consolas"/>
              <a:cs typeface="Consolas"/>
            </a:endParaRPr>
          </a:p>
        </p:txBody>
      </p:sp>
    </p:spTree>
    <p:extLst>
      <p:ext uri="{BB962C8B-B14F-4D97-AF65-F5344CB8AC3E}">
        <p14:creationId xmlns:p14="http://schemas.microsoft.com/office/powerpoint/2010/main" val="575814852"/>
      </p:ext>
    </p:extLst>
  </p:cSld>
  <p:clrMapOvr>
    <a:masterClrMapping/>
  </p:clrMapOvr>
  <p:transition xmlns:p14="http://schemas.microsoft.com/office/powerpoint/2010/main" spd="me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Capture and respond to drag and drop events</a:t>
            </a:r>
            <a:endParaRPr lang="en-US" sz="8000" dirty="0"/>
          </a:p>
        </p:txBody>
      </p:sp>
      <p:sp>
        <p:nvSpPr>
          <p:cNvPr id="3" name="Text Placeholder 2"/>
          <p:cNvSpPr>
            <a:spLocks noGrp="1"/>
          </p:cNvSpPr>
          <p:nvPr>
            <p:ph type="body" idx="1"/>
          </p:nvPr>
        </p:nvSpPr>
        <p:spPr>
          <a:xfrm>
            <a:off x="673100" y="2798837"/>
            <a:ext cx="23050500" cy="8864600"/>
          </a:xfrm>
        </p:spPr>
        <p:txBody>
          <a:bodyPr>
            <a:normAutofit/>
          </a:bodyPr>
          <a:lstStyle/>
          <a:p>
            <a:r>
              <a:rPr lang="en-US" sz="4000" dirty="0" smtClean="0">
                <a:solidFill>
                  <a:srgbClr val="7D1102"/>
                </a:solidFill>
              </a:rPr>
              <a:t>Drag and Drop Events </a:t>
            </a:r>
          </a:p>
          <a:p>
            <a:endParaRPr lang="en-US" sz="4000" dirty="0">
              <a:solidFill>
                <a:srgbClr val="7D1102"/>
              </a:solidFill>
            </a:endParaRPr>
          </a:p>
          <a:p>
            <a:pPr marL="0" indent="0">
              <a:buNone/>
            </a:pPr>
            <a:endParaRPr lang="en-US" sz="4000" dirty="0" smtClean="0">
              <a:solidFill>
                <a:srgbClr val="7D1102"/>
              </a:solidFill>
              <a:cs typeface="Consolas"/>
            </a:endParaRPr>
          </a:p>
          <a:p>
            <a:pPr marL="0" indent="0">
              <a:buNone/>
            </a:pPr>
            <a:endParaRPr lang="en-US" sz="4000" dirty="0" smtClean="0">
              <a:solidFill>
                <a:srgbClr val="7D1102"/>
              </a:solidFill>
            </a:endParaRPr>
          </a:p>
          <a:p>
            <a:pPr marL="0" indent="0">
              <a:buNone/>
            </a:pPr>
            <a:endParaRPr lang="en-US" sz="4000" dirty="0" smtClean="0">
              <a:solidFill>
                <a:srgbClr val="7D1102"/>
              </a:solidFill>
            </a:endParaRPr>
          </a:p>
        </p:txBody>
      </p:sp>
      <p:sp>
        <p:nvSpPr>
          <p:cNvPr id="5" name="Rounded Rectangle 4"/>
          <p:cNvSpPr/>
          <p:nvPr/>
        </p:nvSpPr>
        <p:spPr>
          <a:xfrm>
            <a:off x="5097928" y="7273573"/>
            <a:ext cx="17762285" cy="488076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a:latin typeface="Consolas" pitchFamily="49" charset="0"/>
                <a:ea typeface="ＭＳ Ｐゴシック" charset="0"/>
                <a:cs typeface="Consolas" pitchFamily="49" charset="0"/>
              </a:rPr>
              <a:t> </a:t>
            </a:r>
            <a:r>
              <a:rPr lang="fi-FI" sz="4000" dirty="0" err="1" smtClean="0">
                <a:latin typeface="Consolas" pitchFamily="49" charset="0"/>
              </a:rPr>
              <a:t>dropzone</a:t>
            </a:r>
            <a:r>
              <a:rPr lang="fi-FI" sz="4000" dirty="0" smtClean="0">
                <a:latin typeface="Consolas" pitchFamily="49" charset="0"/>
              </a:rPr>
              <a:t> </a:t>
            </a:r>
            <a:r>
              <a:rPr lang="fi-FI" sz="4000" dirty="0">
                <a:latin typeface="Consolas" pitchFamily="49" charset="0"/>
              </a:rPr>
              <a:t>= </a:t>
            </a:r>
            <a:r>
              <a:rPr lang="fi-FI" sz="4000" dirty="0" err="1">
                <a:latin typeface="Consolas" pitchFamily="49" charset="0"/>
              </a:rPr>
              <a:t>document.getElementById(</a:t>
            </a:r>
            <a:r>
              <a:rPr lang="fi-FI" altLang="en-US" sz="4000" dirty="0" err="1">
                <a:latin typeface="Consolas" pitchFamily="49" charset="0"/>
              </a:rPr>
              <a:t>"</a:t>
            </a:r>
            <a:r>
              <a:rPr lang="fi-FI" sz="4000" dirty="0" err="1">
                <a:latin typeface="Consolas" pitchFamily="49" charset="0"/>
              </a:rPr>
              <a:t>dropzone</a:t>
            </a:r>
            <a:r>
              <a:rPr lang="fi-FI" altLang="en-US" sz="4000" dirty="0">
                <a:latin typeface="Consolas" pitchFamily="49" charset="0"/>
              </a:rPr>
              <a:t>"</a:t>
            </a:r>
            <a:r>
              <a:rPr lang="fi-FI" sz="4000" dirty="0">
                <a:latin typeface="Consolas" pitchFamily="49" charset="0"/>
              </a:rPr>
              <a:t>);</a:t>
            </a:r>
          </a:p>
          <a:p>
            <a:pPr lvl="1" algn="l">
              <a:defRPr/>
            </a:pPr>
            <a:r>
              <a:rPr lang="fi-FI" sz="4000" dirty="0">
                <a:latin typeface="Consolas" pitchFamily="49" charset="0"/>
              </a:rPr>
              <a:t>drag = </a:t>
            </a:r>
            <a:r>
              <a:rPr lang="fi-FI" sz="4000" dirty="0" err="1">
                <a:latin typeface="Consolas" pitchFamily="49" charset="0"/>
              </a:rPr>
              <a:t>document.getElementById(</a:t>
            </a:r>
            <a:r>
              <a:rPr lang="fi-FI" altLang="en-US" sz="4000" dirty="0" err="1">
                <a:latin typeface="Consolas" pitchFamily="49" charset="0"/>
              </a:rPr>
              <a:t>"</a:t>
            </a:r>
            <a:r>
              <a:rPr lang="fi-FI" sz="4000" dirty="0" err="1">
                <a:latin typeface="Consolas" pitchFamily="49" charset="0"/>
              </a:rPr>
              <a:t>drag</a:t>
            </a:r>
            <a:r>
              <a:rPr lang="fi-FI" altLang="en-US" sz="4000" dirty="0">
                <a:latin typeface="Consolas" pitchFamily="49" charset="0"/>
              </a:rPr>
              <a:t>"</a:t>
            </a:r>
            <a:r>
              <a:rPr lang="fi-FI" sz="4000" dirty="0">
                <a:latin typeface="Consolas" pitchFamily="49" charset="0"/>
              </a:rPr>
              <a:t>);</a:t>
            </a:r>
          </a:p>
          <a:p>
            <a:pPr lvl="1" algn="l">
              <a:defRPr/>
            </a:pPr>
            <a:r>
              <a:rPr lang="fi-FI" sz="4000" dirty="0" err="1">
                <a:latin typeface="Consolas" pitchFamily="49" charset="0"/>
              </a:rPr>
              <a:t>drag.addEventListener(</a:t>
            </a:r>
            <a:r>
              <a:rPr lang="fi-FI" altLang="en-US" sz="4000" dirty="0" err="1">
                <a:latin typeface="Consolas" pitchFamily="49" charset="0"/>
              </a:rPr>
              <a:t>"</a:t>
            </a:r>
            <a:r>
              <a:rPr lang="fi-FI" sz="4000" dirty="0" err="1">
                <a:latin typeface="Consolas" pitchFamily="49" charset="0"/>
              </a:rPr>
              <a:t>dragstart</a:t>
            </a:r>
            <a:r>
              <a:rPr lang="fi-FI" altLang="en-US" sz="4000" dirty="0">
                <a:latin typeface="Consolas" pitchFamily="49" charset="0"/>
              </a:rPr>
              <a:t>"</a:t>
            </a:r>
            <a:r>
              <a:rPr lang="fi-FI" sz="4000" dirty="0">
                <a:latin typeface="Consolas" pitchFamily="49" charset="0"/>
              </a:rPr>
              <a:t>, </a:t>
            </a:r>
            <a:r>
              <a:rPr lang="fi-FI" sz="4000" dirty="0" err="1">
                <a:latin typeface="Consolas" pitchFamily="49" charset="0"/>
              </a:rPr>
              <a:t>handleDragStart</a:t>
            </a:r>
            <a:r>
              <a:rPr lang="fi-FI" sz="4000" dirty="0">
                <a:latin typeface="Consolas" pitchFamily="49" charset="0"/>
              </a:rPr>
              <a:t>, </a:t>
            </a:r>
            <a:r>
              <a:rPr lang="fi-FI" sz="4000" dirty="0" err="1">
                <a:latin typeface="Consolas" pitchFamily="49" charset="0"/>
              </a:rPr>
              <a:t>false</a:t>
            </a:r>
            <a:r>
              <a:rPr lang="fi-FI" sz="4000" dirty="0">
                <a:latin typeface="Consolas" pitchFamily="49" charset="0"/>
              </a:rPr>
              <a:t>);</a:t>
            </a:r>
          </a:p>
          <a:p>
            <a:pPr lvl="1" algn="l">
              <a:defRPr/>
            </a:pPr>
            <a:r>
              <a:rPr lang="fi-FI" sz="4000" dirty="0" err="1">
                <a:latin typeface="Consolas" pitchFamily="49" charset="0"/>
              </a:rPr>
              <a:t>drag.addEventListener(</a:t>
            </a:r>
            <a:r>
              <a:rPr lang="fi-FI" altLang="en-US" sz="4000" dirty="0" err="1">
                <a:latin typeface="Consolas" pitchFamily="49" charset="0"/>
              </a:rPr>
              <a:t>"</a:t>
            </a:r>
            <a:r>
              <a:rPr lang="fi-FI" sz="4000" dirty="0" err="1">
                <a:latin typeface="Consolas" pitchFamily="49" charset="0"/>
              </a:rPr>
              <a:t>drag</a:t>
            </a:r>
            <a:r>
              <a:rPr lang="fi-FI" altLang="en-US" sz="4000" dirty="0">
                <a:latin typeface="Consolas" pitchFamily="49" charset="0"/>
              </a:rPr>
              <a:t>"</a:t>
            </a:r>
            <a:r>
              <a:rPr lang="fi-FI" sz="4000" dirty="0">
                <a:latin typeface="Consolas" pitchFamily="49" charset="0"/>
              </a:rPr>
              <a:t>, </a:t>
            </a:r>
            <a:r>
              <a:rPr lang="fi-FI" sz="4000" dirty="0" err="1">
                <a:latin typeface="Consolas" pitchFamily="49" charset="0"/>
              </a:rPr>
              <a:t>handleDrag</a:t>
            </a:r>
            <a:r>
              <a:rPr lang="fi-FI" sz="4000" dirty="0">
                <a:latin typeface="Consolas" pitchFamily="49" charset="0"/>
              </a:rPr>
              <a:t>, </a:t>
            </a:r>
            <a:r>
              <a:rPr lang="fi-FI" sz="4000" dirty="0" err="1">
                <a:latin typeface="Consolas" pitchFamily="49" charset="0"/>
              </a:rPr>
              <a:t>false</a:t>
            </a:r>
            <a:r>
              <a:rPr lang="fi-FI" sz="4000" dirty="0">
                <a:latin typeface="Consolas" pitchFamily="49" charset="0"/>
              </a:rPr>
              <a:t>);</a:t>
            </a:r>
          </a:p>
          <a:p>
            <a:pPr lvl="1" algn="l">
              <a:defRPr/>
            </a:pPr>
            <a:r>
              <a:rPr lang="fi-FI" sz="4000" dirty="0">
                <a:solidFill>
                  <a:srgbClr val="7F7F7F"/>
                </a:solidFill>
                <a:latin typeface="Consolas" pitchFamily="49" charset="0"/>
              </a:rPr>
              <a:t>// </a:t>
            </a:r>
            <a:r>
              <a:rPr lang="fi-FI" sz="4000" dirty="0" err="1">
                <a:solidFill>
                  <a:srgbClr val="7F7F7F"/>
                </a:solidFill>
                <a:latin typeface="Consolas" pitchFamily="49" charset="0"/>
              </a:rPr>
              <a:t>etc</a:t>
            </a:r>
            <a:endParaRPr lang="fi-FI" sz="4000" dirty="0">
              <a:solidFill>
                <a:srgbClr val="7F7F7F"/>
              </a:solidFill>
              <a:latin typeface="Consolas" pitchFamily="49" charset="0"/>
            </a:endParaRPr>
          </a:p>
          <a:p>
            <a:pPr lvl="1" algn="l">
              <a:defRPr/>
            </a:pPr>
            <a:r>
              <a:rPr lang="fi-FI" sz="4000" dirty="0" err="1">
                <a:solidFill>
                  <a:schemeClr val="tx1"/>
                </a:solidFill>
                <a:latin typeface="Consolas" pitchFamily="49" charset="0"/>
              </a:rPr>
              <a:t>drop.addEventListener(</a:t>
            </a:r>
            <a:r>
              <a:rPr lang="fi-FI" altLang="en-US" sz="4000" dirty="0" err="1">
                <a:solidFill>
                  <a:schemeClr val="tx1"/>
                </a:solidFill>
                <a:latin typeface="Consolas" pitchFamily="49" charset="0"/>
              </a:rPr>
              <a:t>"</a:t>
            </a:r>
            <a:r>
              <a:rPr lang="fi-FI" sz="4000" dirty="0" err="1">
                <a:solidFill>
                  <a:schemeClr val="tx1"/>
                </a:solidFill>
                <a:latin typeface="Consolas" pitchFamily="49" charset="0"/>
              </a:rPr>
              <a:t>dragenter</a:t>
            </a:r>
            <a:r>
              <a:rPr lang="fi-FI" altLang="en-US" sz="4000" dirty="0">
                <a:solidFill>
                  <a:schemeClr val="tx1"/>
                </a:solidFill>
                <a:latin typeface="Consolas" pitchFamily="49" charset="0"/>
              </a:rPr>
              <a:t>"</a:t>
            </a:r>
            <a:r>
              <a:rPr lang="fi-FI" sz="4000" dirty="0">
                <a:solidFill>
                  <a:schemeClr val="tx1"/>
                </a:solidFill>
                <a:latin typeface="Consolas" pitchFamily="49" charset="0"/>
              </a:rPr>
              <a:t>, </a:t>
            </a:r>
            <a:r>
              <a:rPr lang="fi-FI" sz="4000" dirty="0" err="1">
                <a:solidFill>
                  <a:schemeClr val="tx1"/>
                </a:solidFill>
                <a:latin typeface="Consolas" pitchFamily="49" charset="0"/>
              </a:rPr>
              <a:t>handleDragEnter</a:t>
            </a:r>
            <a:r>
              <a:rPr lang="fi-FI" sz="4000" dirty="0">
                <a:solidFill>
                  <a:schemeClr val="tx1"/>
                </a:solidFill>
                <a:latin typeface="Consolas" pitchFamily="49" charset="0"/>
              </a:rPr>
              <a:t>, </a:t>
            </a:r>
            <a:r>
              <a:rPr lang="fi-FI" sz="4000" dirty="0" err="1">
                <a:solidFill>
                  <a:schemeClr val="tx1"/>
                </a:solidFill>
                <a:latin typeface="Consolas" pitchFamily="49" charset="0"/>
              </a:rPr>
              <a:t>false</a:t>
            </a:r>
            <a:r>
              <a:rPr lang="fi-FI" sz="4000" dirty="0">
                <a:solidFill>
                  <a:schemeClr val="tx1"/>
                </a:solidFill>
                <a:latin typeface="Consolas" pitchFamily="49" charset="0"/>
              </a:rPr>
              <a:t>);</a:t>
            </a:r>
          </a:p>
          <a:p>
            <a:pPr lvl="1" algn="l">
              <a:defRPr/>
            </a:pPr>
            <a:r>
              <a:rPr lang="fi-FI" sz="4000" dirty="0" err="1">
                <a:solidFill>
                  <a:schemeClr val="tx1"/>
                </a:solidFill>
                <a:latin typeface="Consolas" pitchFamily="49" charset="0"/>
              </a:rPr>
              <a:t>drop.addEventListener(</a:t>
            </a:r>
            <a:r>
              <a:rPr lang="fi-FI" altLang="en-US" sz="4000" dirty="0" err="1">
                <a:solidFill>
                  <a:schemeClr val="tx1"/>
                </a:solidFill>
                <a:latin typeface="Consolas" pitchFamily="49" charset="0"/>
              </a:rPr>
              <a:t>"</a:t>
            </a:r>
            <a:r>
              <a:rPr lang="fi-FI" sz="4000" dirty="0" err="1">
                <a:solidFill>
                  <a:schemeClr val="tx1"/>
                </a:solidFill>
                <a:latin typeface="Consolas" pitchFamily="49" charset="0"/>
              </a:rPr>
              <a:t>drop</a:t>
            </a:r>
            <a:r>
              <a:rPr lang="fi-FI" altLang="en-US" sz="4000" dirty="0">
                <a:solidFill>
                  <a:schemeClr val="tx1"/>
                </a:solidFill>
                <a:latin typeface="Consolas" pitchFamily="49" charset="0"/>
              </a:rPr>
              <a:t>"</a:t>
            </a:r>
            <a:r>
              <a:rPr lang="fi-FI" sz="4000" dirty="0">
                <a:solidFill>
                  <a:schemeClr val="tx1"/>
                </a:solidFill>
                <a:latin typeface="Consolas" pitchFamily="49" charset="0"/>
              </a:rPr>
              <a:t>, </a:t>
            </a:r>
            <a:r>
              <a:rPr lang="fi-FI" sz="4000" dirty="0" err="1">
                <a:solidFill>
                  <a:schemeClr val="tx1"/>
                </a:solidFill>
                <a:latin typeface="Consolas" pitchFamily="49" charset="0"/>
              </a:rPr>
              <a:t>handleDrop</a:t>
            </a:r>
            <a:r>
              <a:rPr lang="fi-FI" sz="4000" dirty="0">
                <a:solidFill>
                  <a:schemeClr val="tx1"/>
                </a:solidFill>
                <a:latin typeface="Consolas" pitchFamily="49" charset="0"/>
              </a:rPr>
              <a:t>, </a:t>
            </a:r>
            <a:r>
              <a:rPr lang="fi-FI" sz="4000" dirty="0" err="1">
                <a:solidFill>
                  <a:schemeClr val="tx1"/>
                </a:solidFill>
                <a:latin typeface="Consolas" pitchFamily="49" charset="0"/>
              </a:rPr>
              <a:t>false</a:t>
            </a:r>
            <a:r>
              <a:rPr lang="fi-FI" sz="4000" dirty="0">
                <a:solidFill>
                  <a:schemeClr val="tx1"/>
                </a:solidFill>
                <a:latin typeface="Consolas" pitchFamily="49" charset="0"/>
              </a:rPr>
              <a:t>)</a:t>
            </a:r>
            <a:r>
              <a:rPr lang="fi-FI" sz="4000" dirty="0" smtClean="0">
                <a:solidFill>
                  <a:schemeClr val="tx1"/>
                </a:solidFill>
                <a:latin typeface="Consolas" pitchFamily="49" charset="0"/>
              </a:rPr>
              <a:t>;</a:t>
            </a:r>
            <a:endParaRPr lang="fi-FI" sz="4000" dirty="0">
              <a:solidFill>
                <a:schemeClr val="tx1"/>
              </a:solidFill>
              <a:latin typeface="Consolas" pitchFamily="49"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349960265"/>
              </p:ext>
            </p:extLst>
          </p:nvPr>
        </p:nvGraphicFramePr>
        <p:xfrm>
          <a:off x="1365828" y="4679144"/>
          <a:ext cx="5841422" cy="5068105"/>
        </p:xfrm>
        <a:graphic>
          <a:graphicData uri="http://schemas.openxmlformats.org/drawingml/2006/table">
            <a:tbl>
              <a:tblPr firstRow="1" bandRow="1">
                <a:tableStyleId>{2D5ABB26-0587-4C30-8999-92F81FD0307C}</a:tableStyleId>
              </a:tblPr>
              <a:tblGrid>
                <a:gridCol w="5841422"/>
              </a:tblGrid>
              <a:tr h="724015">
                <a:tc>
                  <a:txBody>
                    <a:bodyPr/>
                    <a:lstStyle/>
                    <a:p>
                      <a:pPr marL="457200" indent="-457200" algn="l">
                        <a:buFont typeface="Courier New"/>
                        <a:buChar char="o"/>
                      </a:pPr>
                      <a:r>
                        <a:rPr lang="en-US" sz="3600" dirty="0" smtClean="0">
                          <a:latin typeface="Consolas"/>
                          <a:cs typeface="Consolas"/>
                        </a:rPr>
                        <a:t>drag</a:t>
                      </a:r>
                      <a:endParaRPr lang="en-US" sz="3600" dirty="0">
                        <a:latin typeface="Consolas"/>
                        <a:cs typeface="Consolas"/>
                      </a:endParaRPr>
                    </a:p>
                  </a:txBody>
                  <a:tcPr/>
                </a:tc>
              </a:tr>
              <a:tr h="724015">
                <a:tc>
                  <a:txBody>
                    <a:bodyPr/>
                    <a:lstStyle/>
                    <a:p>
                      <a:pPr marL="457200" indent="-457200" algn="l">
                        <a:buFont typeface="Courier New"/>
                        <a:buChar char="o"/>
                      </a:pPr>
                      <a:r>
                        <a:rPr lang="en-US" sz="3600" dirty="0" err="1" smtClean="0">
                          <a:latin typeface="Consolas"/>
                          <a:cs typeface="Consolas"/>
                        </a:rPr>
                        <a:t>dragstart</a:t>
                      </a:r>
                      <a:endParaRPr lang="en-US" sz="3600" dirty="0">
                        <a:latin typeface="Consolas"/>
                        <a:cs typeface="Consolas"/>
                      </a:endParaRPr>
                    </a:p>
                  </a:txBody>
                  <a:tcPr/>
                </a:tc>
              </a:tr>
              <a:tr h="724015">
                <a:tc>
                  <a:txBody>
                    <a:bodyPr/>
                    <a:lstStyle/>
                    <a:p>
                      <a:pPr marL="457200" indent="-457200" algn="l">
                        <a:buFont typeface="Courier New"/>
                        <a:buChar char="o"/>
                      </a:pPr>
                      <a:r>
                        <a:rPr lang="en-US" sz="3600" dirty="0" err="1" smtClean="0">
                          <a:latin typeface="Consolas"/>
                          <a:cs typeface="Consolas"/>
                        </a:rPr>
                        <a:t>dragend</a:t>
                      </a:r>
                      <a:endParaRPr lang="en-US" sz="3600" dirty="0">
                        <a:latin typeface="Consolas"/>
                        <a:cs typeface="Consolas"/>
                      </a:endParaRPr>
                    </a:p>
                  </a:txBody>
                  <a:tcPr/>
                </a:tc>
              </a:tr>
              <a:tr h="724015">
                <a:tc>
                  <a:txBody>
                    <a:bodyPr/>
                    <a:lstStyle/>
                    <a:p>
                      <a:pPr marL="457200" indent="-457200" algn="l">
                        <a:buFont typeface="Courier New"/>
                        <a:buChar char="o"/>
                      </a:pPr>
                      <a:r>
                        <a:rPr lang="en-US" sz="3600" dirty="0" err="1" smtClean="0">
                          <a:latin typeface="Consolas"/>
                          <a:cs typeface="Consolas"/>
                        </a:rPr>
                        <a:t>dragenter</a:t>
                      </a:r>
                      <a:endParaRPr lang="en-US" sz="3600" dirty="0">
                        <a:latin typeface="Consolas"/>
                        <a:cs typeface="Consolas"/>
                      </a:endParaRPr>
                    </a:p>
                  </a:txBody>
                  <a:tcPr/>
                </a:tc>
              </a:tr>
              <a:tr h="724015">
                <a:tc>
                  <a:txBody>
                    <a:bodyPr/>
                    <a:lstStyle/>
                    <a:p>
                      <a:pPr marL="457200" indent="-457200" algn="l">
                        <a:buFont typeface="Courier New"/>
                        <a:buChar char="o"/>
                      </a:pPr>
                      <a:r>
                        <a:rPr lang="en-US" sz="3600" dirty="0" err="1" smtClean="0">
                          <a:latin typeface="Consolas"/>
                          <a:cs typeface="Consolas"/>
                        </a:rPr>
                        <a:t>dragover</a:t>
                      </a:r>
                      <a:endParaRPr lang="en-US" sz="3600" dirty="0">
                        <a:latin typeface="Consolas"/>
                        <a:cs typeface="Consolas"/>
                      </a:endParaRPr>
                    </a:p>
                  </a:txBody>
                  <a:tcPr/>
                </a:tc>
              </a:tr>
              <a:tr h="724015">
                <a:tc>
                  <a:txBody>
                    <a:bodyPr/>
                    <a:lstStyle/>
                    <a:p>
                      <a:pPr marL="457200" indent="-457200" algn="l">
                        <a:buFont typeface="Courier New"/>
                        <a:buChar char="o"/>
                      </a:pPr>
                      <a:r>
                        <a:rPr lang="en-US" sz="3600" dirty="0" err="1" smtClean="0">
                          <a:latin typeface="Consolas"/>
                          <a:cs typeface="Consolas"/>
                        </a:rPr>
                        <a:t>dragleave</a:t>
                      </a:r>
                      <a:endParaRPr lang="en-US" sz="3600" dirty="0">
                        <a:latin typeface="Consolas"/>
                        <a:cs typeface="Consolas"/>
                      </a:endParaRPr>
                    </a:p>
                  </a:txBody>
                  <a:tcPr/>
                </a:tc>
              </a:tr>
              <a:tr h="724015">
                <a:tc>
                  <a:txBody>
                    <a:bodyPr/>
                    <a:lstStyle/>
                    <a:p>
                      <a:pPr marL="457200" indent="-457200" algn="l">
                        <a:buFont typeface="Courier New"/>
                        <a:buChar char="o"/>
                      </a:pPr>
                      <a:r>
                        <a:rPr lang="en-US" sz="3600" dirty="0" smtClean="0">
                          <a:latin typeface="Consolas"/>
                          <a:cs typeface="Consolas"/>
                        </a:rPr>
                        <a:t>drop</a:t>
                      </a:r>
                      <a:endParaRPr lang="en-US" sz="3600" dirty="0">
                        <a:latin typeface="Consolas"/>
                        <a:cs typeface="Consolas"/>
                      </a:endParaRPr>
                    </a:p>
                  </a:txBody>
                  <a:tcPr/>
                </a:tc>
              </a:tr>
            </a:tbl>
          </a:graphicData>
        </a:graphic>
      </p:graphicFrame>
    </p:spTree>
    <p:extLst>
      <p:ext uri="{BB962C8B-B14F-4D97-AF65-F5344CB8AC3E}">
        <p14:creationId xmlns:p14="http://schemas.microsoft.com/office/powerpoint/2010/main" val="4229960599"/>
      </p:ext>
    </p:extLst>
  </p:cSld>
  <p:clrMapOvr>
    <a:masterClrMapping/>
  </p:clrMapOvr>
  <p:transition xmlns:p14="http://schemas.microsoft.com/office/powerpoint/2010/main" spd="me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6750" y="0"/>
            <a:ext cx="9077937" cy="9321822"/>
          </a:xfrm>
          <a:prstGeom prst="rect">
            <a:avLst/>
          </a:prstGeom>
        </p:spPr>
      </p:pic>
      <p:pic>
        <p:nvPicPr>
          <p:cNvPr id="7" name="Picture 6" descr="9455413519_javascript.png"/>
          <p:cNvPicPr>
            <a:picLocks noChangeAspect="1"/>
          </p:cNvPicPr>
          <p:nvPr/>
        </p:nvPicPr>
        <p:blipFill>
          <a:blip r:embed="rId4">
            <a:alphaModFix amt="36000"/>
            <a:extLst>
              <a:ext uri="{28A0092B-C50C-407E-A947-70E740481C1C}">
                <a14:useLocalDpi xmlns:a14="http://schemas.microsoft.com/office/drawing/2010/main" val="0"/>
              </a:ext>
            </a:extLst>
          </a:blip>
          <a:stretch>
            <a:fillRect/>
          </a:stretch>
        </p:blipFill>
        <p:spPr>
          <a:xfrm>
            <a:off x="15716250" y="4317255"/>
            <a:ext cx="8181418" cy="9389151"/>
          </a:xfrm>
          <a:prstGeom prst="rect">
            <a:avLst/>
          </a:prstGeom>
        </p:spPr>
      </p:pic>
      <p:sp>
        <p:nvSpPr>
          <p:cNvPr id="12" name="Title 1"/>
          <p:cNvSpPr txBox="1">
            <a:spLocks/>
          </p:cNvSpPr>
          <p:nvPr/>
        </p:nvSpPr>
        <p:spPr>
          <a:xfrm>
            <a:off x="673100" y="355600"/>
            <a:ext cx="11074400" cy="342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ctr" defTabSz="825500">
              <a:defRPr sz="10000" cap="all">
                <a:solidFill>
                  <a:srgbClr val="535353"/>
                </a:solidFill>
                <a:latin typeface="+mn-lt"/>
                <a:ea typeface="+mn-ea"/>
                <a:cs typeface="+mn-cs"/>
                <a:sym typeface="Gill Sans Light"/>
              </a:defRPr>
            </a:lvl1pPr>
            <a:lvl2pPr indent="228600" algn="ctr" defTabSz="825500">
              <a:defRPr sz="10000" cap="all">
                <a:solidFill>
                  <a:srgbClr val="535353"/>
                </a:solidFill>
                <a:latin typeface="+mn-lt"/>
                <a:ea typeface="+mn-ea"/>
                <a:cs typeface="+mn-cs"/>
                <a:sym typeface="Gill Sans Light"/>
              </a:defRPr>
            </a:lvl2pPr>
            <a:lvl3pPr indent="457200" algn="ctr" defTabSz="825500">
              <a:defRPr sz="10000" cap="all">
                <a:solidFill>
                  <a:srgbClr val="535353"/>
                </a:solidFill>
                <a:latin typeface="+mn-lt"/>
                <a:ea typeface="+mn-ea"/>
                <a:cs typeface="+mn-cs"/>
                <a:sym typeface="Gill Sans Light"/>
              </a:defRPr>
            </a:lvl3pPr>
            <a:lvl4pPr indent="685800" algn="ctr" defTabSz="825500">
              <a:defRPr sz="10000" cap="all">
                <a:solidFill>
                  <a:srgbClr val="535353"/>
                </a:solidFill>
                <a:latin typeface="+mn-lt"/>
                <a:ea typeface="+mn-ea"/>
                <a:cs typeface="+mn-cs"/>
                <a:sym typeface="Gill Sans Light"/>
              </a:defRPr>
            </a:lvl4pPr>
            <a:lvl5pPr indent="914400" algn="ctr" defTabSz="825500">
              <a:defRPr sz="10000" cap="all">
                <a:solidFill>
                  <a:srgbClr val="535353"/>
                </a:solidFill>
                <a:latin typeface="+mn-lt"/>
                <a:ea typeface="+mn-ea"/>
                <a:cs typeface="+mn-cs"/>
                <a:sym typeface="Gill Sans Light"/>
              </a:defRPr>
            </a:lvl5pPr>
            <a:lvl6pPr indent="1143000" algn="ctr" defTabSz="825500">
              <a:defRPr sz="10000" cap="all">
                <a:solidFill>
                  <a:srgbClr val="535353"/>
                </a:solidFill>
                <a:latin typeface="+mn-lt"/>
                <a:ea typeface="+mn-ea"/>
                <a:cs typeface="+mn-cs"/>
                <a:sym typeface="Gill Sans Light"/>
              </a:defRPr>
            </a:lvl6pPr>
            <a:lvl7pPr indent="1371600" algn="ctr" defTabSz="825500">
              <a:defRPr sz="10000" cap="all">
                <a:solidFill>
                  <a:srgbClr val="535353"/>
                </a:solidFill>
                <a:latin typeface="+mn-lt"/>
                <a:ea typeface="+mn-ea"/>
                <a:cs typeface="+mn-cs"/>
                <a:sym typeface="Gill Sans Light"/>
              </a:defRPr>
            </a:lvl7pPr>
            <a:lvl8pPr indent="1600200" algn="ctr" defTabSz="825500">
              <a:defRPr sz="10000" cap="all">
                <a:solidFill>
                  <a:srgbClr val="535353"/>
                </a:solidFill>
                <a:latin typeface="+mn-lt"/>
                <a:ea typeface="+mn-ea"/>
                <a:cs typeface="+mn-cs"/>
                <a:sym typeface="Gill Sans Light"/>
              </a:defRPr>
            </a:lvl8pPr>
            <a:lvl9pPr indent="1828800" algn="ctr" defTabSz="825500">
              <a:defRPr sz="10000" cap="all">
                <a:solidFill>
                  <a:srgbClr val="535353"/>
                </a:solidFill>
                <a:latin typeface="+mn-lt"/>
                <a:ea typeface="+mn-ea"/>
                <a:cs typeface="+mn-cs"/>
                <a:sym typeface="Gill Sans Light"/>
              </a:defRPr>
            </a:lvl9pPr>
          </a:lstStyle>
          <a:p>
            <a:r>
              <a:rPr lang="en-US" sz="8000" smtClean="0"/>
              <a:t>demo</a:t>
            </a:r>
            <a:endParaRPr lang="en-US" sz="8000" dirty="0"/>
          </a:p>
        </p:txBody>
      </p:sp>
      <p:sp>
        <p:nvSpPr>
          <p:cNvPr id="13" name="TextBox 12"/>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Drag and Drop</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4" name="Rectangle 3"/>
          <p:cNvSpPr txBox="1">
            <a:spLocks noChangeArrowheads="1"/>
          </p:cNvSpPr>
          <p:nvPr/>
        </p:nvSpPr>
        <p:spPr>
          <a:xfrm>
            <a:off x="932874" y="4924357"/>
            <a:ext cx="11227376" cy="464171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indent="0" algn="l">
              <a:buNone/>
            </a:pPr>
            <a:r>
              <a:rPr lang="en-US" sz="4400" b="1" dirty="0" smtClean="0">
                <a:solidFill>
                  <a:srgbClr val="51868F"/>
                </a:solidFill>
                <a:latin typeface="+mj-lt"/>
                <a:cs typeface="Trade Gothic Next LT Pro Lt" pitchFamily="34" charset="0"/>
              </a:rPr>
              <a:t>2.	Demos/Unit08-APIs/02-dragdrop.html</a:t>
            </a:r>
          </a:p>
          <a:p>
            <a:pPr marL="0" indent="0">
              <a:spcBef>
                <a:spcPts val="600"/>
              </a:spcBef>
              <a:buFontTx/>
              <a:buNone/>
            </a:pPr>
            <a:endParaRPr lang="en-US" sz="4400" dirty="0">
              <a:solidFill>
                <a:srgbClr val="51868F"/>
              </a:solidFill>
              <a:latin typeface="+mj-lt"/>
              <a:cs typeface="Trade Gothic Next LT Pro Lt" pitchFamily="34" charset="0"/>
            </a:endParaRPr>
          </a:p>
        </p:txBody>
      </p:sp>
    </p:spTree>
    <p:extLst>
      <p:ext uri="{BB962C8B-B14F-4D97-AF65-F5344CB8AC3E}">
        <p14:creationId xmlns:p14="http://schemas.microsoft.com/office/powerpoint/2010/main" val="3152111170"/>
      </p:ext>
    </p:extLst>
  </p:cSld>
  <p:clrMapOvr>
    <a:masterClrMapping/>
  </p:clrMapOvr>
  <p:transition xmlns:p14="http://schemas.microsoft.com/office/powerpoint/2010/main" spd="me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HTTP </a:t>
            </a:r>
            <a:r>
              <a:rPr lang="en-US" dirty="0" err="1" smtClean="0"/>
              <a:t>REquest</a:t>
            </a:r>
            <a:endParaRPr lang="en-US" sz="7200" dirty="0"/>
          </a:p>
        </p:txBody>
      </p:sp>
      <p:sp>
        <p:nvSpPr>
          <p:cNvPr id="3" name="Text Placeholder 2"/>
          <p:cNvSpPr>
            <a:spLocks noGrp="1"/>
          </p:cNvSpPr>
          <p:nvPr>
            <p:ph type="body" idx="1"/>
          </p:nvPr>
        </p:nvSpPr>
        <p:spPr>
          <a:xfrm>
            <a:off x="673100" y="3365500"/>
            <a:ext cx="23050500" cy="10013950"/>
          </a:xfrm>
        </p:spPr>
        <p:txBody>
          <a:bodyPr anchor="t">
            <a:normAutofit/>
          </a:bodyPr>
          <a:lstStyle/>
          <a:p>
            <a:pPr>
              <a:buFont typeface="Wingdings" charset="2"/>
              <a:buChar char="Ø"/>
            </a:pPr>
            <a:r>
              <a:rPr lang="en-US" sz="4000" dirty="0">
                <a:solidFill>
                  <a:schemeClr val="accent3">
                    <a:lumMod val="75000"/>
                  </a:schemeClr>
                </a:solidFill>
                <a:cs typeface="Consolas"/>
              </a:rPr>
              <a:t>https://</a:t>
            </a:r>
            <a:r>
              <a:rPr lang="en-US" sz="4000" dirty="0" err="1">
                <a:solidFill>
                  <a:schemeClr val="accent3">
                    <a:lumMod val="75000"/>
                  </a:schemeClr>
                </a:solidFill>
                <a:cs typeface="Consolas"/>
              </a:rPr>
              <a:t>developer.mozilla.org</a:t>
            </a:r>
            <a:r>
              <a:rPr lang="en-US" sz="4000" dirty="0">
                <a:solidFill>
                  <a:schemeClr val="accent3">
                    <a:lumMod val="75000"/>
                  </a:schemeClr>
                </a:solidFill>
                <a:cs typeface="Consolas"/>
              </a:rPr>
              <a:t>/en-US/docs/Web/API/</a:t>
            </a:r>
            <a:r>
              <a:rPr lang="en-US" sz="4000" dirty="0" err="1" smtClean="0">
                <a:solidFill>
                  <a:schemeClr val="accent3">
                    <a:lumMod val="75000"/>
                  </a:schemeClr>
                </a:solidFill>
                <a:cs typeface="Consolas"/>
              </a:rPr>
              <a:t>XMLHttpRequest</a:t>
            </a:r>
            <a:endParaRPr lang="en-US" sz="4000" dirty="0" smtClean="0">
              <a:solidFill>
                <a:schemeClr val="accent3">
                  <a:lumMod val="75000"/>
                </a:schemeClr>
              </a:solidFill>
              <a:cs typeface="Consolas"/>
            </a:endParaRPr>
          </a:p>
          <a:p>
            <a:r>
              <a:rPr lang="en-US" sz="4000" dirty="0" smtClean="0">
                <a:solidFill>
                  <a:schemeClr val="accent5">
                    <a:lumMod val="75000"/>
                  </a:schemeClr>
                </a:solidFill>
                <a:latin typeface="+mj-lt"/>
                <a:cs typeface="Consolas"/>
              </a:rPr>
              <a:t>is an API that provides clients functionality for transferring data between clients and a server </a:t>
            </a:r>
          </a:p>
          <a:p>
            <a:r>
              <a:rPr lang="en-US" sz="4000" dirty="0" smtClean="0">
                <a:solidFill>
                  <a:schemeClr val="accent5">
                    <a:lumMod val="75000"/>
                  </a:schemeClr>
                </a:solidFill>
                <a:latin typeface="+mj-lt"/>
                <a:cs typeface="Consolas"/>
              </a:rPr>
              <a:t>retrieves data without doing a full page refresh </a:t>
            </a:r>
          </a:p>
          <a:p>
            <a:r>
              <a:rPr lang="en-US" sz="4000" dirty="0" smtClean="0">
                <a:solidFill>
                  <a:schemeClr val="accent5">
                    <a:lumMod val="75000"/>
                  </a:schemeClr>
                </a:solidFill>
                <a:latin typeface="+mj-lt"/>
                <a:cs typeface="Consolas"/>
              </a:rPr>
              <a:t>used in AJAX calls</a:t>
            </a:r>
          </a:p>
          <a:p>
            <a:r>
              <a:rPr lang="en-US" sz="4000" dirty="0" smtClean="0">
                <a:solidFill>
                  <a:schemeClr val="accent5">
                    <a:lumMod val="75000"/>
                  </a:schemeClr>
                </a:solidFill>
                <a:latin typeface="+mj-lt"/>
                <a:cs typeface="Consolas"/>
              </a:rPr>
              <a:t>makes request on its own as opposed to the browser is doing it and refreshing the page </a:t>
            </a:r>
            <a:endParaRPr lang="en-US" sz="4000" dirty="0">
              <a:solidFill>
                <a:schemeClr val="accent5">
                  <a:lumMod val="75000"/>
                </a:schemeClr>
              </a:solidFill>
              <a:latin typeface="+mj-lt"/>
              <a:cs typeface="Consolas"/>
            </a:endParaRPr>
          </a:p>
          <a:p>
            <a:pPr marL="736600" lvl="1" indent="0">
              <a:buNone/>
            </a:pPr>
            <a:endParaRPr lang="en-US" sz="4000" dirty="0" smtClean="0">
              <a:solidFill>
                <a:schemeClr val="tx2">
                  <a:lumMod val="75000"/>
                </a:schemeClr>
              </a:solidFill>
              <a:latin typeface="+mj-lt"/>
              <a:cs typeface="Consolas"/>
            </a:endParaRPr>
          </a:p>
        </p:txBody>
      </p:sp>
    </p:spTree>
    <p:extLst>
      <p:ext uri="{BB962C8B-B14F-4D97-AF65-F5344CB8AC3E}">
        <p14:creationId xmlns:p14="http://schemas.microsoft.com/office/powerpoint/2010/main" val="3267961870"/>
      </p:ext>
    </p:extLst>
  </p:cSld>
  <p:clrMapOvr>
    <a:masterClrMapping/>
  </p:clrMapOvr>
  <p:transition xmlns:p14="http://schemas.microsoft.com/office/powerpoint/2010/main" spd="me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AJAX</a:t>
            </a:r>
            <a:endParaRPr lang="en-US" sz="7200" dirty="0"/>
          </a:p>
        </p:txBody>
      </p:sp>
      <p:sp>
        <p:nvSpPr>
          <p:cNvPr id="3" name="Text Placeholder 2"/>
          <p:cNvSpPr>
            <a:spLocks noGrp="1"/>
          </p:cNvSpPr>
          <p:nvPr>
            <p:ph type="body" idx="1"/>
          </p:nvPr>
        </p:nvSpPr>
        <p:spPr>
          <a:xfrm>
            <a:off x="673100" y="3365500"/>
            <a:ext cx="11614150" cy="10013950"/>
          </a:xfrm>
        </p:spPr>
        <p:txBody>
          <a:bodyPr anchor="t">
            <a:normAutofit/>
          </a:bodyPr>
          <a:lstStyle/>
          <a:p>
            <a:r>
              <a:rPr lang="en-US" sz="4000" u="sng" dirty="0" smtClean="0">
                <a:solidFill>
                  <a:schemeClr val="accent5">
                    <a:lumMod val="75000"/>
                  </a:schemeClr>
                </a:solidFill>
                <a:latin typeface="+mj-lt"/>
                <a:cs typeface="Consolas"/>
              </a:rPr>
              <a:t>Asynchronous JavaScript and XML</a:t>
            </a:r>
            <a:r>
              <a:rPr lang="en-US" sz="4000" dirty="0" smtClean="0">
                <a:solidFill>
                  <a:schemeClr val="accent5">
                    <a:lumMod val="75000"/>
                  </a:schemeClr>
                </a:solidFill>
                <a:latin typeface="+mj-lt"/>
                <a:cs typeface="Consolas"/>
              </a:rPr>
              <a:t> </a:t>
            </a:r>
          </a:p>
          <a:p>
            <a:r>
              <a:rPr lang="en-US" sz="4000" dirty="0" smtClean="0">
                <a:solidFill>
                  <a:schemeClr val="accent5">
                    <a:lumMod val="75000"/>
                  </a:schemeClr>
                </a:solidFill>
                <a:latin typeface="+mj-lt"/>
                <a:cs typeface="Consolas"/>
              </a:rPr>
              <a:t>uses HTML or XHTML, XMLHTTPREQUEST, CSS, JS, DOM, etc.</a:t>
            </a:r>
          </a:p>
          <a:p>
            <a:r>
              <a:rPr lang="en-US" sz="4000" dirty="0" smtClean="0">
                <a:solidFill>
                  <a:schemeClr val="accent5">
                    <a:lumMod val="75000"/>
                  </a:schemeClr>
                </a:solidFill>
                <a:latin typeface="+mj-lt"/>
                <a:cs typeface="Consolas"/>
              </a:rPr>
              <a:t>Ajax allows web apps to make quick incremental updates to the UI (User Interface) without reloading the entire browser page </a:t>
            </a:r>
          </a:p>
          <a:p>
            <a:r>
              <a:rPr lang="en-US" sz="4000" dirty="0" smtClean="0">
                <a:solidFill>
                  <a:schemeClr val="accent5">
                    <a:lumMod val="75000"/>
                  </a:schemeClr>
                </a:solidFill>
                <a:latin typeface="+mj-lt"/>
                <a:cs typeface="Consolas"/>
              </a:rPr>
              <a:t>makes the app faster and more responsive to user actions  </a:t>
            </a:r>
          </a:p>
          <a:p>
            <a:r>
              <a:rPr lang="en-US" sz="4000" dirty="0" smtClean="0">
                <a:solidFill>
                  <a:schemeClr val="accent5">
                    <a:lumMod val="75000"/>
                  </a:schemeClr>
                </a:solidFill>
                <a:latin typeface="+mj-lt"/>
                <a:cs typeface="Consolas"/>
              </a:rPr>
              <a:t>an example of this is </a:t>
            </a:r>
            <a:r>
              <a:rPr lang="en-US" sz="4000" dirty="0" err="1" smtClean="0">
                <a:solidFill>
                  <a:schemeClr val="accent5">
                    <a:lumMod val="75000"/>
                  </a:schemeClr>
                </a:solidFill>
                <a:latin typeface="+mj-lt"/>
                <a:cs typeface="Consolas"/>
              </a:rPr>
              <a:t>facebook</a:t>
            </a:r>
            <a:r>
              <a:rPr lang="en-US" sz="4000" dirty="0" smtClean="0">
                <a:solidFill>
                  <a:schemeClr val="accent5">
                    <a:lumMod val="75000"/>
                  </a:schemeClr>
                </a:solidFill>
                <a:latin typeface="+mj-lt"/>
                <a:cs typeface="Consolas"/>
              </a:rPr>
              <a:t> messenger </a:t>
            </a:r>
          </a:p>
          <a:p>
            <a:pPr lvl="1"/>
            <a:endParaRPr lang="en-US" sz="4000" dirty="0" smtClean="0">
              <a:solidFill>
                <a:schemeClr val="accent5">
                  <a:lumMod val="75000"/>
                </a:schemeClr>
              </a:solidFill>
              <a:latin typeface="+mj-lt"/>
              <a:cs typeface="Consolas"/>
            </a:endParaRPr>
          </a:p>
          <a:p>
            <a:pPr marL="736600" lvl="1" indent="0">
              <a:buNone/>
            </a:pPr>
            <a:endParaRPr lang="en-US" sz="4000" dirty="0">
              <a:solidFill>
                <a:schemeClr val="accent5">
                  <a:lumMod val="75000"/>
                </a:schemeClr>
              </a:solidFill>
              <a:latin typeface="+mj-lt"/>
              <a:cs typeface="Consolas"/>
            </a:endParaRPr>
          </a:p>
        </p:txBody>
      </p:sp>
      <p:pic>
        <p:nvPicPr>
          <p:cNvPr id="5" name="Picture 4" descr="Screen-Shot-2015-09-17-at-15.27.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1300" y="4959350"/>
            <a:ext cx="7899400" cy="4876800"/>
          </a:xfrm>
          <a:prstGeom prst="rect">
            <a:avLst/>
          </a:prstGeom>
        </p:spPr>
      </p:pic>
    </p:spTree>
    <p:extLst>
      <p:ext uri="{BB962C8B-B14F-4D97-AF65-F5344CB8AC3E}">
        <p14:creationId xmlns:p14="http://schemas.microsoft.com/office/powerpoint/2010/main" val="68719201"/>
      </p:ext>
    </p:extLst>
  </p:cSld>
  <p:clrMapOvr>
    <a:masterClrMapping/>
  </p:clrMapOvr>
  <p:transition xmlns:p14="http://schemas.microsoft.com/office/powerpoint/2010/main" spd="me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Wfd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850" y="1242395"/>
            <a:ext cx="15424150" cy="10457574"/>
          </a:xfrm>
          <a:prstGeom prst="rect">
            <a:avLst/>
          </a:prstGeom>
        </p:spPr>
      </p:pic>
    </p:spTree>
    <p:extLst>
      <p:ext uri="{BB962C8B-B14F-4D97-AF65-F5344CB8AC3E}">
        <p14:creationId xmlns:p14="http://schemas.microsoft.com/office/powerpoint/2010/main" val="390232749"/>
      </p:ext>
    </p:extLst>
  </p:cSld>
  <p:clrMapOvr>
    <a:masterClrMapping/>
  </p:clrMapOvr>
  <p:transition xmlns:p14="http://schemas.microsoft.com/office/powerpoint/2010/main" spd="me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a:t>
            </a:r>
            <a:r>
              <a:rPr lang="en-US" dirty="0" err="1" smtClean="0"/>
              <a:t>vs</a:t>
            </a:r>
            <a:r>
              <a:rPr lang="en-US" dirty="0" smtClean="0"/>
              <a:t> asynchronous</a:t>
            </a:r>
            <a:endParaRPr lang="en-US" sz="7200" dirty="0"/>
          </a:p>
        </p:txBody>
      </p:sp>
      <p:sp>
        <p:nvSpPr>
          <p:cNvPr id="3" name="Text Placeholder 2"/>
          <p:cNvSpPr>
            <a:spLocks noGrp="1"/>
          </p:cNvSpPr>
          <p:nvPr>
            <p:ph type="body" idx="1"/>
          </p:nvPr>
        </p:nvSpPr>
        <p:spPr>
          <a:xfrm>
            <a:off x="673100" y="3365500"/>
            <a:ext cx="11645900" cy="10013950"/>
          </a:xfrm>
        </p:spPr>
        <p:txBody>
          <a:bodyPr anchor="t">
            <a:normAutofit/>
          </a:bodyPr>
          <a:lstStyle/>
          <a:p>
            <a:r>
              <a:rPr lang="en-US" sz="4000" dirty="0" smtClean="0">
                <a:solidFill>
                  <a:schemeClr val="accent5">
                    <a:lumMod val="75000"/>
                  </a:schemeClr>
                </a:solidFill>
                <a:latin typeface="+mj-lt"/>
                <a:cs typeface="Consolas"/>
              </a:rPr>
              <a:t>SYNCHRONOUS calls work like phone calls</a:t>
            </a:r>
          </a:p>
          <a:p>
            <a:pPr lvl="1">
              <a:buFont typeface="Courier New"/>
              <a:buChar char="o"/>
            </a:pPr>
            <a:r>
              <a:rPr lang="en-US" sz="4000" dirty="0" smtClean="0">
                <a:solidFill>
                  <a:schemeClr val="tx1">
                    <a:lumMod val="75000"/>
                  </a:schemeClr>
                </a:solidFill>
                <a:latin typeface="+mj-lt"/>
                <a:cs typeface="Consolas"/>
              </a:rPr>
              <a:t>Only one call can be made at a time </a:t>
            </a:r>
            <a:endParaRPr lang="en-US" sz="4000" dirty="0" smtClean="0">
              <a:solidFill>
                <a:schemeClr val="accent5">
                  <a:lumMod val="75000"/>
                </a:schemeClr>
              </a:solidFill>
              <a:latin typeface="+mj-lt"/>
              <a:cs typeface="Consolas"/>
            </a:endParaRPr>
          </a:p>
          <a:p>
            <a:pPr marL="736600" lvl="1" indent="0">
              <a:buNone/>
            </a:pPr>
            <a:endParaRPr lang="en-US" sz="4000" dirty="0">
              <a:solidFill>
                <a:schemeClr val="accent5">
                  <a:lumMod val="75000"/>
                </a:schemeClr>
              </a:solidFill>
              <a:latin typeface="+mj-lt"/>
              <a:cs typeface="Consolas"/>
            </a:endParaRPr>
          </a:p>
        </p:txBody>
      </p:sp>
      <p:sp>
        <p:nvSpPr>
          <p:cNvPr id="7" name="Rounded Rectangle 6"/>
          <p:cNvSpPr/>
          <p:nvPr/>
        </p:nvSpPr>
        <p:spPr>
          <a:xfrm>
            <a:off x="13271500" y="3365500"/>
            <a:ext cx="8731250" cy="3009900"/>
          </a:xfrm>
          <a:prstGeom prst="roundRect">
            <a:avLst/>
          </a:prstGeom>
          <a:solidFill>
            <a:schemeClr val="accent1">
              <a:lumMod val="60000"/>
              <a:lumOff val="4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8" name="Rounded Rectangle 7"/>
          <p:cNvSpPr/>
          <p:nvPr/>
        </p:nvSpPr>
        <p:spPr>
          <a:xfrm>
            <a:off x="14700250" y="4292798"/>
            <a:ext cx="5969000" cy="1093141"/>
          </a:xfrm>
          <a:prstGeom prst="roundRect">
            <a:avLst/>
          </a:prstGeom>
          <a:solidFill>
            <a:schemeClr val="accent3">
              <a:lumMod val="60000"/>
              <a:lumOff val="4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chemeClr val="accent4">
                  <a:lumMod val="75000"/>
                </a:schemeClr>
              </a:solidFill>
              <a:effectLst/>
              <a:uFillTx/>
              <a:latin typeface="+mn-lt"/>
              <a:ea typeface="+mn-ea"/>
              <a:cs typeface="+mn-cs"/>
              <a:sym typeface="Gill Sans Light"/>
            </a:endParaRPr>
          </a:p>
        </p:txBody>
      </p:sp>
      <p:sp>
        <p:nvSpPr>
          <p:cNvPr id="9" name="Rounded Rectangle 8"/>
          <p:cNvSpPr/>
          <p:nvPr/>
        </p:nvSpPr>
        <p:spPr>
          <a:xfrm>
            <a:off x="13271500" y="9010650"/>
            <a:ext cx="8731250" cy="3009900"/>
          </a:xfrm>
          <a:prstGeom prst="roundRect">
            <a:avLst/>
          </a:prstGeom>
          <a:solidFill>
            <a:srgbClr val="AECCD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0" name="TextBox 9"/>
          <p:cNvSpPr txBox="1"/>
          <p:nvPr/>
        </p:nvSpPr>
        <p:spPr>
          <a:xfrm>
            <a:off x="15430500" y="3508622"/>
            <a:ext cx="43815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web browser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2" name="TextBox 11"/>
          <p:cNvSpPr txBox="1"/>
          <p:nvPr/>
        </p:nvSpPr>
        <p:spPr>
          <a:xfrm>
            <a:off x="15430500" y="4466527"/>
            <a:ext cx="43815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Webpage</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3" name="TextBox 12"/>
          <p:cNvSpPr txBox="1"/>
          <p:nvPr/>
        </p:nvSpPr>
        <p:spPr>
          <a:xfrm>
            <a:off x="15582900" y="9802660"/>
            <a:ext cx="43815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web server </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4" name="Up Arrow 13"/>
          <p:cNvSpPr/>
          <p:nvPr/>
        </p:nvSpPr>
        <p:spPr>
          <a:xfrm rot="10800000">
            <a:off x="14919325" y="6470650"/>
            <a:ext cx="1022350" cy="2387600"/>
          </a:xfrm>
          <a:prstGeom prst="up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5" name="Up Arrow 14"/>
          <p:cNvSpPr/>
          <p:nvPr/>
        </p:nvSpPr>
        <p:spPr>
          <a:xfrm>
            <a:off x="19453225" y="6470650"/>
            <a:ext cx="1022350" cy="2387600"/>
          </a:xfrm>
          <a:prstGeom prst="up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6" name="TextBox 15"/>
          <p:cNvSpPr txBox="1"/>
          <p:nvPr/>
        </p:nvSpPr>
        <p:spPr>
          <a:xfrm>
            <a:off x="12319000" y="6724650"/>
            <a:ext cx="2854324"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mn-lt"/>
                <a:ea typeface="+mn-ea"/>
                <a:cs typeface="+mn-cs"/>
                <a:sym typeface="Gill Sans Light"/>
              </a:rPr>
              <a:t>HTTP </a:t>
            </a:r>
          </a:p>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mn-lt"/>
                <a:ea typeface="+mn-ea"/>
                <a:cs typeface="+mn-cs"/>
                <a:sym typeface="Gill Sans Light"/>
              </a:rPr>
              <a:t>Request</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7" name="TextBox 16"/>
          <p:cNvSpPr txBox="1"/>
          <p:nvPr/>
        </p:nvSpPr>
        <p:spPr>
          <a:xfrm>
            <a:off x="20869276" y="6772275"/>
            <a:ext cx="2854324"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mn-lt"/>
                <a:ea typeface="+mn-ea"/>
                <a:cs typeface="+mn-cs"/>
                <a:sym typeface="Gill Sans Light"/>
              </a:rPr>
              <a:t>HTML +</a:t>
            </a:r>
          </a:p>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mn-lt"/>
                <a:ea typeface="+mn-ea"/>
                <a:cs typeface="+mn-cs"/>
                <a:sym typeface="Gill Sans Light"/>
              </a:rPr>
              <a:t>Resources</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2940049349"/>
      </p:ext>
    </p:extLst>
  </p:cSld>
  <p:clrMapOvr>
    <a:masterClrMapping/>
  </p:clrMapOvr>
  <p:transition xmlns:p14="http://schemas.microsoft.com/office/powerpoint/2010/main" spd="me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a:t>
            </a:r>
            <a:r>
              <a:rPr lang="en-US" dirty="0" err="1" smtClean="0"/>
              <a:t>vs</a:t>
            </a:r>
            <a:r>
              <a:rPr lang="en-US" dirty="0" smtClean="0"/>
              <a:t> asynchronous</a:t>
            </a:r>
            <a:endParaRPr lang="en-US" sz="7200" dirty="0"/>
          </a:p>
        </p:txBody>
      </p:sp>
      <p:sp>
        <p:nvSpPr>
          <p:cNvPr id="3" name="Text Placeholder 2"/>
          <p:cNvSpPr>
            <a:spLocks noGrp="1"/>
          </p:cNvSpPr>
          <p:nvPr>
            <p:ph type="body" idx="1"/>
          </p:nvPr>
        </p:nvSpPr>
        <p:spPr>
          <a:xfrm>
            <a:off x="673100" y="3365500"/>
            <a:ext cx="11645900" cy="10013950"/>
          </a:xfrm>
        </p:spPr>
        <p:txBody>
          <a:bodyPr anchor="t">
            <a:normAutofit/>
          </a:bodyPr>
          <a:lstStyle/>
          <a:p>
            <a:r>
              <a:rPr lang="en-US" sz="4000" dirty="0" smtClean="0">
                <a:solidFill>
                  <a:schemeClr val="accent5">
                    <a:lumMod val="75000"/>
                  </a:schemeClr>
                </a:solidFill>
                <a:latin typeface="+mj-lt"/>
                <a:cs typeface="Consolas"/>
              </a:rPr>
              <a:t>ASYNCHRONOUS calls work like text messages </a:t>
            </a:r>
          </a:p>
          <a:p>
            <a:pPr lvl="1">
              <a:buFont typeface="Courier New"/>
              <a:buChar char="o"/>
            </a:pPr>
            <a:r>
              <a:rPr lang="en-US" sz="4000" dirty="0" smtClean="0">
                <a:solidFill>
                  <a:schemeClr val="tx1">
                    <a:lumMod val="75000"/>
                  </a:schemeClr>
                </a:solidFill>
                <a:latin typeface="+mj-lt"/>
                <a:cs typeface="Consolas"/>
              </a:rPr>
              <a:t>Many exchanges can be made at the same time </a:t>
            </a:r>
            <a:endParaRPr lang="en-US" sz="4000" dirty="0" smtClean="0">
              <a:solidFill>
                <a:schemeClr val="accent5">
                  <a:lumMod val="75000"/>
                </a:schemeClr>
              </a:solidFill>
              <a:latin typeface="+mj-lt"/>
              <a:cs typeface="Consolas"/>
            </a:endParaRPr>
          </a:p>
          <a:p>
            <a:pPr marL="736600" lvl="1" indent="0">
              <a:buNone/>
            </a:pPr>
            <a:endParaRPr lang="en-US" sz="4000" dirty="0">
              <a:solidFill>
                <a:schemeClr val="accent5">
                  <a:lumMod val="75000"/>
                </a:schemeClr>
              </a:solidFill>
              <a:latin typeface="+mj-lt"/>
              <a:cs typeface="Consolas"/>
            </a:endParaRPr>
          </a:p>
        </p:txBody>
      </p:sp>
      <p:sp>
        <p:nvSpPr>
          <p:cNvPr id="6" name="Rounded Rectangle 5"/>
          <p:cNvSpPr/>
          <p:nvPr/>
        </p:nvSpPr>
        <p:spPr>
          <a:xfrm>
            <a:off x="13525500" y="2927500"/>
            <a:ext cx="8382000" cy="4470306"/>
          </a:xfrm>
          <a:prstGeom prst="roundRect">
            <a:avLst/>
          </a:prstGeom>
          <a:solidFill>
            <a:schemeClr val="accent1">
              <a:lumMod val="60000"/>
              <a:lumOff val="4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7" name="Rounded Rectangle 6"/>
          <p:cNvSpPr/>
          <p:nvPr/>
        </p:nvSpPr>
        <p:spPr>
          <a:xfrm>
            <a:off x="14700250" y="4178644"/>
            <a:ext cx="5969000" cy="1093141"/>
          </a:xfrm>
          <a:prstGeom prst="roundRect">
            <a:avLst/>
          </a:prstGeom>
          <a:solidFill>
            <a:schemeClr val="accent3">
              <a:lumMod val="60000"/>
              <a:lumOff val="4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chemeClr val="accent4">
                  <a:lumMod val="75000"/>
                </a:schemeClr>
              </a:solidFill>
              <a:effectLst/>
              <a:uFillTx/>
              <a:latin typeface="+mn-lt"/>
              <a:ea typeface="+mn-ea"/>
              <a:cs typeface="+mn-cs"/>
              <a:sym typeface="Gill Sans Light"/>
            </a:endParaRPr>
          </a:p>
        </p:txBody>
      </p:sp>
      <p:sp>
        <p:nvSpPr>
          <p:cNvPr id="8" name="Rounded Rectangle 7"/>
          <p:cNvSpPr/>
          <p:nvPr/>
        </p:nvSpPr>
        <p:spPr>
          <a:xfrm>
            <a:off x="13271500" y="10280650"/>
            <a:ext cx="8731250" cy="3009900"/>
          </a:xfrm>
          <a:prstGeom prst="roundRect">
            <a:avLst/>
          </a:prstGeom>
          <a:solidFill>
            <a:srgbClr val="AECCD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9" name="TextBox 8"/>
          <p:cNvSpPr txBox="1"/>
          <p:nvPr/>
        </p:nvSpPr>
        <p:spPr>
          <a:xfrm>
            <a:off x="15430500" y="3348583"/>
            <a:ext cx="43815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web browser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TextBox 9"/>
          <p:cNvSpPr txBox="1"/>
          <p:nvPr/>
        </p:nvSpPr>
        <p:spPr>
          <a:xfrm>
            <a:off x="15430500" y="4244277"/>
            <a:ext cx="43815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Webpage</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1" name="TextBox 10"/>
          <p:cNvSpPr txBox="1"/>
          <p:nvPr/>
        </p:nvSpPr>
        <p:spPr>
          <a:xfrm>
            <a:off x="15582900" y="11072660"/>
            <a:ext cx="43815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web server </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2" name="Up Arrow 11"/>
          <p:cNvSpPr/>
          <p:nvPr/>
        </p:nvSpPr>
        <p:spPr>
          <a:xfrm rot="10800000">
            <a:off x="14919325" y="7664450"/>
            <a:ext cx="1022350" cy="2387600"/>
          </a:xfrm>
          <a:prstGeom prst="up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3" name="Up Arrow 12"/>
          <p:cNvSpPr/>
          <p:nvPr/>
        </p:nvSpPr>
        <p:spPr>
          <a:xfrm>
            <a:off x="19389725" y="7651806"/>
            <a:ext cx="1022350" cy="2387600"/>
          </a:xfrm>
          <a:prstGeom prst="up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4" name="TextBox 13"/>
          <p:cNvSpPr txBox="1"/>
          <p:nvPr/>
        </p:nvSpPr>
        <p:spPr>
          <a:xfrm>
            <a:off x="12319000" y="7743825"/>
            <a:ext cx="2854324"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mn-lt"/>
                <a:ea typeface="+mn-ea"/>
                <a:cs typeface="+mn-cs"/>
                <a:sym typeface="Gill Sans Light"/>
              </a:rPr>
              <a:t>HTTP </a:t>
            </a:r>
          </a:p>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mn-lt"/>
                <a:ea typeface="+mn-ea"/>
                <a:cs typeface="+mn-cs"/>
                <a:sym typeface="Gill Sans Light"/>
              </a:rPr>
              <a:t>Request</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5" name="Rounded Rectangle 14"/>
          <p:cNvSpPr/>
          <p:nvPr/>
        </p:nvSpPr>
        <p:spPr>
          <a:xfrm>
            <a:off x="14700250" y="5980759"/>
            <a:ext cx="5969000" cy="1093141"/>
          </a:xfrm>
          <a:prstGeom prst="roundRect">
            <a:avLst/>
          </a:prstGeom>
          <a:solidFill>
            <a:schemeClr val="accent3">
              <a:lumMod val="60000"/>
              <a:lumOff val="4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chemeClr val="accent4">
                  <a:lumMod val="75000"/>
                </a:schemeClr>
              </a:solidFill>
              <a:effectLst/>
              <a:uFillTx/>
              <a:latin typeface="+mn-lt"/>
              <a:ea typeface="+mn-ea"/>
              <a:cs typeface="+mn-cs"/>
              <a:sym typeface="Gill Sans Light"/>
            </a:endParaRPr>
          </a:p>
        </p:txBody>
      </p:sp>
      <p:sp>
        <p:nvSpPr>
          <p:cNvPr id="16" name="TextBox 15"/>
          <p:cNvSpPr txBox="1"/>
          <p:nvPr/>
        </p:nvSpPr>
        <p:spPr>
          <a:xfrm>
            <a:off x="15430500" y="6109892"/>
            <a:ext cx="43815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JavaScript</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7" name="TextBox 16"/>
          <p:cNvSpPr txBox="1"/>
          <p:nvPr/>
        </p:nvSpPr>
        <p:spPr>
          <a:xfrm>
            <a:off x="19812000" y="8303170"/>
            <a:ext cx="2854324"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XML</a:t>
            </a:r>
            <a:endParaRPr kumimoji="0" lang="en-US" sz="5000" b="0" i="0" u="none" strike="noStrike" cap="none" spc="0" normalizeH="0" baseline="0" dirty="0" smtClean="0">
              <a:ln>
                <a:noFill/>
              </a:ln>
              <a:solidFill>
                <a:srgbClr val="535353"/>
              </a:solidFill>
              <a:effectLst/>
              <a:uFillTx/>
              <a:latin typeface="+mn-lt"/>
              <a:ea typeface="+mn-ea"/>
              <a:cs typeface="+mn-cs"/>
              <a:sym typeface="Gill Sans Light"/>
            </a:endParaRPr>
          </a:p>
        </p:txBody>
      </p:sp>
      <p:sp>
        <p:nvSpPr>
          <p:cNvPr id="18" name="Up Arrow 17"/>
          <p:cNvSpPr/>
          <p:nvPr/>
        </p:nvSpPr>
        <p:spPr>
          <a:xfrm rot="10800000">
            <a:off x="15173324" y="4878538"/>
            <a:ext cx="581636" cy="1358354"/>
          </a:xfrm>
          <a:prstGeom prst="up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20" name="Up Arrow 19"/>
          <p:cNvSpPr/>
          <p:nvPr/>
        </p:nvSpPr>
        <p:spPr>
          <a:xfrm>
            <a:off x="19389725" y="4878538"/>
            <a:ext cx="508000" cy="1492194"/>
          </a:xfrm>
          <a:prstGeom prst="up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21" name="Rounded Rectangle 20"/>
          <p:cNvSpPr/>
          <p:nvPr/>
        </p:nvSpPr>
        <p:spPr>
          <a:xfrm>
            <a:off x="12411074" y="5171389"/>
            <a:ext cx="2762250" cy="658336"/>
          </a:xfrm>
          <a:prstGeom prst="roundRect">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FFFFFF"/>
                </a:solidFill>
                <a:effectLst/>
                <a:uFillTx/>
                <a:latin typeface="+mn-lt"/>
                <a:ea typeface="+mn-ea"/>
                <a:cs typeface="+mn-cs"/>
                <a:sym typeface="Gill Sans Light"/>
              </a:rPr>
              <a:t>JS call</a:t>
            </a:r>
            <a:endParaRPr kumimoji="0" lang="en-US" sz="3200" b="0" i="0" u="none" strike="noStrike" cap="none" spc="0" normalizeH="0" baseline="0" dirty="0">
              <a:ln>
                <a:noFill/>
              </a:ln>
              <a:solidFill>
                <a:srgbClr val="FFFFFF"/>
              </a:solidFill>
              <a:effectLst/>
              <a:uFillTx/>
              <a:latin typeface="+mn-lt"/>
              <a:ea typeface="+mn-ea"/>
              <a:cs typeface="+mn-cs"/>
              <a:sym typeface="Gill Sans Light"/>
            </a:endParaRPr>
          </a:p>
        </p:txBody>
      </p:sp>
      <p:sp>
        <p:nvSpPr>
          <p:cNvPr id="22" name="Rounded Rectangle 21"/>
          <p:cNvSpPr/>
          <p:nvPr/>
        </p:nvSpPr>
        <p:spPr>
          <a:xfrm>
            <a:off x="19964400" y="5024690"/>
            <a:ext cx="2762250" cy="1203166"/>
          </a:xfrm>
          <a:prstGeom prst="roundRect">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FFFFFF"/>
                </a:solidFill>
                <a:effectLst/>
                <a:uFillTx/>
                <a:latin typeface="+mn-lt"/>
                <a:ea typeface="+mn-ea"/>
                <a:cs typeface="+mn-cs"/>
                <a:sym typeface="Gill Sans Light"/>
              </a:rPr>
              <a:t>HTML +</a:t>
            </a:r>
          </a:p>
          <a:p>
            <a:pPr marL="0" marR="0" indent="0" algn="ctr" defTabSz="8255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FFFFFF"/>
                </a:solidFill>
                <a:effectLst/>
                <a:uFillTx/>
                <a:latin typeface="+mn-lt"/>
                <a:ea typeface="+mn-ea"/>
                <a:cs typeface="+mn-cs"/>
                <a:sym typeface="Gill Sans Light"/>
              </a:rPr>
              <a:t>Resources</a:t>
            </a:r>
            <a:endParaRPr kumimoji="0" lang="en-US" sz="3200" b="0" i="0" u="none" strike="noStrike" cap="none" spc="0" normalizeH="0" baseline="0" dirty="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2436825887"/>
      </p:ext>
    </p:extLst>
  </p:cSld>
  <p:clrMapOvr>
    <a:masterClrMapping/>
  </p:clrMapOvr>
  <p:transition xmlns:p14="http://schemas.microsoft.com/office/powerpoint/2010/main" spd="me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HTTP </a:t>
            </a:r>
            <a:r>
              <a:rPr lang="en-US" dirty="0" err="1" smtClean="0"/>
              <a:t>REquest</a:t>
            </a:r>
            <a:endParaRPr lang="en-US" sz="7200" dirty="0"/>
          </a:p>
        </p:txBody>
      </p:sp>
      <p:sp>
        <p:nvSpPr>
          <p:cNvPr id="3" name="Text Placeholder 2"/>
          <p:cNvSpPr>
            <a:spLocks noGrp="1"/>
          </p:cNvSpPr>
          <p:nvPr>
            <p:ph type="body" idx="1"/>
          </p:nvPr>
        </p:nvSpPr>
        <p:spPr>
          <a:xfrm>
            <a:off x="673100" y="3048000"/>
            <a:ext cx="7645400" cy="10013950"/>
          </a:xfrm>
        </p:spPr>
        <p:txBody>
          <a:bodyPr anchor="t">
            <a:normAutofit/>
          </a:bodyPr>
          <a:lstStyle/>
          <a:p>
            <a:r>
              <a:rPr lang="en-US" sz="4000" dirty="0" smtClean="0">
                <a:solidFill>
                  <a:schemeClr val="accent5">
                    <a:lumMod val="75000"/>
                  </a:schemeClr>
                </a:solidFill>
                <a:latin typeface="+mj-lt"/>
                <a:cs typeface="Consolas"/>
              </a:rPr>
              <a:t>create a new </a:t>
            </a:r>
            <a:r>
              <a:rPr lang="en-US" sz="4000" dirty="0" err="1" smtClean="0">
                <a:solidFill>
                  <a:schemeClr val="accent5">
                    <a:lumMod val="75000"/>
                  </a:schemeClr>
                </a:solidFill>
                <a:latin typeface="Consolas"/>
                <a:cs typeface="Consolas"/>
              </a:rPr>
              <a:t>XMLHttpRequest</a:t>
            </a:r>
            <a:endParaRPr lang="en-US" sz="4000" dirty="0" smtClean="0">
              <a:solidFill>
                <a:schemeClr val="accent5">
                  <a:lumMod val="75000"/>
                </a:schemeClr>
              </a:solidFill>
              <a:latin typeface="Consolas"/>
              <a:cs typeface="Consolas"/>
            </a:endParaRPr>
          </a:p>
          <a:p>
            <a:r>
              <a:rPr lang="en-US" sz="4000" dirty="0" smtClean="0">
                <a:solidFill>
                  <a:schemeClr val="accent5">
                    <a:lumMod val="75000"/>
                  </a:schemeClr>
                </a:solidFill>
                <a:latin typeface="+mj-lt"/>
                <a:cs typeface="Consolas"/>
              </a:rPr>
              <a:t>add an Event Listener </a:t>
            </a:r>
          </a:p>
          <a:p>
            <a:r>
              <a:rPr lang="en-US" sz="4000" dirty="0" smtClean="0">
                <a:solidFill>
                  <a:schemeClr val="accent5">
                    <a:lumMod val="75000"/>
                  </a:schemeClr>
                </a:solidFill>
                <a:latin typeface="+mj-lt"/>
                <a:cs typeface="Consolas"/>
              </a:rPr>
              <a:t>open the request and specify that it is a</a:t>
            </a:r>
            <a:r>
              <a:rPr lang="en-US" sz="4000" dirty="0" smtClean="0">
                <a:solidFill>
                  <a:schemeClr val="accent5">
                    <a:lumMod val="75000"/>
                  </a:schemeClr>
                </a:solidFill>
                <a:latin typeface="Consolas"/>
                <a:cs typeface="Consolas"/>
              </a:rPr>
              <a:t> GET </a:t>
            </a:r>
            <a:r>
              <a:rPr lang="en-US" sz="4000" dirty="0" smtClean="0">
                <a:solidFill>
                  <a:schemeClr val="accent5">
                    <a:lumMod val="75000"/>
                  </a:schemeClr>
                </a:solidFill>
                <a:latin typeface="+mj-lt"/>
                <a:cs typeface="Consolas"/>
              </a:rPr>
              <a:t>request and offer it the API’s website</a:t>
            </a:r>
          </a:p>
          <a:p>
            <a:r>
              <a:rPr lang="en-US" sz="4000" dirty="0" smtClean="0">
                <a:solidFill>
                  <a:schemeClr val="accent5">
                    <a:lumMod val="75000"/>
                  </a:schemeClr>
                </a:solidFill>
                <a:latin typeface="+mj-lt"/>
                <a:cs typeface="Consolas"/>
              </a:rPr>
              <a:t>retrieves data without doing a full page refresh </a:t>
            </a:r>
          </a:p>
          <a:p>
            <a:r>
              <a:rPr lang="en-US" sz="4000" dirty="0" err="1" smtClean="0">
                <a:solidFill>
                  <a:schemeClr val="accent5">
                    <a:lumMod val="75000"/>
                  </a:schemeClr>
                </a:solidFill>
                <a:latin typeface="Consolas"/>
                <a:cs typeface="Consolas"/>
              </a:rPr>
              <a:t>console.log</a:t>
            </a:r>
            <a:r>
              <a:rPr lang="en-US" sz="4000" dirty="0" smtClean="0">
                <a:solidFill>
                  <a:schemeClr val="accent5">
                    <a:lumMod val="75000"/>
                  </a:schemeClr>
                </a:solidFill>
                <a:latin typeface="+mj-lt"/>
                <a:cs typeface="Consolas"/>
              </a:rPr>
              <a:t> this request using </a:t>
            </a:r>
            <a:r>
              <a:rPr lang="en-US" sz="4000" dirty="0" err="1" smtClean="0">
                <a:solidFill>
                  <a:schemeClr val="accent5">
                    <a:lumMod val="75000"/>
                  </a:schemeClr>
                </a:solidFill>
                <a:latin typeface="Consolas"/>
                <a:cs typeface="Consolas"/>
              </a:rPr>
              <a:t>responseText</a:t>
            </a:r>
            <a:endParaRPr lang="en-US" sz="4000" dirty="0">
              <a:solidFill>
                <a:schemeClr val="accent5">
                  <a:lumMod val="75000"/>
                </a:schemeClr>
              </a:solidFill>
              <a:latin typeface="Consolas"/>
              <a:cs typeface="Consolas"/>
            </a:endParaRPr>
          </a:p>
          <a:p>
            <a:pPr marL="736600" lvl="1" indent="0">
              <a:buNone/>
            </a:pPr>
            <a:endParaRPr lang="en-US" sz="4000" dirty="0" smtClean="0">
              <a:solidFill>
                <a:schemeClr val="tx2">
                  <a:lumMod val="75000"/>
                </a:schemeClr>
              </a:solidFill>
              <a:latin typeface="+mj-lt"/>
              <a:cs typeface="Consolas"/>
            </a:endParaRPr>
          </a:p>
        </p:txBody>
      </p:sp>
      <p:sp>
        <p:nvSpPr>
          <p:cNvPr id="4" name="Rounded Rectangle 3"/>
          <p:cNvSpPr/>
          <p:nvPr/>
        </p:nvSpPr>
        <p:spPr>
          <a:xfrm>
            <a:off x="8953500" y="5893195"/>
            <a:ext cx="15081250" cy="4797702"/>
          </a:xfrm>
          <a:prstGeom prst="roundRect">
            <a:avLst>
              <a:gd name="adj" fmla="val 9661"/>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err="1" smtClean="0">
                <a:solidFill>
                  <a:srgbClr val="7D1102"/>
                </a:solidFill>
                <a:latin typeface="Consolas" pitchFamily="49" charset="0"/>
              </a:rPr>
              <a:t>var</a:t>
            </a:r>
            <a:r>
              <a:rPr lang="fi-FI" sz="3200" dirty="0" smtClean="0">
                <a:latin typeface="Consolas" pitchFamily="49" charset="0"/>
              </a:rPr>
              <a:t> </a:t>
            </a:r>
            <a:r>
              <a:rPr lang="fi-FI" sz="3200" dirty="0" err="1">
                <a:latin typeface="Consolas" pitchFamily="49" charset="0"/>
              </a:rPr>
              <a:t>xmlhttp</a:t>
            </a:r>
            <a:r>
              <a:rPr lang="fi-FI" sz="3200" dirty="0">
                <a:latin typeface="Consolas" pitchFamily="49" charset="0"/>
              </a:rPr>
              <a:t> = </a:t>
            </a:r>
            <a:r>
              <a:rPr lang="fi-FI" sz="3200" dirty="0">
                <a:solidFill>
                  <a:srgbClr val="7D1102"/>
                </a:solidFill>
                <a:latin typeface="Consolas" pitchFamily="49" charset="0"/>
              </a:rPr>
              <a:t>new</a:t>
            </a:r>
            <a:r>
              <a:rPr lang="fi-FI" sz="3200" dirty="0">
                <a:latin typeface="Consolas" pitchFamily="49" charset="0"/>
              </a:rPr>
              <a:t> </a:t>
            </a:r>
            <a:r>
              <a:rPr lang="fi-FI" sz="3200" dirty="0" err="1">
                <a:solidFill>
                  <a:schemeClr val="accent1">
                    <a:lumMod val="75000"/>
                  </a:schemeClr>
                </a:solidFill>
                <a:latin typeface="Consolas" pitchFamily="49" charset="0"/>
              </a:rPr>
              <a:t>XMLHttpRequest</a:t>
            </a:r>
            <a:r>
              <a:rPr lang="fi-FI" sz="3200" dirty="0">
                <a:latin typeface="Consolas" pitchFamily="49" charset="0"/>
              </a:rPr>
              <a:t>();</a:t>
            </a:r>
          </a:p>
          <a:p>
            <a:pPr algn="l">
              <a:defRPr/>
            </a:pPr>
            <a:r>
              <a:rPr lang="fi-FI" sz="3200" dirty="0" err="1">
                <a:latin typeface="Consolas" pitchFamily="49" charset="0"/>
              </a:rPr>
              <a:t>xmlhttp.addEventListener(</a:t>
            </a:r>
            <a:r>
              <a:rPr lang="fi-FI" sz="3200" dirty="0" err="1">
                <a:solidFill>
                  <a:srgbClr val="A37113"/>
                </a:solidFill>
                <a:latin typeface="Consolas" pitchFamily="49" charset="0"/>
              </a:rPr>
              <a:t>"load</a:t>
            </a:r>
            <a:r>
              <a:rPr lang="fi-FI" sz="3200" dirty="0">
                <a:solidFill>
                  <a:srgbClr val="A37113"/>
                </a:solidFill>
                <a:latin typeface="Consolas" pitchFamily="49" charset="0"/>
              </a:rPr>
              <a:t>"</a:t>
            </a:r>
            <a:r>
              <a:rPr lang="fi-FI" sz="3200" dirty="0">
                <a:latin typeface="Consolas" pitchFamily="49" charset="0"/>
              </a:rPr>
              <a:t>, </a:t>
            </a:r>
            <a:r>
              <a:rPr lang="fi-FI" sz="3200" dirty="0" err="1">
                <a:latin typeface="Consolas" pitchFamily="49" charset="0"/>
              </a:rPr>
              <a:t>reqListener</a:t>
            </a:r>
            <a:r>
              <a:rPr lang="fi-FI" sz="3200" dirty="0">
                <a:latin typeface="Consolas" pitchFamily="49" charset="0"/>
              </a:rPr>
              <a:t>);</a:t>
            </a:r>
          </a:p>
          <a:p>
            <a:pPr algn="l">
              <a:defRPr/>
            </a:pPr>
            <a:r>
              <a:rPr lang="fi-FI" sz="3200" dirty="0" err="1">
                <a:latin typeface="Consolas" pitchFamily="49" charset="0"/>
              </a:rPr>
              <a:t>xmlhttp.</a:t>
            </a:r>
            <a:r>
              <a:rPr lang="fi-FI" sz="3200" dirty="0" err="1">
                <a:solidFill>
                  <a:srgbClr val="51868F"/>
                </a:solidFill>
                <a:latin typeface="Consolas" pitchFamily="49" charset="0"/>
              </a:rPr>
              <a:t>open</a:t>
            </a:r>
            <a:r>
              <a:rPr lang="fi-FI" sz="3200" dirty="0" err="1">
                <a:latin typeface="Consolas" pitchFamily="49" charset="0"/>
              </a:rPr>
              <a:t>(</a:t>
            </a:r>
            <a:r>
              <a:rPr lang="fi-FI" sz="3200" dirty="0" err="1">
                <a:solidFill>
                  <a:srgbClr val="A37113"/>
                </a:solidFill>
                <a:latin typeface="Consolas" pitchFamily="49" charset="0"/>
              </a:rPr>
              <a:t>"GET</a:t>
            </a:r>
            <a:r>
              <a:rPr lang="fi-FI" sz="3200" dirty="0">
                <a:solidFill>
                  <a:srgbClr val="A37113"/>
                </a:solidFill>
                <a:latin typeface="Consolas" pitchFamily="49" charset="0"/>
              </a:rPr>
              <a:t>"</a:t>
            </a:r>
            <a:r>
              <a:rPr lang="fi-FI" sz="3200" dirty="0">
                <a:latin typeface="Consolas" pitchFamily="49" charset="0"/>
              </a:rPr>
              <a:t>, </a:t>
            </a:r>
            <a:r>
              <a:rPr lang="fi-FI" sz="3200" dirty="0">
                <a:solidFill>
                  <a:srgbClr val="A37113"/>
                </a:solidFill>
                <a:latin typeface="Consolas" pitchFamily="49" charset="0"/>
              </a:rPr>
              <a:t>"http://api.openweathermap.org/data/2.5/</a:t>
            </a:r>
            <a:r>
              <a:rPr lang="fi-FI" sz="3200" dirty="0" smtClean="0">
                <a:solidFill>
                  <a:srgbClr val="A37113"/>
                </a:solidFill>
                <a:latin typeface="Consolas" pitchFamily="49" charset="0"/>
              </a:rPr>
              <a:t>weather?q</a:t>
            </a:r>
            <a:r>
              <a:rPr lang="fi-FI" sz="3200" dirty="0">
                <a:solidFill>
                  <a:srgbClr val="A37113"/>
                </a:solidFill>
                <a:latin typeface="Consolas" pitchFamily="49" charset="0"/>
              </a:rPr>
              <a:t>=Toronto,on&amp;appid=2de143494c0b295cca9337e1e96b00e0"</a:t>
            </a:r>
            <a:r>
              <a:rPr lang="fi-FI" sz="3200" dirty="0">
                <a:latin typeface="Consolas" pitchFamily="49" charset="0"/>
              </a:rPr>
              <a:t>);</a:t>
            </a:r>
          </a:p>
          <a:p>
            <a:pPr algn="l">
              <a:defRPr/>
            </a:pPr>
            <a:r>
              <a:rPr lang="fi-FI" sz="3200" dirty="0" err="1">
                <a:latin typeface="Consolas" pitchFamily="49" charset="0"/>
              </a:rPr>
              <a:t>xmlhttp.</a:t>
            </a:r>
            <a:r>
              <a:rPr lang="fi-FI" sz="3200" dirty="0" err="1">
                <a:solidFill>
                  <a:srgbClr val="51868F"/>
                </a:solidFill>
                <a:latin typeface="Consolas" pitchFamily="49" charset="0"/>
              </a:rPr>
              <a:t>send</a:t>
            </a:r>
            <a:r>
              <a:rPr lang="fi-FI" sz="3200" dirty="0">
                <a:latin typeface="Consolas" pitchFamily="49" charset="0"/>
              </a:rPr>
              <a:t>();</a:t>
            </a:r>
          </a:p>
          <a:p>
            <a:pPr algn="l">
              <a:defRPr/>
            </a:pPr>
            <a:endParaRPr lang="fi-FI" sz="3200" dirty="0">
              <a:latin typeface="Consolas" pitchFamily="49" charset="0"/>
            </a:endParaRPr>
          </a:p>
          <a:p>
            <a:pPr algn="l">
              <a:defRPr/>
            </a:pPr>
            <a:r>
              <a:rPr lang="fi-FI" sz="3200" dirty="0" err="1">
                <a:solidFill>
                  <a:schemeClr val="accent5">
                    <a:lumMod val="75000"/>
                  </a:schemeClr>
                </a:solidFill>
                <a:latin typeface="Consolas" pitchFamily="49" charset="0"/>
              </a:rPr>
              <a:t>function</a:t>
            </a:r>
            <a:r>
              <a:rPr lang="fi-FI" sz="3200" dirty="0">
                <a:latin typeface="Consolas" pitchFamily="49" charset="0"/>
              </a:rPr>
              <a:t> </a:t>
            </a:r>
            <a:r>
              <a:rPr lang="fi-FI" sz="3200" dirty="0" err="1">
                <a:solidFill>
                  <a:srgbClr val="51868F"/>
                </a:solidFill>
                <a:latin typeface="Consolas" pitchFamily="49" charset="0"/>
              </a:rPr>
              <a:t>reqListener</a:t>
            </a:r>
            <a:r>
              <a:rPr lang="fi-FI" sz="3200" dirty="0">
                <a:latin typeface="Consolas" pitchFamily="49" charset="0"/>
              </a:rPr>
              <a:t> (){</a:t>
            </a:r>
          </a:p>
          <a:p>
            <a:pPr algn="l">
              <a:defRPr/>
            </a:pPr>
            <a:r>
              <a:rPr lang="fi-FI" sz="3200" dirty="0">
                <a:latin typeface="Consolas" pitchFamily="49" charset="0"/>
              </a:rPr>
              <a:t> </a:t>
            </a:r>
            <a:r>
              <a:rPr lang="fi-FI" sz="3200" dirty="0">
                <a:solidFill>
                  <a:schemeClr val="accent1">
                    <a:lumMod val="75000"/>
                  </a:schemeClr>
                </a:solidFill>
                <a:latin typeface="Consolas" pitchFamily="49" charset="0"/>
              </a:rPr>
              <a:t> </a:t>
            </a:r>
            <a:r>
              <a:rPr lang="fi-FI" sz="3200" dirty="0" err="1">
                <a:solidFill>
                  <a:schemeClr val="accent1">
                    <a:lumMod val="75000"/>
                  </a:schemeClr>
                </a:solidFill>
                <a:latin typeface="Consolas" pitchFamily="49" charset="0"/>
              </a:rPr>
              <a:t>console.log</a:t>
            </a:r>
            <a:r>
              <a:rPr lang="fi-FI" sz="3200" dirty="0" err="1">
                <a:latin typeface="Consolas" pitchFamily="49" charset="0"/>
              </a:rPr>
              <a:t>(this.</a:t>
            </a:r>
            <a:r>
              <a:rPr lang="fi-FI" sz="3200" dirty="0" err="1">
                <a:solidFill>
                  <a:srgbClr val="51868F"/>
                </a:solidFill>
                <a:latin typeface="Consolas" pitchFamily="49" charset="0"/>
              </a:rPr>
              <a:t>responseText</a:t>
            </a:r>
            <a:r>
              <a:rPr lang="fi-FI" sz="3200" dirty="0">
                <a:latin typeface="Consolas" pitchFamily="49" charset="0"/>
              </a:rPr>
              <a:t>);</a:t>
            </a:r>
          </a:p>
          <a:p>
            <a:pPr algn="l">
              <a:defRPr/>
            </a:pPr>
            <a:r>
              <a:rPr lang="fi-FI" sz="3200" dirty="0" smtClean="0">
                <a:latin typeface="Consolas" pitchFamily="49" charset="0"/>
              </a:rPr>
              <a:t>}</a:t>
            </a:r>
            <a:endParaRPr lang="fi-FI" sz="3200" dirty="0">
              <a:latin typeface="Consolas" pitchFamily="49" charset="0"/>
            </a:endParaRPr>
          </a:p>
        </p:txBody>
      </p:sp>
    </p:spTree>
    <p:extLst>
      <p:ext uri="{BB962C8B-B14F-4D97-AF65-F5344CB8AC3E}">
        <p14:creationId xmlns:p14="http://schemas.microsoft.com/office/powerpoint/2010/main" val="1711570041"/>
      </p:ext>
    </p:extLst>
  </p:cSld>
  <p:clrMapOvr>
    <a:masterClrMapping/>
  </p:clrMapOvr>
  <p:transition xmlns:p14="http://schemas.microsoft.com/office/powerpoint/2010/main" spd="me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Methods for API</a:t>
            </a:r>
            <a:r>
              <a:rPr lang="en-US" sz="8000" dirty="0" smtClean="0"/>
              <a:t>s</a:t>
            </a:r>
            <a:endParaRPr lang="en-US" sz="8000" dirty="0"/>
          </a:p>
        </p:txBody>
      </p:sp>
      <p:graphicFrame>
        <p:nvGraphicFramePr>
          <p:cNvPr id="5" name="Table 4"/>
          <p:cNvGraphicFramePr>
            <a:graphicFrameLocks noGrp="1"/>
          </p:cNvGraphicFramePr>
          <p:nvPr>
            <p:extLst>
              <p:ext uri="{D42A27DB-BD31-4B8C-83A1-F6EECF244321}">
                <p14:modId xmlns:p14="http://schemas.microsoft.com/office/powerpoint/2010/main" val="569520805"/>
              </p:ext>
            </p:extLst>
          </p:nvPr>
        </p:nvGraphicFramePr>
        <p:xfrm>
          <a:off x="1396999" y="3886200"/>
          <a:ext cx="21780501" cy="8686799"/>
        </p:xfrm>
        <a:graphic>
          <a:graphicData uri="http://schemas.openxmlformats.org/drawingml/2006/table">
            <a:tbl>
              <a:tblPr firstRow="1" bandRow="1">
                <a:tableStyleId>{5940675A-B579-460E-94D1-54222C63F5DA}</a:tableStyleId>
              </a:tblPr>
              <a:tblGrid>
                <a:gridCol w="7260167"/>
                <a:gridCol w="7260167"/>
                <a:gridCol w="7260167"/>
              </a:tblGrid>
              <a:tr h="0">
                <a:tc>
                  <a:txBody>
                    <a:bodyPr/>
                    <a:lstStyle/>
                    <a:p>
                      <a:r>
                        <a:rPr lang="en-US" sz="3600" dirty="0" smtClean="0"/>
                        <a:t>HTTP Verb</a:t>
                      </a:r>
                      <a:endParaRPr lang="en-US" sz="3600" dirty="0"/>
                    </a:p>
                  </a:txBody>
                  <a:tcPr/>
                </a:tc>
                <a:tc>
                  <a:txBody>
                    <a:bodyPr/>
                    <a:lstStyle/>
                    <a:p>
                      <a:r>
                        <a:rPr lang="en-US" sz="3600" dirty="0" smtClean="0"/>
                        <a:t>CRUD</a:t>
                      </a:r>
                      <a:endParaRPr lang="en-US" sz="3600" dirty="0"/>
                    </a:p>
                  </a:txBody>
                  <a:tcPr/>
                </a:tc>
                <a:tc>
                  <a:txBody>
                    <a:bodyPr/>
                    <a:lstStyle/>
                    <a:p>
                      <a:r>
                        <a:rPr lang="en-US" sz="3600" dirty="0" smtClean="0"/>
                        <a:t>Description</a:t>
                      </a:r>
                      <a:endParaRPr lang="en-US" sz="3600" dirty="0"/>
                    </a:p>
                  </a:txBody>
                  <a:tcPr/>
                </a:tc>
              </a:tr>
              <a:tr h="711330">
                <a:tc>
                  <a:txBody>
                    <a:bodyPr/>
                    <a:lstStyle/>
                    <a:p>
                      <a:r>
                        <a:rPr lang="en-US" sz="3600" dirty="0" smtClean="0">
                          <a:solidFill>
                            <a:schemeClr val="accent5">
                              <a:lumMod val="75000"/>
                            </a:schemeClr>
                          </a:solidFill>
                          <a:latin typeface="Consolas"/>
                          <a:cs typeface="Consolas"/>
                        </a:rPr>
                        <a:t>POST</a:t>
                      </a:r>
                      <a:endParaRPr lang="en-US" sz="3600" dirty="0">
                        <a:solidFill>
                          <a:schemeClr val="accent5">
                            <a:lumMod val="75000"/>
                          </a:schemeClr>
                        </a:solidFill>
                        <a:latin typeface="Consolas"/>
                        <a:cs typeface="Consolas"/>
                      </a:endParaRPr>
                    </a:p>
                  </a:txBody>
                  <a:tcPr/>
                </a:tc>
                <a:tc>
                  <a:txBody>
                    <a:bodyPr/>
                    <a:lstStyle/>
                    <a:p>
                      <a:r>
                        <a:rPr lang="en-US" sz="3600" dirty="0" smtClean="0">
                          <a:solidFill>
                            <a:schemeClr val="accent1">
                              <a:lumMod val="75000"/>
                            </a:schemeClr>
                          </a:solidFill>
                        </a:rPr>
                        <a:t>Create</a:t>
                      </a:r>
                      <a:endParaRPr lang="en-US" sz="3600" dirty="0">
                        <a:solidFill>
                          <a:schemeClr val="accent1">
                            <a:lumMod val="75000"/>
                          </a:schemeClr>
                        </a:solidFill>
                      </a:endParaRPr>
                    </a:p>
                  </a:txBody>
                  <a:tcPr/>
                </a:tc>
                <a:tc>
                  <a:txBody>
                    <a:bodyPr/>
                    <a:lstStyle/>
                    <a:p>
                      <a:pPr marL="342900" indent="-342900" algn="l">
                        <a:buFont typeface="Arial"/>
                        <a:buChar char="•"/>
                      </a:pPr>
                      <a:r>
                        <a:rPr lang="en-US" sz="3600" dirty="0" smtClean="0"/>
                        <a:t>create new resources</a:t>
                      </a:r>
                      <a:r>
                        <a:rPr lang="en-US" sz="3600" baseline="0" dirty="0" smtClean="0"/>
                        <a:t> </a:t>
                      </a:r>
                    </a:p>
                    <a:p>
                      <a:pPr marL="342900" indent="-342900" algn="l">
                        <a:buFont typeface="Arial"/>
                        <a:buChar char="•"/>
                      </a:pPr>
                      <a:r>
                        <a:rPr lang="en-US" sz="3600" baseline="0" dirty="0" smtClean="0"/>
                        <a:t>extends a database through an append operation </a:t>
                      </a:r>
                      <a:endParaRPr lang="en-US" sz="3600" dirty="0"/>
                    </a:p>
                  </a:txBody>
                  <a:tcPr/>
                </a:tc>
              </a:tr>
              <a:tr h="2475230">
                <a:tc>
                  <a:txBody>
                    <a:bodyPr/>
                    <a:lstStyle/>
                    <a:p>
                      <a:r>
                        <a:rPr lang="en-US" sz="3600" dirty="0" smtClean="0">
                          <a:solidFill>
                            <a:schemeClr val="accent5">
                              <a:lumMod val="75000"/>
                            </a:schemeClr>
                          </a:solidFill>
                          <a:latin typeface="Consolas"/>
                          <a:cs typeface="Consolas"/>
                        </a:rPr>
                        <a:t>GET</a:t>
                      </a:r>
                      <a:endParaRPr lang="en-US" sz="3600" dirty="0">
                        <a:solidFill>
                          <a:schemeClr val="accent5">
                            <a:lumMod val="75000"/>
                          </a:schemeClr>
                        </a:solidFill>
                        <a:latin typeface="Consolas"/>
                        <a:cs typeface="Consolas"/>
                      </a:endParaRPr>
                    </a:p>
                  </a:txBody>
                  <a:tcPr/>
                </a:tc>
                <a:tc>
                  <a:txBody>
                    <a:bodyPr/>
                    <a:lstStyle/>
                    <a:p>
                      <a:r>
                        <a:rPr lang="en-US" sz="3600" dirty="0" smtClean="0">
                          <a:solidFill>
                            <a:schemeClr val="accent1">
                              <a:lumMod val="75000"/>
                            </a:schemeClr>
                          </a:solidFill>
                        </a:rPr>
                        <a:t>Read</a:t>
                      </a:r>
                      <a:endParaRPr lang="en-US" sz="3600" dirty="0">
                        <a:solidFill>
                          <a:schemeClr val="accent1">
                            <a:lumMod val="75000"/>
                          </a:schemeClr>
                        </a:solidFill>
                      </a:endParaRPr>
                    </a:p>
                  </a:txBody>
                  <a:tcPr/>
                </a:tc>
                <a:tc>
                  <a:txBody>
                    <a:bodyPr/>
                    <a:lstStyle/>
                    <a:p>
                      <a:pPr marL="342900" indent="-342900" algn="l">
                        <a:buFont typeface="Arial"/>
                        <a:buChar char="•"/>
                      </a:pPr>
                      <a:r>
                        <a:rPr lang="en-US" sz="3600" baseline="0" dirty="0" smtClean="0"/>
                        <a:t>retrieve information using XML or JSON and an HTTP response code of 200(OK)</a:t>
                      </a:r>
                    </a:p>
                    <a:p>
                      <a:pPr marL="342900" indent="-342900" algn="l">
                        <a:buFont typeface="Arial"/>
                        <a:buChar char="•"/>
                      </a:pPr>
                      <a:r>
                        <a:rPr lang="en-US" sz="3600" baseline="0" dirty="0" smtClean="0"/>
                        <a:t>error cases is 404 (NOT FOUND) or 400 (BAD REQUEST)</a:t>
                      </a:r>
                      <a:endParaRPr lang="en-US" sz="3600" dirty="0"/>
                    </a:p>
                  </a:txBody>
                  <a:tcPr/>
                </a:tc>
              </a:tr>
              <a:tr h="711330">
                <a:tc>
                  <a:txBody>
                    <a:bodyPr/>
                    <a:lstStyle/>
                    <a:p>
                      <a:r>
                        <a:rPr lang="en-US" sz="3600" dirty="0" smtClean="0">
                          <a:solidFill>
                            <a:schemeClr val="accent5">
                              <a:lumMod val="75000"/>
                            </a:schemeClr>
                          </a:solidFill>
                          <a:latin typeface="Consolas"/>
                          <a:cs typeface="Consolas"/>
                        </a:rPr>
                        <a:t>PUT</a:t>
                      </a:r>
                      <a:endParaRPr lang="en-US" sz="3600" dirty="0">
                        <a:solidFill>
                          <a:schemeClr val="accent5">
                            <a:lumMod val="75000"/>
                          </a:schemeClr>
                        </a:solidFill>
                        <a:latin typeface="Consolas"/>
                        <a:cs typeface="Consolas"/>
                      </a:endParaRPr>
                    </a:p>
                  </a:txBody>
                  <a:tcPr/>
                </a:tc>
                <a:tc>
                  <a:txBody>
                    <a:bodyPr/>
                    <a:lstStyle/>
                    <a:p>
                      <a:r>
                        <a:rPr lang="en-US" sz="3600" dirty="0" smtClean="0">
                          <a:solidFill>
                            <a:schemeClr val="accent1">
                              <a:lumMod val="75000"/>
                            </a:schemeClr>
                          </a:solidFill>
                        </a:rPr>
                        <a:t>Update</a:t>
                      </a:r>
                      <a:endParaRPr lang="en-US" sz="3600" dirty="0">
                        <a:solidFill>
                          <a:schemeClr val="accent1">
                            <a:lumMod val="75000"/>
                          </a:schemeClr>
                        </a:solidFill>
                      </a:endParaRPr>
                    </a:p>
                  </a:txBody>
                  <a:tcPr/>
                </a:tc>
                <a:tc>
                  <a:txBody>
                    <a:bodyPr/>
                    <a:lstStyle/>
                    <a:p>
                      <a:pPr marL="342900" indent="-342900" algn="l">
                        <a:buFont typeface="Arial"/>
                        <a:buChar char="•"/>
                      </a:pPr>
                      <a:r>
                        <a:rPr lang="en-US" sz="3600" dirty="0" smtClean="0"/>
                        <a:t>used</a:t>
                      </a:r>
                      <a:r>
                        <a:rPr lang="en-US" sz="3600" baseline="0" dirty="0" smtClean="0"/>
                        <a:t> to update capabilities</a:t>
                      </a:r>
                    </a:p>
                    <a:p>
                      <a:pPr marL="342900" indent="-342900" algn="l">
                        <a:buFont typeface="Arial"/>
                        <a:buChar char="•"/>
                      </a:pPr>
                      <a:r>
                        <a:rPr lang="en-US" sz="3600" baseline="0" dirty="0" smtClean="0"/>
                        <a:t>stored under the request  </a:t>
                      </a:r>
                      <a:endParaRPr lang="en-US" sz="3600" dirty="0"/>
                    </a:p>
                  </a:txBody>
                  <a:tcPr/>
                </a:tc>
              </a:tr>
              <a:tr h="711330">
                <a:tc>
                  <a:txBody>
                    <a:bodyPr/>
                    <a:lstStyle/>
                    <a:p>
                      <a:r>
                        <a:rPr lang="en-US" sz="3600" dirty="0" smtClean="0">
                          <a:solidFill>
                            <a:schemeClr val="accent5">
                              <a:lumMod val="75000"/>
                            </a:schemeClr>
                          </a:solidFill>
                          <a:latin typeface="Consolas"/>
                          <a:cs typeface="Consolas"/>
                        </a:rPr>
                        <a:t>DELETE</a:t>
                      </a:r>
                      <a:endParaRPr lang="en-US" sz="3600" dirty="0">
                        <a:solidFill>
                          <a:schemeClr val="accent5">
                            <a:lumMod val="75000"/>
                          </a:schemeClr>
                        </a:solidFill>
                        <a:latin typeface="Consolas"/>
                        <a:cs typeface="Consolas"/>
                      </a:endParaRPr>
                    </a:p>
                  </a:txBody>
                  <a:tcPr/>
                </a:tc>
                <a:tc>
                  <a:txBody>
                    <a:bodyPr/>
                    <a:lstStyle/>
                    <a:p>
                      <a:r>
                        <a:rPr lang="en-US" sz="3600" dirty="0" smtClean="0">
                          <a:solidFill>
                            <a:schemeClr val="accent1">
                              <a:lumMod val="75000"/>
                            </a:schemeClr>
                          </a:solidFill>
                        </a:rPr>
                        <a:t>Delete</a:t>
                      </a:r>
                      <a:endParaRPr lang="en-US" sz="3600" dirty="0">
                        <a:solidFill>
                          <a:schemeClr val="accent1">
                            <a:lumMod val="75000"/>
                          </a:schemeClr>
                        </a:solidFill>
                      </a:endParaRPr>
                    </a:p>
                  </a:txBody>
                  <a:tcPr/>
                </a:tc>
                <a:tc>
                  <a:txBody>
                    <a:bodyPr/>
                    <a:lstStyle/>
                    <a:p>
                      <a:pPr marL="342900" indent="-342900" algn="l">
                        <a:buFont typeface="Arial"/>
                        <a:buChar char="•"/>
                      </a:pPr>
                      <a:r>
                        <a:rPr lang="en-US" sz="3600" dirty="0" smtClean="0"/>
                        <a:t>origin</a:t>
                      </a:r>
                      <a:r>
                        <a:rPr lang="en-US" sz="3600" baseline="0" dirty="0" smtClean="0"/>
                        <a:t> server delete the resource </a:t>
                      </a:r>
                    </a:p>
                    <a:p>
                      <a:pPr marL="342900" indent="-342900" algn="l">
                        <a:buFont typeface="Arial"/>
                        <a:buChar char="•"/>
                      </a:pPr>
                      <a:r>
                        <a:rPr lang="en-US" sz="3600" baseline="0" dirty="0" smtClean="0"/>
                        <a:t>may be overridden </a:t>
                      </a:r>
                    </a:p>
                    <a:p>
                      <a:pPr marL="342900" indent="-342900" algn="l">
                        <a:buFont typeface="Arial"/>
                        <a:buChar char="•"/>
                      </a:pPr>
                      <a:r>
                        <a:rPr lang="en-US" sz="3600" baseline="0" dirty="0" smtClean="0"/>
                        <a:t>successful response should be 200 (OK) </a:t>
                      </a:r>
                      <a:r>
                        <a:rPr lang="en-US" sz="3600" baseline="0" dirty="0" err="1" smtClean="0"/>
                        <a:t>i</a:t>
                      </a:r>
                      <a:endParaRPr lang="en-US" sz="3600" dirty="0"/>
                    </a:p>
                  </a:txBody>
                  <a:tcPr/>
                </a:tc>
              </a:tr>
            </a:tbl>
          </a:graphicData>
        </a:graphic>
      </p:graphicFrame>
    </p:spTree>
    <p:extLst>
      <p:ext uri="{BB962C8B-B14F-4D97-AF65-F5344CB8AC3E}">
        <p14:creationId xmlns:p14="http://schemas.microsoft.com/office/powerpoint/2010/main" val="2164395413"/>
      </p:ext>
    </p:extLst>
  </p:cSld>
  <p:clrMapOvr>
    <a:masterClrMapping/>
  </p:clrMapOvr>
  <p:transition xmlns:p14="http://schemas.microsoft.com/office/powerpoint/2010/main" spd="me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HTTP </a:t>
            </a:r>
            <a:r>
              <a:rPr lang="en-US" dirty="0" err="1" smtClean="0"/>
              <a:t>REquest</a:t>
            </a:r>
            <a:endParaRPr lang="en-US" sz="7200" dirty="0"/>
          </a:p>
        </p:txBody>
      </p:sp>
      <p:sp>
        <p:nvSpPr>
          <p:cNvPr id="3" name="Text Placeholder 2"/>
          <p:cNvSpPr>
            <a:spLocks noGrp="1"/>
          </p:cNvSpPr>
          <p:nvPr>
            <p:ph type="body" idx="1"/>
          </p:nvPr>
        </p:nvSpPr>
        <p:spPr>
          <a:xfrm>
            <a:off x="673100" y="3048000"/>
            <a:ext cx="7645400" cy="10013950"/>
          </a:xfrm>
        </p:spPr>
        <p:txBody>
          <a:bodyPr anchor="t">
            <a:normAutofit/>
          </a:bodyPr>
          <a:lstStyle/>
          <a:p>
            <a:r>
              <a:rPr lang="en-US" sz="4000" dirty="0" smtClean="0">
                <a:solidFill>
                  <a:schemeClr val="accent5">
                    <a:lumMod val="75000"/>
                  </a:schemeClr>
                </a:solidFill>
                <a:latin typeface="+mj-lt"/>
                <a:cs typeface="Consolas"/>
              </a:rPr>
              <a:t>create a new </a:t>
            </a:r>
            <a:r>
              <a:rPr lang="en-US" sz="4000" dirty="0" err="1" smtClean="0">
                <a:solidFill>
                  <a:schemeClr val="accent5">
                    <a:lumMod val="75000"/>
                  </a:schemeClr>
                </a:solidFill>
                <a:latin typeface="Consolas"/>
                <a:cs typeface="Consolas"/>
              </a:rPr>
              <a:t>XMLHttpRequest</a:t>
            </a:r>
            <a:endParaRPr lang="en-US" sz="4000" dirty="0" smtClean="0">
              <a:solidFill>
                <a:schemeClr val="accent5">
                  <a:lumMod val="75000"/>
                </a:schemeClr>
              </a:solidFill>
              <a:latin typeface="Consolas"/>
              <a:cs typeface="Consolas"/>
            </a:endParaRPr>
          </a:p>
          <a:p>
            <a:r>
              <a:rPr lang="en-US" sz="4000" dirty="0" smtClean="0">
                <a:solidFill>
                  <a:schemeClr val="accent5">
                    <a:lumMod val="75000"/>
                  </a:schemeClr>
                </a:solidFill>
                <a:latin typeface="+mj-lt"/>
                <a:cs typeface="Consolas"/>
              </a:rPr>
              <a:t>add an Event Listener </a:t>
            </a:r>
          </a:p>
          <a:p>
            <a:r>
              <a:rPr lang="en-US" sz="4000" dirty="0" smtClean="0">
                <a:solidFill>
                  <a:schemeClr val="accent5">
                    <a:lumMod val="75000"/>
                  </a:schemeClr>
                </a:solidFill>
                <a:latin typeface="+mj-lt"/>
                <a:cs typeface="Consolas"/>
              </a:rPr>
              <a:t>open the request and specify that it is a</a:t>
            </a:r>
            <a:r>
              <a:rPr lang="en-US" sz="4000" dirty="0" smtClean="0">
                <a:solidFill>
                  <a:schemeClr val="accent5">
                    <a:lumMod val="75000"/>
                  </a:schemeClr>
                </a:solidFill>
                <a:latin typeface="Consolas"/>
                <a:cs typeface="Consolas"/>
              </a:rPr>
              <a:t> GET </a:t>
            </a:r>
            <a:r>
              <a:rPr lang="en-US" sz="4000" dirty="0" smtClean="0">
                <a:solidFill>
                  <a:schemeClr val="accent5">
                    <a:lumMod val="75000"/>
                  </a:schemeClr>
                </a:solidFill>
                <a:latin typeface="+mj-lt"/>
                <a:cs typeface="Consolas"/>
              </a:rPr>
              <a:t>request and offer it the API’s website</a:t>
            </a:r>
          </a:p>
          <a:p>
            <a:r>
              <a:rPr lang="en-US" sz="4000" dirty="0" smtClean="0">
                <a:solidFill>
                  <a:schemeClr val="accent5">
                    <a:lumMod val="75000"/>
                  </a:schemeClr>
                </a:solidFill>
                <a:latin typeface="+mj-lt"/>
                <a:cs typeface="Consolas"/>
              </a:rPr>
              <a:t>retrieves data without doing a full page refresh </a:t>
            </a:r>
          </a:p>
          <a:p>
            <a:r>
              <a:rPr lang="en-US" sz="4000" dirty="0" err="1" smtClean="0">
                <a:solidFill>
                  <a:schemeClr val="accent5">
                    <a:lumMod val="75000"/>
                  </a:schemeClr>
                </a:solidFill>
                <a:latin typeface="Consolas"/>
                <a:cs typeface="Consolas"/>
              </a:rPr>
              <a:t>console.log</a:t>
            </a:r>
            <a:r>
              <a:rPr lang="en-US" sz="4000" dirty="0" smtClean="0">
                <a:solidFill>
                  <a:schemeClr val="accent5">
                    <a:lumMod val="75000"/>
                  </a:schemeClr>
                </a:solidFill>
                <a:latin typeface="+mj-lt"/>
                <a:cs typeface="Consolas"/>
              </a:rPr>
              <a:t> this request using </a:t>
            </a:r>
            <a:r>
              <a:rPr lang="en-US" sz="4000" dirty="0" err="1" smtClean="0">
                <a:solidFill>
                  <a:schemeClr val="accent5">
                    <a:lumMod val="75000"/>
                  </a:schemeClr>
                </a:solidFill>
                <a:latin typeface="Consolas"/>
                <a:cs typeface="Consolas"/>
              </a:rPr>
              <a:t>responseText</a:t>
            </a:r>
            <a:endParaRPr lang="en-US" sz="4000" dirty="0">
              <a:solidFill>
                <a:schemeClr val="accent5">
                  <a:lumMod val="75000"/>
                </a:schemeClr>
              </a:solidFill>
              <a:latin typeface="Consolas"/>
              <a:cs typeface="Consolas"/>
            </a:endParaRPr>
          </a:p>
          <a:p>
            <a:pPr marL="736600" lvl="1" indent="0">
              <a:buNone/>
            </a:pPr>
            <a:endParaRPr lang="en-US" sz="4000" dirty="0" smtClean="0">
              <a:solidFill>
                <a:schemeClr val="tx2">
                  <a:lumMod val="75000"/>
                </a:schemeClr>
              </a:solidFill>
              <a:latin typeface="+mj-lt"/>
              <a:cs typeface="Consolas"/>
            </a:endParaRPr>
          </a:p>
        </p:txBody>
      </p:sp>
      <p:sp>
        <p:nvSpPr>
          <p:cNvPr id="4" name="Rounded Rectangle 3"/>
          <p:cNvSpPr/>
          <p:nvPr/>
        </p:nvSpPr>
        <p:spPr>
          <a:xfrm>
            <a:off x="8953500" y="5893195"/>
            <a:ext cx="15081250" cy="4797702"/>
          </a:xfrm>
          <a:prstGeom prst="roundRect">
            <a:avLst>
              <a:gd name="adj" fmla="val 9661"/>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err="1" smtClean="0">
                <a:solidFill>
                  <a:srgbClr val="7D1102"/>
                </a:solidFill>
                <a:latin typeface="Consolas" pitchFamily="49" charset="0"/>
              </a:rPr>
              <a:t>var</a:t>
            </a:r>
            <a:r>
              <a:rPr lang="fi-FI" sz="3200" dirty="0" smtClean="0">
                <a:latin typeface="Consolas" pitchFamily="49" charset="0"/>
              </a:rPr>
              <a:t> </a:t>
            </a:r>
            <a:r>
              <a:rPr lang="fi-FI" sz="3200" dirty="0" err="1">
                <a:latin typeface="Consolas" pitchFamily="49" charset="0"/>
              </a:rPr>
              <a:t>xmlhttp</a:t>
            </a:r>
            <a:r>
              <a:rPr lang="fi-FI" sz="3200" dirty="0">
                <a:latin typeface="Consolas" pitchFamily="49" charset="0"/>
              </a:rPr>
              <a:t> = </a:t>
            </a:r>
            <a:r>
              <a:rPr lang="fi-FI" sz="3200" dirty="0">
                <a:solidFill>
                  <a:srgbClr val="7D1102"/>
                </a:solidFill>
                <a:latin typeface="Consolas" pitchFamily="49" charset="0"/>
              </a:rPr>
              <a:t>new</a:t>
            </a:r>
            <a:r>
              <a:rPr lang="fi-FI" sz="3200" dirty="0">
                <a:latin typeface="Consolas" pitchFamily="49" charset="0"/>
              </a:rPr>
              <a:t> </a:t>
            </a:r>
            <a:r>
              <a:rPr lang="fi-FI" sz="3200" dirty="0" err="1">
                <a:solidFill>
                  <a:schemeClr val="accent1">
                    <a:lumMod val="75000"/>
                  </a:schemeClr>
                </a:solidFill>
                <a:latin typeface="Consolas" pitchFamily="49" charset="0"/>
              </a:rPr>
              <a:t>XMLHttpRequest</a:t>
            </a:r>
            <a:r>
              <a:rPr lang="fi-FI" sz="3200" dirty="0">
                <a:latin typeface="Consolas" pitchFamily="49" charset="0"/>
              </a:rPr>
              <a:t>();</a:t>
            </a:r>
          </a:p>
          <a:p>
            <a:pPr algn="l">
              <a:defRPr/>
            </a:pPr>
            <a:r>
              <a:rPr lang="fi-FI" sz="3200" dirty="0" err="1">
                <a:latin typeface="Consolas" pitchFamily="49" charset="0"/>
              </a:rPr>
              <a:t>xmlhttp.addEventListener(</a:t>
            </a:r>
            <a:r>
              <a:rPr lang="fi-FI" sz="3200" dirty="0" err="1">
                <a:solidFill>
                  <a:srgbClr val="A37113"/>
                </a:solidFill>
                <a:latin typeface="Consolas" pitchFamily="49" charset="0"/>
              </a:rPr>
              <a:t>"load</a:t>
            </a:r>
            <a:r>
              <a:rPr lang="fi-FI" sz="3200" dirty="0">
                <a:solidFill>
                  <a:srgbClr val="A37113"/>
                </a:solidFill>
                <a:latin typeface="Consolas" pitchFamily="49" charset="0"/>
              </a:rPr>
              <a:t>"</a:t>
            </a:r>
            <a:r>
              <a:rPr lang="fi-FI" sz="3200" dirty="0">
                <a:latin typeface="Consolas" pitchFamily="49" charset="0"/>
              </a:rPr>
              <a:t>, </a:t>
            </a:r>
            <a:r>
              <a:rPr lang="fi-FI" sz="3200" dirty="0" err="1">
                <a:latin typeface="Consolas" pitchFamily="49" charset="0"/>
              </a:rPr>
              <a:t>reqListener</a:t>
            </a:r>
            <a:r>
              <a:rPr lang="fi-FI" sz="3200" dirty="0">
                <a:latin typeface="Consolas" pitchFamily="49" charset="0"/>
              </a:rPr>
              <a:t>);</a:t>
            </a:r>
          </a:p>
          <a:p>
            <a:pPr algn="l">
              <a:defRPr/>
            </a:pPr>
            <a:r>
              <a:rPr lang="fi-FI" sz="3200" dirty="0" err="1">
                <a:latin typeface="Consolas" pitchFamily="49" charset="0"/>
              </a:rPr>
              <a:t>xmlhttp.</a:t>
            </a:r>
            <a:r>
              <a:rPr lang="fi-FI" sz="3200" dirty="0" err="1">
                <a:solidFill>
                  <a:srgbClr val="51868F"/>
                </a:solidFill>
                <a:latin typeface="Consolas" pitchFamily="49" charset="0"/>
              </a:rPr>
              <a:t>open</a:t>
            </a:r>
            <a:r>
              <a:rPr lang="fi-FI" sz="3200" dirty="0" err="1">
                <a:latin typeface="Consolas" pitchFamily="49" charset="0"/>
              </a:rPr>
              <a:t>(</a:t>
            </a:r>
            <a:r>
              <a:rPr lang="fi-FI" sz="3200" dirty="0" err="1">
                <a:solidFill>
                  <a:srgbClr val="A37113"/>
                </a:solidFill>
                <a:latin typeface="Consolas" pitchFamily="49" charset="0"/>
              </a:rPr>
              <a:t>"GET</a:t>
            </a:r>
            <a:r>
              <a:rPr lang="fi-FI" sz="3200" dirty="0">
                <a:solidFill>
                  <a:srgbClr val="A37113"/>
                </a:solidFill>
                <a:latin typeface="Consolas" pitchFamily="49" charset="0"/>
              </a:rPr>
              <a:t>"</a:t>
            </a:r>
            <a:r>
              <a:rPr lang="fi-FI" sz="3200" dirty="0">
                <a:latin typeface="Consolas" pitchFamily="49" charset="0"/>
              </a:rPr>
              <a:t>, </a:t>
            </a:r>
            <a:r>
              <a:rPr lang="fi-FI" sz="3200" dirty="0">
                <a:solidFill>
                  <a:srgbClr val="A37113"/>
                </a:solidFill>
                <a:latin typeface="Consolas" pitchFamily="49" charset="0"/>
              </a:rPr>
              <a:t>"http://api.openweathermap.org/data/2.5/</a:t>
            </a:r>
            <a:r>
              <a:rPr lang="fi-FI" sz="3200" dirty="0" smtClean="0">
                <a:solidFill>
                  <a:srgbClr val="A37113"/>
                </a:solidFill>
                <a:latin typeface="Consolas" pitchFamily="49" charset="0"/>
              </a:rPr>
              <a:t>weather?q</a:t>
            </a:r>
            <a:r>
              <a:rPr lang="fi-FI" sz="3200" dirty="0">
                <a:solidFill>
                  <a:srgbClr val="A37113"/>
                </a:solidFill>
                <a:latin typeface="Consolas" pitchFamily="49" charset="0"/>
              </a:rPr>
              <a:t>=Toronto,on&amp;appid=2de143494c0b295cca9337e1e96b00e0"</a:t>
            </a:r>
            <a:r>
              <a:rPr lang="fi-FI" sz="3200" dirty="0">
                <a:latin typeface="Consolas" pitchFamily="49" charset="0"/>
              </a:rPr>
              <a:t>);</a:t>
            </a:r>
          </a:p>
          <a:p>
            <a:pPr algn="l">
              <a:defRPr/>
            </a:pPr>
            <a:r>
              <a:rPr lang="fi-FI" sz="3200" dirty="0" err="1">
                <a:latin typeface="Consolas" pitchFamily="49" charset="0"/>
              </a:rPr>
              <a:t>xmlhttp.</a:t>
            </a:r>
            <a:r>
              <a:rPr lang="fi-FI" sz="3200" dirty="0" err="1">
                <a:solidFill>
                  <a:srgbClr val="51868F"/>
                </a:solidFill>
                <a:latin typeface="Consolas" pitchFamily="49" charset="0"/>
              </a:rPr>
              <a:t>send</a:t>
            </a:r>
            <a:r>
              <a:rPr lang="fi-FI" sz="3200" dirty="0">
                <a:latin typeface="Consolas" pitchFamily="49" charset="0"/>
              </a:rPr>
              <a:t>();</a:t>
            </a:r>
          </a:p>
          <a:p>
            <a:pPr algn="l">
              <a:defRPr/>
            </a:pPr>
            <a:endParaRPr lang="fi-FI" sz="3200" dirty="0">
              <a:latin typeface="Consolas" pitchFamily="49" charset="0"/>
            </a:endParaRPr>
          </a:p>
          <a:p>
            <a:pPr algn="l">
              <a:defRPr/>
            </a:pPr>
            <a:r>
              <a:rPr lang="fi-FI" sz="3200" dirty="0" err="1">
                <a:solidFill>
                  <a:schemeClr val="accent5">
                    <a:lumMod val="75000"/>
                  </a:schemeClr>
                </a:solidFill>
                <a:latin typeface="Consolas" pitchFamily="49" charset="0"/>
              </a:rPr>
              <a:t>function</a:t>
            </a:r>
            <a:r>
              <a:rPr lang="fi-FI" sz="3200" dirty="0">
                <a:latin typeface="Consolas" pitchFamily="49" charset="0"/>
              </a:rPr>
              <a:t> </a:t>
            </a:r>
            <a:r>
              <a:rPr lang="fi-FI" sz="3200" dirty="0" err="1">
                <a:solidFill>
                  <a:srgbClr val="51868F"/>
                </a:solidFill>
                <a:latin typeface="Consolas" pitchFamily="49" charset="0"/>
              </a:rPr>
              <a:t>reqListener</a:t>
            </a:r>
            <a:r>
              <a:rPr lang="fi-FI" sz="3200" dirty="0">
                <a:latin typeface="Consolas" pitchFamily="49" charset="0"/>
              </a:rPr>
              <a:t> (){</a:t>
            </a:r>
          </a:p>
          <a:p>
            <a:pPr algn="l">
              <a:defRPr/>
            </a:pPr>
            <a:r>
              <a:rPr lang="fi-FI" sz="3200" dirty="0">
                <a:latin typeface="Consolas" pitchFamily="49" charset="0"/>
              </a:rPr>
              <a:t> </a:t>
            </a:r>
            <a:r>
              <a:rPr lang="fi-FI" sz="3200" dirty="0">
                <a:solidFill>
                  <a:schemeClr val="accent1">
                    <a:lumMod val="75000"/>
                  </a:schemeClr>
                </a:solidFill>
                <a:latin typeface="Consolas" pitchFamily="49" charset="0"/>
              </a:rPr>
              <a:t> </a:t>
            </a:r>
            <a:r>
              <a:rPr lang="fi-FI" sz="3200" dirty="0" err="1">
                <a:solidFill>
                  <a:schemeClr val="accent1">
                    <a:lumMod val="75000"/>
                  </a:schemeClr>
                </a:solidFill>
                <a:latin typeface="Consolas" pitchFamily="49" charset="0"/>
              </a:rPr>
              <a:t>console.log</a:t>
            </a:r>
            <a:r>
              <a:rPr lang="fi-FI" sz="3200" dirty="0" err="1">
                <a:latin typeface="Consolas" pitchFamily="49" charset="0"/>
              </a:rPr>
              <a:t>(this.</a:t>
            </a:r>
            <a:r>
              <a:rPr lang="fi-FI" sz="3200" dirty="0" err="1">
                <a:solidFill>
                  <a:srgbClr val="51868F"/>
                </a:solidFill>
                <a:latin typeface="Consolas" pitchFamily="49" charset="0"/>
              </a:rPr>
              <a:t>responseText</a:t>
            </a:r>
            <a:r>
              <a:rPr lang="fi-FI" sz="3200" dirty="0">
                <a:latin typeface="Consolas" pitchFamily="49" charset="0"/>
              </a:rPr>
              <a:t>);</a:t>
            </a:r>
          </a:p>
          <a:p>
            <a:pPr algn="l">
              <a:defRPr/>
            </a:pPr>
            <a:r>
              <a:rPr lang="fi-FI" sz="3200" dirty="0" smtClean="0">
                <a:latin typeface="Consolas" pitchFamily="49" charset="0"/>
              </a:rPr>
              <a:t>}</a:t>
            </a:r>
            <a:endParaRPr lang="fi-FI" sz="3200" dirty="0">
              <a:latin typeface="Consolas" pitchFamily="49" charset="0"/>
            </a:endParaRPr>
          </a:p>
        </p:txBody>
      </p:sp>
    </p:spTree>
    <p:extLst>
      <p:ext uri="{BB962C8B-B14F-4D97-AF65-F5344CB8AC3E}">
        <p14:creationId xmlns:p14="http://schemas.microsoft.com/office/powerpoint/2010/main" val="4225760026"/>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4290488"/>
            <a:ext cx="11227376" cy="6964103"/>
          </a:xfrm>
        </p:spPr>
        <p:txBody>
          <a:bodyPr>
            <a:noAutofit/>
          </a:bodyPr>
          <a:lstStyle/>
          <a:p>
            <a:pPr marL="0" indent="0" algn="ctr" eaLnBrk="1" hangingPunct="1">
              <a:buNone/>
            </a:pPr>
            <a:r>
              <a:rPr lang="en-US" sz="4400" dirty="0" smtClean="0">
                <a:solidFill>
                  <a:schemeClr val="accent1">
                    <a:lumMod val="75000"/>
                  </a:schemeClr>
                </a:solidFill>
                <a:latin typeface="+mj-lt"/>
                <a:cs typeface="Trade Gothic Next LT Pro Lt" pitchFamily="34" charset="0"/>
              </a:rPr>
              <a:t>Exercise Unit02 – How We Got Here</a:t>
            </a:r>
          </a:p>
          <a:p>
            <a:pPr eaLnBrk="1" hangingPunct="1">
              <a:buFont typeface="Wingdings" charset="2"/>
              <a:buChar char="v"/>
            </a:pPr>
            <a:r>
              <a:rPr lang="en-US" sz="4400" b="1" dirty="0" smtClean="0">
                <a:solidFill>
                  <a:srgbClr val="51868F"/>
                </a:solidFill>
                <a:latin typeface="+mj-lt"/>
                <a:cs typeface="Trade Gothic Next LT Pro Lt" pitchFamily="34" charset="0"/>
              </a:rPr>
              <a:t>Demo-How We Got Here/</a:t>
            </a:r>
            <a:endParaRPr lang="en-US" sz="4400" dirty="0" smtClean="0">
              <a:solidFill>
                <a:srgbClr val="51868F"/>
              </a:solidFill>
              <a:latin typeface="+mj-lt"/>
              <a:cs typeface="Trade Gothic Next LT Pro Lt" pitchFamily="34" charset="0"/>
            </a:endParaRPr>
          </a:p>
          <a:p>
            <a:pPr marL="0" indent="0" algn="ctr" eaLnBrk="1" hangingPunct="1">
              <a:buNone/>
            </a:pPr>
            <a:r>
              <a:rPr lang="en-US" sz="4400" b="1" dirty="0" smtClean="0">
                <a:solidFill>
                  <a:schemeClr val="accent5">
                    <a:lumMod val="75000"/>
                  </a:schemeClr>
                </a:solidFill>
                <a:latin typeface="+mj-lt"/>
                <a:cs typeface="Trade Gothic Next LT Pro Lt" pitchFamily="34" charset="0"/>
              </a:rPr>
              <a:t>Table Element API</a:t>
            </a:r>
            <a:endParaRPr lang="en-US" sz="4400" b="1" dirty="0">
              <a:solidFill>
                <a:schemeClr val="accent5">
                  <a:lumMod val="75000"/>
                </a:schemeClr>
              </a:solidFill>
              <a:latin typeface="+mj-lt"/>
              <a:cs typeface="Trade Gothic Next LT Pro Lt" pitchFamily="34" charset="0"/>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1169409976"/>
      </p:ext>
    </p:extLst>
  </p:cSld>
  <p:clrMapOvr>
    <a:masterClrMapping/>
  </p:clrMapOvr>
  <p:transition xmlns:p14="http://schemas.microsoft.com/office/powerpoint/2010/main" spd="me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6750" y="0"/>
            <a:ext cx="9077937" cy="9321822"/>
          </a:xfrm>
          <a:prstGeom prst="rect">
            <a:avLst/>
          </a:prstGeom>
        </p:spPr>
      </p:pic>
      <p:pic>
        <p:nvPicPr>
          <p:cNvPr id="7" name="Picture 6" descr="9455413519_javascript.png"/>
          <p:cNvPicPr>
            <a:picLocks noChangeAspect="1"/>
          </p:cNvPicPr>
          <p:nvPr/>
        </p:nvPicPr>
        <p:blipFill>
          <a:blip r:embed="rId4">
            <a:alphaModFix amt="36000"/>
            <a:extLst>
              <a:ext uri="{28A0092B-C50C-407E-A947-70E740481C1C}">
                <a14:useLocalDpi xmlns:a14="http://schemas.microsoft.com/office/drawing/2010/main" val="0"/>
              </a:ext>
            </a:extLst>
          </a:blip>
          <a:stretch>
            <a:fillRect/>
          </a:stretch>
        </p:blipFill>
        <p:spPr>
          <a:xfrm>
            <a:off x="15716250" y="4317255"/>
            <a:ext cx="8181418" cy="9389151"/>
          </a:xfrm>
          <a:prstGeom prst="rect">
            <a:avLst/>
          </a:prstGeom>
        </p:spPr>
      </p:pic>
      <p:sp>
        <p:nvSpPr>
          <p:cNvPr id="12" name="Title 1"/>
          <p:cNvSpPr txBox="1">
            <a:spLocks/>
          </p:cNvSpPr>
          <p:nvPr/>
        </p:nvSpPr>
        <p:spPr>
          <a:xfrm>
            <a:off x="673100" y="355600"/>
            <a:ext cx="11074400" cy="342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ctr" defTabSz="825500">
              <a:defRPr sz="10000" cap="all">
                <a:solidFill>
                  <a:srgbClr val="535353"/>
                </a:solidFill>
                <a:latin typeface="+mn-lt"/>
                <a:ea typeface="+mn-ea"/>
                <a:cs typeface="+mn-cs"/>
                <a:sym typeface="Gill Sans Light"/>
              </a:defRPr>
            </a:lvl1pPr>
            <a:lvl2pPr indent="228600" algn="ctr" defTabSz="825500">
              <a:defRPr sz="10000" cap="all">
                <a:solidFill>
                  <a:srgbClr val="535353"/>
                </a:solidFill>
                <a:latin typeface="+mn-lt"/>
                <a:ea typeface="+mn-ea"/>
                <a:cs typeface="+mn-cs"/>
                <a:sym typeface="Gill Sans Light"/>
              </a:defRPr>
            </a:lvl2pPr>
            <a:lvl3pPr indent="457200" algn="ctr" defTabSz="825500">
              <a:defRPr sz="10000" cap="all">
                <a:solidFill>
                  <a:srgbClr val="535353"/>
                </a:solidFill>
                <a:latin typeface="+mn-lt"/>
                <a:ea typeface="+mn-ea"/>
                <a:cs typeface="+mn-cs"/>
                <a:sym typeface="Gill Sans Light"/>
              </a:defRPr>
            </a:lvl3pPr>
            <a:lvl4pPr indent="685800" algn="ctr" defTabSz="825500">
              <a:defRPr sz="10000" cap="all">
                <a:solidFill>
                  <a:srgbClr val="535353"/>
                </a:solidFill>
                <a:latin typeface="+mn-lt"/>
                <a:ea typeface="+mn-ea"/>
                <a:cs typeface="+mn-cs"/>
                <a:sym typeface="Gill Sans Light"/>
              </a:defRPr>
            </a:lvl4pPr>
            <a:lvl5pPr indent="914400" algn="ctr" defTabSz="825500">
              <a:defRPr sz="10000" cap="all">
                <a:solidFill>
                  <a:srgbClr val="535353"/>
                </a:solidFill>
                <a:latin typeface="+mn-lt"/>
                <a:ea typeface="+mn-ea"/>
                <a:cs typeface="+mn-cs"/>
                <a:sym typeface="Gill Sans Light"/>
              </a:defRPr>
            </a:lvl5pPr>
            <a:lvl6pPr indent="1143000" algn="ctr" defTabSz="825500">
              <a:defRPr sz="10000" cap="all">
                <a:solidFill>
                  <a:srgbClr val="535353"/>
                </a:solidFill>
                <a:latin typeface="+mn-lt"/>
                <a:ea typeface="+mn-ea"/>
                <a:cs typeface="+mn-cs"/>
                <a:sym typeface="Gill Sans Light"/>
              </a:defRPr>
            </a:lvl6pPr>
            <a:lvl7pPr indent="1371600" algn="ctr" defTabSz="825500">
              <a:defRPr sz="10000" cap="all">
                <a:solidFill>
                  <a:srgbClr val="535353"/>
                </a:solidFill>
                <a:latin typeface="+mn-lt"/>
                <a:ea typeface="+mn-ea"/>
                <a:cs typeface="+mn-cs"/>
                <a:sym typeface="Gill Sans Light"/>
              </a:defRPr>
            </a:lvl7pPr>
            <a:lvl8pPr indent="1600200" algn="ctr" defTabSz="825500">
              <a:defRPr sz="10000" cap="all">
                <a:solidFill>
                  <a:srgbClr val="535353"/>
                </a:solidFill>
                <a:latin typeface="+mn-lt"/>
                <a:ea typeface="+mn-ea"/>
                <a:cs typeface="+mn-cs"/>
                <a:sym typeface="Gill Sans Light"/>
              </a:defRPr>
            </a:lvl8pPr>
            <a:lvl9pPr indent="1828800" algn="ctr" defTabSz="825500">
              <a:defRPr sz="10000" cap="all">
                <a:solidFill>
                  <a:srgbClr val="535353"/>
                </a:solidFill>
                <a:latin typeface="+mn-lt"/>
                <a:ea typeface="+mn-ea"/>
                <a:cs typeface="+mn-cs"/>
                <a:sym typeface="Gill Sans Light"/>
              </a:defRPr>
            </a:lvl9pPr>
          </a:lstStyle>
          <a:p>
            <a:r>
              <a:rPr lang="en-US" sz="8000" smtClean="0"/>
              <a:t>demo</a:t>
            </a:r>
            <a:endParaRPr lang="en-US" sz="8000" dirty="0"/>
          </a:p>
        </p:txBody>
      </p:sp>
      <p:sp>
        <p:nvSpPr>
          <p:cNvPr id="13" name="TextBox 12"/>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Weather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4" name="Rectangle 3"/>
          <p:cNvSpPr txBox="1">
            <a:spLocks noChangeArrowheads="1"/>
          </p:cNvSpPr>
          <p:nvPr/>
        </p:nvSpPr>
        <p:spPr>
          <a:xfrm>
            <a:off x="932874" y="4924357"/>
            <a:ext cx="11227376" cy="464171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indent="0" algn="l">
              <a:buNone/>
            </a:pPr>
            <a:r>
              <a:rPr lang="en-US" sz="4400" b="1" dirty="0">
                <a:solidFill>
                  <a:srgbClr val="51868F"/>
                </a:solidFill>
                <a:latin typeface="+mj-lt"/>
                <a:cs typeface="Trade Gothic Next LT Pro Lt" pitchFamily="34" charset="0"/>
              </a:rPr>
              <a:t>3</a:t>
            </a:r>
            <a:r>
              <a:rPr lang="en-US" sz="4400" b="1" dirty="0" smtClean="0">
                <a:solidFill>
                  <a:srgbClr val="51868F"/>
                </a:solidFill>
                <a:latin typeface="+mj-lt"/>
                <a:cs typeface="Trade Gothic Next LT Pro Lt" pitchFamily="34" charset="0"/>
              </a:rPr>
              <a:t>.	Demos/Unit08-APIs/03-weather.html</a:t>
            </a:r>
          </a:p>
          <a:p>
            <a:pPr marL="0" indent="0">
              <a:spcBef>
                <a:spcPts val="600"/>
              </a:spcBef>
              <a:buFontTx/>
              <a:buNone/>
            </a:pPr>
            <a:endParaRPr lang="en-US" sz="4400" dirty="0">
              <a:solidFill>
                <a:srgbClr val="51868F"/>
              </a:solidFill>
              <a:latin typeface="+mj-lt"/>
              <a:cs typeface="Trade Gothic Next LT Pro Lt" pitchFamily="34" charset="0"/>
            </a:endParaRPr>
          </a:p>
        </p:txBody>
      </p:sp>
    </p:spTree>
    <p:extLst>
      <p:ext uri="{BB962C8B-B14F-4D97-AF65-F5344CB8AC3E}">
        <p14:creationId xmlns:p14="http://schemas.microsoft.com/office/powerpoint/2010/main" val="189023783"/>
      </p:ext>
    </p:extLst>
  </p:cSld>
  <p:clrMapOvr>
    <a:masterClrMapping/>
  </p:clrMapOvr>
  <p:transition xmlns:p14="http://schemas.microsoft.com/office/powerpoint/2010/main" spd="me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lstStyle/>
          <a:p>
            <a:pPr lvl="0"/>
            <a:r>
              <a:rPr lang="en-CA" dirty="0" smtClean="0"/>
              <a:t>Introduction to CSS3</a:t>
            </a:r>
            <a:endParaRPr sz="8000" dirty="0"/>
          </a:p>
        </p:txBody>
      </p:sp>
      <p:pic>
        <p:nvPicPr>
          <p:cNvPr id="5" name="Picture 4" descr="css3-logo.png"/>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8405091" y="4312227"/>
            <a:ext cx="8093363" cy="8093363"/>
          </a:xfrm>
          <a:prstGeom prst="rect">
            <a:avLst/>
          </a:prstGeom>
        </p:spPr>
      </p:pic>
    </p:spTree>
    <p:extLst>
      <p:ext uri="{BB962C8B-B14F-4D97-AF65-F5344CB8AC3E}">
        <p14:creationId xmlns:p14="http://schemas.microsoft.com/office/powerpoint/2010/main" val="36145245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css3</a:t>
            </a:r>
            <a:endParaRPr lang="en-US" sz="8000" dirty="0"/>
          </a:p>
        </p:txBody>
      </p:sp>
      <p:sp>
        <p:nvSpPr>
          <p:cNvPr id="3" name="Text Placeholder 2"/>
          <p:cNvSpPr>
            <a:spLocks noGrp="1"/>
          </p:cNvSpPr>
          <p:nvPr>
            <p:ph type="body" idx="1"/>
          </p:nvPr>
        </p:nvSpPr>
        <p:spPr>
          <a:xfrm>
            <a:off x="2055090" y="3713018"/>
            <a:ext cx="20005964" cy="8864600"/>
          </a:xfrm>
        </p:spPr>
        <p:txBody>
          <a:bodyPr>
            <a:normAutofit/>
          </a:bodyPr>
          <a:lstStyle/>
          <a:p>
            <a:r>
              <a:rPr lang="en-US" sz="4000" dirty="0" smtClean="0">
                <a:solidFill>
                  <a:srgbClr val="7D1102"/>
                </a:solidFill>
              </a:rPr>
              <a:t>new features</a:t>
            </a:r>
          </a:p>
          <a:p>
            <a:r>
              <a:rPr lang="en-US" sz="4000" dirty="0" smtClean="0">
                <a:solidFill>
                  <a:srgbClr val="7D1102"/>
                </a:solidFill>
              </a:rPr>
              <a:t>enhanced selectors</a:t>
            </a:r>
          </a:p>
          <a:p>
            <a:r>
              <a:rPr lang="en-US" sz="4000" dirty="0" smtClean="0">
                <a:solidFill>
                  <a:srgbClr val="7D1102"/>
                </a:solidFill>
              </a:rPr>
              <a:t>gradients </a:t>
            </a:r>
          </a:p>
          <a:p>
            <a:r>
              <a:rPr lang="en-US" sz="4000" dirty="0" smtClean="0">
                <a:solidFill>
                  <a:srgbClr val="7D1102"/>
                </a:solidFill>
              </a:rPr>
              <a:t>media queries </a:t>
            </a:r>
          </a:p>
          <a:p>
            <a:r>
              <a:rPr lang="en-US" sz="4000" dirty="0" smtClean="0">
                <a:solidFill>
                  <a:srgbClr val="7D1102"/>
                </a:solidFill>
              </a:rPr>
              <a:t>translations and transformations</a:t>
            </a:r>
          </a:p>
          <a:p>
            <a:r>
              <a:rPr lang="en-US" sz="4000" dirty="0" smtClean="0">
                <a:solidFill>
                  <a:srgbClr val="7D1102"/>
                </a:solidFill>
              </a:rPr>
              <a:t>web fonts </a:t>
            </a:r>
          </a:p>
          <a:p>
            <a:pPr marL="736600" lvl="1" indent="0">
              <a:buNone/>
            </a:pPr>
            <a:endParaRPr lang="en-US" sz="4000" dirty="0" smtClean="0">
              <a:solidFill>
                <a:schemeClr val="tx2">
                  <a:lumMod val="75000"/>
                </a:schemeClr>
              </a:solidFill>
              <a:latin typeface="+mj-lt"/>
              <a:cs typeface="Consolas"/>
            </a:endParaRPr>
          </a:p>
        </p:txBody>
      </p:sp>
    </p:spTree>
    <p:extLst>
      <p:ext uri="{BB962C8B-B14F-4D97-AF65-F5344CB8AC3E}">
        <p14:creationId xmlns:p14="http://schemas.microsoft.com/office/powerpoint/2010/main" val="3961711180"/>
      </p:ext>
    </p:extLst>
  </p:cSld>
  <p:clrMapOvr>
    <a:masterClrMapping/>
  </p:clrMapOvr>
  <p:transition xmlns:p14="http://schemas.microsoft.com/office/powerpoint/2010/main" spd="me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features in css3</a:t>
            </a:r>
            <a:endParaRPr lang="en-US" sz="8000" dirty="0"/>
          </a:p>
        </p:txBody>
      </p:sp>
      <p:sp>
        <p:nvSpPr>
          <p:cNvPr id="3" name="Text Placeholder 2"/>
          <p:cNvSpPr>
            <a:spLocks noGrp="1"/>
          </p:cNvSpPr>
          <p:nvPr>
            <p:ph type="body" idx="1"/>
          </p:nvPr>
        </p:nvSpPr>
        <p:spPr>
          <a:xfrm>
            <a:off x="673100" y="3784600"/>
            <a:ext cx="11495809" cy="8864600"/>
          </a:xfrm>
        </p:spPr>
        <p:txBody>
          <a:bodyPr>
            <a:noAutofit/>
          </a:bodyPr>
          <a:lstStyle/>
          <a:p>
            <a:r>
              <a:rPr lang="en-US" sz="4000" dirty="0" smtClean="0">
                <a:solidFill>
                  <a:srgbClr val="7D1102"/>
                </a:solidFill>
              </a:rPr>
              <a:t>This module covers new features in CSS3, not CSS1, CSS2.1</a:t>
            </a:r>
          </a:p>
          <a:p>
            <a:r>
              <a:rPr lang="en-US" sz="4000" dirty="0" smtClean="0">
                <a:solidFill>
                  <a:schemeClr val="accent5">
                    <a:lumMod val="75000"/>
                  </a:schemeClr>
                </a:solidFill>
                <a:latin typeface="+mj-lt"/>
                <a:cs typeface="Consolas"/>
              </a:rPr>
              <a:t>CSS2 was big </a:t>
            </a:r>
          </a:p>
          <a:p>
            <a:r>
              <a:rPr lang="en-US" sz="4000" dirty="0" smtClean="0">
                <a:solidFill>
                  <a:schemeClr val="accent5">
                    <a:lumMod val="75000"/>
                  </a:schemeClr>
                </a:solidFill>
                <a:latin typeface="+mj-lt"/>
                <a:cs typeface="Consolas"/>
              </a:rPr>
              <a:t>CSS3 has been split into smaller modules </a:t>
            </a:r>
          </a:p>
          <a:p>
            <a:r>
              <a:rPr lang="en-US" sz="4000" dirty="0" smtClean="0">
                <a:solidFill>
                  <a:schemeClr val="accent5">
                    <a:lumMod val="75000"/>
                  </a:schemeClr>
                </a:solidFill>
                <a:latin typeface="+mj-lt"/>
                <a:cs typeface="Consolas"/>
              </a:rPr>
              <a:t>Each module can evolve separately (more quickly?)</a:t>
            </a:r>
          </a:p>
          <a:p>
            <a:r>
              <a:rPr lang="en-US" sz="4000" dirty="0" smtClean="0">
                <a:solidFill>
                  <a:schemeClr val="accent5">
                    <a:lumMod val="75000"/>
                  </a:schemeClr>
                </a:solidFill>
                <a:latin typeface="+mj-lt"/>
                <a:cs typeface="Consolas"/>
              </a:rPr>
              <a:t>Box Effects: shadows, rounded corners, box sizing, resizing</a:t>
            </a:r>
          </a:p>
        </p:txBody>
      </p:sp>
      <p:sp>
        <p:nvSpPr>
          <p:cNvPr id="4" name="Text Placeholder 2"/>
          <p:cNvSpPr txBox="1">
            <a:spLocks/>
          </p:cNvSpPr>
          <p:nvPr/>
        </p:nvSpPr>
        <p:spPr>
          <a:xfrm>
            <a:off x="12648045" y="4177147"/>
            <a:ext cx="11495809" cy="713278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r>
              <a:rPr lang="en-US" sz="4000" dirty="0">
                <a:solidFill>
                  <a:schemeClr val="accent5">
                    <a:lumMod val="75000"/>
                  </a:schemeClr>
                </a:solidFill>
                <a:cs typeface="Consolas"/>
              </a:rPr>
              <a:t>Web Fonts and enhanced text effects: shadows, </a:t>
            </a:r>
            <a:r>
              <a:rPr lang="en-US" sz="4000" dirty="0" smtClean="0">
                <a:solidFill>
                  <a:schemeClr val="accent5">
                    <a:lumMod val="75000"/>
                  </a:schemeClr>
                </a:solidFill>
                <a:cs typeface="Consolas"/>
              </a:rPr>
              <a:t>columns</a:t>
            </a:r>
            <a:endParaRPr lang="en-US" sz="4000" dirty="0" smtClean="0">
              <a:solidFill>
                <a:schemeClr val="accent5">
                  <a:lumMod val="75000"/>
                </a:schemeClr>
              </a:solidFill>
              <a:latin typeface="+mj-lt"/>
              <a:cs typeface="Consolas"/>
            </a:endParaRPr>
          </a:p>
          <a:p>
            <a:pPr algn="l"/>
            <a:r>
              <a:rPr lang="en-US" sz="4000" dirty="0" smtClean="0">
                <a:solidFill>
                  <a:schemeClr val="accent5">
                    <a:lumMod val="75000"/>
                  </a:schemeClr>
                </a:solidFill>
                <a:latin typeface="+mj-lt"/>
                <a:cs typeface="Consolas"/>
              </a:rPr>
              <a:t>Animations </a:t>
            </a:r>
          </a:p>
          <a:p>
            <a:pPr algn="l"/>
            <a:r>
              <a:rPr lang="en-US" sz="4000" dirty="0" smtClean="0">
                <a:solidFill>
                  <a:schemeClr val="accent5">
                    <a:lumMod val="75000"/>
                  </a:schemeClr>
                </a:solidFill>
                <a:latin typeface="+mj-lt"/>
                <a:cs typeface="Consolas"/>
              </a:rPr>
              <a:t>Enhanced borders and backgrounds </a:t>
            </a:r>
          </a:p>
          <a:p>
            <a:pPr algn="l"/>
            <a:r>
              <a:rPr lang="en-US" sz="4000" dirty="0" smtClean="0">
                <a:solidFill>
                  <a:schemeClr val="accent5">
                    <a:lumMod val="75000"/>
                  </a:schemeClr>
                </a:solidFill>
                <a:latin typeface="+mj-lt"/>
                <a:cs typeface="Consolas"/>
              </a:rPr>
              <a:t>Gradients</a:t>
            </a:r>
          </a:p>
          <a:p>
            <a:pPr algn="l"/>
            <a:r>
              <a:rPr lang="en-US" sz="4000" dirty="0" smtClean="0">
                <a:solidFill>
                  <a:schemeClr val="accent5">
                    <a:lumMod val="75000"/>
                  </a:schemeClr>
                </a:solidFill>
                <a:latin typeface="+mj-lt"/>
                <a:cs typeface="Consolas"/>
              </a:rPr>
              <a:t>Opacity and HSLA, RGBA colors  </a:t>
            </a:r>
            <a:endParaRPr lang="en-US" sz="4000" dirty="0" smtClean="0">
              <a:solidFill>
                <a:schemeClr val="accent5">
                  <a:lumMod val="75000"/>
                </a:schemeClr>
              </a:solidFill>
            </a:endParaRPr>
          </a:p>
        </p:txBody>
      </p:sp>
    </p:spTree>
    <p:extLst>
      <p:ext uri="{BB962C8B-B14F-4D97-AF65-F5344CB8AC3E}">
        <p14:creationId xmlns:p14="http://schemas.microsoft.com/office/powerpoint/2010/main" val="3274911550"/>
      </p:ext>
    </p:extLst>
  </p:cSld>
  <p:clrMapOvr>
    <a:masterClrMapping/>
  </p:clrMapOvr>
  <p:transition xmlns:p14="http://schemas.microsoft.com/office/powerpoint/2010/main" spd="me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Vendor Prefixes</a:t>
            </a:r>
            <a:endParaRPr lang="en-US" sz="8000" dirty="0"/>
          </a:p>
        </p:txBody>
      </p:sp>
      <p:sp>
        <p:nvSpPr>
          <p:cNvPr id="3" name="Text Placeholder 2"/>
          <p:cNvSpPr>
            <a:spLocks noGrp="1"/>
          </p:cNvSpPr>
          <p:nvPr>
            <p:ph type="body" idx="1"/>
          </p:nvPr>
        </p:nvSpPr>
        <p:spPr>
          <a:xfrm>
            <a:off x="673100" y="2667000"/>
            <a:ext cx="23050500" cy="8864600"/>
          </a:xfrm>
        </p:spPr>
        <p:txBody>
          <a:bodyPr>
            <a:noAutofit/>
          </a:bodyPr>
          <a:lstStyle/>
          <a:p>
            <a:r>
              <a:rPr lang="en-US" sz="4000" dirty="0" smtClean="0">
                <a:solidFill>
                  <a:srgbClr val="7D1102"/>
                </a:solidFill>
              </a:rPr>
              <a:t>CSS3 is the latest evolution of the Cascading Style Sheets language </a:t>
            </a:r>
          </a:p>
          <a:p>
            <a:r>
              <a:rPr lang="en-US" sz="4000" dirty="0" smtClean="0">
                <a:solidFill>
                  <a:srgbClr val="7D1102"/>
                </a:solidFill>
                <a:latin typeface="+mj-lt"/>
                <a:cs typeface="Consolas"/>
              </a:rPr>
              <a:t>Many relatively stable features are supported today </a:t>
            </a:r>
          </a:p>
          <a:p>
            <a:r>
              <a:rPr lang="en-US" sz="4000" dirty="0" smtClean="0">
                <a:solidFill>
                  <a:srgbClr val="7D1102"/>
                </a:solidFill>
                <a:latin typeface="+mj-lt"/>
                <a:cs typeface="Consolas"/>
              </a:rPr>
              <a:t>Caveat: currently developers must use vendor prefixes</a:t>
            </a:r>
          </a:p>
          <a:p>
            <a:r>
              <a:rPr lang="en-US" sz="4000" dirty="0" smtClean="0">
                <a:solidFill>
                  <a:srgbClr val="7D1102"/>
                </a:solidFill>
                <a:latin typeface="+mj-lt"/>
                <a:cs typeface="Consolas"/>
              </a:rPr>
              <a:t>Duplicate code today to future proof your code </a:t>
            </a:r>
            <a:endParaRPr lang="en-US" sz="4000" dirty="0" smtClean="0">
              <a:solidFill>
                <a:schemeClr val="accent5">
                  <a:lumMod val="75000"/>
                </a:schemeClr>
              </a:solidFill>
              <a:latin typeface="+mj-lt"/>
              <a:cs typeface="Consolas"/>
            </a:endParaRPr>
          </a:p>
        </p:txBody>
      </p:sp>
    </p:spTree>
    <p:extLst>
      <p:ext uri="{BB962C8B-B14F-4D97-AF65-F5344CB8AC3E}">
        <p14:creationId xmlns:p14="http://schemas.microsoft.com/office/powerpoint/2010/main" val="1078622082"/>
      </p:ext>
    </p:extLst>
  </p:cSld>
  <p:clrMapOvr>
    <a:masterClrMapping/>
  </p:clrMapOvr>
  <p:transition xmlns:p14="http://schemas.microsoft.com/office/powerpoint/2010/main" spd="me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721591"/>
            <a:ext cx="23050500" cy="1795318"/>
          </a:xfrm>
          <a:prstGeom prst="rect">
            <a:avLst/>
          </a:prstGeom>
        </p:spPr>
        <p:txBody>
          <a:bodyPr/>
          <a:lstStyle/>
          <a:p>
            <a:pPr lvl="0"/>
            <a:r>
              <a:rPr lang="en-CA" dirty="0" smtClean="0"/>
              <a:t>Enhanced Selectors</a:t>
            </a:r>
            <a:endParaRPr sz="8000" dirty="0"/>
          </a:p>
        </p:txBody>
      </p:sp>
      <p:sp>
        <p:nvSpPr>
          <p:cNvPr id="3" name="TextBox 2"/>
          <p:cNvSpPr txBox="1"/>
          <p:nvPr/>
        </p:nvSpPr>
        <p:spPr>
          <a:xfrm>
            <a:off x="1492250" y="2516909"/>
            <a:ext cx="10953750" cy="99514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825500" rtl="0" fontAlgn="auto" latinLnBrk="1" hangingPunct="0">
              <a:lnSpc>
                <a:spcPct val="100000"/>
              </a:lnSpc>
              <a:spcBef>
                <a:spcPts val="0"/>
              </a:spcBef>
              <a:spcAft>
                <a:spcPts val="0"/>
              </a:spcAft>
              <a:buClrTx/>
              <a:buSzTx/>
              <a:buFont typeface="Arial"/>
              <a:buChar char="•"/>
              <a:tabLst/>
            </a:pPr>
            <a:r>
              <a:rPr kumimoji="0" lang="en-US" sz="4000" b="0" i="0" u="none" strike="noStrike" cap="none" spc="0" normalizeH="0" baseline="0" dirty="0" smtClean="0">
                <a:ln>
                  <a:noFill/>
                </a:ln>
                <a:solidFill>
                  <a:schemeClr val="accent5">
                    <a:lumMod val="75000"/>
                  </a:schemeClr>
                </a:solidFill>
                <a:effectLst/>
                <a:uFillTx/>
                <a:sym typeface="Gill Sans Light"/>
              </a:rPr>
              <a:t>selectors are patterns</a:t>
            </a:r>
            <a:r>
              <a:rPr kumimoji="0" lang="en-US" sz="4000" b="0" i="0" u="none" strike="noStrike" cap="none" spc="0" normalizeH="0" dirty="0" smtClean="0">
                <a:ln>
                  <a:noFill/>
                </a:ln>
                <a:solidFill>
                  <a:schemeClr val="accent5">
                    <a:lumMod val="75000"/>
                  </a:schemeClr>
                </a:solidFill>
                <a:effectLst/>
                <a:uFillTx/>
                <a:sym typeface="Gill Sans Light"/>
              </a:rPr>
              <a:t> used to select the elements you want to style</a:t>
            </a:r>
          </a:p>
          <a:p>
            <a:pPr marL="685800" marR="0" indent="-685800" algn="l" defTabSz="825500" rtl="0" fontAlgn="auto" latinLnBrk="1" hangingPunct="0">
              <a:lnSpc>
                <a:spcPct val="100000"/>
              </a:lnSpc>
              <a:spcBef>
                <a:spcPts val="0"/>
              </a:spcBef>
              <a:spcAft>
                <a:spcPts val="0"/>
              </a:spcAft>
              <a:buClrTx/>
              <a:buSzTx/>
              <a:buFont typeface="Arial"/>
              <a:buChar char="•"/>
              <a:tabLst/>
            </a:pPr>
            <a:endParaRPr lang="en-US" sz="4000" dirty="0" smtClean="0">
              <a:solidFill>
                <a:schemeClr val="accent5">
                  <a:lumMod val="75000"/>
                </a:schemeClr>
              </a:solidFill>
            </a:endParaRPr>
          </a:p>
          <a:p>
            <a:pPr marL="685800" marR="0" indent="-685800" algn="l" defTabSz="825500" rtl="0" fontAlgn="auto" latinLnBrk="1" hangingPunct="0">
              <a:lnSpc>
                <a:spcPct val="100000"/>
              </a:lnSpc>
              <a:spcBef>
                <a:spcPts val="0"/>
              </a:spcBef>
              <a:spcAft>
                <a:spcPts val="0"/>
              </a:spcAft>
              <a:buClrTx/>
              <a:buSzTx/>
              <a:buFont typeface="Arial"/>
              <a:buChar char="•"/>
              <a:tabLst/>
            </a:pPr>
            <a:r>
              <a:rPr lang="en-US" sz="4000" dirty="0" smtClean="0">
                <a:solidFill>
                  <a:schemeClr val="accent5">
                    <a:lumMod val="75000"/>
                  </a:schemeClr>
                </a:solidFill>
              </a:rPr>
              <a:t>CSS has its own terminology to describe the CSS </a:t>
            </a:r>
          </a:p>
          <a:p>
            <a:pPr marR="0" algn="l" defTabSz="825500" rtl="0" fontAlgn="auto" latinLnBrk="1" hangingPunct="0">
              <a:lnSpc>
                <a:spcPct val="100000"/>
              </a:lnSpc>
              <a:spcBef>
                <a:spcPts val="0"/>
              </a:spcBef>
              <a:spcAft>
                <a:spcPts val="0"/>
              </a:spcAft>
              <a:buClrTx/>
              <a:buSzTx/>
              <a:tabLst/>
            </a:pPr>
            <a:r>
              <a:rPr lang="en-US" sz="4000" dirty="0">
                <a:solidFill>
                  <a:schemeClr val="accent5">
                    <a:lumMod val="75000"/>
                  </a:schemeClr>
                </a:solidFill>
              </a:rPr>
              <a:t>	</a:t>
            </a:r>
            <a:r>
              <a:rPr lang="en-US" sz="4000" dirty="0" smtClean="0">
                <a:solidFill>
                  <a:schemeClr val="accent5">
                    <a:lumMod val="75000"/>
                  </a:schemeClr>
                </a:solidFill>
              </a:rPr>
              <a:t>language</a:t>
            </a:r>
          </a:p>
          <a:p>
            <a:pPr marR="0" algn="l" defTabSz="825500" rtl="0" fontAlgn="auto" latinLnBrk="1" hangingPunct="0">
              <a:lnSpc>
                <a:spcPct val="100000"/>
              </a:lnSpc>
              <a:spcBef>
                <a:spcPts val="0"/>
              </a:spcBef>
              <a:spcAft>
                <a:spcPts val="0"/>
              </a:spcAft>
              <a:buClrTx/>
              <a:buSzTx/>
              <a:tabLst/>
            </a:pPr>
            <a:endParaRPr lang="en-US" sz="4000" dirty="0">
              <a:solidFill>
                <a:schemeClr val="accent5">
                  <a:lumMod val="75000"/>
                </a:schemeClr>
              </a:solidFill>
            </a:endParaRPr>
          </a:p>
          <a:p>
            <a:pPr marL="571500" marR="0" indent="-571500" algn="l" defTabSz="825500" rtl="0" fontAlgn="auto" latinLnBrk="1" hangingPunct="0">
              <a:lnSpc>
                <a:spcPct val="100000"/>
              </a:lnSpc>
              <a:spcBef>
                <a:spcPts val="0"/>
              </a:spcBef>
              <a:spcAft>
                <a:spcPts val="0"/>
              </a:spcAft>
              <a:buClrTx/>
              <a:buSzTx/>
              <a:buFont typeface="Arial"/>
              <a:buChar char="•"/>
              <a:tabLst/>
            </a:pPr>
            <a:r>
              <a:rPr lang="en-US" sz="4000" dirty="0" smtClean="0">
                <a:solidFill>
                  <a:schemeClr val="accent5">
                    <a:lumMod val="75000"/>
                  </a:schemeClr>
                </a:solidFill>
              </a:rPr>
              <a:t>this entire line is a </a:t>
            </a:r>
            <a:r>
              <a:rPr lang="en-US" sz="4000" i="1" dirty="0" smtClean="0">
                <a:solidFill>
                  <a:schemeClr val="accent5">
                    <a:lumMod val="75000"/>
                  </a:schemeClr>
                </a:solidFill>
              </a:rPr>
              <a:t>rule</a:t>
            </a:r>
          </a:p>
          <a:p>
            <a:pPr marL="571500" marR="0" indent="-571500" algn="l" defTabSz="825500" rtl="0" fontAlgn="auto" latinLnBrk="1" hangingPunct="0">
              <a:lnSpc>
                <a:spcPct val="100000"/>
              </a:lnSpc>
              <a:spcBef>
                <a:spcPts val="0"/>
              </a:spcBef>
              <a:spcAft>
                <a:spcPts val="0"/>
              </a:spcAft>
              <a:buClrTx/>
              <a:buSzTx/>
              <a:buFont typeface="Arial"/>
              <a:buChar char="•"/>
              <a:tabLst/>
            </a:pPr>
            <a:endParaRPr lang="en-US" sz="4000" i="1" dirty="0">
              <a:solidFill>
                <a:schemeClr val="accent5">
                  <a:lumMod val="75000"/>
                </a:schemeClr>
              </a:solidFill>
            </a:endParaRPr>
          </a:p>
          <a:p>
            <a:pPr marL="571500" marR="0" indent="-571500" algn="l" defTabSz="825500" rtl="0" fontAlgn="auto" latinLnBrk="1" hangingPunct="0">
              <a:lnSpc>
                <a:spcPct val="100000"/>
              </a:lnSpc>
              <a:spcBef>
                <a:spcPts val="0"/>
              </a:spcBef>
              <a:spcAft>
                <a:spcPts val="0"/>
              </a:spcAft>
              <a:buClrTx/>
              <a:buSzTx/>
              <a:buFont typeface="Arial"/>
              <a:buChar char="•"/>
              <a:tabLst/>
            </a:pPr>
            <a:r>
              <a:rPr lang="en-US" sz="4000" dirty="0" smtClean="0">
                <a:solidFill>
                  <a:schemeClr val="accent5">
                    <a:lumMod val="75000"/>
                  </a:schemeClr>
                </a:solidFill>
              </a:rPr>
              <a:t>This rule begins with </a:t>
            </a:r>
            <a:r>
              <a:rPr lang="en-US" sz="4000" i="1" dirty="0" smtClean="0">
                <a:solidFill>
                  <a:schemeClr val="accent5">
                    <a:lumMod val="75000"/>
                  </a:schemeClr>
                </a:solidFill>
              </a:rPr>
              <a:t>strong</a:t>
            </a:r>
            <a:r>
              <a:rPr lang="en-US" sz="4000" dirty="0" smtClean="0">
                <a:solidFill>
                  <a:schemeClr val="accent5">
                    <a:lumMod val="75000"/>
                  </a:schemeClr>
                </a:solidFill>
              </a:rPr>
              <a:t> which is the </a:t>
            </a:r>
            <a:r>
              <a:rPr lang="en-US" sz="4000" u="sng" dirty="0" smtClean="0">
                <a:solidFill>
                  <a:schemeClr val="accent5">
                    <a:lumMod val="75000"/>
                  </a:schemeClr>
                </a:solidFill>
              </a:rPr>
              <a:t>selector</a:t>
            </a:r>
          </a:p>
          <a:p>
            <a:pPr marL="571500" marR="0" indent="-571500" algn="l" defTabSz="825500" rtl="0" fontAlgn="auto" latinLnBrk="1" hangingPunct="0">
              <a:lnSpc>
                <a:spcPct val="100000"/>
              </a:lnSpc>
              <a:spcBef>
                <a:spcPts val="0"/>
              </a:spcBef>
              <a:spcAft>
                <a:spcPts val="0"/>
              </a:spcAft>
              <a:buClrTx/>
              <a:buSzTx/>
              <a:buFont typeface="Arial"/>
              <a:buChar char="•"/>
              <a:tabLst/>
            </a:pPr>
            <a:endParaRPr lang="en-US" sz="4000" u="sng" dirty="0" smtClean="0">
              <a:solidFill>
                <a:schemeClr val="accent5">
                  <a:lumMod val="75000"/>
                </a:schemeClr>
              </a:solidFill>
            </a:endParaRPr>
          </a:p>
          <a:p>
            <a:pPr marL="571500" marR="0" indent="-571500" algn="l" defTabSz="825500" rtl="0" fontAlgn="auto" latinLnBrk="1" hangingPunct="0">
              <a:lnSpc>
                <a:spcPct val="100000"/>
              </a:lnSpc>
              <a:spcBef>
                <a:spcPts val="0"/>
              </a:spcBef>
              <a:spcAft>
                <a:spcPts val="0"/>
              </a:spcAft>
              <a:buClrTx/>
              <a:buSzTx/>
              <a:buFont typeface="Arial"/>
              <a:buChar char="•"/>
              <a:tabLst/>
            </a:pPr>
            <a:r>
              <a:rPr lang="en-US" sz="4000" dirty="0" smtClean="0">
                <a:solidFill>
                  <a:schemeClr val="accent5">
                    <a:lumMod val="75000"/>
                  </a:schemeClr>
                </a:solidFill>
              </a:rPr>
              <a:t>It selects which elements in the DOM the rule </a:t>
            </a:r>
          </a:p>
          <a:p>
            <a:pPr marR="0" algn="l" defTabSz="825500" rtl="0" fontAlgn="auto" latinLnBrk="1" hangingPunct="0">
              <a:lnSpc>
                <a:spcPct val="100000"/>
              </a:lnSpc>
              <a:spcBef>
                <a:spcPts val="0"/>
              </a:spcBef>
              <a:spcAft>
                <a:spcPts val="0"/>
              </a:spcAft>
              <a:buClrTx/>
              <a:buSzTx/>
              <a:tabLst/>
            </a:pPr>
            <a:r>
              <a:rPr lang="en-US" sz="4000" dirty="0">
                <a:solidFill>
                  <a:schemeClr val="accent5">
                    <a:lumMod val="75000"/>
                  </a:schemeClr>
                </a:solidFill>
              </a:rPr>
              <a:t>	</a:t>
            </a:r>
            <a:r>
              <a:rPr lang="en-US" sz="4000" dirty="0" smtClean="0">
                <a:solidFill>
                  <a:schemeClr val="accent5">
                    <a:lumMod val="75000"/>
                  </a:schemeClr>
                </a:solidFill>
              </a:rPr>
              <a:t>applies to </a:t>
            </a:r>
            <a:endParaRPr lang="en-US" sz="4000" dirty="0">
              <a:solidFill>
                <a:schemeClr val="accent5">
                  <a:lumMod val="75000"/>
                </a:schemeClr>
              </a:solidFill>
            </a:endParaRPr>
          </a:p>
          <a:p>
            <a:pPr marL="685800" marR="0" indent="-685800" algn="l" defTabSz="825500" rtl="0" fontAlgn="auto" latinLnBrk="1" hangingPunct="0">
              <a:lnSpc>
                <a:spcPct val="100000"/>
              </a:lnSpc>
              <a:spcBef>
                <a:spcPts val="0"/>
              </a:spcBef>
              <a:spcAft>
                <a:spcPts val="0"/>
              </a:spcAft>
              <a:buClrTx/>
              <a:buSzTx/>
              <a:buFont typeface="Arial"/>
              <a:buChar char="•"/>
              <a:tabLst/>
            </a:pPr>
            <a:endParaRPr lang="en-US" sz="4000" dirty="0">
              <a:solidFill>
                <a:schemeClr val="accent5">
                  <a:lumMod val="75000"/>
                </a:schemeClr>
              </a:solidFill>
            </a:endParaRPr>
          </a:p>
          <a:p>
            <a:pPr marL="685800" marR="0" indent="-685800" algn="l" defTabSz="825500" rtl="0" fontAlgn="auto" latinLnBrk="1" hangingPunct="0">
              <a:lnSpc>
                <a:spcPct val="100000"/>
              </a:lnSpc>
              <a:spcBef>
                <a:spcPts val="0"/>
              </a:spcBef>
              <a:spcAft>
                <a:spcPts val="0"/>
              </a:spcAft>
              <a:buClrTx/>
              <a:buSzTx/>
              <a:buFont typeface="Arial"/>
              <a:buChar char="•"/>
              <a:tabLst/>
            </a:pPr>
            <a:r>
              <a:rPr kumimoji="0" lang="en-US" sz="4000" b="0" i="0" u="none" strike="noStrike" cap="none" spc="0" normalizeH="0" dirty="0" smtClean="0">
                <a:ln>
                  <a:noFill/>
                </a:ln>
                <a:solidFill>
                  <a:schemeClr val="accent5">
                    <a:lumMod val="75000"/>
                  </a:schemeClr>
                </a:solidFill>
                <a:effectLst/>
                <a:uFillTx/>
                <a:sym typeface="Gill Sans Light"/>
              </a:rPr>
              <a:t>Inside the curly braces is a </a:t>
            </a:r>
            <a:r>
              <a:rPr kumimoji="0" lang="en-US" sz="4000" b="0" i="0" u="sng" strike="noStrike" cap="none" spc="0" normalizeH="0" dirty="0" smtClean="0">
                <a:ln>
                  <a:noFill/>
                </a:ln>
                <a:solidFill>
                  <a:schemeClr val="accent5">
                    <a:lumMod val="75000"/>
                  </a:schemeClr>
                </a:solidFill>
                <a:effectLst/>
                <a:uFillTx/>
                <a:sym typeface="Gill Sans Light"/>
              </a:rPr>
              <a:t>declaration</a:t>
            </a:r>
          </a:p>
          <a:p>
            <a:pPr marL="685800" marR="0" indent="-685800" algn="l" defTabSz="825500" rtl="0" fontAlgn="auto" latinLnBrk="1" hangingPunct="0">
              <a:lnSpc>
                <a:spcPct val="100000"/>
              </a:lnSpc>
              <a:spcBef>
                <a:spcPts val="0"/>
              </a:spcBef>
              <a:spcAft>
                <a:spcPts val="0"/>
              </a:spcAft>
              <a:buClrTx/>
              <a:buSzTx/>
              <a:buFont typeface="Arial"/>
              <a:buChar char="•"/>
              <a:tabLst/>
            </a:pPr>
            <a:endParaRPr lang="en-US" sz="4000" u="sng" dirty="0">
              <a:solidFill>
                <a:schemeClr val="accent5">
                  <a:lumMod val="75000"/>
                </a:schemeClr>
              </a:solidFill>
            </a:endParaRPr>
          </a:p>
          <a:p>
            <a:pPr marL="685800" marR="0" indent="-685800" algn="l" defTabSz="825500" rtl="0" fontAlgn="auto" latinLnBrk="1" hangingPunct="0">
              <a:lnSpc>
                <a:spcPct val="100000"/>
              </a:lnSpc>
              <a:spcBef>
                <a:spcPts val="0"/>
              </a:spcBef>
              <a:spcAft>
                <a:spcPts val="0"/>
              </a:spcAft>
              <a:buClrTx/>
              <a:buSzTx/>
              <a:buFont typeface="Arial"/>
              <a:buChar char="•"/>
              <a:tabLst/>
            </a:pPr>
            <a:r>
              <a:rPr kumimoji="0" lang="en-US" sz="4000" b="0" i="0" u="none" strike="noStrike" cap="none" spc="0" normalizeH="0" dirty="0" smtClean="0">
                <a:ln>
                  <a:noFill/>
                </a:ln>
                <a:solidFill>
                  <a:schemeClr val="accent5">
                    <a:lumMod val="75000"/>
                  </a:schemeClr>
                </a:solidFill>
                <a:effectLst/>
                <a:uFillTx/>
                <a:sym typeface="Gill Sans Light"/>
              </a:rPr>
              <a:t> </a:t>
            </a:r>
          </a:p>
        </p:txBody>
      </p:sp>
      <p:sp>
        <p:nvSpPr>
          <p:cNvPr id="7" name="Rounded Rectangle 6"/>
          <p:cNvSpPr/>
          <p:nvPr/>
        </p:nvSpPr>
        <p:spPr>
          <a:xfrm>
            <a:off x="12827000" y="3253684"/>
            <a:ext cx="10896600" cy="21566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smtClean="0">
                <a:solidFill>
                  <a:schemeClr val="accent3">
                    <a:lumMod val="75000"/>
                  </a:schemeClr>
                </a:solidFill>
                <a:latin typeface="Consolas" pitchFamily="49" charset="0"/>
              </a:rPr>
              <a:t>&lt;p&gt;</a:t>
            </a:r>
          </a:p>
          <a:p>
            <a:pPr algn="l">
              <a:defRPr/>
            </a:pPr>
            <a:r>
              <a:rPr lang="fi-FI" sz="4000" dirty="0" smtClean="0">
                <a:latin typeface="Consolas" pitchFamily="49" charset="0"/>
              </a:rPr>
              <a:t>	</a:t>
            </a:r>
            <a:r>
              <a:rPr lang="fi-FI" sz="4000" dirty="0" err="1" smtClean="0">
                <a:latin typeface="Consolas" pitchFamily="49" charset="0"/>
              </a:rPr>
              <a:t>Hello</a:t>
            </a:r>
            <a:r>
              <a:rPr lang="fi-FI" sz="4000" dirty="0" smtClean="0">
                <a:latin typeface="Consolas" pitchFamily="49" charset="0"/>
              </a:rPr>
              <a:t>, </a:t>
            </a:r>
            <a:r>
              <a:rPr lang="fi-FI" sz="4000" dirty="0" smtClean="0">
                <a:solidFill>
                  <a:srgbClr val="A14A0B"/>
                </a:solidFill>
                <a:latin typeface="Consolas" pitchFamily="49" charset="0"/>
              </a:rPr>
              <a:t>&lt;</a:t>
            </a:r>
            <a:r>
              <a:rPr lang="fi-FI" sz="4000" dirty="0" err="1" smtClean="0">
                <a:solidFill>
                  <a:srgbClr val="A14A0B"/>
                </a:solidFill>
                <a:latin typeface="Consolas" pitchFamily="49" charset="0"/>
              </a:rPr>
              <a:t>strong</a:t>
            </a:r>
            <a:r>
              <a:rPr lang="fi-FI" sz="4000" dirty="0" smtClean="0">
                <a:solidFill>
                  <a:srgbClr val="A14A0B"/>
                </a:solidFill>
                <a:latin typeface="Consolas" pitchFamily="49" charset="0"/>
              </a:rPr>
              <a:t>&gt;</a:t>
            </a:r>
            <a:r>
              <a:rPr lang="fi-FI" sz="4000" dirty="0" smtClean="0">
                <a:latin typeface="Consolas" pitchFamily="49" charset="0"/>
              </a:rPr>
              <a:t>World</a:t>
            </a:r>
            <a:r>
              <a:rPr lang="fi-FI" sz="4000" dirty="0" smtClean="0">
                <a:solidFill>
                  <a:srgbClr val="A14A0B"/>
                </a:solidFill>
                <a:latin typeface="Consolas" pitchFamily="49" charset="0"/>
              </a:rPr>
              <a:t>&lt;/</a:t>
            </a:r>
            <a:r>
              <a:rPr lang="fi-FI" sz="4000" dirty="0" err="1" smtClean="0">
                <a:solidFill>
                  <a:srgbClr val="A14A0B"/>
                </a:solidFill>
                <a:latin typeface="Consolas" pitchFamily="49" charset="0"/>
              </a:rPr>
              <a:t>strong</a:t>
            </a:r>
            <a:r>
              <a:rPr lang="fi-FI" sz="4000" dirty="0" smtClean="0">
                <a:solidFill>
                  <a:srgbClr val="A14A0B"/>
                </a:solidFill>
                <a:latin typeface="Consolas" pitchFamily="49" charset="0"/>
              </a:rPr>
              <a:t>&gt;</a:t>
            </a:r>
            <a:r>
              <a:rPr lang="fi-FI" sz="4000" dirty="0" smtClean="0">
                <a:solidFill>
                  <a:schemeClr val="tx1">
                    <a:lumMod val="75000"/>
                  </a:schemeClr>
                </a:solidFill>
                <a:latin typeface="Consolas" pitchFamily="49" charset="0"/>
              </a:rPr>
              <a:t>!</a:t>
            </a:r>
          </a:p>
          <a:p>
            <a:pPr algn="l">
              <a:defRPr/>
            </a:pPr>
            <a:r>
              <a:rPr lang="fi-FI" sz="4000" dirty="0" smtClean="0">
                <a:solidFill>
                  <a:srgbClr val="A37113"/>
                </a:solidFill>
                <a:latin typeface="Consolas" pitchFamily="49" charset="0"/>
              </a:rPr>
              <a:t>&lt;/p&gt; </a:t>
            </a:r>
          </a:p>
        </p:txBody>
      </p:sp>
      <p:sp>
        <p:nvSpPr>
          <p:cNvPr id="8" name="Rounded Rectangle 7"/>
          <p:cNvSpPr/>
          <p:nvPr/>
        </p:nvSpPr>
        <p:spPr>
          <a:xfrm>
            <a:off x="12827000" y="6390585"/>
            <a:ext cx="10896600" cy="21566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err="1" smtClean="0">
                <a:solidFill>
                  <a:schemeClr val="accent1">
                    <a:lumMod val="75000"/>
                  </a:schemeClr>
                </a:solidFill>
                <a:latin typeface="Consolas" pitchFamily="49" charset="0"/>
              </a:rPr>
              <a:t>strong</a:t>
            </a:r>
            <a:r>
              <a:rPr lang="fi-FI" sz="4000" dirty="0" smtClean="0">
                <a:latin typeface="Consolas" pitchFamily="49" charset="0"/>
              </a:rPr>
              <a:t> {</a:t>
            </a:r>
          </a:p>
          <a:p>
            <a:pPr algn="l">
              <a:defRPr/>
            </a:pPr>
            <a:r>
              <a:rPr lang="fi-FI" sz="4000" dirty="0" smtClean="0">
                <a:latin typeface="Consolas" pitchFamily="49" charset="0"/>
              </a:rPr>
              <a:t>	</a:t>
            </a:r>
            <a:r>
              <a:rPr lang="fi-FI" sz="4000" dirty="0" err="1" smtClean="0">
                <a:solidFill>
                  <a:schemeClr val="accent4">
                    <a:lumMod val="75000"/>
                  </a:schemeClr>
                </a:solidFill>
                <a:latin typeface="Consolas" pitchFamily="49" charset="0"/>
              </a:rPr>
              <a:t>color</a:t>
            </a:r>
            <a:r>
              <a:rPr lang="fi-FI" sz="4000" dirty="0" smtClean="0">
                <a:latin typeface="Consolas" pitchFamily="49" charset="0"/>
              </a:rPr>
              <a:t>: </a:t>
            </a:r>
            <a:r>
              <a:rPr lang="fi-FI" sz="4000" dirty="0" err="1" smtClean="0">
                <a:latin typeface="Consolas" pitchFamily="49" charset="0"/>
              </a:rPr>
              <a:t>red</a:t>
            </a:r>
            <a:r>
              <a:rPr lang="fi-FI" sz="4000" dirty="0" smtClean="0">
                <a:latin typeface="Consolas" pitchFamily="49" charset="0"/>
              </a:rPr>
              <a:t>; </a:t>
            </a:r>
            <a:endParaRPr lang="fi-FI" sz="4000" dirty="0">
              <a:latin typeface="Consolas" pitchFamily="49" charset="0"/>
            </a:endParaRPr>
          </a:p>
          <a:p>
            <a:pPr algn="l">
              <a:defRPr/>
            </a:pPr>
            <a:r>
              <a:rPr lang="fi-FI" sz="4000" dirty="0" smtClean="0">
                <a:latin typeface="Consolas" pitchFamily="49" charset="0"/>
              </a:rPr>
              <a:t>}</a:t>
            </a:r>
            <a:endParaRPr lang="fi-FI" sz="4000" dirty="0">
              <a:latin typeface="Consolas" pitchFamily="49" charset="0"/>
            </a:endParaRPr>
          </a:p>
        </p:txBody>
      </p:sp>
      <p:pic>
        <p:nvPicPr>
          <p:cNvPr id="6" name="Picture 5" descr="Screen Shot 2015-11-10 at 4.00.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9600" y="8997193"/>
            <a:ext cx="6311900" cy="4207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ight Arrow 8"/>
          <p:cNvSpPr/>
          <p:nvPr/>
        </p:nvSpPr>
        <p:spPr>
          <a:xfrm>
            <a:off x="7778750" y="6390585"/>
            <a:ext cx="5048250" cy="730250"/>
          </a:xfrm>
          <a:prstGeom prst="righ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1" name="Bent-Up Arrow 10"/>
          <p:cNvSpPr/>
          <p:nvPr/>
        </p:nvSpPr>
        <p:spPr>
          <a:xfrm>
            <a:off x="10318750" y="8096250"/>
            <a:ext cx="4953000" cy="3111500"/>
          </a:xfrm>
          <a:prstGeom prst="bentUpArrow">
            <a:avLst>
              <a:gd name="adj1" fmla="val 15816"/>
              <a:gd name="adj2" fmla="val 19388"/>
              <a:gd name="adj3" fmla="val 15816"/>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38769727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762000" y="463781"/>
            <a:ext cx="23050500" cy="1795318"/>
          </a:xfrm>
          <a:prstGeom prst="rect">
            <a:avLst/>
          </a:prstGeom>
        </p:spPr>
        <p:txBody>
          <a:bodyPr>
            <a:normAutofit/>
          </a:bodyPr>
          <a:lstStyle/>
          <a:p>
            <a:pPr lvl="0"/>
            <a:r>
              <a:rPr lang="en-CA" dirty="0" smtClean="0"/>
              <a:t>Review of CSS2.1 Selectors</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4111697811"/>
              </p:ext>
            </p:extLst>
          </p:nvPr>
        </p:nvGraphicFramePr>
        <p:xfrm>
          <a:off x="1016001" y="3587751"/>
          <a:ext cx="8953500" cy="6843595"/>
        </p:xfrm>
        <a:graphic>
          <a:graphicData uri="http://schemas.openxmlformats.org/drawingml/2006/table">
            <a:tbl>
              <a:tblPr firstRow="1" bandRow="1">
                <a:tableStyleId>{5940675A-B579-460E-94D1-54222C63F5DA}</a:tableStyleId>
              </a:tblPr>
              <a:tblGrid>
                <a:gridCol w="2984500"/>
                <a:gridCol w="2984500"/>
                <a:gridCol w="2984500"/>
              </a:tblGrid>
              <a:tr h="1039835">
                <a:tc gridSpan="3">
                  <a:txBody>
                    <a:bodyPr/>
                    <a:lstStyle/>
                    <a:p>
                      <a:r>
                        <a:rPr lang="en-US" sz="3600" dirty="0" smtClean="0"/>
                        <a:t>Universal</a:t>
                      </a:r>
                      <a:endParaRPr lang="en-US" sz="3600" dirty="0"/>
                    </a:p>
                  </a:txBody>
                  <a:tcPr/>
                </a:tc>
                <a:tc hMerge="1">
                  <a:txBody>
                    <a:bodyPr/>
                    <a:lstStyle/>
                    <a:p>
                      <a:endParaRPr lang="en-US" dirty="0"/>
                    </a:p>
                  </a:txBody>
                  <a:tcPr/>
                </a:tc>
                <a:tc hMerge="1">
                  <a:txBody>
                    <a:bodyPr/>
                    <a:lstStyle/>
                    <a:p>
                      <a:endParaRPr lang="en-US" dirty="0"/>
                    </a:p>
                  </a:txBody>
                  <a:tcPr/>
                </a:tc>
              </a:tr>
              <a:tr h="976800">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rPr>
                        <a:t>*</a:t>
                      </a:r>
                      <a:endParaRPr lang="en-US" sz="3200" dirty="0" smtClean="0">
                        <a:solidFill>
                          <a:srgbClr val="7D1102"/>
                        </a:solidFill>
                        <a:latin typeface="Consolas"/>
                        <a:cs typeface="Consolas"/>
                        <a:sym typeface="Gill Sans Light"/>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200" dirty="0" smtClean="0">
                          <a:solidFill>
                            <a:schemeClr val="tx1"/>
                          </a:solidFill>
                          <a:latin typeface="+mj-lt"/>
                          <a:ea typeface="+mn-ea"/>
                          <a:cs typeface="Consolas"/>
                          <a:sym typeface="Gill Sans Light"/>
                        </a:rPr>
                        <a:t>matches any element </a:t>
                      </a: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600" dirty="0" smtClean="0">
                          <a:solidFill>
                            <a:schemeClr val="accent3">
                              <a:lumMod val="75000"/>
                            </a:schemeClr>
                          </a:solidFill>
                          <a:latin typeface="+mj-lt"/>
                          <a:ea typeface="+mn-ea"/>
                          <a:cs typeface="Consolas"/>
                          <a:sym typeface="Gill Sans Light"/>
                        </a:rPr>
                        <a:t>Type</a:t>
                      </a:r>
                    </a:p>
                  </a:txBody>
                  <a:tcPr/>
                </a:tc>
              </a:tr>
              <a:tr h="976800">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rPr>
                        <a:t>E</a:t>
                      </a: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200" dirty="0" smtClean="0">
                          <a:solidFill>
                            <a:schemeClr val="tx1"/>
                          </a:solidFill>
                          <a:latin typeface="+mj-lt"/>
                          <a:ea typeface="+mn-ea"/>
                          <a:cs typeface="Consolas"/>
                          <a:sym typeface="Gill Sans Light"/>
                        </a:rPr>
                        <a:t>matches any E element</a:t>
                      </a:r>
                      <a:r>
                        <a:rPr lang="en-US" sz="3200" baseline="0" dirty="0" smtClean="0">
                          <a:solidFill>
                            <a:schemeClr val="tx1"/>
                          </a:solidFill>
                          <a:latin typeface="+mj-lt"/>
                          <a:ea typeface="+mn-ea"/>
                          <a:cs typeface="Consolas"/>
                          <a:sym typeface="Gill Sans Light"/>
                        </a:rPr>
                        <a:t> </a:t>
                      </a:r>
                      <a:endParaRPr lang="en-US" sz="3200" dirty="0" smtClean="0">
                        <a:solidFill>
                          <a:schemeClr val="tx1"/>
                        </a:solidFill>
                        <a:latin typeface="+mj-lt"/>
                        <a:ea typeface="+mn-ea"/>
                        <a:cs typeface="Consolas"/>
                        <a:sym typeface="Gill Sans Light"/>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endParaRPr lang="en-US" sz="3600" dirty="0" smtClean="0">
                        <a:solidFill>
                          <a:schemeClr val="accent3">
                            <a:lumMod val="75000"/>
                          </a:schemeClr>
                        </a:solidFill>
                        <a:latin typeface="+mj-lt"/>
                        <a:ea typeface="+mn-ea"/>
                        <a:cs typeface="Consolas"/>
                        <a:sym typeface="Gill Sans Light"/>
                      </a:endParaRPr>
                    </a:p>
                  </a:txBody>
                  <a:tcPr/>
                </a:tc>
              </a:tr>
              <a:tr h="1628000">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err="1" smtClean="0">
                          <a:solidFill>
                            <a:srgbClr val="7D1102"/>
                          </a:solidFill>
                          <a:latin typeface="Consolas"/>
                          <a:cs typeface="Consolas"/>
                        </a:rPr>
                        <a:t>E.className</a:t>
                      </a:r>
                      <a:endParaRPr lang="en-US" sz="3200" dirty="0">
                        <a:solidFill>
                          <a:srgbClr val="7D1102"/>
                        </a:solidFill>
                        <a:latin typeface="Consolas"/>
                        <a:cs typeface="Consolas"/>
                      </a:endParaRPr>
                    </a:p>
                  </a:txBody>
                  <a:tcPr/>
                </a:tc>
                <a:tc>
                  <a:txBody>
                    <a:bodyPr/>
                    <a:lstStyle/>
                    <a:p>
                      <a:pPr algn="l"/>
                      <a:r>
                        <a:rPr lang="en-US" sz="3200" dirty="0" smtClean="0">
                          <a:latin typeface="+mj-lt"/>
                          <a:cs typeface="Consolas"/>
                        </a:rPr>
                        <a:t>matches any E element with </a:t>
                      </a:r>
                      <a:r>
                        <a:rPr lang="en-US" sz="3200" dirty="0" smtClean="0">
                          <a:latin typeface="Consolas"/>
                          <a:cs typeface="Consolas"/>
                        </a:rPr>
                        <a:t>class = “</a:t>
                      </a:r>
                      <a:r>
                        <a:rPr lang="en-US" sz="3200" dirty="0" err="1" smtClean="0">
                          <a:latin typeface="Consolas"/>
                          <a:cs typeface="Consolas"/>
                        </a:rPr>
                        <a:t>className</a:t>
                      </a:r>
                      <a:r>
                        <a:rPr lang="en-US" sz="3200" dirty="0" smtClean="0">
                          <a:latin typeface="Consolas"/>
                          <a:cs typeface="Consolas"/>
                        </a:rPr>
                        <a:t>”</a:t>
                      </a:r>
                      <a:endParaRPr lang="en-US" sz="3200" dirty="0">
                        <a:latin typeface="Consolas"/>
                        <a:cs typeface="Consolas"/>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600" dirty="0" smtClean="0">
                          <a:solidFill>
                            <a:schemeClr val="accent3">
                              <a:lumMod val="75000"/>
                            </a:schemeClr>
                          </a:solidFill>
                          <a:latin typeface="+mn-lt"/>
                          <a:ea typeface="+mn-ea"/>
                          <a:cs typeface="Consolas"/>
                          <a:sym typeface="Gill Sans Light"/>
                        </a:rPr>
                        <a:t>Class</a:t>
                      </a:r>
                    </a:p>
                  </a:txBody>
                  <a:tcPr/>
                </a:tc>
              </a:tr>
              <a:tr h="1628000">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err="1" smtClean="0">
                          <a:solidFill>
                            <a:srgbClr val="7D1102"/>
                          </a:solidFill>
                          <a:latin typeface="Consolas"/>
                          <a:cs typeface="Consolas"/>
                        </a:rPr>
                        <a:t>E#idValue</a:t>
                      </a:r>
                      <a:endParaRPr lang="en-US" sz="3200" dirty="0">
                        <a:solidFill>
                          <a:srgbClr val="7D1102"/>
                        </a:solidFill>
                        <a:latin typeface="Consolas"/>
                        <a:cs typeface="Consolas"/>
                      </a:endParaRPr>
                    </a:p>
                  </a:txBody>
                  <a:tcPr/>
                </a:tc>
                <a:tc>
                  <a:txBody>
                    <a:bodyPr/>
                    <a:lstStyle/>
                    <a:p>
                      <a:pPr algn="l"/>
                      <a:r>
                        <a:rPr lang="en-US" sz="3200" dirty="0" smtClean="0">
                          <a:latin typeface="+mj-lt"/>
                          <a:cs typeface="Consolas"/>
                        </a:rPr>
                        <a:t>matches any E element with </a:t>
                      </a:r>
                      <a:r>
                        <a:rPr lang="en-US" sz="3200" dirty="0" smtClean="0">
                          <a:latin typeface="Consolas"/>
                          <a:cs typeface="Consolas"/>
                        </a:rPr>
                        <a:t>id = “</a:t>
                      </a:r>
                      <a:r>
                        <a:rPr lang="en-US" sz="3200" dirty="0" err="1" smtClean="0">
                          <a:latin typeface="Consolas"/>
                          <a:cs typeface="Consolas"/>
                        </a:rPr>
                        <a:t>idValue</a:t>
                      </a:r>
                      <a:r>
                        <a:rPr lang="en-US" sz="3200" dirty="0" smtClean="0">
                          <a:latin typeface="Consolas"/>
                          <a:cs typeface="Consolas"/>
                        </a:rPr>
                        <a:t>” </a:t>
                      </a:r>
                      <a:endParaRPr lang="en-US" sz="3200" dirty="0">
                        <a:latin typeface="Consolas"/>
                        <a:cs typeface="Consolas"/>
                      </a:endParaRPr>
                    </a:p>
                  </a:txBody>
                  <a:tcPr/>
                </a:tc>
                <a:tc>
                  <a:txBody>
                    <a:bodyPr/>
                    <a:lstStyle/>
                    <a:p>
                      <a:pPr marL="0" marR="0" indent="0" algn="l" defTabSz="825500" eaLnBrk="1" fontAlgn="auto" latinLnBrk="0" hangingPunct="1">
                        <a:lnSpc>
                          <a:spcPct val="100000"/>
                        </a:lnSpc>
                        <a:spcBef>
                          <a:spcPts val="0"/>
                        </a:spcBef>
                        <a:spcAft>
                          <a:spcPts val="0"/>
                        </a:spcAft>
                        <a:buClrTx/>
                        <a:buSzTx/>
                        <a:buFontTx/>
                        <a:buNone/>
                        <a:tabLst/>
                        <a:defRPr/>
                      </a:pPr>
                      <a:r>
                        <a:rPr lang="en-US" sz="3600" dirty="0" smtClean="0">
                          <a:solidFill>
                            <a:schemeClr val="accent3">
                              <a:lumMod val="75000"/>
                            </a:schemeClr>
                          </a:solidFill>
                          <a:latin typeface="+mn-lt"/>
                          <a:ea typeface="+mn-ea"/>
                          <a:cs typeface="Consolas"/>
                          <a:sym typeface="Gill Sans Light"/>
                        </a:rPr>
                        <a:t>Id</a:t>
                      </a:r>
                    </a:p>
                  </a:txBody>
                  <a:tcPr/>
                </a:tc>
              </a:tr>
            </a:tbl>
          </a:graphicData>
        </a:graphic>
      </p:graphicFrame>
      <p:sp>
        <p:nvSpPr>
          <p:cNvPr id="7" name="Rounded Rectangle 6"/>
          <p:cNvSpPr/>
          <p:nvPr/>
        </p:nvSpPr>
        <p:spPr>
          <a:xfrm>
            <a:off x="11826876" y="2941551"/>
            <a:ext cx="5937250" cy="256524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smtClean="0">
                <a:solidFill>
                  <a:schemeClr val="accent1">
                    <a:lumMod val="75000"/>
                  </a:schemeClr>
                </a:solidFill>
                <a:latin typeface="Consolas" pitchFamily="49" charset="0"/>
              </a:rPr>
              <a:t>*</a:t>
            </a:r>
            <a:r>
              <a:rPr lang="fi-FI" sz="3600" dirty="0" smtClean="0">
                <a:latin typeface="Consolas" pitchFamily="49" charset="0"/>
              </a:rPr>
              <a:t> {</a:t>
            </a:r>
          </a:p>
          <a:p>
            <a:pPr algn="l">
              <a:defRPr/>
            </a:pPr>
            <a:r>
              <a:rPr lang="fi-FI" sz="3600" dirty="0" smtClean="0">
                <a:latin typeface="Consolas" pitchFamily="49" charset="0"/>
              </a:rPr>
              <a:t>	</a:t>
            </a:r>
            <a:r>
              <a:rPr lang="fi-FI" sz="3600" dirty="0" err="1" smtClean="0">
                <a:solidFill>
                  <a:schemeClr val="accent4">
                    <a:lumMod val="75000"/>
                  </a:schemeClr>
                </a:solidFill>
                <a:latin typeface="Consolas" pitchFamily="49" charset="0"/>
              </a:rPr>
              <a:t>background-color</a:t>
            </a:r>
            <a:r>
              <a:rPr lang="fi-FI" sz="3600" dirty="0" smtClean="0">
                <a:latin typeface="Consolas" pitchFamily="49" charset="0"/>
              </a:rPr>
              <a:t>: 	#FF0000; </a:t>
            </a:r>
            <a:endParaRPr lang="fi-FI" sz="3600" dirty="0">
              <a:latin typeface="Consolas" pitchFamily="49" charset="0"/>
            </a:endParaRPr>
          </a:p>
          <a:p>
            <a:pPr algn="l">
              <a:defRPr/>
            </a:pPr>
            <a:r>
              <a:rPr lang="fi-FI" sz="3600" dirty="0" smtClean="0">
                <a:latin typeface="Consolas" pitchFamily="49" charset="0"/>
              </a:rPr>
              <a:t>}</a:t>
            </a:r>
            <a:endParaRPr lang="fi-FI" sz="3600" dirty="0">
              <a:latin typeface="Consolas" pitchFamily="49" charset="0"/>
            </a:endParaRPr>
          </a:p>
        </p:txBody>
      </p:sp>
      <p:sp>
        <p:nvSpPr>
          <p:cNvPr id="8" name="Rounded Rectangle 7"/>
          <p:cNvSpPr/>
          <p:nvPr/>
        </p:nvSpPr>
        <p:spPr>
          <a:xfrm>
            <a:off x="17700626" y="7327194"/>
            <a:ext cx="6508750" cy="195230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err="1" smtClean="0">
                <a:solidFill>
                  <a:schemeClr val="accent1">
                    <a:lumMod val="75000"/>
                  </a:schemeClr>
                </a:solidFill>
                <a:latin typeface="Consolas" pitchFamily="49" charset="0"/>
              </a:rPr>
              <a:t>p.className</a:t>
            </a:r>
            <a:r>
              <a:rPr lang="fi-FI" sz="3600" dirty="0" smtClean="0">
                <a:latin typeface="Consolas" pitchFamily="49" charset="0"/>
              </a:rPr>
              <a:t> </a:t>
            </a:r>
            <a:r>
              <a:rPr lang="fi-FI" sz="3600" dirty="0" smtClean="0">
                <a:latin typeface="Consolas" pitchFamily="49" charset="0"/>
              </a:rPr>
              <a:t>{</a:t>
            </a:r>
          </a:p>
          <a:p>
            <a:pPr algn="l">
              <a:defRPr/>
            </a:pPr>
            <a:r>
              <a:rPr lang="fi-FI" sz="3600" dirty="0" smtClean="0">
                <a:latin typeface="Consolas" pitchFamily="49" charset="0"/>
              </a:rPr>
              <a:t>	</a:t>
            </a:r>
            <a:r>
              <a:rPr lang="fi-FI" sz="3600" dirty="0" err="1" smtClean="0">
                <a:solidFill>
                  <a:srgbClr val="A14A0B"/>
                </a:solidFill>
                <a:latin typeface="Consolas" pitchFamily="49" charset="0"/>
              </a:rPr>
              <a:t>font-family</a:t>
            </a:r>
            <a:r>
              <a:rPr lang="fi-FI" sz="3600" dirty="0" smtClean="0">
                <a:latin typeface="Consolas" pitchFamily="49" charset="0"/>
              </a:rPr>
              <a:t>: </a:t>
            </a:r>
            <a:r>
              <a:rPr lang="fi-FI" sz="3600" dirty="0" err="1" smtClean="0">
                <a:latin typeface="Consolas" pitchFamily="49" charset="0"/>
              </a:rPr>
              <a:t>cursive</a:t>
            </a:r>
            <a:r>
              <a:rPr lang="fi-FI" sz="3600" dirty="0" smtClean="0">
                <a:latin typeface="Consolas" pitchFamily="49" charset="0"/>
              </a:rPr>
              <a:t>; </a:t>
            </a:r>
            <a:endParaRPr lang="fi-FI" sz="3600" dirty="0">
              <a:latin typeface="Consolas" pitchFamily="49" charset="0"/>
            </a:endParaRPr>
          </a:p>
          <a:p>
            <a:pPr algn="l">
              <a:defRPr/>
            </a:pPr>
            <a:r>
              <a:rPr lang="fi-FI" sz="3600" dirty="0" smtClean="0">
                <a:latin typeface="Consolas" pitchFamily="49" charset="0"/>
              </a:rPr>
              <a:t>}</a:t>
            </a:r>
            <a:endParaRPr lang="fi-FI" sz="3600" dirty="0">
              <a:latin typeface="Consolas" pitchFamily="49" charset="0"/>
            </a:endParaRPr>
          </a:p>
        </p:txBody>
      </p:sp>
      <p:sp>
        <p:nvSpPr>
          <p:cNvPr id="9" name="Rounded Rectangle 8"/>
          <p:cNvSpPr/>
          <p:nvPr/>
        </p:nvSpPr>
        <p:spPr>
          <a:xfrm>
            <a:off x="16718728" y="10247051"/>
            <a:ext cx="7429500" cy="256524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smtClean="0">
                <a:solidFill>
                  <a:schemeClr val="accent1">
                    <a:lumMod val="75000"/>
                  </a:schemeClr>
                </a:solidFill>
                <a:latin typeface="Consolas" pitchFamily="49" charset="0"/>
              </a:rPr>
              <a:t> h1#alert </a:t>
            </a:r>
            <a:r>
              <a:rPr lang="fi-FI" sz="3600" dirty="0" smtClean="0">
                <a:latin typeface="Consolas" pitchFamily="49" charset="0"/>
              </a:rPr>
              <a:t>{</a:t>
            </a:r>
          </a:p>
          <a:p>
            <a:pPr algn="l">
              <a:defRPr/>
            </a:pPr>
            <a:r>
              <a:rPr lang="fi-FI" sz="3600" dirty="0" smtClean="0">
                <a:latin typeface="Consolas" pitchFamily="49" charset="0"/>
              </a:rPr>
              <a:t>	</a:t>
            </a:r>
            <a:r>
              <a:rPr lang="fi-FI" sz="3600" dirty="0" err="1" smtClean="0">
                <a:solidFill>
                  <a:schemeClr val="accent4">
                    <a:lumMod val="75000"/>
                  </a:schemeClr>
                </a:solidFill>
                <a:latin typeface="Consolas" pitchFamily="49" charset="0"/>
              </a:rPr>
              <a:t>border</a:t>
            </a:r>
            <a:r>
              <a:rPr lang="fi-FI" sz="3600" dirty="0" smtClean="0">
                <a:latin typeface="Consolas" pitchFamily="49" charset="0"/>
              </a:rPr>
              <a:t>: 1px </a:t>
            </a:r>
            <a:r>
              <a:rPr lang="fi-FI" sz="3600" dirty="0" err="1" smtClean="0">
                <a:latin typeface="Consolas" pitchFamily="49" charset="0"/>
              </a:rPr>
              <a:t>solid</a:t>
            </a:r>
            <a:r>
              <a:rPr lang="fi-FI" sz="3600" dirty="0" smtClean="0">
                <a:latin typeface="Consolas" pitchFamily="49" charset="0"/>
              </a:rPr>
              <a:t> 	#</a:t>
            </a:r>
            <a:r>
              <a:rPr lang="fi-FI" sz="3600" dirty="0">
                <a:latin typeface="Consolas" pitchFamily="49" charset="0"/>
              </a:rPr>
              <a:t>FF0000</a:t>
            </a:r>
            <a:r>
              <a:rPr lang="fi-FI" sz="3600" dirty="0" smtClean="0">
                <a:latin typeface="Consolas" pitchFamily="49" charset="0"/>
              </a:rPr>
              <a:t>; </a:t>
            </a:r>
            <a:endParaRPr lang="fi-FI" sz="3600" dirty="0">
              <a:latin typeface="Consolas" pitchFamily="49" charset="0"/>
            </a:endParaRPr>
          </a:p>
          <a:p>
            <a:pPr algn="l">
              <a:defRPr/>
            </a:pPr>
            <a:r>
              <a:rPr lang="fi-FI" sz="3600" dirty="0" smtClean="0">
                <a:latin typeface="Consolas" pitchFamily="49" charset="0"/>
              </a:rPr>
              <a:t>}</a:t>
            </a:r>
            <a:endParaRPr lang="fi-FI" sz="3600" dirty="0">
              <a:latin typeface="Consolas" pitchFamily="49" charset="0"/>
            </a:endParaRPr>
          </a:p>
        </p:txBody>
      </p:sp>
      <p:sp>
        <p:nvSpPr>
          <p:cNvPr id="10" name="Rounded Rectangle 9"/>
          <p:cNvSpPr/>
          <p:nvPr/>
        </p:nvSpPr>
        <p:spPr>
          <a:xfrm>
            <a:off x="18065750" y="4168774"/>
            <a:ext cx="5746750" cy="256524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smtClean="0">
                <a:solidFill>
                  <a:schemeClr val="accent1">
                    <a:lumMod val="75000"/>
                  </a:schemeClr>
                </a:solidFill>
                <a:latin typeface="Consolas" pitchFamily="49" charset="0"/>
              </a:rPr>
              <a:t>a</a:t>
            </a:r>
            <a:r>
              <a:rPr lang="fi-FI" sz="3600" dirty="0" smtClean="0">
                <a:latin typeface="Consolas" pitchFamily="49" charset="0"/>
              </a:rPr>
              <a:t> {</a:t>
            </a:r>
          </a:p>
          <a:p>
            <a:pPr algn="l">
              <a:defRPr/>
            </a:pPr>
            <a:r>
              <a:rPr lang="fi-FI" sz="3600" dirty="0" smtClean="0">
                <a:latin typeface="Consolas" pitchFamily="49" charset="0"/>
              </a:rPr>
              <a:t>	</a:t>
            </a:r>
            <a:r>
              <a:rPr lang="fi-FI" sz="3600" dirty="0" err="1" smtClean="0">
                <a:solidFill>
                  <a:srgbClr val="A14A0B"/>
                </a:solidFill>
                <a:latin typeface="Consolas" pitchFamily="49" charset="0"/>
              </a:rPr>
              <a:t>text-decoration</a:t>
            </a:r>
            <a:r>
              <a:rPr lang="fi-FI" sz="3600" dirty="0" smtClean="0">
                <a:latin typeface="Consolas" pitchFamily="49" charset="0"/>
              </a:rPr>
              <a:t>: </a:t>
            </a:r>
          </a:p>
          <a:p>
            <a:pPr algn="l">
              <a:defRPr/>
            </a:pPr>
            <a:r>
              <a:rPr lang="fi-FI" sz="3600" dirty="0">
                <a:latin typeface="Consolas" pitchFamily="49" charset="0"/>
              </a:rPr>
              <a:t>	</a:t>
            </a:r>
            <a:r>
              <a:rPr lang="fi-FI" sz="3600" dirty="0" err="1" smtClean="0">
                <a:latin typeface="Consolas" pitchFamily="49" charset="0"/>
              </a:rPr>
              <a:t>line-through</a:t>
            </a:r>
            <a:r>
              <a:rPr lang="fi-FI" sz="3600" dirty="0" smtClean="0">
                <a:latin typeface="Consolas" pitchFamily="49" charset="0"/>
              </a:rPr>
              <a:t>; </a:t>
            </a:r>
            <a:endParaRPr lang="fi-FI" sz="3600" dirty="0">
              <a:latin typeface="Consolas" pitchFamily="49" charset="0"/>
            </a:endParaRPr>
          </a:p>
          <a:p>
            <a:pPr algn="l">
              <a:defRPr/>
            </a:pPr>
            <a:r>
              <a:rPr lang="fi-FI" sz="3600" dirty="0" smtClean="0">
                <a:latin typeface="Consolas" pitchFamily="49" charset="0"/>
              </a:rPr>
              <a:t>}</a:t>
            </a:r>
            <a:endParaRPr lang="fi-FI" sz="3600" dirty="0">
              <a:latin typeface="Consolas" pitchFamily="49" charset="0"/>
            </a:endParaRPr>
          </a:p>
        </p:txBody>
      </p:sp>
      <p:sp>
        <p:nvSpPr>
          <p:cNvPr id="6" name="TextBox 5"/>
          <p:cNvSpPr txBox="1"/>
          <p:nvPr/>
        </p:nvSpPr>
        <p:spPr>
          <a:xfrm>
            <a:off x="635001" y="2026118"/>
            <a:ext cx="13779500" cy="13336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535353"/>
                </a:solidFill>
                <a:effectLst/>
                <a:uFillTx/>
                <a:sym typeface="Gill Sans Light"/>
              </a:rPr>
              <a:t>HEX</a:t>
            </a:r>
          </a:p>
          <a:p>
            <a:pPr marL="685800" indent="-685800" algn="l" rtl="0" latinLnBrk="1" hangingPunct="0">
              <a:buFont typeface="Wingdings" charset="2"/>
              <a:buChar char="Ø"/>
            </a:pPr>
            <a:r>
              <a:rPr lang="en-US" sz="4000" dirty="0">
                <a:solidFill>
                  <a:schemeClr val="accent3">
                    <a:lumMod val="75000"/>
                  </a:schemeClr>
                </a:solidFill>
              </a:rPr>
              <a:t>http://www.w3schools.com/tags/</a:t>
            </a:r>
            <a:r>
              <a:rPr lang="en-US" sz="4000" dirty="0" err="1">
                <a:solidFill>
                  <a:schemeClr val="accent3">
                    <a:lumMod val="75000"/>
                  </a:schemeClr>
                </a:solidFill>
              </a:rPr>
              <a:t>ref_colorpicker.asp</a:t>
            </a:r>
            <a:endParaRPr kumimoji="0" lang="en-US" sz="4000" b="0" i="0" u="none" strike="noStrike" cap="none" spc="0" normalizeH="0" baseline="0" dirty="0">
              <a:ln>
                <a:noFill/>
              </a:ln>
              <a:solidFill>
                <a:schemeClr val="accent3">
                  <a:lumMod val="75000"/>
                </a:schemeClr>
              </a:solidFill>
              <a:effectLst/>
              <a:uFillTx/>
              <a:sym typeface="Gill Sans Light"/>
            </a:endParaRPr>
          </a:p>
        </p:txBody>
      </p:sp>
      <p:sp>
        <p:nvSpPr>
          <p:cNvPr id="11" name="Right Arrow 10"/>
          <p:cNvSpPr/>
          <p:nvPr/>
        </p:nvSpPr>
        <p:spPr>
          <a:xfrm rot="691521">
            <a:off x="8932806" y="3298072"/>
            <a:ext cx="3681559" cy="1117825"/>
          </a:xfrm>
          <a:prstGeom prst="righ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2" name="Rounded Rectangle 11"/>
          <p:cNvSpPr/>
          <p:nvPr/>
        </p:nvSpPr>
        <p:spPr>
          <a:xfrm>
            <a:off x="10493376" y="6731401"/>
            <a:ext cx="6842124" cy="3178175"/>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smtClean="0">
                <a:solidFill>
                  <a:schemeClr val="accent5">
                    <a:lumMod val="75000"/>
                  </a:schemeClr>
                </a:solidFill>
                <a:latin typeface="Consolas" pitchFamily="49" charset="0"/>
              </a:rPr>
              <a:t>&lt;p </a:t>
            </a:r>
            <a:r>
              <a:rPr lang="fi-FI" sz="3600" dirty="0" err="1" smtClean="0">
                <a:solidFill>
                  <a:schemeClr val="accent5">
                    <a:lumMod val="75000"/>
                  </a:schemeClr>
                </a:solidFill>
                <a:latin typeface="Consolas" pitchFamily="49" charset="0"/>
              </a:rPr>
              <a:t>class=”className</a:t>
            </a:r>
            <a:r>
              <a:rPr lang="fi-FI" sz="3600" dirty="0" smtClean="0">
                <a:solidFill>
                  <a:schemeClr val="accent5">
                    <a:lumMod val="75000"/>
                  </a:schemeClr>
                </a:solidFill>
                <a:latin typeface="Consolas" pitchFamily="49" charset="0"/>
              </a:rPr>
              <a:t>”&gt;…&lt;/p&gt;</a:t>
            </a:r>
          </a:p>
          <a:p>
            <a:pPr algn="l">
              <a:defRPr/>
            </a:pPr>
            <a:r>
              <a:rPr lang="fi-FI" sz="3600" dirty="0" smtClean="0">
                <a:solidFill>
                  <a:schemeClr val="tx1">
                    <a:lumMod val="75000"/>
                  </a:schemeClr>
                </a:solidFill>
                <a:latin typeface="Consolas" pitchFamily="49" charset="0"/>
              </a:rPr>
              <a:t>&lt;p&gt;…&lt;/p&gt;</a:t>
            </a:r>
          </a:p>
          <a:p>
            <a:pPr algn="l">
              <a:defRPr/>
            </a:pPr>
            <a:r>
              <a:rPr lang="fi-FI" sz="3600" dirty="0" smtClean="0">
                <a:solidFill>
                  <a:schemeClr val="tx1">
                    <a:lumMod val="75000"/>
                  </a:schemeClr>
                </a:solidFill>
                <a:latin typeface="Consolas" pitchFamily="49" charset="0"/>
              </a:rPr>
              <a:t>&lt;div </a:t>
            </a:r>
            <a:r>
              <a:rPr lang="fi-FI" sz="3600" dirty="0" err="1" smtClean="0">
                <a:solidFill>
                  <a:schemeClr val="tx1">
                    <a:lumMod val="75000"/>
                  </a:schemeClr>
                </a:solidFill>
                <a:latin typeface="Consolas" pitchFamily="49" charset="0"/>
              </a:rPr>
              <a:t>class=”className</a:t>
            </a:r>
            <a:r>
              <a:rPr lang="fi-FI" sz="3600" dirty="0" smtClean="0">
                <a:solidFill>
                  <a:schemeClr val="tx1">
                    <a:lumMod val="75000"/>
                  </a:schemeClr>
                </a:solidFill>
                <a:latin typeface="Consolas" pitchFamily="49" charset="0"/>
              </a:rPr>
              <a:t>”&gt;…</a:t>
            </a:r>
          </a:p>
          <a:p>
            <a:pPr algn="l">
              <a:defRPr/>
            </a:pPr>
            <a:r>
              <a:rPr lang="fi-FI" sz="3600" dirty="0" smtClean="0">
                <a:solidFill>
                  <a:schemeClr val="tx1">
                    <a:lumMod val="75000"/>
                  </a:schemeClr>
                </a:solidFill>
                <a:latin typeface="Consolas" pitchFamily="49" charset="0"/>
              </a:rPr>
              <a:t>&lt;/div&gt;</a:t>
            </a:r>
            <a:endParaRPr lang="fi-FI" sz="3600" dirty="0">
              <a:solidFill>
                <a:schemeClr val="tx1">
                  <a:lumMod val="75000"/>
                </a:schemeClr>
              </a:solidFill>
              <a:latin typeface="Consolas" pitchFamily="49" charset="0"/>
            </a:endParaRPr>
          </a:p>
        </p:txBody>
      </p:sp>
      <p:sp>
        <p:nvSpPr>
          <p:cNvPr id="13" name="Right Arrow 12"/>
          <p:cNvSpPr/>
          <p:nvPr/>
        </p:nvSpPr>
        <p:spPr>
          <a:xfrm>
            <a:off x="16718728" y="7683715"/>
            <a:ext cx="1233543" cy="1117825"/>
          </a:xfrm>
          <a:prstGeom prst="righ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7" name="Rounded Rectangle 16"/>
          <p:cNvSpPr/>
          <p:nvPr/>
        </p:nvSpPr>
        <p:spPr>
          <a:xfrm>
            <a:off x="10493376" y="10851785"/>
            <a:ext cx="5381624" cy="195230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endParaRPr lang="fi-FI" sz="3600" dirty="0" smtClean="0">
              <a:solidFill>
                <a:schemeClr val="accent5">
                  <a:lumMod val="75000"/>
                </a:schemeClr>
              </a:solidFill>
              <a:latin typeface="Consolas" pitchFamily="49" charset="0"/>
            </a:endParaRPr>
          </a:p>
          <a:p>
            <a:pPr algn="l">
              <a:defRPr/>
            </a:pPr>
            <a:r>
              <a:rPr lang="fi-FI" sz="3600" dirty="0" smtClean="0">
                <a:solidFill>
                  <a:schemeClr val="accent5">
                    <a:lumMod val="75000"/>
                  </a:schemeClr>
                </a:solidFill>
                <a:latin typeface="Consolas" pitchFamily="49" charset="0"/>
              </a:rPr>
              <a:t>&lt;h1 </a:t>
            </a:r>
            <a:r>
              <a:rPr lang="fi-FI" sz="3600" dirty="0" err="1" smtClean="0">
                <a:solidFill>
                  <a:schemeClr val="accent5">
                    <a:lumMod val="75000"/>
                  </a:schemeClr>
                </a:solidFill>
                <a:latin typeface="Consolas" pitchFamily="49" charset="0"/>
              </a:rPr>
              <a:t>id=”alert</a:t>
            </a:r>
            <a:r>
              <a:rPr lang="fi-FI" sz="3600" dirty="0" smtClean="0">
                <a:solidFill>
                  <a:schemeClr val="accent5">
                    <a:lumMod val="75000"/>
                  </a:schemeClr>
                </a:solidFill>
                <a:latin typeface="Consolas" pitchFamily="49" charset="0"/>
              </a:rPr>
              <a:t>”&gt;&lt;/h1&gt;</a:t>
            </a:r>
          </a:p>
          <a:p>
            <a:pPr algn="l">
              <a:defRPr/>
            </a:pPr>
            <a:endParaRPr lang="fi-FI" sz="3600" dirty="0" smtClean="0">
              <a:solidFill>
                <a:schemeClr val="accent5">
                  <a:lumMod val="75000"/>
                </a:schemeClr>
              </a:solidFill>
              <a:latin typeface="Consolas" pitchFamily="49" charset="0"/>
            </a:endParaRPr>
          </a:p>
        </p:txBody>
      </p:sp>
      <p:sp>
        <p:nvSpPr>
          <p:cNvPr id="18" name="Right Arrow 17"/>
          <p:cNvSpPr/>
          <p:nvPr/>
        </p:nvSpPr>
        <p:spPr>
          <a:xfrm>
            <a:off x="15637585" y="11328615"/>
            <a:ext cx="1233543" cy="1117825"/>
          </a:xfrm>
          <a:prstGeom prst="righ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34551087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51664083"/>
              </p:ext>
            </p:extLst>
          </p:nvPr>
        </p:nvGraphicFramePr>
        <p:xfrm>
          <a:off x="609601" y="747263"/>
          <a:ext cx="7677150" cy="10910890"/>
        </p:xfrm>
        <a:graphic>
          <a:graphicData uri="http://schemas.openxmlformats.org/drawingml/2006/table">
            <a:tbl>
              <a:tblPr firstRow="1" bandRow="1">
                <a:tableStyleId>{5940675A-B579-460E-94D1-54222C63F5DA}</a:tableStyleId>
              </a:tblPr>
              <a:tblGrid>
                <a:gridCol w="2559050"/>
                <a:gridCol w="2559050"/>
                <a:gridCol w="2559050"/>
              </a:tblGrid>
              <a:tr h="791530">
                <a:tc gridSpan="3">
                  <a:txBody>
                    <a:bodyPr/>
                    <a:lstStyle/>
                    <a:p>
                      <a:r>
                        <a:rPr lang="en-US" sz="4000" dirty="0" smtClean="0"/>
                        <a:t>Descendent</a:t>
                      </a:r>
                      <a:endParaRPr lang="en-US" sz="4000" dirty="0"/>
                    </a:p>
                  </a:txBody>
                  <a:tcPr/>
                </a:tc>
                <a:tc hMerge="1">
                  <a:txBody>
                    <a:bodyPr/>
                    <a:lstStyle/>
                    <a:p>
                      <a:endParaRPr lang="en-US" dirty="0"/>
                    </a:p>
                  </a:txBody>
                  <a:tcPr/>
                </a:tc>
                <a:tc hMerge="1">
                  <a:txBody>
                    <a:bodyPr/>
                    <a:lstStyle/>
                    <a:p>
                      <a:endParaRPr lang="en-US" dirty="0"/>
                    </a:p>
                  </a:txBody>
                  <a:tcPr/>
                </a:tc>
              </a:tr>
              <a:tr h="1755132">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sym typeface="Gill Sans Light"/>
                        </a:rPr>
                        <a:t>E</a:t>
                      </a:r>
                      <a:r>
                        <a:rPr lang="en-US" sz="3200" baseline="0" dirty="0" smtClean="0">
                          <a:solidFill>
                            <a:srgbClr val="7D1102"/>
                          </a:solidFill>
                          <a:latin typeface="Consolas"/>
                          <a:cs typeface="Consolas"/>
                          <a:sym typeface="Gill Sans Light"/>
                        </a:rPr>
                        <a:t> G</a:t>
                      </a:r>
                      <a:endParaRPr lang="en-US" sz="3200" dirty="0" smtClean="0">
                        <a:solidFill>
                          <a:srgbClr val="7D1102"/>
                        </a:solidFill>
                        <a:latin typeface="Consolas"/>
                        <a:cs typeface="Consolas"/>
                        <a:sym typeface="Gill Sans Light"/>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200" dirty="0" smtClean="0">
                          <a:solidFill>
                            <a:schemeClr val="tx1"/>
                          </a:solidFill>
                          <a:latin typeface="+mj-lt"/>
                          <a:ea typeface="+mn-ea"/>
                          <a:cs typeface="Consolas"/>
                          <a:sym typeface="Gill Sans Light"/>
                        </a:rPr>
                        <a:t>matches any G element that is a descendent of an E element</a:t>
                      </a:r>
                      <a:r>
                        <a:rPr lang="en-US" sz="3200" baseline="0" dirty="0" smtClean="0">
                          <a:solidFill>
                            <a:schemeClr val="tx1"/>
                          </a:solidFill>
                          <a:latin typeface="+mj-lt"/>
                          <a:ea typeface="+mn-ea"/>
                          <a:cs typeface="Consolas"/>
                          <a:sym typeface="Gill Sans Light"/>
                        </a:rPr>
                        <a:t> </a:t>
                      </a:r>
                      <a:r>
                        <a:rPr lang="en-US" sz="3200" dirty="0" smtClean="0">
                          <a:solidFill>
                            <a:schemeClr val="tx1"/>
                          </a:solidFill>
                          <a:latin typeface="+mj-lt"/>
                          <a:ea typeface="+mn-ea"/>
                          <a:cs typeface="Consolas"/>
                          <a:sym typeface="Gill Sans Light"/>
                        </a:rPr>
                        <a:t> </a:t>
                      </a: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smtClean="0">
                          <a:solidFill>
                            <a:srgbClr val="A37113"/>
                          </a:solidFill>
                          <a:latin typeface="+mj-lt"/>
                          <a:ea typeface="+mn-ea"/>
                          <a:cs typeface="Consolas"/>
                          <a:sym typeface="Gill Sans Light"/>
                        </a:rPr>
                        <a:t>Child</a:t>
                      </a:r>
                    </a:p>
                    <a:p>
                      <a:pPr marL="0" marR="0" lvl="2" indent="0" algn="l" defTabSz="825500" eaLnBrk="1" fontAlgn="auto" latinLnBrk="0" hangingPunct="1">
                        <a:lnSpc>
                          <a:spcPct val="100000"/>
                        </a:lnSpc>
                        <a:spcBef>
                          <a:spcPts val="0"/>
                        </a:spcBef>
                        <a:spcAft>
                          <a:spcPts val="0"/>
                        </a:spcAft>
                        <a:buClrTx/>
                        <a:buSzTx/>
                        <a:buFontTx/>
                        <a:buNone/>
                        <a:tabLst/>
                        <a:defRPr/>
                      </a:pPr>
                      <a:endParaRPr lang="en-US" sz="4000" dirty="0" smtClean="0">
                        <a:solidFill>
                          <a:srgbClr val="A37113"/>
                        </a:solidFill>
                        <a:latin typeface="+mj-lt"/>
                        <a:ea typeface="+mn-ea"/>
                        <a:cs typeface="Consolas"/>
                        <a:sym typeface="Gill Sans Light"/>
                      </a:endParaRPr>
                    </a:p>
                  </a:txBody>
                  <a:tcPr/>
                </a:tc>
              </a:tr>
              <a:tr h="1937117">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rPr>
                        <a:t>E &gt; F</a:t>
                      </a:r>
                      <a:endParaRPr lang="en-US" sz="3200" dirty="0" smtClean="0">
                        <a:solidFill>
                          <a:srgbClr val="7D1102"/>
                        </a:solidFill>
                        <a:latin typeface="Consolas"/>
                        <a:cs typeface="Consolas"/>
                        <a:sym typeface="Gill Sans Light"/>
                      </a:endParaRPr>
                    </a:p>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sym typeface="Gill Sans Light"/>
                        </a:rPr>
                        <a:t> </a:t>
                      </a:r>
                      <a:endParaRPr lang="en-US" sz="3200" dirty="0" smtClean="0">
                        <a:solidFill>
                          <a:srgbClr val="7D1102"/>
                        </a:solidFill>
                        <a:latin typeface="Consolas"/>
                        <a:ea typeface="+mn-ea"/>
                        <a:cs typeface="Consolas"/>
                        <a:sym typeface="Gill Sans Light"/>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200" dirty="0" smtClean="0">
                          <a:solidFill>
                            <a:schemeClr val="tx1"/>
                          </a:solidFill>
                          <a:latin typeface="+mj-lt"/>
                          <a:ea typeface="+mn-ea"/>
                          <a:cs typeface="Consolas"/>
                          <a:sym typeface="Gill Sans Light"/>
                        </a:rPr>
                        <a:t>matches any F element</a:t>
                      </a:r>
                      <a:r>
                        <a:rPr lang="en-US" sz="3200" baseline="0" dirty="0" smtClean="0">
                          <a:solidFill>
                            <a:schemeClr val="tx1"/>
                          </a:solidFill>
                          <a:latin typeface="+mj-lt"/>
                          <a:ea typeface="+mn-ea"/>
                          <a:cs typeface="Consolas"/>
                          <a:sym typeface="Gill Sans Light"/>
                        </a:rPr>
                        <a:t>  that is a direct child of E element </a:t>
                      </a:r>
                      <a:endParaRPr lang="en-US" sz="3200" dirty="0" smtClean="0">
                        <a:solidFill>
                          <a:schemeClr val="tx1"/>
                        </a:solidFill>
                        <a:latin typeface="+mj-lt"/>
                        <a:ea typeface="+mn-ea"/>
                        <a:cs typeface="Consolas"/>
                        <a:sym typeface="Gill Sans Light"/>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smtClean="0">
                          <a:solidFill>
                            <a:srgbClr val="A37113"/>
                          </a:solidFill>
                          <a:latin typeface="+mj-lt"/>
                          <a:ea typeface="+mn-ea"/>
                          <a:cs typeface="Consolas"/>
                          <a:sym typeface="Gill Sans Light"/>
                        </a:rPr>
                        <a:t>Adjacent</a:t>
                      </a:r>
                      <a:r>
                        <a:rPr lang="en-US" sz="4000" baseline="0" dirty="0" smtClean="0">
                          <a:solidFill>
                            <a:srgbClr val="A37113"/>
                          </a:solidFill>
                          <a:latin typeface="+mj-lt"/>
                          <a:ea typeface="+mn-ea"/>
                          <a:cs typeface="Consolas"/>
                          <a:sym typeface="Gill Sans Light"/>
                        </a:rPr>
                        <a:t> sibling </a:t>
                      </a:r>
                      <a:endParaRPr lang="en-US" sz="4000" dirty="0" smtClean="0">
                        <a:solidFill>
                          <a:srgbClr val="A37113"/>
                        </a:solidFill>
                        <a:latin typeface="+mj-lt"/>
                        <a:ea typeface="+mn-ea"/>
                        <a:cs typeface="Consolas"/>
                        <a:sym typeface="Gill Sans Light"/>
                      </a:endParaRPr>
                    </a:p>
                  </a:txBody>
                  <a:tcPr/>
                </a:tc>
              </a:tr>
              <a:tr h="1819231">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rPr>
                        <a:t>E + F</a:t>
                      </a:r>
                      <a:endParaRPr lang="en-US" sz="3200" dirty="0">
                        <a:solidFill>
                          <a:srgbClr val="7D1102"/>
                        </a:solidFill>
                        <a:latin typeface="Consolas"/>
                        <a:cs typeface="Consolas"/>
                      </a:endParaRPr>
                    </a:p>
                  </a:txBody>
                  <a:tcPr/>
                </a:tc>
                <a:tc>
                  <a:txBody>
                    <a:bodyPr/>
                    <a:lstStyle/>
                    <a:p>
                      <a:pPr algn="l"/>
                      <a:r>
                        <a:rPr lang="en-US" sz="3200" dirty="0" smtClean="0">
                          <a:latin typeface="+mj-lt"/>
                          <a:cs typeface="Consolas"/>
                        </a:rPr>
                        <a:t>matches any F</a:t>
                      </a:r>
                      <a:r>
                        <a:rPr lang="en-US" sz="3200" baseline="0" dirty="0" smtClean="0">
                          <a:latin typeface="+mj-lt"/>
                          <a:cs typeface="Consolas"/>
                        </a:rPr>
                        <a:t> element that is immediately preceded by a sibling element E </a:t>
                      </a:r>
                      <a:endParaRPr lang="en-US" sz="3200" dirty="0">
                        <a:latin typeface="+mj-lt"/>
                        <a:cs typeface="Consolas"/>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4000" dirty="0" smtClean="0">
                          <a:solidFill>
                            <a:srgbClr val="A37113"/>
                          </a:solidFill>
                          <a:latin typeface="+mn-lt"/>
                          <a:ea typeface="+mn-ea"/>
                          <a:cs typeface="Consolas"/>
                          <a:sym typeface="Gill Sans Light"/>
                        </a:rPr>
                        <a:t>Group</a:t>
                      </a:r>
                    </a:p>
                  </a:txBody>
                  <a:tcPr/>
                </a:tc>
              </a:tr>
              <a:tr h="1755132">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rPr>
                        <a:t>E,</a:t>
                      </a:r>
                      <a:r>
                        <a:rPr lang="en-US" sz="3200" baseline="0" dirty="0" smtClean="0">
                          <a:solidFill>
                            <a:srgbClr val="7D1102"/>
                          </a:solidFill>
                          <a:latin typeface="Consolas"/>
                          <a:cs typeface="Consolas"/>
                        </a:rPr>
                        <a:t> F, .., X</a:t>
                      </a:r>
                      <a:endParaRPr lang="en-US" sz="3200" dirty="0">
                        <a:solidFill>
                          <a:srgbClr val="7D1102"/>
                        </a:solidFill>
                        <a:latin typeface="Consolas"/>
                        <a:cs typeface="Consolas"/>
                      </a:endParaRPr>
                    </a:p>
                  </a:txBody>
                  <a:tcPr/>
                </a:tc>
                <a:tc>
                  <a:txBody>
                    <a:bodyPr/>
                    <a:lstStyle/>
                    <a:p>
                      <a:pPr algn="l"/>
                      <a:r>
                        <a:rPr lang="en-US" sz="3200" dirty="0" smtClean="0">
                          <a:latin typeface="+mj-lt"/>
                          <a:cs typeface="Consolas"/>
                        </a:rPr>
                        <a:t>matches all</a:t>
                      </a:r>
                      <a:r>
                        <a:rPr lang="en-US" sz="3200" baseline="0" dirty="0" smtClean="0">
                          <a:latin typeface="+mj-lt"/>
                          <a:cs typeface="Consolas"/>
                        </a:rPr>
                        <a:t> elements specified in the comma separated list </a:t>
                      </a:r>
                      <a:r>
                        <a:rPr lang="en-US" sz="3200" dirty="0" smtClean="0">
                          <a:latin typeface="+mj-lt"/>
                          <a:cs typeface="Consolas"/>
                        </a:rPr>
                        <a:t> </a:t>
                      </a:r>
                      <a:endParaRPr lang="en-US" sz="3200" dirty="0">
                        <a:latin typeface="+mj-lt"/>
                        <a:cs typeface="Consolas"/>
                      </a:endParaRPr>
                    </a:p>
                  </a:txBody>
                  <a:tcPr/>
                </a:tc>
                <a:tc>
                  <a:txBody>
                    <a:bodyPr/>
                    <a:lstStyle/>
                    <a:p>
                      <a:pPr algn="l"/>
                      <a:endParaRPr lang="en-US" sz="4000" dirty="0">
                        <a:latin typeface="+mj-lt"/>
                        <a:cs typeface="Consolas"/>
                      </a:endParaRPr>
                    </a:p>
                  </a:txBody>
                  <a:tcPr/>
                </a:tc>
              </a:tr>
            </a:tbl>
          </a:graphicData>
        </a:graphic>
      </p:graphicFrame>
      <p:sp>
        <p:nvSpPr>
          <p:cNvPr id="5" name="Rounded Rectangle 4"/>
          <p:cNvSpPr/>
          <p:nvPr/>
        </p:nvSpPr>
        <p:spPr>
          <a:xfrm>
            <a:off x="16827500" y="846297"/>
            <a:ext cx="6699251" cy="229282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smtClean="0">
                <a:solidFill>
                  <a:schemeClr val="accent1">
                    <a:lumMod val="75000"/>
                  </a:schemeClr>
                </a:solidFill>
                <a:latin typeface="Consolas" pitchFamily="49" charset="0"/>
              </a:rPr>
              <a:t>div a</a:t>
            </a:r>
            <a:r>
              <a:rPr lang="fi-FI" sz="3200" dirty="0" smtClean="0">
                <a:latin typeface="Consolas" pitchFamily="49" charset="0"/>
              </a:rPr>
              <a:t> {</a:t>
            </a:r>
          </a:p>
          <a:p>
            <a:pPr algn="l">
              <a:defRPr/>
            </a:pPr>
            <a:r>
              <a:rPr lang="fi-FI" sz="3200" dirty="0" smtClean="0">
                <a:latin typeface="Consolas" pitchFamily="49" charset="0"/>
              </a:rPr>
              <a:t>	</a:t>
            </a:r>
            <a:r>
              <a:rPr lang="fi-FI" sz="3200" dirty="0" err="1" smtClean="0">
                <a:solidFill>
                  <a:schemeClr val="accent4">
                    <a:lumMod val="75000"/>
                  </a:schemeClr>
                </a:solidFill>
                <a:latin typeface="Consolas" pitchFamily="49" charset="0"/>
              </a:rPr>
              <a:t>color</a:t>
            </a:r>
            <a:r>
              <a:rPr lang="fi-FI" sz="3200" dirty="0" smtClean="0">
                <a:latin typeface="Consolas" pitchFamily="49" charset="0"/>
              </a:rPr>
              <a:t>: #66CCFF;</a:t>
            </a:r>
          </a:p>
          <a:p>
            <a:pPr algn="l">
              <a:defRPr/>
            </a:pPr>
            <a:r>
              <a:rPr lang="fi-FI" sz="3200" dirty="0" smtClean="0">
                <a:solidFill>
                  <a:schemeClr val="bg2">
                    <a:lumMod val="75000"/>
                  </a:schemeClr>
                </a:solidFill>
                <a:latin typeface="Consolas" pitchFamily="49" charset="0"/>
              </a:rPr>
              <a:t>	//</a:t>
            </a:r>
            <a:r>
              <a:rPr lang="fi-FI" sz="3200" dirty="0" err="1" smtClean="0">
                <a:solidFill>
                  <a:schemeClr val="bg2">
                    <a:lumMod val="75000"/>
                  </a:schemeClr>
                </a:solidFill>
                <a:latin typeface="Consolas" pitchFamily="49" charset="0"/>
              </a:rPr>
              <a:t>returns</a:t>
            </a:r>
            <a:r>
              <a:rPr lang="fi-FI" sz="3200" dirty="0" smtClean="0">
                <a:solidFill>
                  <a:schemeClr val="bg2">
                    <a:lumMod val="75000"/>
                  </a:schemeClr>
                </a:solidFill>
                <a:latin typeface="Consolas" pitchFamily="49" charset="0"/>
              </a:rPr>
              <a:t> </a:t>
            </a:r>
            <a:r>
              <a:rPr lang="fi-FI" sz="3200" dirty="0" err="1">
                <a:solidFill>
                  <a:schemeClr val="bg2">
                    <a:lumMod val="75000"/>
                  </a:schemeClr>
                </a:solidFill>
                <a:latin typeface="Consolas" pitchFamily="49" charset="0"/>
              </a:rPr>
              <a:t>b</a:t>
            </a:r>
            <a:r>
              <a:rPr lang="fi-FI" sz="3200" dirty="0" err="1" smtClean="0">
                <a:solidFill>
                  <a:schemeClr val="bg2">
                    <a:lumMod val="75000"/>
                  </a:schemeClr>
                </a:solidFill>
                <a:latin typeface="Consolas" pitchFamily="49" charset="0"/>
              </a:rPr>
              <a:t>lue</a:t>
            </a:r>
            <a:r>
              <a:rPr lang="fi-FI" sz="3200" dirty="0" smtClean="0">
                <a:solidFill>
                  <a:schemeClr val="bg2">
                    <a:lumMod val="75000"/>
                  </a:schemeClr>
                </a:solidFill>
                <a:latin typeface="Consolas" pitchFamily="49" charset="0"/>
              </a:rPr>
              <a:t> </a:t>
            </a:r>
            <a:endParaRPr lang="fi-FI" sz="3200" dirty="0">
              <a:solidFill>
                <a:schemeClr val="bg2">
                  <a:lumMod val="75000"/>
                </a:schemeClr>
              </a:solidFill>
              <a:latin typeface="Consolas" pitchFamily="49" charset="0"/>
            </a:endParaRPr>
          </a:p>
          <a:p>
            <a:pPr algn="l">
              <a:defRPr/>
            </a:pPr>
            <a:r>
              <a:rPr lang="fi-FI" sz="3200" dirty="0" smtClean="0">
                <a:latin typeface="Consolas" pitchFamily="49" charset="0"/>
              </a:rPr>
              <a:t>}</a:t>
            </a:r>
            <a:endParaRPr lang="fi-FI" sz="3200" dirty="0">
              <a:latin typeface="Consolas" pitchFamily="49" charset="0"/>
            </a:endParaRPr>
          </a:p>
        </p:txBody>
      </p:sp>
      <p:sp>
        <p:nvSpPr>
          <p:cNvPr id="6" name="Rounded Rectangle 5"/>
          <p:cNvSpPr/>
          <p:nvPr/>
        </p:nvSpPr>
        <p:spPr>
          <a:xfrm>
            <a:off x="16827499" y="4381052"/>
            <a:ext cx="6699251"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err="1">
                <a:solidFill>
                  <a:schemeClr val="accent1">
                    <a:lumMod val="75000"/>
                  </a:schemeClr>
                </a:solidFill>
                <a:latin typeface="Consolas" pitchFamily="49" charset="0"/>
              </a:rPr>
              <a:t>ul</a:t>
            </a:r>
            <a:r>
              <a:rPr lang="fi-FI" sz="3200" dirty="0">
                <a:solidFill>
                  <a:schemeClr val="accent1">
                    <a:lumMod val="75000"/>
                  </a:schemeClr>
                </a:solidFill>
                <a:latin typeface="Consolas" pitchFamily="49" charset="0"/>
              </a:rPr>
              <a:t> </a:t>
            </a:r>
            <a:r>
              <a:rPr lang="fi-FI" sz="3200" dirty="0" smtClean="0">
                <a:solidFill>
                  <a:schemeClr val="accent1">
                    <a:lumMod val="75000"/>
                  </a:schemeClr>
                </a:solidFill>
                <a:latin typeface="Consolas" pitchFamily="49" charset="0"/>
              </a:rPr>
              <a:t>&gt; </a:t>
            </a:r>
            <a:r>
              <a:rPr lang="fi-FI" sz="3200" dirty="0">
                <a:solidFill>
                  <a:schemeClr val="accent1">
                    <a:lumMod val="75000"/>
                  </a:schemeClr>
                </a:solidFill>
                <a:latin typeface="Consolas" pitchFamily="49" charset="0"/>
              </a:rPr>
              <a:t>li</a:t>
            </a:r>
            <a:r>
              <a:rPr lang="fi-FI" sz="3200" dirty="0" smtClean="0">
                <a:latin typeface="Consolas" pitchFamily="49" charset="0"/>
              </a:rPr>
              <a:t>{</a:t>
            </a:r>
            <a:endParaRPr lang="fi-FI" sz="3200" dirty="0" smtClean="0">
              <a:latin typeface="Consolas" pitchFamily="49" charset="0"/>
            </a:endParaRPr>
          </a:p>
          <a:p>
            <a:pPr algn="l">
              <a:defRPr/>
            </a:pPr>
            <a:r>
              <a:rPr lang="fi-FI" sz="3200" dirty="0" smtClean="0">
                <a:latin typeface="Consolas" pitchFamily="49" charset="0"/>
              </a:rPr>
              <a:t>	</a:t>
            </a:r>
            <a:r>
              <a:rPr lang="fi-FI" sz="3200" dirty="0" err="1" smtClean="0">
                <a:solidFill>
                  <a:schemeClr val="accent4">
                    <a:lumMod val="75000"/>
                  </a:schemeClr>
                </a:solidFill>
                <a:latin typeface="Consolas" pitchFamily="49" charset="0"/>
              </a:rPr>
              <a:t>background-color</a:t>
            </a:r>
            <a:r>
              <a:rPr lang="fi-FI" sz="3200" dirty="0" smtClean="0">
                <a:latin typeface="Consolas" pitchFamily="49" charset="0"/>
              </a:rPr>
              <a:t>: </a:t>
            </a:r>
          </a:p>
          <a:p>
            <a:pPr algn="l">
              <a:defRPr/>
            </a:pPr>
            <a:r>
              <a:rPr lang="fi-FI" sz="3200" dirty="0">
                <a:latin typeface="Consolas" pitchFamily="49" charset="0"/>
              </a:rPr>
              <a:t>	</a:t>
            </a:r>
            <a:r>
              <a:rPr lang="fi-FI" sz="3200" dirty="0" smtClean="0">
                <a:latin typeface="Consolas" pitchFamily="49" charset="0"/>
              </a:rPr>
              <a:t>#FFFF66; </a:t>
            </a:r>
          </a:p>
          <a:p>
            <a:pPr algn="l">
              <a:defRPr/>
            </a:pPr>
            <a:r>
              <a:rPr lang="fi-FI" sz="3200" dirty="0">
                <a:solidFill>
                  <a:schemeClr val="bg2">
                    <a:lumMod val="75000"/>
                  </a:schemeClr>
                </a:solidFill>
                <a:latin typeface="Consolas" pitchFamily="49" charset="0"/>
              </a:rPr>
              <a:t>	//</a:t>
            </a:r>
            <a:r>
              <a:rPr lang="fi-FI" sz="3200" dirty="0" err="1" smtClean="0">
                <a:solidFill>
                  <a:schemeClr val="bg2">
                    <a:lumMod val="75000"/>
                  </a:schemeClr>
                </a:solidFill>
                <a:latin typeface="Consolas" pitchFamily="49" charset="0"/>
              </a:rPr>
              <a:t>returns</a:t>
            </a:r>
            <a:r>
              <a:rPr lang="fi-FI" sz="3200" dirty="0" smtClean="0">
                <a:solidFill>
                  <a:schemeClr val="bg2">
                    <a:lumMod val="75000"/>
                  </a:schemeClr>
                </a:solidFill>
                <a:latin typeface="Consolas" pitchFamily="49" charset="0"/>
              </a:rPr>
              <a:t> </a:t>
            </a:r>
            <a:r>
              <a:rPr lang="fi-FI" sz="3200" dirty="0" err="1" smtClean="0">
                <a:solidFill>
                  <a:schemeClr val="bg2">
                    <a:lumMod val="75000"/>
                  </a:schemeClr>
                </a:solidFill>
                <a:latin typeface="Consolas" pitchFamily="49" charset="0"/>
              </a:rPr>
              <a:t>yellow</a:t>
            </a:r>
            <a:endParaRPr lang="fi-FI" sz="3200" dirty="0">
              <a:latin typeface="Consolas" pitchFamily="49" charset="0"/>
            </a:endParaRPr>
          </a:p>
          <a:p>
            <a:pPr algn="l">
              <a:defRPr/>
            </a:pPr>
            <a:r>
              <a:rPr lang="fi-FI" sz="3200" dirty="0" smtClean="0">
                <a:latin typeface="Consolas" pitchFamily="49" charset="0"/>
              </a:rPr>
              <a:t>}</a:t>
            </a:r>
            <a:endParaRPr lang="fi-FI" sz="3200" dirty="0">
              <a:latin typeface="Consolas" pitchFamily="49" charset="0"/>
            </a:endParaRPr>
          </a:p>
        </p:txBody>
      </p:sp>
      <p:sp>
        <p:nvSpPr>
          <p:cNvPr id="7" name="Rounded Rectangle 6"/>
          <p:cNvSpPr/>
          <p:nvPr/>
        </p:nvSpPr>
        <p:spPr>
          <a:xfrm>
            <a:off x="16827499" y="8103218"/>
            <a:ext cx="6699252" cy="174799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err="1" smtClean="0">
                <a:solidFill>
                  <a:schemeClr val="accent1">
                    <a:lumMod val="75000"/>
                  </a:schemeClr>
                </a:solidFill>
                <a:latin typeface="Consolas" pitchFamily="49" charset="0"/>
              </a:rPr>
              <a:t>span</a:t>
            </a:r>
            <a:r>
              <a:rPr lang="fi-FI" sz="3200" dirty="0" smtClean="0">
                <a:solidFill>
                  <a:schemeClr val="accent1">
                    <a:lumMod val="75000"/>
                  </a:schemeClr>
                </a:solidFill>
                <a:latin typeface="Consolas" pitchFamily="49" charset="0"/>
              </a:rPr>
              <a:t> + </a:t>
            </a:r>
            <a:r>
              <a:rPr lang="fi-FI" sz="3200" dirty="0">
                <a:solidFill>
                  <a:schemeClr val="accent1">
                    <a:lumMod val="75000"/>
                  </a:schemeClr>
                </a:solidFill>
                <a:latin typeface="Consolas" pitchFamily="49" charset="0"/>
              </a:rPr>
              <a:t>p</a:t>
            </a:r>
            <a:r>
              <a:rPr lang="fi-FI" sz="3200" dirty="0">
                <a:latin typeface="Consolas" pitchFamily="49" charset="0"/>
              </a:rPr>
              <a:t>  </a:t>
            </a:r>
            <a:r>
              <a:rPr lang="fi-FI" sz="3200" dirty="0" smtClean="0">
                <a:latin typeface="Consolas" pitchFamily="49" charset="0"/>
              </a:rPr>
              <a:t>{</a:t>
            </a:r>
          </a:p>
          <a:p>
            <a:pPr algn="l">
              <a:defRPr/>
            </a:pPr>
            <a:r>
              <a:rPr lang="fi-FI" sz="3200" dirty="0" smtClean="0">
                <a:latin typeface="Consolas" pitchFamily="49" charset="0"/>
              </a:rPr>
              <a:t>	</a:t>
            </a:r>
            <a:r>
              <a:rPr lang="fi-FI" sz="3200" dirty="0" err="1" smtClean="0">
                <a:solidFill>
                  <a:schemeClr val="accent4">
                    <a:lumMod val="75000"/>
                  </a:schemeClr>
                </a:solidFill>
                <a:latin typeface="Consolas" pitchFamily="49" charset="0"/>
              </a:rPr>
              <a:t>font-size</a:t>
            </a:r>
            <a:r>
              <a:rPr lang="fi-FI" sz="3200" dirty="0" smtClean="0">
                <a:latin typeface="Consolas" pitchFamily="49" charset="0"/>
              </a:rPr>
              <a:t>: </a:t>
            </a:r>
            <a:r>
              <a:rPr lang="fi-FI" sz="3200" dirty="0" smtClean="0">
                <a:latin typeface="Consolas" pitchFamily="49" charset="0"/>
              </a:rPr>
              <a:t>30</a:t>
            </a:r>
            <a:r>
              <a:rPr lang="fi-FI" sz="3200" dirty="0" smtClean="0">
                <a:latin typeface="Consolas" pitchFamily="49" charset="0"/>
              </a:rPr>
              <a:t>px</a:t>
            </a:r>
            <a:r>
              <a:rPr lang="fi-FI" sz="3200" dirty="0" smtClean="0">
                <a:latin typeface="Consolas" pitchFamily="49" charset="0"/>
              </a:rPr>
              <a:t>; </a:t>
            </a:r>
            <a:endParaRPr lang="fi-FI" sz="3200" dirty="0">
              <a:latin typeface="Consolas" pitchFamily="49" charset="0"/>
            </a:endParaRPr>
          </a:p>
          <a:p>
            <a:pPr algn="l">
              <a:defRPr/>
            </a:pPr>
            <a:r>
              <a:rPr lang="fi-FI" sz="3200" dirty="0" smtClean="0">
                <a:latin typeface="Consolas" pitchFamily="49" charset="0"/>
              </a:rPr>
              <a:t>}</a:t>
            </a:r>
            <a:endParaRPr lang="fi-FI" sz="3200" dirty="0">
              <a:latin typeface="Consolas" pitchFamily="49" charset="0"/>
            </a:endParaRPr>
          </a:p>
        </p:txBody>
      </p:sp>
      <p:sp>
        <p:nvSpPr>
          <p:cNvPr id="8" name="Rounded Rectangle 7"/>
          <p:cNvSpPr/>
          <p:nvPr/>
        </p:nvSpPr>
        <p:spPr>
          <a:xfrm>
            <a:off x="16827500" y="10198084"/>
            <a:ext cx="6477000" cy="174799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smtClean="0">
                <a:solidFill>
                  <a:schemeClr val="accent1">
                    <a:lumMod val="75000"/>
                  </a:schemeClr>
                </a:solidFill>
                <a:latin typeface="Consolas" pitchFamily="49" charset="0"/>
              </a:rPr>
              <a:t>h1, </a:t>
            </a:r>
            <a:r>
              <a:rPr lang="fi-FI" sz="3200" dirty="0" smtClean="0">
                <a:solidFill>
                  <a:schemeClr val="accent1">
                    <a:lumMod val="75000"/>
                  </a:schemeClr>
                </a:solidFill>
                <a:latin typeface="Consolas" pitchFamily="49" charset="0"/>
              </a:rPr>
              <a:t>h2, </a:t>
            </a:r>
            <a:r>
              <a:rPr lang="fi-FI" sz="3200" dirty="0">
                <a:solidFill>
                  <a:schemeClr val="accent1">
                    <a:lumMod val="75000"/>
                  </a:schemeClr>
                </a:solidFill>
                <a:latin typeface="Consolas" pitchFamily="49" charset="0"/>
              </a:rPr>
              <a:t>p</a:t>
            </a:r>
            <a:r>
              <a:rPr lang="fi-FI" sz="3200" dirty="0" smtClean="0">
                <a:latin typeface="Consolas" pitchFamily="49" charset="0"/>
              </a:rPr>
              <a:t>{</a:t>
            </a:r>
            <a:endParaRPr lang="fi-FI" sz="3200" dirty="0" smtClean="0">
              <a:latin typeface="Consolas" pitchFamily="49" charset="0"/>
            </a:endParaRPr>
          </a:p>
          <a:p>
            <a:pPr algn="l">
              <a:defRPr/>
            </a:pPr>
            <a:r>
              <a:rPr lang="fi-FI" sz="3200" dirty="0" smtClean="0">
                <a:latin typeface="Consolas" pitchFamily="49" charset="0"/>
              </a:rPr>
              <a:t>	</a:t>
            </a:r>
            <a:r>
              <a:rPr lang="fi-FI" sz="3200" dirty="0" err="1" smtClean="0">
                <a:solidFill>
                  <a:schemeClr val="accent4">
                    <a:lumMod val="75000"/>
                  </a:schemeClr>
                </a:solidFill>
                <a:latin typeface="Consolas" pitchFamily="49" charset="0"/>
              </a:rPr>
              <a:t>font-weight</a:t>
            </a:r>
            <a:r>
              <a:rPr lang="fi-FI" sz="3200" dirty="0" smtClean="0">
                <a:latin typeface="Consolas" pitchFamily="49" charset="0"/>
              </a:rPr>
              <a:t>: </a:t>
            </a:r>
            <a:r>
              <a:rPr lang="fi-FI" sz="3200" dirty="0" err="1" smtClean="0">
                <a:latin typeface="Consolas" pitchFamily="49" charset="0"/>
              </a:rPr>
              <a:t>bold</a:t>
            </a:r>
            <a:r>
              <a:rPr lang="fi-FI" sz="3200" dirty="0" smtClean="0">
                <a:latin typeface="Consolas" pitchFamily="49" charset="0"/>
              </a:rPr>
              <a:t>; </a:t>
            </a:r>
            <a:endParaRPr lang="fi-FI" sz="3200" dirty="0">
              <a:latin typeface="Consolas" pitchFamily="49" charset="0"/>
            </a:endParaRPr>
          </a:p>
          <a:p>
            <a:pPr algn="l">
              <a:defRPr/>
            </a:pPr>
            <a:r>
              <a:rPr lang="fi-FI" sz="3200" dirty="0" smtClean="0">
                <a:latin typeface="Consolas" pitchFamily="49" charset="0"/>
              </a:rPr>
              <a:t>}</a:t>
            </a:r>
            <a:endParaRPr lang="fi-FI" sz="3200" dirty="0">
              <a:latin typeface="Consolas" pitchFamily="49" charset="0"/>
            </a:endParaRPr>
          </a:p>
        </p:txBody>
      </p:sp>
      <p:sp>
        <p:nvSpPr>
          <p:cNvPr id="9" name="Rounded Rectangle 8"/>
          <p:cNvSpPr/>
          <p:nvPr/>
        </p:nvSpPr>
        <p:spPr>
          <a:xfrm>
            <a:off x="9017001" y="573882"/>
            <a:ext cx="6445249"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smtClean="0">
                <a:solidFill>
                  <a:srgbClr val="3E3E3E"/>
                </a:solidFill>
                <a:latin typeface="Consolas" pitchFamily="49" charset="0"/>
              </a:rPr>
              <a:t>&lt;div&gt;</a:t>
            </a:r>
          </a:p>
          <a:p>
            <a:pPr algn="l">
              <a:defRPr/>
            </a:pPr>
            <a:r>
              <a:rPr lang="fi-FI" sz="3200" dirty="0">
                <a:solidFill>
                  <a:srgbClr val="3E3E3E"/>
                </a:solidFill>
                <a:latin typeface="Consolas" pitchFamily="49" charset="0"/>
              </a:rPr>
              <a:t>	</a:t>
            </a:r>
            <a:r>
              <a:rPr lang="fi-FI" sz="3200" dirty="0" smtClean="0">
                <a:solidFill>
                  <a:srgbClr val="3E3E3E"/>
                </a:solidFill>
                <a:latin typeface="Consolas" pitchFamily="49" charset="0"/>
              </a:rPr>
              <a:t>&lt;h4&gt;</a:t>
            </a:r>
            <a:r>
              <a:rPr lang="fi-FI" sz="3200" dirty="0" err="1" smtClean="0">
                <a:solidFill>
                  <a:srgbClr val="3E3E3E"/>
                </a:solidFill>
                <a:latin typeface="Consolas" pitchFamily="49" charset="0"/>
              </a:rPr>
              <a:t>Browsers</a:t>
            </a:r>
            <a:r>
              <a:rPr lang="fi-FI" sz="3200" dirty="0" smtClean="0">
                <a:solidFill>
                  <a:srgbClr val="3E3E3E"/>
                </a:solidFill>
                <a:latin typeface="Consolas" pitchFamily="49" charset="0"/>
              </a:rPr>
              <a:t>&lt;/h4&gt;</a:t>
            </a:r>
          </a:p>
          <a:p>
            <a:pPr algn="l">
              <a:defRPr/>
            </a:pPr>
            <a:r>
              <a:rPr lang="fi-FI" sz="3200" dirty="0">
                <a:solidFill>
                  <a:srgbClr val="3E3E3E"/>
                </a:solidFill>
                <a:latin typeface="Consolas" pitchFamily="49" charset="0"/>
              </a:rPr>
              <a:t>	</a:t>
            </a:r>
            <a:r>
              <a:rPr lang="fi-FI" sz="3200" dirty="0" smtClean="0">
                <a:solidFill>
                  <a:schemeClr val="accent5">
                    <a:lumMod val="75000"/>
                  </a:schemeClr>
                </a:solidFill>
                <a:latin typeface="Consolas" pitchFamily="49" charset="0"/>
              </a:rPr>
              <a:t>&lt;a </a:t>
            </a:r>
            <a:r>
              <a:rPr lang="fi-FI" sz="3200" dirty="0" err="1" smtClean="0">
                <a:solidFill>
                  <a:schemeClr val="accent5">
                    <a:lumMod val="75000"/>
                  </a:schemeClr>
                </a:solidFill>
                <a:latin typeface="Consolas" pitchFamily="49" charset="0"/>
              </a:rPr>
              <a:t>href</a:t>
            </a:r>
            <a:r>
              <a:rPr lang="fi-FI" sz="3200" dirty="0" smtClean="0">
                <a:solidFill>
                  <a:schemeClr val="accent5">
                    <a:lumMod val="75000"/>
                  </a:schemeClr>
                </a:solidFill>
                <a:latin typeface="Consolas" pitchFamily="49" charset="0"/>
              </a:rPr>
              <a:t>=”…”&gt;Google&lt;/a&gt;</a:t>
            </a:r>
          </a:p>
          <a:p>
            <a:pPr algn="l">
              <a:defRPr/>
            </a:pPr>
            <a:r>
              <a:rPr lang="fi-FI" sz="3200" dirty="0">
                <a:solidFill>
                  <a:schemeClr val="accent5">
                    <a:lumMod val="75000"/>
                  </a:schemeClr>
                </a:solidFill>
                <a:latin typeface="Consolas" pitchFamily="49" charset="0"/>
              </a:rPr>
              <a:t>	</a:t>
            </a:r>
            <a:r>
              <a:rPr lang="fi-FI" sz="3200" dirty="0" smtClean="0">
                <a:solidFill>
                  <a:schemeClr val="accent5">
                    <a:lumMod val="75000"/>
                  </a:schemeClr>
                </a:solidFill>
                <a:latin typeface="Consolas" pitchFamily="49" charset="0"/>
              </a:rPr>
              <a:t>&lt;a </a:t>
            </a:r>
            <a:r>
              <a:rPr lang="fi-FI" sz="3200" dirty="0" err="1">
                <a:solidFill>
                  <a:schemeClr val="accent5">
                    <a:lumMod val="75000"/>
                  </a:schemeClr>
                </a:solidFill>
                <a:latin typeface="Consolas" pitchFamily="49" charset="0"/>
              </a:rPr>
              <a:t>href</a:t>
            </a:r>
            <a:r>
              <a:rPr lang="fi-FI" sz="3200" dirty="0">
                <a:solidFill>
                  <a:schemeClr val="accent5">
                    <a:lumMod val="75000"/>
                  </a:schemeClr>
                </a:solidFill>
                <a:latin typeface="Consolas" pitchFamily="49" charset="0"/>
              </a:rPr>
              <a:t>=”…”</a:t>
            </a:r>
            <a:r>
              <a:rPr lang="fi-FI" sz="3200" dirty="0" smtClean="0">
                <a:solidFill>
                  <a:schemeClr val="accent5">
                    <a:lumMod val="75000"/>
                  </a:schemeClr>
                </a:solidFill>
                <a:latin typeface="Consolas" pitchFamily="49" charset="0"/>
              </a:rPr>
              <a:t>&gt;</a:t>
            </a:r>
            <a:r>
              <a:rPr lang="fi-FI" sz="3200" dirty="0" err="1" smtClean="0">
                <a:solidFill>
                  <a:schemeClr val="accent5">
                    <a:lumMod val="75000"/>
                  </a:schemeClr>
                </a:solidFill>
                <a:latin typeface="Consolas" pitchFamily="49" charset="0"/>
              </a:rPr>
              <a:t>Yahoo</a:t>
            </a:r>
            <a:r>
              <a:rPr lang="fi-FI" sz="3200" dirty="0" smtClean="0">
                <a:solidFill>
                  <a:schemeClr val="accent5">
                    <a:lumMod val="75000"/>
                  </a:schemeClr>
                </a:solidFill>
                <a:latin typeface="Consolas" pitchFamily="49" charset="0"/>
              </a:rPr>
              <a:t>!&lt;/a&gt;</a:t>
            </a:r>
          </a:p>
          <a:p>
            <a:pPr algn="l">
              <a:defRPr/>
            </a:pPr>
            <a:r>
              <a:rPr lang="fi-FI" sz="3200" dirty="0" smtClean="0">
                <a:solidFill>
                  <a:srgbClr val="3E3E3E"/>
                </a:solidFill>
                <a:latin typeface="Consolas" pitchFamily="49" charset="0"/>
              </a:rPr>
              <a:t>&lt;/div&gt;</a:t>
            </a:r>
            <a:endParaRPr lang="fi-FI" sz="3200" dirty="0">
              <a:solidFill>
                <a:srgbClr val="3E3E3E"/>
              </a:solidFill>
              <a:latin typeface="Consolas" pitchFamily="49" charset="0"/>
            </a:endParaRPr>
          </a:p>
        </p:txBody>
      </p:sp>
      <p:sp>
        <p:nvSpPr>
          <p:cNvPr id="10" name="Rounded Rectangle 9"/>
          <p:cNvSpPr/>
          <p:nvPr/>
        </p:nvSpPr>
        <p:spPr>
          <a:xfrm>
            <a:off x="9017001" y="3740076"/>
            <a:ext cx="6445249"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smtClean="0">
                <a:solidFill>
                  <a:srgbClr val="3E3E3E"/>
                </a:solidFill>
                <a:latin typeface="Consolas" pitchFamily="49" charset="0"/>
              </a:rPr>
              <a:t>&lt;</a:t>
            </a:r>
            <a:r>
              <a:rPr lang="fi-FI" sz="3200" dirty="0" err="1" smtClean="0">
                <a:solidFill>
                  <a:srgbClr val="3E3E3E"/>
                </a:solidFill>
                <a:latin typeface="Consolas" pitchFamily="49" charset="0"/>
              </a:rPr>
              <a:t>ul</a:t>
            </a:r>
            <a:r>
              <a:rPr lang="fi-FI" sz="3200" dirty="0" smtClean="0">
                <a:solidFill>
                  <a:srgbClr val="3E3E3E"/>
                </a:solidFill>
                <a:latin typeface="Consolas" pitchFamily="49" charset="0"/>
              </a:rPr>
              <a:t>&gt;</a:t>
            </a:r>
          </a:p>
          <a:p>
            <a:pPr algn="l">
              <a:defRPr/>
            </a:pPr>
            <a:r>
              <a:rPr lang="fi-FI" sz="3200" dirty="0">
                <a:solidFill>
                  <a:srgbClr val="3E3E3E"/>
                </a:solidFill>
                <a:latin typeface="Consolas" pitchFamily="49" charset="0"/>
              </a:rPr>
              <a:t>	</a:t>
            </a:r>
            <a:r>
              <a:rPr lang="fi-FI" sz="3200" dirty="0" smtClean="0">
                <a:solidFill>
                  <a:schemeClr val="accent5">
                    <a:lumMod val="75000"/>
                  </a:schemeClr>
                </a:solidFill>
                <a:latin typeface="Consolas" pitchFamily="49" charset="0"/>
              </a:rPr>
              <a:t>&lt;li&gt;</a:t>
            </a:r>
            <a:r>
              <a:rPr lang="fi-FI" sz="3200" dirty="0" err="1" smtClean="0">
                <a:solidFill>
                  <a:schemeClr val="accent5">
                    <a:lumMod val="75000"/>
                  </a:schemeClr>
                </a:solidFill>
                <a:latin typeface="Consolas" pitchFamily="49" charset="0"/>
              </a:rPr>
              <a:t>Bonjour</a:t>
            </a:r>
            <a:r>
              <a:rPr lang="fi-FI" sz="3200" dirty="0" smtClean="0">
                <a:solidFill>
                  <a:schemeClr val="accent5">
                    <a:lumMod val="75000"/>
                  </a:schemeClr>
                </a:solidFill>
                <a:latin typeface="Consolas" pitchFamily="49" charset="0"/>
              </a:rPr>
              <a:t>&lt;/li&gt;</a:t>
            </a:r>
          </a:p>
          <a:p>
            <a:pPr algn="l">
              <a:defRPr/>
            </a:pPr>
            <a:r>
              <a:rPr lang="fi-FI" sz="3200" dirty="0" smtClean="0">
                <a:solidFill>
                  <a:schemeClr val="accent5">
                    <a:lumMod val="75000"/>
                  </a:schemeClr>
                </a:solidFill>
                <a:latin typeface="Consolas" pitchFamily="49" charset="0"/>
              </a:rPr>
              <a:t>	&lt;li&gt;</a:t>
            </a:r>
            <a:r>
              <a:rPr lang="fi-FI" sz="3200" dirty="0" err="1" smtClean="0">
                <a:solidFill>
                  <a:schemeClr val="accent5">
                    <a:lumMod val="75000"/>
                  </a:schemeClr>
                </a:solidFill>
                <a:latin typeface="Consolas" pitchFamily="49" charset="0"/>
              </a:rPr>
              <a:t>Hello</a:t>
            </a:r>
            <a:r>
              <a:rPr lang="fi-FI" sz="3200" dirty="0" smtClean="0">
                <a:solidFill>
                  <a:schemeClr val="accent5">
                    <a:lumMod val="75000"/>
                  </a:schemeClr>
                </a:solidFill>
                <a:latin typeface="Consolas" pitchFamily="49" charset="0"/>
              </a:rPr>
              <a:t>&lt;/li&gt;</a:t>
            </a:r>
          </a:p>
          <a:p>
            <a:pPr algn="l">
              <a:defRPr/>
            </a:pPr>
            <a:r>
              <a:rPr lang="fi-FI" sz="3200" dirty="0" smtClean="0">
                <a:solidFill>
                  <a:schemeClr val="accent5">
                    <a:lumMod val="75000"/>
                  </a:schemeClr>
                </a:solidFill>
                <a:latin typeface="Consolas" pitchFamily="49" charset="0"/>
              </a:rPr>
              <a:t>	&lt;li&gt;</a:t>
            </a:r>
            <a:r>
              <a:rPr lang="fi-FI" sz="3200" dirty="0" err="1" smtClean="0">
                <a:solidFill>
                  <a:schemeClr val="accent5">
                    <a:lumMod val="75000"/>
                  </a:schemeClr>
                </a:solidFill>
                <a:latin typeface="Consolas" pitchFamily="49" charset="0"/>
              </a:rPr>
              <a:t>Ciao</a:t>
            </a:r>
            <a:r>
              <a:rPr lang="fi-FI" sz="3200" dirty="0" smtClean="0">
                <a:solidFill>
                  <a:schemeClr val="accent5">
                    <a:lumMod val="75000"/>
                  </a:schemeClr>
                </a:solidFill>
                <a:latin typeface="Consolas" pitchFamily="49" charset="0"/>
              </a:rPr>
              <a:t>&lt;/li&gt;</a:t>
            </a:r>
          </a:p>
          <a:p>
            <a:pPr algn="l">
              <a:defRPr/>
            </a:pPr>
            <a:r>
              <a:rPr lang="fi-FI" sz="3200" dirty="0" smtClean="0">
                <a:solidFill>
                  <a:srgbClr val="3E3E3E"/>
                </a:solidFill>
                <a:latin typeface="Consolas" pitchFamily="49" charset="0"/>
              </a:rPr>
              <a:t>&lt;/</a:t>
            </a:r>
            <a:r>
              <a:rPr lang="fi-FI" sz="3200" dirty="0" err="1" smtClean="0">
                <a:solidFill>
                  <a:srgbClr val="3E3E3E"/>
                </a:solidFill>
                <a:latin typeface="Consolas" pitchFamily="49" charset="0"/>
              </a:rPr>
              <a:t>ul</a:t>
            </a:r>
            <a:r>
              <a:rPr lang="fi-FI" sz="3200" dirty="0" smtClean="0">
                <a:solidFill>
                  <a:srgbClr val="3E3E3E"/>
                </a:solidFill>
                <a:latin typeface="Consolas" pitchFamily="49" charset="0"/>
              </a:rPr>
              <a:t>&gt;</a:t>
            </a:r>
            <a:endParaRPr lang="fi-FI" sz="3200" dirty="0">
              <a:solidFill>
                <a:srgbClr val="3E3E3E"/>
              </a:solidFill>
              <a:latin typeface="Consolas" pitchFamily="49" charset="0"/>
            </a:endParaRPr>
          </a:p>
        </p:txBody>
      </p:sp>
      <p:sp>
        <p:nvSpPr>
          <p:cNvPr id="11" name="Rounded Rectangle 10"/>
          <p:cNvSpPr/>
          <p:nvPr/>
        </p:nvSpPr>
        <p:spPr>
          <a:xfrm>
            <a:off x="9017001" y="6956805"/>
            <a:ext cx="6445249" cy="229282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smtClean="0">
                <a:solidFill>
                  <a:srgbClr val="3E3E3E"/>
                </a:solidFill>
                <a:latin typeface="Consolas" pitchFamily="49" charset="0"/>
              </a:rPr>
              <a:t>&lt;</a:t>
            </a:r>
            <a:r>
              <a:rPr lang="fi-FI" sz="3200" dirty="0" err="1" smtClean="0">
                <a:solidFill>
                  <a:srgbClr val="3E3E3E"/>
                </a:solidFill>
                <a:latin typeface="Consolas" pitchFamily="49" charset="0"/>
              </a:rPr>
              <a:t>span</a:t>
            </a:r>
            <a:r>
              <a:rPr lang="fi-FI" sz="3200" dirty="0" smtClean="0">
                <a:solidFill>
                  <a:srgbClr val="3E3E3E"/>
                </a:solidFill>
                <a:latin typeface="Consolas" pitchFamily="49" charset="0"/>
              </a:rPr>
              <a:t>&gt;</a:t>
            </a:r>
            <a:r>
              <a:rPr lang="fi-FI" sz="3200" dirty="0" err="1" smtClean="0">
                <a:solidFill>
                  <a:srgbClr val="3E3E3E"/>
                </a:solidFill>
                <a:latin typeface="Consolas" pitchFamily="49" charset="0"/>
              </a:rPr>
              <a:t>Numbers</a:t>
            </a:r>
            <a:r>
              <a:rPr lang="fi-FI" sz="3200" dirty="0" smtClean="0">
                <a:solidFill>
                  <a:srgbClr val="3E3E3E"/>
                </a:solidFill>
                <a:latin typeface="Consolas" pitchFamily="49" charset="0"/>
              </a:rPr>
              <a:t>&lt;</a:t>
            </a:r>
            <a:r>
              <a:rPr lang="fi-FI" sz="3200" dirty="0">
                <a:solidFill>
                  <a:srgbClr val="3E3E3E"/>
                </a:solidFill>
                <a:latin typeface="Consolas" pitchFamily="49" charset="0"/>
              </a:rPr>
              <a:t>/</a:t>
            </a:r>
            <a:r>
              <a:rPr lang="fi-FI" sz="3200" dirty="0" err="1">
                <a:solidFill>
                  <a:srgbClr val="3E3E3E"/>
                </a:solidFill>
                <a:latin typeface="Consolas" pitchFamily="49" charset="0"/>
              </a:rPr>
              <a:t>span</a:t>
            </a:r>
            <a:r>
              <a:rPr lang="fi-FI" sz="3200" dirty="0" smtClean="0">
                <a:solidFill>
                  <a:srgbClr val="3E3E3E"/>
                </a:solidFill>
                <a:latin typeface="Consolas" pitchFamily="49" charset="0"/>
              </a:rPr>
              <a:t>&gt;</a:t>
            </a:r>
          </a:p>
          <a:p>
            <a:pPr algn="l">
              <a:defRPr/>
            </a:pPr>
            <a:r>
              <a:rPr lang="fi-FI" sz="3200" dirty="0" smtClean="0">
                <a:solidFill>
                  <a:schemeClr val="accent5">
                    <a:lumMod val="75000"/>
                  </a:schemeClr>
                </a:solidFill>
                <a:latin typeface="Consolas" pitchFamily="49" charset="0"/>
              </a:rPr>
              <a:t>	&lt;p&gt;One&lt;</a:t>
            </a:r>
            <a:r>
              <a:rPr lang="fi-FI" sz="3200" dirty="0">
                <a:solidFill>
                  <a:schemeClr val="accent5">
                    <a:lumMod val="75000"/>
                  </a:schemeClr>
                </a:solidFill>
                <a:latin typeface="Consolas" pitchFamily="49" charset="0"/>
              </a:rPr>
              <a:t>/p</a:t>
            </a:r>
            <a:r>
              <a:rPr lang="fi-FI" sz="3200" dirty="0" smtClean="0">
                <a:solidFill>
                  <a:schemeClr val="accent5">
                    <a:lumMod val="75000"/>
                  </a:schemeClr>
                </a:solidFill>
                <a:latin typeface="Consolas" pitchFamily="49" charset="0"/>
              </a:rPr>
              <a:t>&gt;</a:t>
            </a:r>
          </a:p>
          <a:p>
            <a:pPr algn="l">
              <a:defRPr/>
            </a:pPr>
            <a:r>
              <a:rPr lang="fi-FI" sz="3200" dirty="0" smtClean="0">
                <a:solidFill>
                  <a:schemeClr val="tx1">
                    <a:lumMod val="75000"/>
                  </a:schemeClr>
                </a:solidFill>
                <a:latin typeface="Consolas" pitchFamily="49" charset="0"/>
              </a:rPr>
              <a:t>	&lt;p&gt;</a:t>
            </a:r>
            <a:r>
              <a:rPr lang="fi-FI" sz="3200" dirty="0" err="1" smtClean="0">
                <a:solidFill>
                  <a:schemeClr val="tx1">
                    <a:lumMod val="75000"/>
                  </a:schemeClr>
                </a:solidFill>
                <a:latin typeface="Consolas" pitchFamily="49" charset="0"/>
              </a:rPr>
              <a:t>Two</a:t>
            </a:r>
            <a:r>
              <a:rPr lang="fi-FI" sz="3200" dirty="0" smtClean="0">
                <a:solidFill>
                  <a:schemeClr val="tx1">
                    <a:lumMod val="75000"/>
                  </a:schemeClr>
                </a:solidFill>
                <a:latin typeface="Consolas" pitchFamily="49" charset="0"/>
              </a:rPr>
              <a:t>&lt;</a:t>
            </a:r>
            <a:r>
              <a:rPr lang="fi-FI" sz="3200" dirty="0">
                <a:solidFill>
                  <a:schemeClr val="tx1">
                    <a:lumMod val="75000"/>
                  </a:schemeClr>
                </a:solidFill>
                <a:latin typeface="Consolas" pitchFamily="49" charset="0"/>
              </a:rPr>
              <a:t>/p</a:t>
            </a:r>
            <a:r>
              <a:rPr lang="fi-FI" sz="3200" dirty="0" smtClean="0">
                <a:solidFill>
                  <a:schemeClr val="tx1">
                    <a:lumMod val="75000"/>
                  </a:schemeClr>
                </a:solidFill>
                <a:latin typeface="Consolas" pitchFamily="49" charset="0"/>
              </a:rPr>
              <a:t>&gt;</a:t>
            </a:r>
          </a:p>
          <a:p>
            <a:pPr algn="l">
              <a:defRPr/>
            </a:pPr>
            <a:r>
              <a:rPr lang="fi-FI" sz="3200" dirty="0" smtClean="0">
                <a:solidFill>
                  <a:schemeClr val="tx1">
                    <a:lumMod val="75000"/>
                  </a:schemeClr>
                </a:solidFill>
                <a:latin typeface="Consolas" pitchFamily="49" charset="0"/>
              </a:rPr>
              <a:t>	&lt;</a:t>
            </a:r>
            <a:r>
              <a:rPr lang="fi-FI" sz="3200" dirty="0">
                <a:solidFill>
                  <a:schemeClr val="tx1">
                    <a:lumMod val="75000"/>
                  </a:schemeClr>
                </a:solidFill>
                <a:latin typeface="Consolas" pitchFamily="49" charset="0"/>
              </a:rPr>
              <a:t>p&gt;</a:t>
            </a:r>
            <a:r>
              <a:rPr lang="fi-FI" sz="3200" dirty="0" smtClean="0">
                <a:solidFill>
                  <a:schemeClr val="tx1">
                    <a:lumMod val="75000"/>
                  </a:schemeClr>
                </a:solidFill>
                <a:latin typeface="Consolas" pitchFamily="49" charset="0"/>
              </a:rPr>
              <a:t>Three&lt;</a:t>
            </a:r>
            <a:r>
              <a:rPr lang="fi-FI" sz="3200" dirty="0">
                <a:solidFill>
                  <a:schemeClr val="tx1">
                    <a:lumMod val="75000"/>
                  </a:schemeClr>
                </a:solidFill>
                <a:latin typeface="Consolas" pitchFamily="49" charset="0"/>
              </a:rPr>
              <a:t>/p</a:t>
            </a:r>
            <a:r>
              <a:rPr lang="fi-FI" sz="3200" dirty="0" smtClean="0">
                <a:solidFill>
                  <a:schemeClr val="tx1">
                    <a:lumMod val="75000"/>
                  </a:schemeClr>
                </a:solidFill>
                <a:latin typeface="Consolas" pitchFamily="49" charset="0"/>
              </a:rPr>
              <a:t>&gt;</a:t>
            </a:r>
            <a:endParaRPr lang="fi-FI" sz="3200" dirty="0">
              <a:solidFill>
                <a:schemeClr val="tx1">
                  <a:lumMod val="75000"/>
                </a:schemeClr>
              </a:solidFill>
              <a:latin typeface="Consolas" pitchFamily="49" charset="0"/>
            </a:endParaRPr>
          </a:p>
        </p:txBody>
      </p:sp>
      <p:sp>
        <p:nvSpPr>
          <p:cNvPr id="12" name="Rounded Rectangle 11"/>
          <p:cNvSpPr/>
          <p:nvPr/>
        </p:nvSpPr>
        <p:spPr>
          <a:xfrm>
            <a:off x="9017001" y="9966910"/>
            <a:ext cx="6445249" cy="338248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smtClean="0">
                <a:solidFill>
                  <a:schemeClr val="accent5">
                    <a:lumMod val="75000"/>
                  </a:schemeClr>
                </a:solidFill>
                <a:latin typeface="Consolas" pitchFamily="49" charset="0"/>
              </a:rPr>
              <a:t>&lt;h1&gt;</a:t>
            </a:r>
            <a:r>
              <a:rPr lang="fi-FI" sz="3200" dirty="0" err="1" smtClean="0">
                <a:solidFill>
                  <a:schemeClr val="accent5">
                    <a:lumMod val="75000"/>
                  </a:schemeClr>
                </a:solidFill>
                <a:latin typeface="Consolas" pitchFamily="49" charset="0"/>
              </a:rPr>
              <a:t>Sayings</a:t>
            </a:r>
            <a:r>
              <a:rPr lang="fi-FI" sz="3200" dirty="0" smtClean="0">
                <a:solidFill>
                  <a:schemeClr val="accent5">
                    <a:lumMod val="75000"/>
                  </a:schemeClr>
                </a:solidFill>
                <a:latin typeface="Consolas" pitchFamily="49" charset="0"/>
              </a:rPr>
              <a:t> </a:t>
            </a:r>
            <a:r>
              <a:rPr lang="fi-FI" sz="3200" dirty="0" err="1" smtClean="0">
                <a:solidFill>
                  <a:schemeClr val="accent5">
                    <a:lumMod val="75000"/>
                  </a:schemeClr>
                </a:solidFill>
                <a:latin typeface="Consolas" pitchFamily="49" charset="0"/>
              </a:rPr>
              <a:t>from</a:t>
            </a:r>
            <a:r>
              <a:rPr lang="fi-FI" sz="3200" dirty="0" smtClean="0">
                <a:solidFill>
                  <a:schemeClr val="accent5">
                    <a:lumMod val="75000"/>
                  </a:schemeClr>
                </a:solidFill>
                <a:latin typeface="Consolas" pitchFamily="49" charset="0"/>
              </a:rPr>
              <a:t> </a:t>
            </a:r>
            <a:r>
              <a:rPr lang="fi-FI" sz="3200" dirty="0" err="1" smtClean="0">
                <a:solidFill>
                  <a:schemeClr val="accent5">
                    <a:lumMod val="75000"/>
                  </a:schemeClr>
                </a:solidFill>
                <a:latin typeface="Consolas" pitchFamily="49" charset="0"/>
              </a:rPr>
              <a:t>Love</a:t>
            </a:r>
            <a:r>
              <a:rPr lang="fi-FI" sz="3200" dirty="0" smtClean="0">
                <a:solidFill>
                  <a:schemeClr val="accent5">
                    <a:lumMod val="75000"/>
                  </a:schemeClr>
                </a:solidFill>
                <a:latin typeface="Consolas" pitchFamily="49" charset="0"/>
              </a:rPr>
              <a:t> </a:t>
            </a:r>
            <a:r>
              <a:rPr lang="fi-FI" sz="3200" dirty="0" err="1" smtClean="0">
                <a:solidFill>
                  <a:schemeClr val="accent5">
                    <a:lumMod val="75000"/>
                  </a:schemeClr>
                </a:solidFill>
                <a:latin typeface="Consolas" pitchFamily="49" charset="0"/>
              </a:rPr>
              <a:t>Letters</a:t>
            </a:r>
            <a:r>
              <a:rPr lang="fi-FI" sz="3200" dirty="0" smtClean="0">
                <a:solidFill>
                  <a:schemeClr val="accent5">
                    <a:lumMod val="75000"/>
                  </a:schemeClr>
                </a:solidFill>
                <a:latin typeface="Consolas" pitchFamily="49" charset="0"/>
              </a:rPr>
              <a:t>&lt;/h1&gt;</a:t>
            </a:r>
          </a:p>
          <a:p>
            <a:pPr algn="l">
              <a:defRPr/>
            </a:pPr>
            <a:r>
              <a:rPr lang="fi-FI" sz="3200" dirty="0" smtClean="0">
                <a:solidFill>
                  <a:srgbClr val="7D1102"/>
                </a:solidFill>
                <a:latin typeface="Consolas" pitchFamily="49" charset="0"/>
              </a:rPr>
              <a:t>&lt;h2&gt;Emily </a:t>
            </a:r>
            <a:r>
              <a:rPr lang="fi-FI" sz="3200" dirty="0" err="1" smtClean="0">
                <a:solidFill>
                  <a:srgbClr val="7D1102"/>
                </a:solidFill>
                <a:latin typeface="Consolas" pitchFamily="49" charset="0"/>
              </a:rPr>
              <a:t>Dickinson</a:t>
            </a:r>
            <a:r>
              <a:rPr lang="fi-FI" sz="3200" dirty="0" smtClean="0">
                <a:solidFill>
                  <a:srgbClr val="7D1102"/>
                </a:solidFill>
                <a:latin typeface="Consolas" pitchFamily="49" charset="0"/>
              </a:rPr>
              <a:t>&lt;/h2&gt;</a:t>
            </a:r>
          </a:p>
          <a:p>
            <a:pPr algn="l">
              <a:defRPr/>
            </a:pPr>
            <a:r>
              <a:rPr lang="fi-FI" sz="3200" dirty="0" smtClean="0">
                <a:solidFill>
                  <a:srgbClr val="3E3E3E"/>
                </a:solidFill>
                <a:latin typeface="Consolas" pitchFamily="49" charset="0"/>
              </a:rPr>
              <a:t>&lt;h3&gt;To Mary </a:t>
            </a:r>
            <a:r>
              <a:rPr lang="fi-FI" sz="3200" dirty="0" err="1" smtClean="0">
                <a:solidFill>
                  <a:srgbClr val="3E3E3E"/>
                </a:solidFill>
                <a:latin typeface="Consolas" pitchFamily="49" charset="0"/>
              </a:rPr>
              <a:t>Bowles</a:t>
            </a:r>
            <a:r>
              <a:rPr lang="fi-FI" sz="3200" dirty="0" smtClean="0">
                <a:solidFill>
                  <a:srgbClr val="3E3E3E"/>
                </a:solidFill>
                <a:latin typeface="Consolas" pitchFamily="49" charset="0"/>
              </a:rPr>
              <a:t>&lt;/h3&gt;</a:t>
            </a:r>
          </a:p>
          <a:p>
            <a:pPr algn="l">
              <a:defRPr/>
            </a:pPr>
            <a:r>
              <a:rPr lang="fi-FI" sz="3200" dirty="0" smtClean="0">
                <a:solidFill>
                  <a:schemeClr val="accent5">
                    <a:lumMod val="75000"/>
                  </a:schemeClr>
                </a:solidFill>
                <a:latin typeface="Consolas" pitchFamily="49" charset="0"/>
              </a:rPr>
              <a:t>	&lt;p&gt;The </a:t>
            </a:r>
            <a:r>
              <a:rPr lang="fi-FI" sz="3200" dirty="0" err="1" smtClean="0">
                <a:solidFill>
                  <a:schemeClr val="accent5">
                    <a:lumMod val="75000"/>
                  </a:schemeClr>
                </a:solidFill>
                <a:latin typeface="Consolas" pitchFamily="49" charset="0"/>
              </a:rPr>
              <a:t>heart</a:t>
            </a:r>
            <a:r>
              <a:rPr lang="fi-FI" sz="3200" dirty="0" smtClean="0">
                <a:solidFill>
                  <a:schemeClr val="accent5">
                    <a:lumMod val="75000"/>
                  </a:schemeClr>
                </a:solidFill>
                <a:latin typeface="Consolas" pitchFamily="49" charset="0"/>
              </a:rPr>
              <a:t> </a:t>
            </a:r>
            <a:r>
              <a:rPr lang="fi-FI" sz="3200" dirty="0" err="1" smtClean="0">
                <a:solidFill>
                  <a:schemeClr val="accent5">
                    <a:lumMod val="75000"/>
                  </a:schemeClr>
                </a:solidFill>
                <a:latin typeface="Consolas" pitchFamily="49" charset="0"/>
              </a:rPr>
              <a:t>wants</a:t>
            </a:r>
            <a:r>
              <a:rPr lang="fi-FI" sz="3200" dirty="0" smtClean="0">
                <a:solidFill>
                  <a:schemeClr val="accent5">
                    <a:lumMod val="75000"/>
                  </a:schemeClr>
                </a:solidFill>
                <a:latin typeface="Consolas" pitchFamily="49" charset="0"/>
              </a:rPr>
              <a:t> </a:t>
            </a:r>
            <a:r>
              <a:rPr lang="fi-FI" sz="3200" dirty="0" err="1" smtClean="0">
                <a:solidFill>
                  <a:schemeClr val="accent5">
                    <a:lumMod val="75000"/>
                  </a:schemeClr>
                </a:solidFill>
                <a:latin typeface="Consolas" pitchFamily="49" charset="0"/>
              </a:rPr>
              <a:t>what</a:t>
            </a:r>
            <a:r>
              <a:rPr lang="fi-FI" sz="3200" dirty="0" smtClean="0">
                <a:solidFill>
                  <a:schemeClr val="accent5">
                    <a:lumMod val="75000"/>
                  </a:schemeClr>
                </a:solidFill>
                <a:latin typeface="Consolas" pitchFamily="49" charset="0"/>
              </a:rPr>
              <a:t> </a:t>
            </a:r>
            <a:r>
              <a:rPr lang="fi-FI" sz="3200" dirty="0" err="1" smtClean="0">
                <a:solidFill>
                  <a:schemeClr val="accent5">
                    <a:lumMod val="75000"/>
                  </a:schemeClr>
                </a:solidFill>
                <a:latin typeface="Consolas" pitchFamily="49" charset="0"/>
              </a:rPr>
              <a:t>it</a:t>
            </a:r>
            <a:r>
              <a:rPr lang="fi-FI" sz="3200" dirty="0" smtClean="0">
                <a:solidFill>
                  <a:schemeClr val="accent5">
                    <a:lumMod val="75000"/>
                  </a:schemeClr>
                </a:solidFill>
                <a:latin typeface="Consolas" pitchFamily="49" charset="0"/>
              </a:rPr>
              <a:t> </a:t>
            </a:r>
            <a:r>
              <a:rPr lang="fi-FI" sz="3200" dirty="0" err="1" smtClean="0">
                <a:solidFill>
                  <a:schemeClr val="accent5">
                    <a:lumMod val="75000"/>
                  </a:schemeClr>
                </a:solidFill>
                <a:latin typeface="Consolas" pitchFamily="49" charset="0"/>
              </a:rPr>
              <a:t>wants</a:t>
            </a:r>
            <a:r>
              <a:rPr lang="fi-FI" sz="3200" dirty="0" smtClean="0">
                <a:solidFill>
                  <a:schemeClr val="accent5">
                    <a:lumMod val="75000"/>
                  </a:schemeClr>
                </a:solidFill>
                <a:latin typeface="Consolas" pitchFamily="49" charset="0"/>
              </a:rPr>
              <a:t> &lt;</a:t>
            </a:r>
            <a:r>
              <a:rPr lang="fi-FI" sz="3200" dirty="0">
                <a:solidFill>
                  <a:schemeClr val="accent5">
                    <a:lumMod val="75000"/>
                  </a:schemeClr>
                </a:solidFill>
                <a:latin typeface="Consolas" pitchFamily="49" charset="0"/>
              </a:rPr>
              <a:t>/p</a:t>
            </a:r>
            <a:r>
              <a:rPr lang="fi-FI" sz="3200" dirty="0" smtClean="0">
                <a:solidFill>
                  <a:schemeClr val="accent5">
                    <a:lumMod val="75000"/>
                  </a:schemeClr>
                </a:solidFill>
                <a:latin typeface="Consolas" pitchFamily="49" charset="0"/>
              </a:rPr>
              <a:t>&gt;</a:t>
            </a:r>
          </a:p>
        </p:txBody>
      </p:sp>
      <p:sp>
        <p:nvSpPr>
          <p:cNvPr id="13" name="Rectangle 12"/>
          <p:cNvSpPr/>
          <p:nvPr/>
        </p:nvSpPr>
        <p:spPr>
          <a:xfrm>
            <a:off x="15462250" y="2222500"/>
            <a:ext cx="1365249" cy="254000"/>
          </a:xfrm>
          <a:prstGeom prst="rect">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4" name="Rectangle 13"/>
          <p:cNvSpPr/>
          <p:nvPr/>
        </p:nvSpPr>
        <p:spPr>
          <a:xfrm>
            <a:off x="15462251" y="5549900"/>
            <a:ext cx="1365249" cy="254000"/>
          </a:xfrm>
          <a:prstGeom prst="rect">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5" name="Rectangle 14"/>
          <p:cNvSpPr/>
          <p:nvPr/>
        </p:nvSpPr>
        <p:spPr>
          <a:xfrm>
            <a:off x="15462250" y="8376268"/>
            <a:ext cx="1365249" cy="254000"/>
          </a:xfrm>
          <a:prstGeom prst="rect">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6" name="Rectangle 15"/>
          <p:cNvSpPr/>
          <p:nvPr/>
        </p:nvSpPr>
        <p:spPr>
          <a:xfrm>
            <a:off x="15462251" y="11132168"/>
            <a:ext cx="1365249" cy="254000"/>
          </a:xfrm>
          <a:prstGeom prst="rect">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7" name="Rectangle 16"/>
          <p:cNvSpPr/>
          <p:nvPr/>
        </p:nvSpPr>
        <p:spPr>
          <a:xfrm>
            <a:off x="8286752" y="1892918"/>
            <a:ext cx="730250" cy="254000"/>
          </a:xfrm>
          <a:prstGeom prst="rect">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8" name="Rectangle 17"/>
          <p:cNvSpPr/>
          <p:nvPr/>
        </p:nvSpPr>
        <p:spPr>
          <a:xfrm>
            <a:off x="8286751" y="4902818"/>
            <a:ext cx="730250" cy="254000"/>
          </a:xfrm>
          <a:prstGeom prst="rect">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19" name="Rectangle 18"/>
          <p:cNvSpPr/>
          <p:nvPr/>
        </p:nvSpPr>
        <p:spPr>
          <a:xfrm>
            <a:off x="8286751" y="7849218"/>
            <a:ext cx="730250" cy="254000"/>
          </a:xfrm>
          <a:prstGeom prst="rect">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20" name="Rectangle 19"/>
          <p:cNvSpPr/>
          <p:nvPr/>
        </p:nvSpPr>
        <p:spPr>
          <a:xfrm>
            <a:off x="8286752" y="11259168"/>
            <a:ext cx="730250" cy="254000"/>
          </a:xfrm>
          <a:prstGeom prst="rect">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1426400969"/>
      </p:ext>
    </p:extLst>
  </p:cSld>
  <p:clrMapOvr>
    <a:masterClrMapping/>
  </p:clrMapOvr>
  <p:transition xmlns:p14="http://schemas.microsoft.com/office/powerpoint/2010/main" spd="me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64193218"/>
              </p:ext>
            </p:extLst>
          </p:nvPr>
        </p:nvGraphicFramePr>
        <p:xfrm>
          <a:off x="635000" y="576183"/>
          <a:ext cx="7016750" cy="11806318"/>
        </p:xfrm>
        <a:graphic>
          <a:graphicData uri="http://schemas.openxmlformats.org/drawingml/2006/table">
            <a:tbl>
              <a:tblPr firstRow="1" bandRow="1">
                <a:tableStyleId>{5940675A-B579-460E-94D1-54222C63F5DA}</a:tableStyleId>
              </a:tblPr>
              <a:tblGrid>
                <a:gridCol w="3605292"/>
                <a:gridCol w="3411458"/>
              </a:tblGrid>
              <a:tr h="933219">
                <a:tc gridSpan="2">
                  <a:txBody>
                    <a:bodyPr/>
                    <a:lstStyle/>
                    <a:p>
                      <a:pPr marL="0" marR="0" lvl="1" indent="0" algn="ctr" defTabSz="825500" eaLnBrk="1" fontAlgn="auto" latinLnBrk="0" hangingPunct="1">
                        <a:lnSpc>
                          <a:spcPct val="100000"/>
                        </a:lnSpc>
                        <a:spcBef>
                          <a:spcPts val="0"/>
                        </a:spcBef>
                        <a:spcAft>
                          <a:spcPts val="0"/>
                        </a:spcAft>
                        <a:buClrTx/>
                        <a:buSzTx/>
                        <a:buFontTx/>
                        <a:buNone/>
                        <a:tabLst/>
                        <a:defRPr/>
                      </a:pPr>
                      <a:r>
                        <a:rPr lang="en-US" sz="4000" dirty="0" smtClean="0"/>
                        <a:t>Pseudo Classes </a:t>
                      </a:r>
                    </a:p>
                  </a:txBody>
                  <a:tcPr/>
                </a:tc>
                <a:tc hMerge="1">
                  <a:txBody>
                    <a:bodyPr/>
                    <a:lstStyle/>
                    <a:p>
                      <a:endParaRPr lang="en-US" dirty="0"/>
                    </a:p>
                  </a:txBody>
                  <a:tcPr/>
                </a:tc>
              </a:tr>
              <a:tr h="4543260">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err="1" smtClean="0">
                          <a:solidFill>
                            <a:schemeClr val="accent5">
                              <a:lumMod val="75000"/>
                            </a:schemeClr>
                          </a:solidFill>
                          <a:latin typeface="Consolas"/>
                          <a:cs typeface="Consolas"/>
                          <a:sym typeface="Gill Sans Light"/>
                        </a:rPr>
                        <a:t>E</a:t>
                      </a:r>
                      <a:r>
                        <a:rPr lang="en-US" sz="3200" baseline="0" dirty="0" err="1" smtClean="0">
                          <a:solidFill>
                            <a:schemeClr val="accent5">
                              <a:lumMod val="75000"/>
                            </a:schemeClr>
                          </a:solidFill>
                          <a:latin typeface="Consolas"/>
                          <a:cs typeface="Consolas"/>
                          <a:sym typeface="Gill Sans Light"/>
                        </a:rPr>
                        <a:t>:first-child</a:t>
                      </a:r>
                      <a:endParaRPr lang="en-US" sz="3200" dirty="0" smtClean="0">
                        <a:solidFill>
                          <a:schemeClr val="accent5">
                            <a:lumMod val="75000"/>
                          </a:schemeClr>
                        </a:solidFill>
                        <a:latin typeface="Consolas"/>
                        <a:cs typeface="Consolas"/>
                        <a:sym typeface="Gill Sans Light"/>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200" dirty="0" smtClean="0">
                          <a:solidFill>
                            <a:schemeClr val="tx1"/>
                          </a:solidFill>
                          <a:latin typeface="+mj-lt"/>
                          <a:ea typeface="+mn-ea"/>
                          <a:cs typeface="Consolas"/>
                          <a:sym typeface="Gill Sans Light"/>
                        </a:rPr>
                        <a:t>matches any element E that is the first child of its parent </a:t>
                      </a:r>
                    </a:p>
                  </a:txBody>
                  <a:tcPr/>
                </a:tc>
              </a:tr>
              <a:tr h="6329839">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err="1" smtClean="0">
                          <a:solidFill>
                            <a:schemeClr val="accent5">
                              <a:lumMod val="75000"/>
                            </a:schemeClr>
                          </a:solidFill>
                          <a:latin typeface="Consolas"/>
                          <a:cs typeface="Consolas"/>
                        </a:rPr>
                        <a:t>E:lang</a:t>
                      </a:r>
                      <a:r>
                        <a:rPr lang="en-US" sz="3200" dirty="0" smtClean="0">
                          <a:solidFill>
                            <a:schemeClr val="accent5">
                              <a:lumMod val="75000"/>
                            </a:schemeClr>
                          </a:solidFill>
                          <a:latin typeface="Consolas"/>
                          <a:cs typeface="Consolas"/>
                        </a:rPr>
                        <a:t>(c)</a:t>
                      </a:r>
                      <a:endParaRPr lang="en-US" sz="3200" dirty="0">
                        <a:solidFill>
                          <a:schemeClr val="accent5">
                            <a:lumMod val="75000"/>
                          </a:schemeClr>
                        </a:solidFill>
                        <a:latin typeface="Consolas"/>
                        <a:cs typeface="Consolas"/>
                      </a:endParaRPr>
                    </a:p>
                  </a:txBody>
                  <a:tcPr/>
                </a:tc>
                <a:tc>
                  <a:txBody>
                    <a:bodyPr/>
                    <a:lstStyle/>
                    <a:p>
                      <a:pPr algn="l"/>
                      <a:r>
                        <a:rPr lang="en-US" sz="3200" dirty="0" smtClean="0">
                          <a:latin typeface="+mj-lt"/>
                          <a:cs typeface="Consolas"/>
                        </a:rPr>
                        <a:t>matches</a:t>
                      </a:r>
                      <a:r>
                        <a:rPr lang="en-US" sz="3200" baseline="0" dirty="0" smtClean="0">
                          <a:latin typeface="+mj-lt"/>
                          <a:cs typeface="Consolas"/>
                        </a:rPr>
                        <a:t> any element E where language either is or includes c</a:t>
                      </a:r>
                      <a:endParaRPr lang="en-US" sz="3200" dirty="0">
                        <a:latin typeface="+mj-lt"/>
                        <a:cs typeface="Consolas"/>
                      </a:endParaRPr>
                    </a:p>
                  </a:txBody>
                  <a:tcPr/>
                </a:tc>
              </a:tr>
            </a:tbl>
          </a:graphicData>
        </a:graphic>
      </p:graphicFrame>
      <p:sp>
        <p:nvSpPr>
          <p:cNvPr id="3" name="Rounded Rectangle 2"/>
          <p:cNvSpPr/>
          <p:nvPr/>
        </p:nvSpPr>
        <p:spPr>
          <a:xfrm>
            <a:off x="16954500" y="2782411"/>
            <a:ext cx="6921500" cy="256524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err="1" smtClean="0">
                <a:solidFill>
                  <a:schemeClr val="accent1">
                    <a:lumMod val="75000"/>
                  </a:schemeClr>
                </a:solidFill>
                <a:latin typeface="Consolas" pitchFamily="49" charset="0"/>
              </a:rPr>
              <a:t>p:first-child</a:t>
            </a:r>
            <a:r>
              <a:rPr lang="fi-FI" sz="3600" dirty="0" smtClean="0">
                <a:latin typeface="Consolas" pitchFamily="49" charset="0"/>
              </a:rPr>
              <a:t> </a:t>
            </a:r>
            <a:r>
              <a:rPr lang="fi-FI" sz="3600" dirty="0" smtClean="0">
                <a:latin typeface="Consolas" pitchFamily="49" charset="0"/>
              </a:rPr>
              <a:t>{</a:t>
            </a:r>
          </a:p>
          <a:p>
            <a:pPr algn="l">
              <a:defRPr/>
            </a:pPr>
            <a:r>
              <a:rPr lang="fi-FI" sz="3600" dirty="0" smtClean="0">
                <a:latin typeface="Consolas" pitchFamily="49" charset="0"/>
              </a:rPr>
              <a:t>	</a:t>
            </a:r>
            <a:r>
              <a:rPr lang="fi-FI" sz="3600" dirty="0" err="1" smtClean="0">
                <a:solidFill>
                  <a:schemeClr val="accent3">
                    <a:lumMod val="75000"/>
                  </a:schemeClr>
                </a:solidFill>
                <a:latin typeface="Consolas" pitchFamily="49" charset="0"/>
              </a:rPr>
              <a:t>background-color</a:t>
            </a:r>
            <a:r>
              <a:rPr lang="fi-FI" sz="3600" dirty="0" smtClean="0">
                <a:solidFill>
                  <a:schemeClr val="tx1">
                    <a:lumMod val="75000"/>
                  </a:schemeClr>
                </a:solidFill>
                <a:latin typeface="Consolas" pitchFamily="49" charset="0"/>
              </a:rPr>
              <a:t>: 	#FF0000</a:t>
            </a:r>
            <a:r>
              <a:rPr lang="fi-FI" sz="3600" dirty="0" smtClean="0">
                <a:solidFill>
                  <a:schemeClr val="accent3">
                    <a:lumMod val="75000"/>
                  </a:schemeClr>
                </a:solidFill>
                <a:latin typeface="Consolas" pitchFamily="49" charset="0"/>
              </a:rPr>
              <a:t> </a:t>
            </a:r>
            <a:r>
              <a:rPr lang="fi-FI" sz="3600" dirty="0" smtClean="0">
                <a:latin typeface="Consolas" pitchFamily="49" charset="0"/>
              </a:rPr>
              <a:t>;</a:t>
            </a:r>
            <a:endParaRPr lang="fi-FI" sz="3600" dirty="0" smtClean="0">
              <a:latin typeface="Consolas" pitchFamily="49" charset="0"/>
            </a:endParaRPr>
          </a:p>
          <a:p>
            <a:pPr algn="l">
              <a:defRPr/>
            </a:pPr>
            <a:r>
              <a:rPr lang="fi-FI" sz="3600" dirty="0" smtClean="0">
                <a:latin typeface="Consolas" pitchFamily="49" charset="0"/>
              </a:rPr>
              <a:t>}</a:t>
            </a:r>
            <a:endParaRPr lang="fi-FI" sz="3600" dirty="0">
              <a:latin typeface="Consolas" pitchFamily="49" charset="0"/>
            </a:endParaRPr>
          </a:p>
        </p:txBody>
      </p:sp>
      <p:sp>
        <p:nvSpPr>
          <p:cNvPr id="8" name="Rounded Rectangle 7"/>
          <p:cNvSpPr/>
          <p:nvPr/>
        </p:nvSpPr>
        <p:spPr>
          <a:xfrm>
            <a:off x="16954500" y="8625046"/>
            <a:ext cx="6921500" cy="195230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err="1" smtClean="0">
                <a:solidFill>
                  <a:schemeClr val="accent1">
                    <a:lumMod val="75000"/>
                  </a:schemeClr>
                </a:solidFill>
                <a:latin typeface="Consolas" pitchFamily="49" charset="0"/>
              </a:rPr>
              <a:t>p:lang(it</a:t>
            </a:r>
            <a:r>
              <a:rPr lang="fi-FI" sz="3600" dirty="0" smtClean="0">
                <a:solidFill>
                  <a:schemeClr val="accent1">
                    <a:lumMod val="75000"/>
                  </a:schemeClr>
                </a:solidFill>
                <a:latin typeface="Consolas" pitchFamily="49" charset="0"/>
              </a:rPr>
              <a:t>)</a:t>
            </a:r>
            <a:r>
              <a:rPr lang="fi-FI" sz="3600" dirty="0" smtClean="0">
                <a:latin typeface="Consolas" pitchFamily="49" charset="0"/>
              </a:rPr>
              <a:t> </a:t>
            </a:r>
            <a:r>
              <a:rPr lang="fi-FI" sz="3600" dirty="0" smtClean="0">
                <a:latin typeface="Consolas" pitchFamily="49" charset="0"/>
              </a:rPr>
              <a:t>{</a:t>
            </a:r>
          </a:p>
          <a:p>
            <a:pPr algn="l">
              <a:defRPr/>
            </a:pPr>
            <a:r>
              <a:rPr lang="fi-FI" sz="3600" dirty="0" smtClean="0">
                <a:latin typeface="Consolas" pitchFamily="49" charset="0"/>
              </a:rPr>
              <a:t>	</a:t>
            </a:r>
            <a:r>
              <a:rPr lang="fi-FI" sz="3600" dirty="0" err="1" smtClean="0">
                <a:solidFill>
                  <a:schemeClr val="accent3">
                    <a:lumMod val="75000"/>
                  </a:schemeClr>
                </a:solidFill>
                <a:latin typeface="Consolas" pitchFamily="49" charset="0"/>
              </a:rPr>
              <a:t>color</a:t>
            </a:r>
            <a:r>
              <a:rPr lang="fi-FI" sz="3600" dirty="0" smtClean="0">
                <a:latin typeface="Consolas" pitchFamily="49" charset="0"/>
              </a:rPr>
              <a:t>: #66FF99;</a:t>
            </a:r>
            <a:endParaRPr lang="fi-FI" sz="3600" dirty="0" smtClean="0">
              <a:latin typeface="Consolas" pitchFamily="49" charset="0"/>
            </a:endParaRPr>
          </a:p>
          <a:p>
            <a:pPr algn="l">
              <a:defRPr/>
            </a:pPr>
            <a:r>
              <a:rPr lang="fi-FI" sz="3600" dirty="0" smtClean="0">
                <a:latin typeface="Consolas" pitchFamily="49" charset="0"/>
              </a:rPr>
              <a:t>}</a:t>
            </a:r>
            <a:endParaRPr lang="fi-FI" sz="3600" dirty="0">
              <a:latin typeface="Consolas" pitchFamily="49" charset="0"/>
            </a:endParaRPr>
          </a:p>
        </p:txBody>
      </p:sp>
      <p:sp>
        <p:nvSpPr>
          <p:cNvPr id="9" name="Rounded Rectangle 8"/>
          <p:cNvSpPr/>
          <p:nvPr/>
        </p:nvSpPr>
        <p:spPr>
          <a:xfrm>
            <a:off x="7937500" y="394014"/>
            <a:ext cx="8318501" cy="719629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smtClean="0">
                <a:solidFill>
                  <a:srgbClr val="3E3E3E"/>
                </a:solidFill>
                <a:latin typeface="Consolas" pitchFamily="49" charset="0"/>
              </a:rPr>
              <a:t>&lt;</a:t>
            </a:r>
            <a:r>
              <a:rPr lang="fi-FI" sz="3200" dirty="0" err="1" smtClean="0">
                <a:solidFill>
                  <a:srgbClr val="3E3E3E"/>
                </a:solidFill>
                <a:latin typeface="Consolas" pitchFamily="49" charset="0"/>
              </a:rPr>
              <a:t>body</a:t>
            </a:r>
            <a:r>
              <a:rPr lang="fi-FI" sz="3200" dirty="0" smtClean="0">
                <a:solidFill>
                  <a:srgbClr val="3E3E3E"/>
                </a:solidFill>
                <a:latin typeface="Consolas" pitchFamily="49" charset="0"/>
              </a:rPr>
              <a:t>&gt;</a:t>
            </a:r>
          </a:p>
          <a:p>
            <a:pPr algn="l">
              <a:defRPr/>
            </a:pPr>
            <a:r>
              <a:rPr lang="fi-FI" sz="3200" dirty="0">
                <a:solidFill>
                  <a:srgbClr val="7D1102"/>
                </a:solidFill>
                <a:latin typeface="Consolas" pitchFamily="49" charset="0"/>
              </a:rPr>
              <a:t>	</a:t>
            </a:r>
            <a:r>
              <a:rPr lang="fi-FI" sz="3200" dirty="0" smtClean="0">
                <a:solidFill>
                  <a:srgbClr val="7D1102"/>
                </a:solidFill>
                <a:latin typeface="Consolas" pitchFamily="49" charset="0"/>
              </a:rPr>
              <a:t>&lt;p&gt;</a:t>
            </a:r>
            <a:r>
              <a:rPr lang="fi-FI" sz="3200" dirty="0" err="1" smtClean="0">
                <a:solidFill>
                  <a:srgbClr val="7D1102"/>
                </a:solidFill>
                <a:latin typeface="Consolas" pitchFamily="49" charset="0"/>
              </a:rPr>
              <a:t>This</a:t>
            </a:r>
            <a:r>
              <a:rPr lang="fi-FI" sz="3200" dirty="0" smtClean="0">
                <a:solidFill>
                  <a:srgbClr val="7D1102"/>
                </a:solidFill>
                <a:latin typeface="Consolas" pitchFamily="49" charset="0"/>
              </a:rPr>
              <a:t> is the </a:t>
            </a:r>
            <a:r>
              <a:rPr lang="fi-FI" sz="3200" dirty="0" err="1" smtClean="0">
                <a:solidFill>
                  <a:srgbClr val="7D1102"/>
                </a:solidFill>
                <a:latin typeface="Consolas" pitchFamily="49" charset="0"/>
              </a:rPr>
              <a:t>first</a:t>
            </a:r>
            <a:r>
              <a:rPr lang="fi-FI" sz="3200" dirty="0" smtClean="0">
                <a:solidFill>
                  <a:srgbClr val="7D1102"/>
                </a:solidFill>
                <a:latin typeface="Consolas" pitchFamily="49" charset="0"/>
              </a:rPr>
              <a:t> </a:t>
            </a:r>
            <a:r>
              <a:rPr lang="fi-FI" sz="3200" dirty="0" err="1" smtClean="0">
                <a:solidFill>
                  <a:srgbClr val="7D1102"/>
                </a:solidFill>
                <a:latin typeface="Consolas" pitchFamily="49" charset="0"/>
              </a:rPr>
              <a:t>child</a:t>
            </a:r>
            <a:r>
              <a:rPr lang="fi-FI" sz="3200" dirty="0" smtClean="0">
                <a:solidFill>
                  <a:srgbClr val="7D1102"/>
                </a:solidFill>
                <a:latin typeface="Consolas" pitchFamily="49" charset="0"/>
              </a:rPr>
              <a:t> of </a:t>
            </a:r>
            <a:r>
              <a:rPr lang="fi-FI" sz="3200" dirty="0" err="1" smtClean="0">
                <a:solidFill>
                  <a:srgbClr val="7D1102"/>
                </a:solidFill>
                <a:latin typeface="Consolas" pitchFamily="49" charset="0"/>
              </a:rPr>
              <a:t>body</a:t>
            </a:r>
            <a:r>
              <a:rPr lang="fi-FI" sz="3200" dirty="0" smtClean="0">
                <a:solidFill>
                  <a:srgbClr val="7D1102"/>
                </a:solidFill>
                <a:latin typeface="Consolas" pitchFamily="49" charset="0"/>
              </a:rPr>
              <a:t> &lt;/p&gt;</a:t>
            </a:r>
          </a:p>
          <a:p>
            <a:pPr algn="l">
              <a:defRPr/>
            </a:pPr>
            <a:r>
              <a:rPr lang="fi-FI" sz="3200" dirty="0" smtClean="0">
                <a:solidFill>
                  <a:srgbClr val="3E3E3E"/>
                </a:solidFill>
                <a:latin typeface="Consolas" pitchFamily="49" charset="0"/>
              </a:rPr>
              <a:t>&lt;div&gt;</a:t>
            </a:r>
          </a:p>
          <a:p>
            <a:pPr algn="l">
              <a:defRPr/>
            </a:pPr>
            <a:r>
              <a:rPr lang="fi-FI" sz="3200" dirty="0">
                <a:solidFill>
                  <a:srgbClr val="3E3E3E"/>
                </a:solidFill>
                <a:latin typeface="Consolas" pitchFamily="49" charset="0"/>
              </a:rPr>
              <a:t>	</a:t>
            </a:r>
            <a:r>
              <a:rPr lang="fi-FI" sz="3200" dirty="0" smtClean="0">
                <a:solidFill>
                  <a:srgbClr val="3E3E3E"/>
                </a:solidFill>
                <a:latin typeface="Consolas" pitchFamily="49" charset="0"/>
              </a:rPr>
              <a:t>&lt;h2&gt;</a:t>
            </a:r>
            <a:r>
              <a:rPr lang="fi-FI" sz="3200" dirty="0" err="1" smtClean="0">
                <a:solidFill>
                  <a:srgbClr val="3E3E3E"/>
                </a:solidFill>
                <a:latin typeface="Consolas" pitchFamily="49" charset="0"/>
              </a:rPr>
              <a:t>Welcome</a:t>
            </a:r>
            <a:r>
              <a:rPr lang="fi-FI" sz="3200" dirty="0" smtClean="0">
                <a:solidFill>
                  <a:srgbClr val="3E3E3E"/>
                </a:solidFill>
                <a:latin typeface="Consolas" pitchFamily="49" charset="0"/>
              </a:rPr>
              <a:t>&lt;/h2&gt; </a:t>
            </a:r>
          </a:p>
          <a:p>
            <a:pPr algn="l">
              <a:defRPr/>
            </a:pPr>
            <a:r>
              <a:rPr lang="fi-FI" sz="3200" dirty="0">
                <a:solidFill>
                  <a:srgbClr val="3E3E3E"/>
                </a:solidFill>
                <a:latin typeface="Consolas" pitchFamily="49" charset="0"/>
              </a:rPr>
              <a:t>	</a:t>
            </a:r>
            <a:r>
              <a:rPr lang="fi-FI" sz="3200" dirty="0" smtClean="0">
                <a:solidFill>
                  <a:srgbClr val="3E3E3E"/>
                </a:solidFill>
                <a:latin typeface="Consolas" pitchFamily="49" charset="0"/>
              </a:rPr>
              <a:t>&lt;p&gt;</a:t>
            </a:r>
            <a:r>
              <a:rPr lang="fi-FI" sz="3200" dirty="0" err="1" smtClean="0">
                <a:solidFill>
                  <a:srgbClr val="3E3E3E"/>
                </a:solidFill>
                <a:latin typeface="Consolas" pitchFamily="49" charset="0"/>
              </a:rPr>
              <a:t>This</a:t>
            </a:r>
            <a:r>
              <a:rPr lang="fi-FI" sz="3200" dirty="0" smtClean="0">
                <a:solidFill>
                  <a:srgbClr val="3E3E3E"/>
                </a:solidFill>
                <a:latin typeface="Consolas" pitchFamily="49" charset="0"/>
              </a:rPr>
              <a:t> </a:t>
            </a:r>
            <a:r>
              <a:rPr lang="fi-FI" sz="3200" dirty="0" err="1" smtClean="0">
                <a:solidFill>
                  <a:srgbClr val="3E3E3E"/>
                </a:solidFill>
                <a:latin typeface="Consolas" pitchFamily="49" charset="0"/>
              </a:rPr>
              <a:t>paragraph</a:t>
            </a:r>
            <a:r>
              <a:rPr lang="fi-FI" sz="3200" dirty="0" smtClean="0">
                <a:solidFill>
                  <a:srgbClr val="3E3E3E"/>
                </a:solidFill>
                <a:latin typeface="Consolas" pitchFamily="49" charset="0"/>
              </a:rPr>
              <a:t> is </a:t>
            </a:r>
            <a:r>
              <a:rPr lang="fi-FI" sz="3200" dirty="0" err="1" smtClean="0">
                <a:solidFill>
                  <a:srgbClr val="3E3E3E"/>
                </a:solidFill>
                <a:latin typeface="Consolas" pitchFamily="49" charset="0"/>
              </a:rPr>
              <a:t>not</a:t>
            </a:r>
            <a:r>
              <a:rPr lang="fi-FI" sz="3200" dirty="0" smtClean="0">
                <a:solidFill>
                  <a:srgbClr val="3E3E3E"/>
                </a:solidFill>
                <a:latin typeface="Consolas" pitchFamily="49" charset="0"/>
              </a:rPr>
              <a:t> the </a:t>
            </a:r>
            <a:r>
              <a:rPr lang="fi-FI" sz="3200" dirty="0" err="1" smtClean="0">
                <a:solidFill>
                  <a:srgbClr val="3E3E3E"/>
                </a:solidFill>
                <a:latin typeface="Consolas" pitchFamily="49" charset="0"/>
              </a:rPr>
              <a:t>first</a:t>
            </a:r>
            <a:r>
              <a:rPr lang="fi-FI" sz="3200" dirty="0" smtClean="0">
                <a:solidFill>
                  <a:srgbClr val="3E3E3E"/>
                </a:solidFill>
                <a:latin typeface="Consolas" pitchFamily="49" charset="0"/>
              </a:rPr>
              <a:t> </a:t>
            </a:r>
            <a:r>
              <a:rPr lang="fi-FI" sz="3200" dirty="0" err="1" smtClean="0">
                <a:solidFill>
                  <a:srgbClr val="3E3E3E"/>
                </a:solidFill>
                <a:latin typeface="Consolas" pitchFamily="49" charset="0"/>
              </a:rPr>
              <a:t>child</a:t>
            </a:r>
            <a:r>
              <a:rPr lang="fi-FI" sz="3200" dirty="0" smtClean="0">
                <a:solidFill>
                  <a:srgbClr val="3E3E3E"/>
                </a:solidFill>
                <a:latin typeface="Consolas" pitchFamily="49" charset="0"/>
              </a:rPr>
              <a:t> of the </a:t>
            </a:r>
            <a:r>
              <a:rPr lang="fi-FI" sz="3200" dirty="0" err="1" smtClean="0">
                <a:solidFill>
                  <a:srgbClr val="3E3E3E"/>
                </a:solidFill>
                <a:latin typeface="Consolas" pitchFamily="49" charset="0"/>
              </a:rPr>
              <a:t>parent</a:t>
            </a:r>
            <a:r>
              <a:rPr lang="fi-FI" sz="3200" dirty="0" smtClean="0">
                <a:solidFill>
                  <a:srgbClr val="3E3E3E"/>
                </a:solidFill>
                <a:latin typeface="Consolas" pitchFamily="49" charset="0"/>
              </a:rPr>
              <a:t>&lt;/p&gt;</a:t>
            </a:r>
          </a:p>
          <a:p>
            <a:pPr algn="l">
              <a:defRPr/>
            </a:pPr>
            <a:r>
              <a:rPr lang="fi-FI" sz="3200" dirty="0" smtClean="0">
                <a:solidFill>
                  <a:srgbClr val="3E3E3E"/>
                </a:solidFill>
                <a:latin typeface="Consolas" pitchFamily="49" charset="0"/>
              </a:rPr>
              <a:t>&lt;/div&gt;</a:t>
            </a:r>
          </a:p>
          <a:p>
            <a:pPr algn="l">
              <a:defRPr/>
            </a:pPr>
            <a:r>
              <a:rPr lang="fi-FI" sz="3200" dirty="0" smtClean="0">
                <a:solidFill>
                  <a:srgbClr val="3E3E3E"/>
                </a:solidFill>
                <a:latin typeface="Consolas" pitchFamily="49" charset="0"/>
              </a:rPr>
              <a:t>&lt;div&gt;</a:t>
            </a:r>
          </a:p>
          <a:p>
            <a:pPr algn="l">
              <a:defRPr/>
            </a:pPr>
            <a:r>
              <a:rPr lang="fi-FI" sz="3200" dirty="0" smtClean="0">
                <a:solidFill>
                  <a:srgbClr val="7D1102"/>
                </a:solidFill>
                <a:latin typeface="Consolas" pitchFamily="49" charset="0"/>
              </a:rPr>
              <a:t>	&lt;p&gt;</a:t>
            </a:r>
            <a:r>
              <a:rPr lang="fi-FI" sz="3200" dirty="0" err="1" smtClean="0">
                <a:solidFill>
                  <a:srgbClr val="7D1102"/>
                </a:solidFill>
                <a:latin typeface="Consolas" pitchFamily="49" charset="0"/>
              </a:rPr>
              <a:t>This</a:t>
            </a:r>
            <a:r>
              <a:rPr lang="fi-FI" sz="3200" dirty="0" smtClean="0">
                <a:solidFill>
                  <a:srgbClr val="7D1102"/>
                </a:solidFill>
                <a:latin typeface="Consolas" pitchFamily="49" charset="0"/>
              </a:rPr>
              <a:t> </a:t>
            </a:r>
            <a:r>
              <a:rPr lang="fi-FI" sz="3200" dirty="0" err="1" smtClean="0">
                <a:solidFill>
                  <a:srgbClr val="7D1102"/>
                </a:solidFill>
                <a:latin typeface="Consolas" pitchFamily="49" charset="0"/>
              </a:rPr>
              <a:t>paragraph</a:t>
            </a:r>
            <a:r>
              <a:rPr lang="fi-FI" sz="3200" dirty="0" smtClean="0">
                <a:solidFill>
                  <a:srgbClr val="7D1102"/>
                </a:solidFill>
                <a:latin typeface="Consolas" pitchFamily="49" charset="0"/>
              </a:rPr>
              <a:t> is the </a:t>
            </a:r>
            <a:r>
              <a:rPr lang="fi-FI" sz="3200" dirty="0" err="1" smtClean="0">
                <a:solidFill>
                  <a:srgbClr val="7D1102"/>
                </a:solidFill>
                <a:latin typeface="Consolas" pitchFamily="49" charset="0"/>
              </a:rPr>
              <a:t>first</a:t>
            </a:r>
            <a:r>
              <a:rPr lang="fi-FI" sz="3200" dirty="0" smtClean="0">
                <a:solidFill>
                  <a:srgbClr val="7D1102"/>
                </a:solidFill>
                <a:latin typeface="Consolas" pitchFamily="49" charset="0"/>
              </a:rPr>
              <a:t> </a:t>
            </a:r>
            <a:r>
              <a:rPr lang="fi-FI" sz="3200" dirty="0" err="1" smtClean="0">
                <a:solidFill>
                  <a:srgbClr val="7D1102"/>
                </a:solidFill>
                <a:latin typeface="Consolas" pitchFamily="49" charset="0"/>
              </a:rPr>
              <a:t>child</a:t>
            </a:r>
            <a:r>
              <a:rPr lang="fi-FI" sz="3200" dirty="0" smtClean="0">
                <a:solidFill>
                  <a:srgbClr val="7D1102"/>
                </a:solidFill>
                <a:latin typeface="Consolas" pitchFamily="49" charset="0"/>
              </a:rPr>
              <a:t> of the </a:t>
            </a:r>
            <a:r>
              <a:rPr lang="fi-FI" sz="3200" dirty="0" err="1" smtClean="0">
                <a:solidFill>
                  <a:srgbClr val="7D1102"/>
                </a:solidFill>
                <a:latin typeface="Consolas" pitchFamily="49" charset="0"/>
              </a:rPr>
              <a:t>parent</a:t>
            </a:r>
            <a:r>
              <a:rPr lang="fi-FI" sz="3200" dirty="0" smtClean="0">
                <a:solidFill>
                  <a:srgbClr val="7D1102"/>
                </a:solidFill>
                <a:latin typeface="Consolas" pitchFamily="49" charset="0"/>
              </a:rPr>
              <a:t>&lt;/p&gt;</a:t>
            </a:r>
          </a:p>
          <a:p>
            <a:pPr algn="l">
              <a:defRPr/>
            </a:pPr>
            <a:r>
              <a:rPr lang="fi-FI" sz="3200" dirty="0" smtClean="0">
                <a:solidFill>
                  <a:srgbClr val="3E3E3E"/>
                </a:solidFill>
                <a:latin typeface="Consolas" pitchFamily="49" charset="0"/>
              </a:rPr>
              <a:t>&lt;/div&gt;</a:t>
            </a:r>
          </a:p>
          <a:p>
            <a:pPr algn="l">
              <a:defRPr/>
            </a:pPr>
            <a:r>
              <a:rPr lang="fi-FI" sz="3200" dirty="0" smtClean="0">
                <a:solidFill>
                  <a:srgbClr val="3E3E3E"/>
                </a:solidFill>
                <a:latin typeface="Consolas" pitchFamily="49" charset="0"/>
              </a:rPr>
              <a:t>&lt;/</a:t>
            </a:r>
            <a:r>
              <a:rPr lang="fi-FI" sz="3200" dirty="0" err="1" smtClean="0">
                <a:solidFill>
                  <a:srgbClr val="3E3E3E"/>
                </a:solidFill>
                <a:latin typeface="Consolas" pitchFamily="49" charset="0"/>
              </a:rPr>
              <a:t>body</a:t>
            </a:r>
            <a:r>
              <a:rPr lang="fi-FI" sz="3200" dirty="0" smtClean="0">
                <a:solidFill>
                  <a:srgbClr val="3E3E3E"/>
                </a:solidFill>
                <a:latin typeface="Consolas" pitchFamily="49" charset="0"/>
              </a:rPr>
              <a:t>&gt;</a:t>
            </a:r>
            <a:endParaRPr lang="fi-FI" sz="3200" dirty="0">
              <a:solidFill>
                <a:srgbClr val="3E3E3E"/>
              </a:solidFill>
              <a:latin typeface="Consolas" pitchFamily="49" charset="0"/>
            </a:endParaRPr>
          </a:p>
        </p:txBody>
      </p:sp>
      <p:sp>
        <p:nvSpPr>
          <p:cNvPr id="10" name="Rounded Rectangle 9"/>
          <p:cNvSpPr/>
          <p:nvPr/>
        </p:nvSpPr>
        <p:spPr>
          <a:xfrm>
            <a:off x="8089900" y="8617899"/>
            <a:ext cx="8318501" cy="229282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200" dirty="0" smtClean="0">
                <a:solidFill>
                  <a:srgbClr val="3E3E3E"/>
                </a:solidFill>
                <a:latin typeface="Consolas" pitchFamily="49" charset="0"/>
              </a:rPr>
              <a:t>&lt;div&gt;</a:t>
            </a:r>
          </a:p>
          <a:p>
            <a:pPr algn="l">
              <a:defRPr/>
            </a:pPr>
            <a:r>
              <a:rPr lang="fi-FI" sz="3200" dirty="0">
                <a:solidFill>
                  <a:srgbClr val="3E3E3E"/>
                </a:solidFill>
                <a:latin typeface="Consolas" pitchFamily="49" charset="0"/>
              </a:rPr>
              <a:t>	</a:t>
            </a:r>
            <a:r>
              <a:rPr lang="fi-FI" sz="3200" dirty="0" smtClean="0">
                <a:solidFill>
                  <a:srgbClr val="3E3E3E"/>
                </a:solidFill>
                <a:latin typeface="Consolas" pitchFamily="49" charset="0"/>
              </a:rPr>
              <a:t>&lt;p&gt;I live in </a:t>
            </a:r>
            <a:r>
              <a:rPr lang="fi-FI" sz="3200" dirty="0" err="1" smtClean="0">
                <a:solidFill>
                  <a:srgbClr val="3E3E3E"/>
                </a:solidFill>
                <a:latin typeface="Consolas" pitchFamily="49" charset="0"/>
              </a:rPr>
              <a:t>Italy</a:t>
            </a:r>
            <a:r>
              <a:rPr lang="fi-FI" sz="3200" dirty="0" smtClean="0">
                <a:solidFill>
                  <a:srgbClr val="3E3E3E"/>
                </a:solidFill>
                <a:latin typeface="Consolas" pitchFamily="49" charset="0"/>
              </a:rPr>
              <a:t>!&lt;/p&gt;</a:t>
            </a:r>
          </a:p>
          <a:p>
            <a:pPr algn="l">
              <a:defRPr/>
            </a:pPr>
            <a:r>
              <a:rPr lang="fi-FI" sz="3200" dirty="0" smtClean="0">
                <a:solidFill>
                  <a:srgbClr val="7D1102"/>
                </a:solidFill>
                <a:latin typeface="Consolas" pitchFamily="49" charset="0"/>
              </a:rPr>
              <a:t>	&lt;p </a:t>
            </a:r>
            <a:r>
              <a:rPr lang="fi-FI" sz="3200" dirty="0" err="1" smtClean="0">
                <a:solidFill>
                  <a:srgbClr val="7D1102"/>
                </a:solidFill>
                <a:latin typeface="Consolas" pitchFamily="49" charset="0"/>
              </a:rPr>
              <a:t>lang="it</a:t>
            </a:r>
            <a:r>
              <a:rPr lang="fi-FI" sz="3200" dirty="0" smtClean="0">
                <a:solidFill>
                  <a:srgbClr val="7D1102"/>
                </a:solidFill>
                <a:latin typeface="Consolas" pitchFamily="49" charset="0"/>
              </a:rPr>
              <a:t>"&gt;</a:t>
            </a:r>
            <a:r>
              <a:rPr lang="fi-FI" sz="3200" dirty="0" err="1" smtClean="0">
                <a:solidFill>
                  <a:srgbClr val="7D1102"/>
                </a:solidFill>
                <a:latin typeface="Consolas" pitchFamily="49" charset="0"/>
              </a:rPr>
              <a:t>Ciao</a:t>
            </a:r>
            <a:r>
              <a:rPr lang="fi-FI" sz="3200" dirty="0" smtClean="0">
                <a:solidFill>
                  <a:srgbClr val="7D1102"/>
                </a:solidFill>
                <a:latin typeface="Consolas" pitchFamily="49" charset="0"/>
              </a:rPr>
              <a:t> </a:t>
            </a:r>
            <a:r>
              <a:rPr lang="fi-FI" sz="3200" dirty="0" err="1" smtClean="0">
                <a:solidFill>
                  <a:srgbClr val="7D1102"/>
                </a:solidFill>
                <a:latin typeface="Consolas" pitchFamily="49" charset="0"/>
              </a:rPr>
              <a:t>bella</a:t>
            </a:r>
            <a:r>
              <a:rPr lang="fi-FI" sz="3200" dirty="0" smtClean="0">
                <a:solidFill>
                  <a:srgbClr val="7D1102"/>
                </a:solidFill>
                <a:latin typeface="Consolas" pitchFamily="49" charset="0"/>
              </a:rPr>
              <a:t>!&lt;/p&gt;</a:t>
            </a:r>
          </a:p>
          <a:p>
            <a:pPr algn="l">
              <a:defRPr/>
            </a:pPr>
            <a:r>
              <a:rPr lang="fi-FI" sz="3200" dirty="0" smtClean="0">
                <a:solidFill>
                  <a:srgbClr val="3E3E3E"/>
                </a:solidFill>
                <a:latin typeface="Consolas" pitchFamily="49" charset="0"/>
              </a:rPr>
              <a:t>&lt;/div&gt;</a:t>
            </a:r>
          </a:p>
        </p:txBody>
      </p:sp>
    </p:spTree>
    <p:extLst>
      <p:ext uri="{BB962C8B-B14F-4D97-AF65-F5344CB8AC3E}">
        <p14:creationId xmlns:p14="http://schemas.microsoft.com/office/powerpoint/2010/main" val="30627407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81398057"/>
              </p:ext>
            </p:extLst>
          </p:nvPr>
        </p:nvGraphicFramePr>
        <p:xfrm>
          <a:off x="635000" y="968450"/>
          <a:ext cx="7016750" cy="10372903"/>
        </p:xfrm>
        <a:graphic>
          <a:graphicData uri="http://schemas.openxmlformats.org/drawingml/2006/table">
            <a:tbl>
              <a:tblPr firstRow="1" bandRow="1">
                <a:tableStyleId>{5940675A-B579-460E-94D1-54222C63F5DA}</a:tableStyleId>
              </a:tblPr>
              <a:tblGrid>
                <a:gridCol w="3605292"/>
                <a:gridCol w="3411458"/>
              </a:tblGrid>
              <a:tr h="4821318">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err="1" smtClean="0">
                          <a:solidFill>
                            <a:schemeClr val="accent5">
                              <a:lumMod val="75000"/>
                            </a:schemeClr>
                          </a:solidFill>
                          <a:latin typeface="Consolas"/>
                          <a:cs typeface="Consolas"/>
                        </a:rPr>
                        <a:t>a:link</a:t>
                      </a:r>
                      <a:r>
                        <a:rPr lang="en-US" sz="3200" dirty="0" smtClean="0">
                          <a:solidFill>
                            <a:schemeClr val="accent5">
                              <a:lumMod val="75000"/>
                            </a:schemeClr>
                          </a:solidFill>
                          <a:latin typeface="Consolas"/>
                          <a:cs typeface="Consolas"/>
                        </a:rPr>
                        <a:t>, </a:t>
                      </a:r>
                      <a:r>
                        <a:rPr lang="en-US" sz="3200" dirty="0" err="1" smtClean="0">
                          <a:solidFill>
                            <a:schemeClr val="accent5">
                              <a:lumMod val="75000"/>
                            </a:schemeClr>
                          </a:solidFill>
                          <a:latin typeface="Consolas"/>
                          <a:cs typeface="Consolas"/>
                        </a:rPr>
                        <a:t>a:visited</a:t>
                      </a:r>
                      <a:r>
                        <a:rPr lang="en-US" sz="3200" dirty="0" smtClean="0">
                          <a:solidFill>
                            <a:schemeClr val="accent5">
                              <a:lumMod val="75000"/>
                            </a:schemeClr>
                          </a:solidFill>
                          <a:latin typeface="Consolas"/>
                          <a:cs typeface="Consolas"/>
                        </a:rPr>
                        <a:t>, </a:t>
                      </a:r>
                      <a:r>
                        <a:rPr lang="en-US" sz="3200" dirty="0" err="1" smtClean="0">
                          <a:solidFill>
                            <a:schemeClr val="accent5">
                              <a:lumMod val="75000"/>
                            </a:schemeClr>
                          </a:solidFill>
                          <a:latin typeface="Consolas"/>
                          <a:cs typeface="Consolas"/>
                        </a:rPr>
                        <a:t>a:active</a:t>
                      </a:r>
                      <a:r>
                        <a:rPr lang="en-US" sz="3200" dirty="0" smtClean="0">
                          <a:solidFill>
                            <a:schemeClr val="accent5">
                              <a:lumMod val="75000"/>
                            </a:schemeClr>
                          </a:solidFill>
                          <a:latin typeface="Consolas"/>
                          <a:cs typeface="Consolas"/>
                        </a:rPr>
                        <a:t>,</a:t>
                      </a:r>
                      <a:r>
                        <a:rPr lang="en-US" sz="3200" baseline="0" dirty="0" smtClean="0">
                          <a:solidFill>
                            <a:schemeClr val="accent5">
                              <a:lumMod val="75000"/>
                            </a:schemeClr>
                          </a:solidFill>
                          <a:latin typeface="Consolas"/>
                          <a:cs typeface="Consolas"/>
                        </a:rPr>
                        <a:t> </a:t>
                      </a:r>
                    </a:p>
                    <a:p>
                      <a:pPr marL="0" marR="0" lvl="2" indent="0" algn="ctr" defTabSz="825500" eaLnBrk="1" fontAlgn="auto" latinLnBrk="0" hangingPunct="1">
                        <a:lnSpc>
                          <a:spcPct val="100000"/>
                        </a:lnSpc>
                        <a:spcBef>
                          <a:spcPts val="0"/>
                        </a:spcBef>
                        <a:spcAft>
                          <a:spcPts val="0"/>
                        </a:spcAft>
                        <a:buClrTx/>
                        <a:buSzTx/>
                        <a:buFontTx/>
                        <a:buNone/>
                        <a:tabLst/>
                        <a:defRPr/>
                      </a:pPr>
                      <a:r>
                        <a:rPr lang="en-US" sz="3200" baseline="0" dirty="0" err="1" smtClean="0">
                          <a:solidFill>
                            <a:schemeClr val="accent5">
                              <a:lumMod val="75000"/>
                            </a:schemeClr>
                          </a:solidFill>
                          <a:latin typeface="Consolas"/>
                          <a:cs typeface="Consolas"/>
                        </a:rPr>
                        <a:t>a:hover</a:t>
                      </a:r>
                      <a:endParaRPr lang="en-US" sz="3200" dirty="0" smtClean="0">
                        <a:solidFill>
                          <a:schemeClr val="accent5">
                            <a:lumMod val="75000"/>
                          </a:schemeClr>
                        </a:solidFill>
                        <a:latin typeface="Consolas"/>
                        <a:cs typeface="Consolas"/>
                        <a:sym typeface="Gill Sans Light"/>
                      </a:endParaRPr>
                    </a:p>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chemeClr val="accent5">
                              <a:lumMod val="75000"/>
                            </a:schemeClr>
                          </a:solidFill>
                          <a:latin typeface="Consolas"/>
                          <a:cs typeface="Consolas"/>
                          <a:sym typeface="Gill Sans Light"/>
                        </a:rPr>
                        <a:t> </a:t>
                      </a:r>
                      <a:endParaRPr lang="en-US" sz="3200" dirty="0" smtClean="0">
                        <a:solidFill>
                          <a:schemeClr val="accent5">
                            <a:lumMod val="75000"/>
                          </a:schemeClr>
                        </a:solidFill>
                        <a:latin typeface="Consolas"/>
                        <a:ea typeface="+mn-ea"/>
                        <a:cs typeface="Consolas"/>
                        <a:sym typeface="Gill Sans Light"/>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200" dirty="0" smtClean="0">
                          <a:solidFill>
                            <a:schemeClr val="tx1"/>
                          </a:solidFill>
                          <a:latin typeface="+mj-lt"/>
                          <a:ea typeface="+mn-ea"/>
                          <a:cs typeface="Consolas"/>
                          <a:sym typeface="Gill Sans Light"/>
                        </a:rPr>
                        <a:t>matches links in various states </a:t>
                      </a:r>
                    </a:p>
                  </a:txBody>
                  <a:tcPr/>
                </a:tc>
              </a:tr>
              <a:tr h="5551585">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err="1" smtClean="0">
                          <a:solidFill>
                            <a:schemeClr val="accent5">
                              <a:lumMod val="75000"/>
                            </a:schemeClr>
                          </a:solidFill>
                          <a:latin typeface="Consolas"/>
                          <a:cs typeface="Consolas"/>
                        </a:rPr>
                        <a:t>E:focus</a:t>
                      </a:r>
                      <a:endParaRPr lang="en-US" sz="3200" dirty="0">
                        <a:solidFill>
                          <a:schemeClr val="accent5">
                            <a:lumMod val="75000"/>
                          </a:schemeClr>
                        </a:solidFill>
                        <a:latin typeface="Consolas"/>
                        <a:cs typeface="Consolas"/>
                      </a:endParaRPr>
                    </a:p>
                  </a:txBody>
                  <a:tcPr/>
                </a:tc>
                <a:tc>
                  <a:txBody>
                    <a:bodyPr/>
                    <a:lstStyle/>
                    <a:p>
                      <a:pPr algn="l"/>
                      <a:r>
                        <a:rPr lang="en-US" sz="3200" dirty="0" smtClean="0">
                          <a:latin typeface="+mj-lt"/>
                          <a:cs typeface="Consolas"/>
                        </a:rPr>
                        <a:t>matches element</a:t>
                      </a:r>
                      <a:r>
                        <a:rPr lang="en-US" sz="3200" baseline="0" dirty="0" smtClean="0">
                          <a:latin typeface="+mj-lt"/>
                          <a:cs typeface="Consolas"/>
                        </a:rPr>
                        <a:t> E while it has focus</a:t>
                      </a:r>
                      <a:endParaRPr lang="en-US" sz="3200" dirty="0">
                        <a:latin typeface="+mj-lt"/>
                        <a:cs typeface="Consolas"/>
                      </a:endParaRPr>
                    </a:p>
                  </a:txBody>
                  <a:tcPr/>
                </a:tc>
              </a:tr>
            </a:tbl>
          </a:graphicData>
        </a:graphic>
      </p:graphicFrame>
      <p:sp>
        <p:nvSpPr>
          <p:cNvPr id="3" name="Rounded Rectangle 2"/>
          <p:cNvSpPr/>
          <p:nvPr/>
        </p:nvSpPr>
        <p:spPr>
          <a:xfrm>
            <a:off x="16954500" y="968450"/>
            <a:ext cx="6921500" cy="195230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err="1" smtClean="0">
                <a:solidFill>
                  <a:schemeClr val="accent1">
                    <a:lumMod val="75000"/>
                  </a:schemeClr>
                </a:solidFill>
                <a:latin typeface="Consolas" pitchFamily="49" charset="0"/>
              </a:rPr>
              <a:t>a</a:t>
            </a:r>
            <a:r>
              <a:rPr lang="fi-FI" sz="3600" dirty="0" err="1" smtClean="0">
                <a:solidFill>
                  <a:schemeClr val="accent1">
                    <a:lumMod val="75000"/>
                  </a:schemeClr>
                </a:solidFill>
                <a:latin typeface="Consolas" pitchFamily="49" charset="0"/>
              </a:rPr>
              <a:t>:hover</a:t>
            </a:r>
            <a:r>
              <a:rPr lang="fi-FI" sz="3600" dirty="0" smtClean="0">
                <a:solidFill>
                  <a:schemeClr val="accent1">
                    <a:lumMod val="75000"/>
                  </a:schemeClr>
                </a:solidFill>
                <a:latin typeface="Consolas" pitchFamily="49" charset="0"/>
              </a:rPr>
              <a:t> </a:t>
            </a:r>
            <a:r>
              <a:rPr lang="fi-FI" sz="3600" dirty="0" smtClean="0">
                <a:latin typeface="Consolas" pitchFamily="49" charset="0"/>
              </a:rPr>
              <a:t>{</a:t>
            </a:r>
            <a:endParaRPr lang="fi-FI" sz="3600" dirty="0" smtClean="0">
              <a:latin typeface="Consolas" pitchFamily="49" charset="0"/>
            </a:endParaRPr>
          </a:p>
          <a:p>
            <a:pPr algn="l">
              <a:defRPr/>
            </a:pPr>
            <a:r>
              <a:rPr lang="fi-FI" sz="3600" dirty="0" smtClean="0">
                <a:latin typeface="Consolas" pitchFamily="49" charset="0"/>
              </a:rPr>
              <a:t>	</a:t>
            </a:r>
            <a:r>
              <a:rPr lang="fi-FI" sz="3600" dirty="0" err="1" smtClean="0">
                <a:solidFill>
                  <a:schemeClr val="accent3">
                    <a:lumMod val="75000"/>
                  </a:schemeClr>
                </a:solidFill>
                <a:latin typeface="Consolas" pitchFamily="49" charset="0"/>
              </a:rPr>
              <a:t>font-family</a:t>
            </a:r>
            <a:r>
              <a:rPr lang="fi-FI" sz="3600" dirty="0" smtClean="0">
                <a:solidFill>
                  <a:schemeClr val="tx1">
                    <a:lumMod val="75000"/>
                  </a:schemeClr>
                </a:solidFill>
                <a:latin typeface="Consolas" pitchFamily="49" charset="0"/>
              </a:rPr>
              <a:t>:</a:t>
            </a:r>
            <a:r>
              <a:rPr lang="fi-FI" sz="3600" dirty="0">
                <a:solidFill>
                  <a:schemeClr val="tx1">
                    <a:lumMod val="75000"/>
                  </a:schemeClr>
                </a:solidFill>
                <a:latin typeface="Consolas" pitchFamily="49" charset="0"/>
              </a:rPr>
              <a:t> </a:t>
            </a:r>
            <a:r>
              <a:rPr lang="fi-FI" sz="3600" dirty="0" err="1" smtClean="0">
                <a:solidFill>
                  <a:schemeClr val="tx1">
                    <a:lumMod val="75000"/>
                  </a:schemeClr>
                </a:solidFill>
                <a:latin typeface="Consolas" pitchFamily="49" charset="0"/>
              </a:rPr>
              <a:t>monospace</a:t>
            </a:r>
            <a:r>
              <a:rPr lang="fi-FI" sz="3600" dirty="0" smtClean="0">
                <a:latin typeface="Consolas" pitchFamily="49" charset="0"/>
              </a:rPr>
              <a:t>;</a:t>
            </a:r>
            <a:endParaRPr lang="fi-FI" sz="3600" dirty="0" smtClean="0">
              <a:latin typeface="Consolas" pitchFamily="49" charset="0"/>
            </a:endParaRPr>
          </a:p>
          <a:p>
            <a:pPr algn="l">
              <a:defRPr/>
            </a:pPr>
            <a:r>
              <a:rPr lang="fi-FI" sz="3600" dirty="0" smtClean="0">
                <a:latin typeface="Consolas" pitchFamily="49" charset="0"/>
              </a:rPr>
              <a:t>}</a:t>
            </a:r>
            <a:endParaRPr lang="fi-FI" sz="3600" dirty="0">
              <a:latin typeface="Consolas" pitchFamily="49" charset="0"/>
            </a:endParaRPr>
          </a:p>
        </p:txBody>
      </p:sp>
      <p:sp>
        <p:nvSpPr>
          <p:cNvPr id="9" name="Rounded Rectangle 8"/>
          <p:cNvSpPr/>
          <p:nvPr/>
        </p:nvSpPr>
        <p:spPr>
          <a:xfrm>
            <a:off x="7937500" y="968450"/>
            <a:ext cx="8318501" cy="195230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endParaRPr lang="fi-FI" sz="3600" dirty="0" smtClean="0">
              <a:solidFill>
                <a:srgbClr val="3E3E3E"/>
              </a:solidFill>
              <a:latin typeface="Consolas" pitchFamily="49" charset="0"/>
            </a:endParaRPr>
          </a:p>
          <a:p>
            <a:pPr algn="l">
              <a:defRPr/>
            </a:pPr>
            <a:r>
              <a:rPr lang="fi-FI" sz="3600" dirty="0" smtClean="0">
                <a:solidFill>
                  <a:schemeClr val="accent5">
                    <a:lumMod val="75000"/>
                  </a:schemeClr>
                </a:solidFill>
                <a:latin typeface="Consolas" pitchFamily="49" charset="0"/>
              </a:rPr>
              <a:t>&lt;a </a:t>
            </a:r>
            <a:r>
              <a:rPr lang="fi-FI" sz="3600" dirty="0" err="1" smtClean="0">
                <a:solidFill>
                  <a:schemeClr val="accent5">
                    <a:lumMod val="75000"/>
                  </a:schemeClr>
                </a:solidFill>
                <a:latin typeface="Consolas" pitchFamily="49" charset="0"/>
              </a:rPr>
              <a:t>href</a:t>
            </a:r>
            <a:r>
              <a:rPr lang="fi-FI" sz="3600" dirty="0" smtClean="0">
                <a:solidFill>
                  <a:schemeClr val="accent5">
                    <a:lumMod val="75000"/>
                  </a:schemeClr>
                </a:solidFill>
                <a:latin typeface="Consolas" pitchFamily="49" charset="0"/>
              </a:rPr>
              <a:t>="..."&gt;Home&lt;/a&gt;</a:t>
            </a:r>
          </a:p>
          <a:p>
            <a:pPr algn="l">
              <a:defRPr/>
            </a:pPr>
            <a:endParaRPr lang="fi-FI" sz="3600" dirty="0">
              <a:solidFill>
                <a:srgbClr val="3E3E3E"/>
              </a:solidFill>
              <a:latin typeface="Consolas" pitchFamily="49" charset="0"/>
            </a:endParaRPr>
          </a:p>
        </p:txBody>
      </p:sp>
      <p:pic>
        <p:nvPicPr>
          <p:cNvPr id="2" name="Picture 1" descr="Screen Shot 2015-11-11 at 10.20.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8238" y="4951768"/>
            <a:ext cx="7667761" cy="803398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128001" y="6307591"/>
            <a:ext cx="8128000" cy="3949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mn-lt"/>
                <a:ea typeface="+mn-ea"/>
                <a:cs typeface="+mn-cs"/>
                <a:sym typeface="Gill Sans Light"/>
              </a:rPr>
              <a:t>In your Chrome</a:t>
            </a:r>
            <a:r>
              <a:rPr kumimoji="0" lang="en-US" sz="5000" b="0" i="0" u="none" strike="noStrike" cap="none" spc="0" normalizeH="0" dirty="0" smtClean="0">
                <a:ln>
                  <a:noFill/>
                </a:ln>
                <a:solidFill>
                  <a:srgbClr val="535353"/>
                </a:solidFill>
                <a:effectLst/>
                <a:uFillTx/>
                <a:latin typeface="+mn-lt"/>
                <a:ea typeface="+mn-ea"/>
                <a:cs typeface="+mn-cs"/>
                <a:sym typeface="Gill Sans Light"/>
              </a:rPr>
              <a:t> Developer </a:t>
            </a:r>
          </a:p>
          <a:p>
            <a:pPr marL="0" marR="0" indent="0" algn="l"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dirty="0" smtClean="0">
                <a:ln>
                  <a:noFill/>
                </a:ln>
                <a:solidFill>
                  <a:srgbClr val="535353"/>
                </a:solidFill>
                <a:effectLst/>
                <a:uFillTx/>
                <a:latin typeface="+mn-lt"/>
                <a:ea typeface="+mn-ea"/>
                <a:cs typeface="+mn-cs"/>
                <a:sym typeface="Gill Sans Light"/>
              </a:rPr>
              <a:t>tools use the Force Element</a:t>
            </a:r>
          </a:p>
          <a:p>
            <a:pPr marL="0" marR="0" indent="0" algn="l"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dirty="0" smtClean="0">
                <a:ln>
                  <a:noFill/>
                </a:ln>
                <a:solidFill>
                  <a:srgbClr val="535353"/>
                </a:solidFill>
                <a:effectLst/>
                <a:uFillTx/>
                <a:latin typeface="+mn-lt"/>
                <a:ea typeface="+mn-ea"/>
                <a:cs typeface="+mn-cs"/>
                <a:sym typeface="Gill Sans Light"/>
              </a:rPr>
              <a:t>State section under the styles</a:t>
            </a:r>
          </a:p>
          <a:p>
            <a:pPr marL="0" marR="0" indent="0" algn="l"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dirty="0" smtClean="0">
                <a:ln>
                  <a:noFill/>
                </a:ln>
                <a:solidFill>
                  <a:srgbClr val="535353"/>
                </a:solidFill>
                <a:effectLst/>
                <a:uFillTx/>
                <a:latin typeface="+mn-lt"/>
                <a:ea typeface="+mn-ea"/>
                <a:cs typeface="+mn-cs"/>
                <a:sym typeface="Gill Sans Light"/>
              </a:rPr>
              <a:t>panel to help you view  the</a:t>
            </a:r>
          </a:p>
          <a:p>
            <a:pPr marL="0" marR="0" indent="0" algn="l"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dirty="0" smtClean="0">
                <a:ln>
                  <a:noFill/>
                </a:ln>
                <a:solidFill>
                  <a:srgbClr val="535353"/>
                </a:solidFill>
                <a:effectLst/>
                <a:uFillTx/>
                <a:latin typeface="+mn-lt"/>
                <a:ea typeface="+mn-ea"/>
                <a:cs typeface="+mn-cs"/>
                <a:sym typeface="Gill Sans Light"/>
              </a:rPr>
              <a:t>states of your buttons, links etc. </a:t>
            </a:r>
          </a:p>
        </p:txBody>
      </p:sp>
    </p:spTree>
    <p:extLst>
      <p:ext uri="{BB962C8B-B14F-4D97-AF65-F5344CB8AC3E}">
        <p14:creationId xmlns:p14="http://schemas.microsoft.com/office/powerpoint/2010/main" val="303359140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HTML5 and </a:t>
            </a:r>
            <a:r>
              <a:rPr lang="en-US" sz="8000" dirty="0" err="1" smtClean="0"/>
              <a:t>Javascript</a:t>
            </a:r>
            <a:endParaRPr lang="en-US" sz="8000" dirty="0"/>
          </a:p>
        </p:txBody>
      </p:sp>
      <p:sp>
        <p:nvSpPr>
          <p:cNvPr id="8" name="Rectangle 3"/>
          <p:cNvSpPr txBox="1">
            <a:spLocks noChangeArrowheads="1"/>
          </p:cNvSpPr>
          <p:nvPr/>
        </p:nvSpPr>
        <p:spPr>
          <a:xfrm>
            <a:off x="1739899" y="3994727"/>
            <a:ext cx="21420283" cy="8266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a:solidFill>
                  <a:schemeClr val="accent5">
                    <a:lumMod val="75000"/>
                  </a:schemeClr>
                </a:solidFill>
                <a:latin typeface="+mj-lt"/>
                <a:cs typeface="Trade Gothic Next LT Pro Lt" pitchFamily="34" charset="0"/>
              </a:rPr>
              <a:t>Native Audio and video playback</a:t>
            </a:r>
          </a:p>
          <a:p>
            <a:pPr lvl="1" algn="l" eaLnBrk="1" hangingPunct="1">
              <a:lnSpc>
                <a:spcPct val="50000"/>
              </a:lnSpc>
              <a:buFont typeface="Courier New"/>
              <a:buChar char="o"/>
            </a:pPr>
            <a:r>
              <a:rPr lang="en-US" sz="4000" dirty="0">
                <a:latin typeface="+mj-lt"/>
                <a:cs typeface="Trade Gothic Next LT Pro Lt" pitchFamily="34" charset="0"/>
              </a:rPr>
              <a:t>the audio and video tags </a:t>
            </a:r>
          </a:p>
          <a:p>
            <a:pPr algn="l">
              <a:lnSpc>
                <a:spcPct val="50000"/>
              </a:lnSpc>
            </a:pPr>
            <a:r>
              <a:rPr lang="en-US" sz="4000" dirty="0" smtClean="0">
                <a:solidFill>
                  <a:srgbClr val="7D1102"/>
                </a:solidFill>
                <a:latin typeface="+mj-lt"/>
                <a:cs typeface="Trade Gothic Next LT Pro Lt" pitchFamily="34" charset="0"/>
              </a:rPr>
              <a:t>Huge </a:t>
            </a:r>
            <a:r>
              <a:rPr lang="en-US" sz="4000" dirty="0">
                <a:solidFill>
                  <a:srgbClr val="7D1102"/>
                </a:solidFill>
                <a:latin typeface="+mj-lt"/>
                <a:cs typeface="Trade Gothic Next LT Pro Lt" pitchFamily="34" charset="0"/>
              </a:rPr>
              <a:t>advances with </a:t>
            </a:r>
            <a:r>
              <a:rPr lang="en-US" sz="4000" dirty="0" smtClean="0">
                <a:solidFill>
                  <a:srgbClr val="7D1102"/>
                </a:solidFill>
                <a:latin typeface="+mj-lt"/>
                <a:cs typeface="Trade Gothic Next LT Pro Lt" pitchFamily="34" charset="0"/>
              </a:rPr>
              <a:t>forms</a:t>
            </a:r>
          </a:p>
          <a:p>
            <a:pPr algn="l" eaLnBrk="1" hangingPunct="1">
              <a:lnSpc>
                <a:spcPct val="50000"/>
              </a:lnSpc>
            </a:pPr>
            <a:r>
              <a:rPr lang="en-US" sz="4000" dirty="0" smtClean="0">
                <a:solidFill>
                  <a:srgbClr val="7D1102"/>
                </a:solidFill>
                <a:latin typeface="+mj-lt"/>
                <a:cs typeface="Trade Gothic Next LT Pro Lt" pitchFamily="34" charset="0"/>
              </a:rPr>
              <a:t>New </a:t>
            </a:r>
            <a:r>
              <a:rPr lang="en-US" sz="4000" dirty="0">
                <a:solidFill>
                  <a:srgbClr val="7D1102"/>
                </a:solidFill>
                <a:latin typeface="+mj-lt"/>
                <a:cs typeface="Trade Gothic Next LT Pro Lt" pitchFamily="34" charset="0"/>
              </a:rPr>
              <a:t>ways to store data in the client</a:t>
            </a:r>
          </a:p>
          <a:p>
            <a:pPr lvl="1" algn="l" eaLnBrk="1" hangingPunct="1">
              <a:lnSpc>
                <a:spcPct val="50000"/>
              </a:lnSpc>
              <a:buFont typeface="Courier New"/>
              <a:buChar char="o"/>
            </a:pPr>
            <a:r>
              <a:rPr lang="en-US" sz="4000" dirty="0" err="1">
                <a:latin typeface="Consolas"/>
                <a:cs typeface="Consolas"/>
              </a:rPr>
              <a:t>localStorage</a:t>
            </a:r>
            <a:r>
              <a:rPr lang="en-US" sz="4000" dirty="0">
                <a:latin typeface="Consolas"/>
                <a:cs typeface="Consolas"/>
              </a:rPr>
              <a:t> </a:t>
            </a:r>
            <a:r>
              <a:rPr lang="en-US" sz="4000" dirty="0">
                <a:latin typeface="+mj-lt"/>
                <a:cs typeface="Trade Gothic Next LT Pro Lt" pitchFamily="34" charset="0"/>
              </a:rPr>
              <a:t>and </a:t>
            </a:r>
            <a:r>
              <a:rPr lang="en-US" sz="4000" dirty="0" err="1">
                <a:latin typeface="Consolas"/>
                <a:cs typeface="Consolas"/>
              </a:rPr>
              <a:t>sessionStorage</a:t>
            </a:r>
            <a:endParaRPr lang="en-US" sz="4000" dirty="0">
              <a:latin typeface="Consolas"/>
              <a:cs typeface="Consolas"/>
            </a:endParaRPr>
          </a:p>
          <a:p>
            <a:pPr algn="l">
              <a:lnSpc>
                <a:spcPct val="50000"/>
              </a:lnSpc>
            </a:pPr>
            <a:r>
              <a:rPr lang="en-US" sz="4000" dirty="0" smtClean="0">
                <a:solidFill>
                  <a:srgbClr val="7D1102"/>
                </a:solidFill>
                <a:latin typeface="+mj-lt"/>
                <a:cs typeface="Trade Gothic Next LT Pro Lt" pitchFamily="34" charset="0"/>
              </a:rPr>
              <a:t>Native </a:t>
            </a:r>
            <a:r>
              <a:rPr lang="en-US" sz="4000" dirty="0">
                <a:solidFill>
                  <a:srgbClr val="7D1102"/>
                </a:solidFill>
                <a:latin typeface="+mj-lt"/>
                <a:cs typeface="Trade Gothic Next LT Pro Lt" pitchFamily="34" charset="0"/>
              </a:rPr>
              <a:t>drawing</a:t>
            </a:r>
          </a:p>
          <a:p>
            <a:pPr lvl="1" algn="l" eaLnBrk="1" hangingPunct="1">
              <a:lnSpc>
                <a:spcPct val="50000"/>
              </a:lnSpc>
              <a:buFont typeface="Courier New"/>
              <a:buChar char="o"/>
            </a:pPr>
            <a:r>
              <a:rPr lang="en-US" sz="4000" dirty="0">
                <a:latin typeface="+mj-lt"/>
                <a:cs typeface="Trade Gothic Next LT Pro Lt" pitchFamily="34" charset="0"/>
              </a:rPr>
              <a:t>the canvas </a:t>
            </a:r>
            <a:r>
              <a:rPr lang="en-US" sz="4000" dirty="0" smtClean="0">
                <a:latin typeface="+mj-lt"/>
                <a:cs typeface="Trade Gothic Next LT Pro Lt" pitchFamily="34" charset="0"/>
              </a:rPr>
              <a:t>tag</a:t>
            </a:r>
          </a:p>
          <a:p>
            <a:pPr lvl="1" algn="l" eaLnBrk="1" hangingPunct="1">
              <a:lnSpc>
                <a:spcPct val="50000"/>
              </a:lnSpc>
              <a:buFont typeface="Courier New"/>
              <a:buChar char="o"/>
            </a:pPr>
            <a:r>
              <a:rPr lang="en-US" sz="4000" dirty="0" smtClean="0">
                <a:latin typeface="+mj-lt"/>
                <a:cs typeface="Trade Gothic Next LT Pro Lt" pitchFamily="34" charset="0"/>
              </a:rPr>
              <a:t>ability </a:t>
            </a:r>
            <a:r>
              <a:rPr lang="en-US" sz="4000" dirty="0">
                <a:latin typeface="+mj-lt"/>
                <a:cs typeface="Trade Gothic Next LT Pro Lt" pitchFamily="34" charset="0"/>
              </a:rPr>
              <a:t>to make some content editable</a:t>
            </a:r>
          </a:p>
          <a:p>
            <a:pPr lvl="1" algn="l" eaLnBrk="1" hangingPunct="1">
              <a:lnSpc>
                <a:spcPct val="50000"/>
              </a:lnSpc>
              <a:buFont typeface="Courier New"/>
              <a:buChar char="o"/>
            </a:pPr>
            <a:r>
              <a:rPr lang="en-US" sz="4000" dirty="0">
                <a:latin typeface="+mj-lt"/>
                <a:cs typeface="Trade Gothic Next LT Pro Lt" pitchFamily="34" charset="0"/>
              </a:rPr>
              <a:t>setting the new </a:t>
            </a:r>
            <a:r>
              <a:rPr lang="en-US" sz="4000" dirty="0" smtClean="0">
                <a:latin typeface="+mj-lt"/>
                <a:cs typeface="Trade Gothic Next LT Pro Lt" pitchFamily="34" charset="0"/>
              </a:rPr>
              <a:t>content editable </a:t>
            </a:r>
            <a:r>
              <a:rPr lang="en-US" sz="4000" dirty="0">
                <a:latin typeface="+mj-lt"/>
                <a:cs typeface="Trade Gothic Next LT Pro Lt" pitchFamily="34" charset="0"/>
              </a:rPr>
              <a:t>attribute on a tag</a:t>
            </a:r>
          </a:p>
        </p:txBody>
      </p:sp>
    </p:spTree>
    <p:extLst>
      <p:ext uri="{BB962C8B-B14F-4D97-AF65-F5344CB8AC3E}">
        <p14:creationId xmlns:p14="http://schemas.microsoft.com/office/powerpoint/2010/main" val="352786503"/>
      </p:ext>
    </p:extLst>
  </p:cSld>
  <p:clrMapOvr>
    <a:masterClrMapping/>
  </p:clrMapOvr>
  <p:transition xmlns:p14="http://schemas.microsoft.com/office/powerpoint/2010/main" spd="me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5483139"/>
              </p:ext>
            </p:extLst>
          </p:nvPr>
        </p:nvGraphicFramePr>
        <p:xfrm>
          <a:off x="984250" y="762000"/>
          <a:ext cx="9588500" cy="10318750"/>
        </p:xfrm>
        <a:graphic>
          <a:graphicData uri="http://schemas.openxmlformats.org/drawingml/2006/table">
            <a:tbl>
              <a:tblPr firstRow="1" bandRow="1">
                <a:tableStyleId>{5940675A-B579-460E-94D1-54222C63F5DA}</a:tableStyleId>
              </a:tblPr>
              <a:tblGrid>
                <a:gridCol w="4926688"/>
                <a:gridCol w="4661812"/>
              </a:tblGrid>
              <a:tr h="2966730">
                <a:tc gridSpan="2">
                  <a:txBody>
                    <a:bodyPr/>
                    <a:lstStyle/>
                    <a:p>
                      <a:r>
                        <a:rPr lang="en-US" sz="4000" dirty="0" smtClean="0"/>
                        <a:t>Pseudo Elements</a:t>
                      </a:r>
                      <a:endParaRPr lang="en-US" sz="4000" dirty="0"/>
                    </a:p>
                  </a:txBody>
                  <a:tcPr/>
                </a:tc>
                <a:tc hMerge="1">
                  <a:txBody>
                    <a:bodyPr/>
                    <a:lstStyle/>
                    <a:p>
                      <a:endParaRPr lang="en-US" dirty="0"/>
                    </a:p>
                  </a:txBody>
                  <a:tcPr/>
                </a:tc>
              </a:tr>
              <a:tr h="3676010">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err="1" smtClean="0">
                          <a:solidFill>
                            <a:srgbClr val="7D1102"/>
                          </a:solidFill>
                          <a:latin typeface="Consolas"/>
                          <a:cs typeface="Consolas"/>
                          <a:sym typeface="Gill Sans Light"/>
                        </a:rPr>
                        <a:t>E</a:t>
                      </a:r>
                      <a:r>
                        <a:rPr lang="en-US" sz="3200" baseline="0" dirty="0" err="1" smtClean="0">
                          <a:solidFill>
                            <a:srgbClr val="7D1102"/>
                          </a:solidFill>
                          <a:latin typeface="Consolas"/>
                          <a:cs typeface="Consolas"/>
                          <a:sym typeface="Gill Sans Light"/>
                        </a:rPr>
                        <a:t>:first-line</a:t>
                      </a:r>
                      <a:endParaRPr lang="en-US" sz="3200" dirty="0" smtClean="0">
                        <a:solidFill>
                          <a:srgbClr val="7D1102"/>
                        </a:solidFill>
                        <a:latin typeface="Consolas"/>
                        <a:cs typeface="Consolas"/>
                        <a:sym typeface="Gill Sans Light"/>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200" dirty="0" smtClean="0">
                          <a:solidFill>
                            <a:schemeClr val="tx1"/>
                          </a:solidFill>
                          <a:latin typeface="+mj-lt"/>
                          <a:ea typeface="+mn-ea"/>
                          <a:cs typeface="Consolas"/>
                          <a:sym typeface="Gill Sans Light"/>
                        </a:rPr>
                        <a:t>matches the</a:t>
                      </a:r>
                      <a:r>
                        <a:rPr lang="en-US" sz="3200" baseline="0" dirty="0" smtClean="0">
                          <a:solidFill>
                            <a:schemeClr val="tx1"/>
                          </a:solidFill>
                          <a:latin typeface="+mj-lt"/>
                          <a:ea typeface="+mn-ea"/>
                          <a:cs typeface="Consolas"/>
                          <a:sym typeface="Gill Sans Light"/>
                        </a:rPr>
                        <a:t> first line of element E </a:t>
                      </a:r>
                      <a:endParaRPr lang="en-US" sz="3200" dirty="0" smtClean="0">
                        <a:solidFill>
                          <a:schemeClr val="tx1"/>
                        </a:solidFill>
                        <a:latin typeface="+mj-lt"/>
                        <a:ea typeface="+mn-ea"/>
                        <a:cs typeface="Consolas"/>
                        <a:sym typeface="Gill Sans Light"/>
                      </a:endParaRPr>
                    </a:p>
                  </a:txBody>
                  <a:tcPr/>
                </a:tc>
              </a:tr>
              <a:tr h="3676010">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err="1" smtClean="0">
                          <a:solidFill>
                            <a:srgbClr val="7D1102"/>
                          </a:solidFill>
                          <a:latin typeface="Consolas"/>
                          <a:cs typeface="Consolas"/>
                          <a:sym typeface="Gill Sans Light"/>
                        </a:rPr>
                        <a:t>E</a:t>
                      </a:r>
                      <a:r>
                        <a:rPr lang="en-US" sz="3200" baseline="0" dirty="0" err="1" smtClean="0">
                          <a:solidFill>
                            <a:srgbClr val="7D1102"/>
                          </a:solidFill>
                          <a:latin typeface="Consolas"/>
                          <a:cs typeface="Consolas"/>
                          <a:sym typeface="Gill Sans Light"/>
                        </a:rPr>
                        <a:t>:first-letter</a:t>
                      </a:r>
                      <a:endParaRPr lang="en-US" sz="3200" dirty="0" smtClean="0">
                        <a:solidFill>
                          <a:srgbClr val="7D1102"/>
                        </a:solidFill>
                        <a:latin typeface="Consolas"/>
                        <a:cs typeface="Consolas"/>
                        <a:sym typeface="Gill Sans Light"/>
                      </a:endParaRPr>
                    </a:p>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sym typeface="Gill Sans Light"/>
                        </a:rPr>
                        <a:t> </a:t>
                      </a:r>
                      <a:endParaRPr lang="en-US" sz="3200" dirty="0" smtClean="0">
                        <a:solidFill>
                          <a:srgbClr val="7D1102"/>
                        </a:solidFill>
                        <a:latin typeface="Consolas"/>
                        <a:ea typeface="+mn-ea"/>
                        <a:cs typeface="Consolas"/>
                        <a:sym typeface="Gill Sans Light"/>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200" dirty="0" smtClean="0">
                          <a:solidFill>
                            <a:schemeClr val="tx1"/>
                          </a:solidFill>
                          <a:latin typeface="+mj-lt"/>
                          <a:ea typeface="+mn-ea"/>
                          <a:cs typeface="Consolas"/>
                          <a:sym typeface="Gill Sans Light"/>
                        </a:rPr>
                        <a:t>matches the first letter of element E</a:t>
                      </a:r>
                    </a:p>
                  </a:txBody>
                  <a:tcPr/>
                </a:tc>
              </a:tr>
            </a:tbl>
          </a:graphicData>
        </a:graphic>
      </p:graphicFrame>
      <p:sp>
        <p:nvSpPr>
          <p:cNvPr id="5" name="Rounded Rectangle 4"/>
          <p:cNvSpPr/>
          <p:nvPr/>
        </p:nvSpPr>
        <p:spPr>
          <a:xfrm>
            <a:off x="18256250" y="3230878"/>
            <a:ext cx="5619750" cy="21566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err="1">
                <a:solidFill>
                  <a:schemeClr val="accent1">
                    <a:lumMod val="75000"/>
                  </a:schemeClr>
                </a:solidFill>
                <a:latin typeface="Consolas" pitchFamily="49" charset="0"/>
              </a:rPr>
              <a:t>p</a:t>
            </a:r>
            <a:r>
              <a:rPr lang="fi-FI" sz="4000" dirty="0" err="1" smtClean="0">
                <a:solidFill>
                  <a:schemeClr val="accent1">
                    <a:lumMod val="75000"/>
                  </a:schemeClr>
                </a:solidFill>
                <a:latin typeface="Consolas" pitchFamily="49" charset="0"/>
              </a:rPr>
              <a:t>:first-line</a:t>
            </a:r>
            <a:r>
              <a:rPr lang="fi-FI" sz="4000" dirty="0" smtClean="0">
                <a:latin typeface="Consolas" pitchFamily="49" charset="0"/>
              </a:rPr>
              <a:t>{</a:t>
            </a:r>
            <a:endParaRPr lang="fi-FI" sz="4000" dirty="0" smtClean="0">
              <a:latin typeface="Consolas" pitchFamily="49" charset="0"/>
            </a:endParaRPr>
          </a:p>
          <a:p>
            <a:pPr algn="l">
              <a:defRPr/>
            </a:pPr>
            <a:r>
              <a:rPr lang="fi-FI" sz="4000" dirty="0" smtClean="0">
                <a:solidFill>
                  <a:schemeClr val="accent3">
                    <a:lumMod val="75000"/>
                  </a:schemeClr>
                </a:solidFill>
                <a:latin typeface="Consolas" pitchFamily="49" charset="0"/>
              </a:rPr>
              <a:t>	</a:t>
            </a:r>
            <a:r>
              <a:rPr lang="fi-FI" sz="4000" dirty="0" err="1">
                <a:solidFill>
                  <a:schemeClr val="accent3">
                    <a:lumMod val="75000"/>
                  </a:schemeClr>
                </a:solidFill>
                <a:latin typeface="Consolas" pitchFamily="49" charset="0"/>
              </a:rPr>
              <a:t>font-size</a:t>
            </a:r>
            <a:r>
              <a:rPr lang="fi-FI" sz="4000" dirty="0">
                <a:latin typeface="Consolas" pitchFamily="49" charset="0"/>
              </a:rPr>
              <a:t>: </a:t>
            </a:r>
            <a:r>
              <a:rPr lang="fi-FI" sz="4000" dirty="0" smtClean="0">
                <a:latin typeface="Consolas" pitchFamily="49" charset="0"/>
              </a:rPr>
              <a:t>40px</a:t>
            </a:r>
            <a:r>
              <a:rPr lang="fi-FI" sz="4000" dirty="0">
                <a:latin typeface="Consolas" pitchFamily="49" charset="0"/>
              </a:rPr>
              <a:t>;</a:t>
            </a:r>
          </a:p>
          <a:p>
            <a:pPr algn="l">
              <a:defRPr/>
            </a:pPr>
            <a:r>
              <a:rPr lang="fi-FI" sz="4000" dirty="0" smtClean="0">
                <a:latin typeface="Consolas" pitchFamily="49" charset="0"/>
              </a:rPr>
              <a:t>}</a:t>
            </a:r>
            <a:endParaRPr lang="fi-FI" sz="4000" dirty="0">
              <a:latin typeface="Consolas" pitchFamily="49" charset="0"/>
            </a:endParaRPr>
          </a:p>
        </p:txBody>
      </p:sp>
      <p:pic>
        <p:nvPicPr>
          <p:cNvPr id="7" name="Picture 6" descr="Screen Shot 2015-11-11 at 10.39.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750" y="2417919"/>
            <a:ext cx="6211472" cy="3382328"/>
          </a:xfrm>
          <a:prstGeom prst="rect">
            <a:avLst/>
          </a:prstGeom>
        </p:spPr>
      </p:pic>
      <p:sp>
        <p:nvSpPr>
          <p:cNvPr id="8" name="Rounded Rectangle 7"/>
          <p:cNvSpPr/>
          <p:nvPr/>
        </p:nvSpPr>
        <p:spPr>
          <a:xfrm>
            <a:off x="18256250" y="7216772"/>
            <a:ext cx="5619750" cy="215661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err="1">
                <a:solidFill>
                  <a:schemeClr val="accent1">
                    <a:lumMod val="75000"/>
                  </a:schemeClr>
                </a:solidFill>
                <a:latin typeface="Consolas" pitchFamily="49" charset="0"/>
              </a:rPr>
              <a:t>p</a:t>
            </a:r>
            <a:r>
              <a:rPr lang="fi-FI" sz="4000" dirty="0" err="1" smtClean="0">
                <a:solidFill>
                  <a:schemeClr val="accent1">
                    <a:lumMod val="75000"/>
                  </a:schemeClr>
                </a:solidFill>
                <a:latin typeface="Consolas" pitchFamily="49" charset="0"/>
              </a:rPr>
              <a:t>:first-letter</a:t>
            </a:r>
            <a:r>
              <a:rPr lang="fi-FI" sz="4000" dirty="0" smtClean="0">
                <a:latin typeface="Consolas" pitchFamily="49" charset="0"/>
              </a:rPr>
              <a:t>{</a:t>
            </a:r>
            <a:endParaRPr lang="fi-FI" sz="4000" dirty="0" smtClean="0">
              <a:latin typeface="Consolas" pitchFamily="49" charset="0"/>
            </a:endParaRPr>
          </a:p>
          <a:p>
            <a:pPr algn="l">
              <a:defRPr/>
            </a:pPr>
            <a:r>
              <a:rPr lang="fi-FI" sz="4000" dirty="0" smtClean="0">
                <a:solidFill>
                  <a:schemeClr val="accent3">
                    <a:lumMod val="75000"/>
                  </a:schemeClr>
                </a:solidFill>
                <a:latin typeface="Consolas" pitchFamily="49" charset="0"/>
              </a:rPr>
              <a:t>	</a:t>
            </a:r>
            <a:r>
              <a:rPr lang="fi-FI" sz="4000" dirty="0" err="1">
                <a:solidFill>
                  <a:schemeClr val="accent3">
                    <a:lumMod val="75000"/>
                  </a:schemeClr>
                </a:solidFill>
                <a:latin typeface="Consolas" pitchFamily="49" charset="0"/>
              </a:rPr>
              <a:t>font-size</a:t>
            </a:r>
            <a:r>
              <a:rPr lang="fi-FI" sz="4000" dirty="0">
                <a:latin typeface="Consolas" pitchFamily="49" charset="0"/>
              </a:rPr>
              <a:t>: </a:t>
            </a:r>
            <a:r>
              <a:rPr lang="fi-FI" sz="4000" dirty="0" smtClean="0">
                <a:latin typeface="Consolas" pitchFamily="49" charset="0"/>
              </a:rPr>
              <a:t>40px</a:t>
            </a:r>
            <a:r>
              <a:rPr lang="fi-FI" sz="4000" dirty="0">
                <a:latin typeface="Consolas" pitchFamily="49" charset="0"/>
              </a:rPr>
              <a:t>;</a:t>
            </a:r>
          </a:p>
          <a:p>
            <a:pPr algn="l">
              <a:defRPr/>
            </a:pPr>
            <a:r>
              <a:rPr lang="fi-FI" sz="4000" dirty="0" smtClean="0">
                <a:latin typeface="Consolas" pitchFamily="49" charset="0"/>
              </a:rPr>
              <a:t>}</a:t>
            </a:r>
            <a:endParaRPr lang="fi-FI" sz="4000" dirty="0">
              <a:latin typeface="Consolas" pitchFamily="49" charset="0"/>
            </a:endParaRPr>
          </a:p>
        </p:txBody>
      </p:sp>
      <p:pic>
        <p:nvPicPr>
          <p:cNvPr id="9" name="Picture 8" descr="Screen Shot 2015-11-11 at 10.39.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5750" y="6928299"/>
            <a:ext cx="6135936" cy="3886093"/>
          </a:xfrm>
          <a:prstGeom prst="rect">
            <a:avLst/>
          </a:prstGeom>
        </p:spPr>
      </p:pic>
    </p:spTree>
    <p:extLst>
      <p:ext uri="{BB962C8B-B14F-4D97-AF65-F5344CB8AC3E}">
        <p14:creationId xmlns:p14="http://schemas.microsoft.com/office/powerpoint/2010/main" val="336956997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5012865"/>
              </p:ext>
            </p:extLst>
          </p:nvPr>
        </p:nvGraphicFramePr>
        <p:xfrm>
          <a:off x="984250" y="762000"/>
          <a:ext cx="9588500" cy="10318750"/>
        </p:xfrm>
        <a:graphic>
          <a:graphicData uri="http://schemas.openxmlformats.org/drawingml/2006/table">
            <a:tbl>
              <a:tblPr firstRow="1" bandRow="1">
                <a:tableStyleId>{5940675A-B579-460E-94D1-54222C63F5DA}</a:tableStyleId>
              </a:tblPr>
              <a:tblGrid>
                <a:gridCol w="4926688"/>
                <a:gridCol w="4661812"/>
              </a:tblGrid>
              <a:tr h="5159375">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err="1" smtClean="0">
                          <a:solidFill>
                            <a:srgbClr val="7D1102"/>
                          </a:solidFill>
                          <a:latin typeface="Consolas"/>
                          <a:cs typeface="Consolas"/>
                        </a:rPr>
                        <a:t>E:before</a:t>
                      </a:r>
                      <a:endParaRPr lang="en-US" sz="3200" dirty="0">
                        <a:solidFill>
                          <a:srgbClr val="7D1102"/>
                        </a:solidFill>
                        <a:latin typeface="Consolas"/>
                        <a:cs typeface="Consolas"/>
                      </a:endParaRPr>
                    </a:p>
                  </a:txBody>
                  <a:tcPr/>
                </a:tc>
                <a:tc>
                  <a:txBody>
                    <a:bodyPr/>
                    <a:lstStyle/>
                    <a:p>
                      <a:pPr algn="l"/>
                      <a:r>
                        <a:rPr lang="en-US" sz="3200" dirty="0" smtClean="0">
                          <a:latin typeface="+mj-lt"/>
                          <a:cs typeface="Consolas"/>
                        </a:rPr>
                        <a:t>inserts generated content before</a:t>
                      </a:r>
                      <a:r>
                        <a:rPr lang="en-US" sz="3200" baseline="0" dirty="0" smtClean="0">
                          <a:latin typeface="+mj-lt"/>
                          <a:cs typeface="Consolas"/>
                        </a:rPr>
                        <a:t> the content of element E</a:t>
                      </a:r>
                      <a:endParaRPr lang="en-US" sz="3200" dirty="0">
                        <a:latin typeface="+mj-lt"/>
                        <a:cs typeface="Consolas"/>
                      </a:endParaRPr>
                    </a:p>
                  </a:txBody>
                  <a:tcPr/>
                </a:tc>
              </a:tr>
              <a:tr h="5159375">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err="1" smtClean="0">
                          <a:solidFill>
                            <a:srgbClr val="7D1102"/>
                          </a:solidFill>
                          <a:latin typeface="Consolas"/>
                          <a:cs typeface="Consolas"/>
                        </a:rPr>
                        <a:t>E:after</a:t>
                      </a:r>
                      <a:endParaRPr lang="en-US" sz="3200" dirty="0">
                        <a:solidFill>
                          <a:srgbClr val="7D1102"/>
                        </a:solidFill>
                        <a:latin typeface="Consolas"/>
                        <a:cs typeface="Consolas"/>
                      </a:endParaRPr>
                    </a:p>
                  </a:txBody>
                  <a:tcPr/>
                </a:tc>
                <a:tc>
                  <a:txBody>
                    <a:bodyPr/>
                    <a:lstStyle/>
                    <a:p>
                      <a:pPr algn="l"/>
                      <a:r>
                        <a:rPr lang="en-US" sz="3200" dirty="0" smtClean="0">
                          <a:latin typeface="+mj-lt"/>
                          <a:cs typeface="Consolas"/>
                        </a:rPr>
                        <a:t>inserts generated content after the content</a:t>
                      </a:r>
                      <a:r>
                        <a:rPr lang="en-US" sz="3200" baseline="0" dirty="0" smtClean="0">
                          <a:latin typeface="+mj-lt"/>
                          <a:cs typeface="Consolas"/>
                        </a:rPr>
                        <a:t> of element E</a:t>
                      </a:r>
                      <a:endParaRPr lang="en-US" sz="3200" dirty="0">
                        <a:latin typeface="+mj-lt"/>
                        <a:cs typeface="Consolas"/>
                      </a:endParaRPr>
                    </a:p>
                  </a:txBody>
                  <a:tcPr/>
                </a:tc>
              </a:tr>
            </a:tbl>
          </a:graphicData>
        </a:graphic>
      </p:graphicFrame>
      <p:sp>
        <p:nvSpPr>
          <p:cNvPr id="3" name="Rounded Rectangle 2"/>
          <p:cNvSpPr/>
          <p:nvPr/>
        </p:nvSpPr>
        <p:spPr>
          <a:xfrm>
            <a:off x="12700000" y="6135473"/>
            <a:ext cx="94932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err="1">
                <a:solidFill>
                  <a:schemeClr val="accent1">
                    <a:lumMod val="75000"/>
                  </a:schemeClr>
                </a:solidFill>
                <a:latin typeface="Consolas" pitchFamily="49" charset="0"/>
              </a:rPr>
              <a:t>p:before</a:t>
            </a:r>
            <a:r>
              <a:rPr lang="fi-FI" sz="4000" dirty="0">
                <a:solidFill>
                  <a:schemeClr val="tx1">
                    <a:lumMod val="75000"/>
                  </a:schemeClr>
                </a:solidFill>
                <a:latin typeface="Consolas" pitchFamily="49" charset="0"/>
              </a:rPr>
              <a:t>{</a:t>
            </a:r>
          </a:p>
          <a:p>
            <a:pPr algn="l">
              <a:defRPr/>
            </a:pPr>
            <a:r>
              <a:rPr lang="fi-FI" sz="4000" dirty="0">
                <a:solidFill>
                  <a:schemeClr val="accent1">
                    <a:lumMod val="75000"/>
                  </a:schemeClr>
                </a:solidFill>
                <a:latin typeface="Consolas" pitchFamily="49" charset="0"/>
              </a:rPr>
              <a:t>   </a:t>
            </a:r>
            <a:r>
              <a:rPr lang="fi-FI" sz="4000" dirty="0" err="1" smtClean="0">
                <a:solidFill>
                  <a:srgbClr val="A37113"/>
                </a:solidFill>
                <a:latin typeface="Consolas" pitchFamily="49" charset="0"/>
              </a:rPr>
              <a:t>content</a:t>
            </a:r>
            <a:r>
              <a:rPr lang="fi-FI" sz="4000" dirty="0">
                <a:solidFill>
                  <a:srgbClr val="3E3E3E"/>
                </a:solidFill>
                <a:latin typeface="Consolas" pitchFamily="49" charset="0"/>
              </a:rPr>
              <a:t>: "</a:t>
            </a:r>
            <a:r>
              <a:rPr lang="fi-FI" sz="4000" dirty="0" smtClean="0">
                <a:solidFill>
                  <a:srgbClr val="3E3E3E"/>
                </a:solidFill>
                <a:latin typeface="Consolas" pitchFamily="49" charset="0"/>
              </a:rPr>
              <a:t>Read </a:t>
            </a:r>
            <a:r>
              <a:rPr lang="fi-FI" sz="4000" dirty="0" err="1" smtClean="0">
                <a:solidFill>
                  <a:srgbClr val="3E3E3E"/>
                </a:solidFill>
                <a:latin typeface="Consolas" pitchFamily="49" charset="0"/>
              </a:rPr>
              <a:t>this</a:t>
            </a:r>
            <a:r>
              <a:rPr lang="fi-FI" sz="4000" dirty="0">
                <a:solidFill>
                  <a:srgbClr val="3E3E3E"/>
                </a:solidFill>
                <a:latin typeface="Consolas" pitchFamily="49" charset="0"/>
              </a:rPr>
              <a:t>:";</a:t>
            </a:r>
          </a:p>
          <a:p>
            <a:pPr algn="l">
              <a:defRPr/>
            </a:pPr>
            <a:r>
              <a:rPr lang="fi-FI" sz="4000" dirty="0">
                <a:solidFill>
                  <a:schemeClr val="accent1">
                    <a:lumMod val="75000"/>
                  </a:schemeClr>
                </a:solidFill>
                <a:latin typeface="Consolas" pitchFamily="49" charset="0"/>
              </a:rPr>
              <a:t>   </a:t>
            </a:r>
            <a:r>
              <a:rPr lang="fi-FI" sz="4000" dirty="0" err="1" smtClean="0">
                <a:solidFill>
                  <a:schemeClr val="accent3">
                    <a:lumMod val="75000"/>
                  </a:schemeClr>
                </a:solidFill>
                <a:latin typeface="Consolas" pitchFamily="49" charset="0"/>
              </a:rPr>
              <a:t>background</a:t>
            </a:r>
            <a:r>
              <a:rPr lang="fi-FI" sz="4000" dirty="0" err="1">
                <a:solidFill>
                  <a:schemeClr val="accent3">
                    <a:lumMod val="75000"/>
                  </a:schemeClr>
                </a:solidFill>
                <a:latin typeface="Consolas" pitchFamily="49" charset="0"/>
              </a:rPr>
              <a:t>-color</a:t>
            </a:r>
            <a:r>
              <a:rPr lang="fi-FI" sz="4000" dirty="0" smtClean="0">
                <a:solidFill>
                  <a:srgbClr val="3E3E3E"/>
                </a:solidFill>
                <a:latin typeface="Consolas" pitchFamily="49" charset="0"/>
              </a:rPr>
              <a:t>: #</a:t>
            </a:r>
            <a:r>
              <a:rPr lang="fi-FI" sz="4000" dirty="0">
                <a:solidFill>
                  <a:srgbClr val="3E3E3E"/>
                </a:solidFill>
                <a:latin typeface="Consolas" pitchFamily="49" charset="0"/>
              </a:rPr>
              <a:t>33CCCC;</a:t>
            </a:r>
          </a:p>
          <a:p>
            <a:pPr algn="l">
              <a:defRPr/>
            </a:pPr>
            <a:r>
              <a:rPr lang="fi-FI" sz="4000" dirty="0">
                <a:solidFill>
                  <a:srgbClr val="3E3E3E"/>
                </a:solidFill>
                <a:latin typeface="Consolas" pitchFamily="49" charset="0"/>
              </a:rPr>
              <a:t>}</a:t>
            </a:r>
            <a:endParaRPr lang="fi-FI" sz="4000" dirty="0">
              <a:solidFill>
                <a:srgbClr val="3E3E3E"/>
              </a:solidFill>
              <a:latin typeface="Consolas" pitchFamily="49" charset="0"/>
            </a:endParaRPr>
          </a:p>
        </p:txBody>
      </p:sp>
      <p:sp>
        <p:nvSpPr>
          <p:cNvPr id="11" name="Rounded Rectangle 10"/>
          <p:cNvSpPr/>
          <p:nvPr/>
        </p:nvSpPr>
        <p:spPr>
          <a:xfrm>
            <a:off x="12700000" y="9321403"/>
            <a:ext cx="9906000" cy="351869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a:solidFill>
                  <a:schemeClr val="accent1">
                    <a:lumMod val="75000"/>
                  </a:schemeClr>
                </a:solidFill>
                <a:latin typeface="Consolas" pitchFamily="49" charset="0"/>
              </a:rPr>
              <a:t> </a:t>
            </a:r>
            <a:r>
              <a:rPr lang="fi-FI" sz="4000" dirty="0" err="1">
                <a:solidFill>
                  <a:schemeClr val="accent1">
                    <a:lumMod val="75000"/>
                  </a:schemeClr>
                </a:solidFill>
                <a:latin typeface="Consolas" pitchFamily="49" charset="0"/>
              </a:rPr>
              <a:t>p:after</a:t>
            </a:r>
            <a:r>
              <a:rPr lang="fi-FI" sz="4000" dirty="0">
                <a:solidFill>
                  <a:srgbClr val="3E3E3E"/>
                </a:solidFill>
                <a:latin typeface="Consolas" pitchFamily="49" charset="0"/>
              </a:rPr>
              <a:t>{</a:t>
            </a:r>
          </a:p>
          <a:p>
            <a:pPr algn="l">
              <a:defRPr/>
            </a:pPr>
            <a:r>
              <a:rPr lang="fi-FI" sz="4000" dirty="0">
                <a:solidFill>
                  <a:schemeClr val="accent1">
                    <a:lumMod val="75000"/>
                  </a:schemeClr>
                </a:solidFill>
                <a:latin typeface="Consolas" pitchFamily="49" charset="0"/>
              </a:rPr>
              <a:t> </a:t>
            </a:r>
            <a:r>
              <a:rPr lang="fi-FI" sz="4000" dirty="0" smtClean="0">
                <a:solidFill>
                  <a:schemeClr val="accent1">
                    <a:lumMod val="75000"/>
                  </a:schemeClr>
                </a:solidFill>
                <a:latin typeface="Consolas" pitchFamily="49" charset="0"/>
              </a:rPr>
              <a:t> </a:t>
            </a:r>
            <a:r>
              <a:rPr lang="fi-FI" sz="4000" dirty="0" err="1" smtClean="0">
                <a:solidFill>
                  <a:srgbClr val="A37113"/>
                </a:solidFill>
                <a:latin typeface="Consolas" pitchFamily="49" charset="0"/>
              </a:rPr>
              <a:t>content</a:t>
            </a:r>
            <a:r>
              <a:rPr lang="fi-FI" sz="4000" dirty="0">
                <a:solidFill>
                  <a:srgbClr val="3E3E3E"/>
                </a:solidFill>
                <a:latin typeface="Consolas" pitchFamily="49" charset="0"/>
              </a:rPr>
              <a:t>: " For </a:t>
            </a:r>
            <a:r>
              <a:rPr lang="fi-FI" sz="4000" dirty="0" err="1">
                <a:solidFill>
                  <a:srgbClr val="3E3E3E"/>
                </a:solidFill>
                <a:latin typeface="Consolas" pitchFamily="49" charset="0"/>
              </a:rPr>
              <a:t>more</a:t>
            </a:r>
            <a:r>
              <a:rPr lang="fi-FI" sz="4000" dirty="0">
                <a:solidFill>
                  <a:srgbClr val="3E3E3E"/>
                </a:solidFill>
                <a:latin typeface="Consolas" pitchFamily="49" charset="0"/>
              </a:rPr>
              <a:t> </a:t>
            </a:r>
            <a:r>
              <a:rPr lang="fi-FI" sz="4000" dirty="0" err="1">
                <a:solidFill>
                  <a:srgbClr val="3E3E3E"/>
                </a:solidFill>
                <a:latin typeface="Consolas" pitchFamily="49" charset="0"/>
              </a:rPr>
              <a:t>visit</a:t>
            </a:r>
            <a:r>
              <a:rPr lang="fi-FI" sz="4000" dirty="0">
                <a:solidFill>
                  <a:srgbClr val="3E3E3E"/>
                </a:solidFill>
                <a:latin typeface="Consolas" pitchFamily="49" charset="0"/>
              </a:rPr>
              <a:t> the </a:t>
            </a:r>
            <a:r>
              <a:rPr lang="fi-FI" sz="4000" dirty="0" err="1">
                <a:solidFill>
                  <a:srgbClr val="3E3E3E"/>
                </a:solidFill>
                <a:latin typeface="Consolas" pitchFamily="49" charset="0"/>
              </a:rPr>
              <a:t>website</a:t>
            </a:r>
            <a:r>
              <a:rPr lang="fi-FI" sz="4000" dirty="0">
                <a:solidFill>
                  <a:srgbClr val="3E3E3E"/>
                </a:solidFill>
                <a:latin typeface="Consolas" pitchFamily="49" charset="0"/>
              </a:rPr>
              <a:t>";</a:t>
            </a:r>
          </a:p>
          <a:p>
            <a:pPr algn="l">
              <a:defRPr/>
            </a:pPr>
            <a:r>
              <a:rPr lang="fi-FI" sz="4000" dirty="0" smtClean="0">
                <a:solidFill>
                  <a:srgbClr val="A37113"/>
                </a:solidFill>
                <a:latin typeface="Consolas" pitchFamily="49" charset="0"/>
              </a:rPr>
              <a:t> </a:t>
            </a:r>
            <a:r>
              <a:rPr lang="fi-FI" sz="4000" dirty="0" err="1" smtClean="0">
                <a:solidFill>
                  <a:srgbClr val="A37113"/>
                </a:solidFill>
                <a:latin typeface="Consolas" pitchFamily="49" charset="0"/>
              </a:rPr>
              <a:t>background</a:t>
            </a:r>
            <a:r>
              <a:rPr lang="fi-FI" sz="4000" dirty="0" err="1">
                <a:solidFill>
                  <a:srgbClr val="A37113"/>
                </a:solidFill>
                <a:latin typeface="Consolas" pitchFamily="49" charset="0"/>
              </a:rPr>
              <a:t>-color</a:t>
            </a:r>
            <a:r>
              <a:rPr lang="fi-FI" sz="4000" dirty="0">
                <a:solidFill>
                  <a:schemeClr val="tx1">
                    <a:lumMod val="75000"/>
                  </a:schemeClr>
                </a:solidFill>
                <a:latin typeface="Consolas" pitchFamily="49" charset="0"/>
              </a:rPr>
              <a:t>: #3399FF;</a:t>
            </a:r>
          </a:p>
          <a:p>
            <a:pPr algn="l">
              <a:defRPr/>
            </a:pPr>
            <a:r>
              <a:rPr lang="fi-FI" sz="4000" dirty="0">
                <a:solidFill>
                  <a:schemeClr val="tx1">
                    <a:lumMod val="75000"/>
                  </a:schemeClr>
                </a:solidFill>
                <a:latin typeface="Consolas" pitchFamily="49" charset="0"/>
              </a:rPr>
              <a:t>    }</a:t>
            </a:r>
            <a:endParaRPr lang="fi-FI" sz="4000" dirty="0">
              <a:solidFill>
                <a:schemeClr val="tx1">
                  <a:lumMod val="75000"/>
                </a:schemeClr>
              </a:solidFill>
              <a:latin typeface="Consolas" pitchFamily="49" charset="0"/>
            </a:endParaRPr>
          </a:p>
        </p:txBody>
      </p:sp>
      <p:pic>
        <p:nvPicPr>
          <p:cNvPr id="2" name="Picture 1" descr="Screen Shot 2015-11-11 at 10.51.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1972" y="762000"/>
            <a:ext cx="10167852" cy="4787900"/>
          </a:xfrm>
          <a:prstGeom prst="rect">
            <a:avLst/>
          </a:prstGeom>
        </p:spPr>
      </p:pic>
    </p:spTree>
    <p:extLst>
      <p:ext uri="{BB962C8B-B14F-4D97-AF65-F5344CB8AC3E}">
        <p14:creationId xmlns:p14="http://schemas.microsoft.com/office/powerpoint/2010/main" val="18631938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03874292"/>
              </p:ext>
            </p:extLst>
          </p:nvPr>
        </p:nvGraphicFramePr>
        <p:xfrm>
          <a:off x="768350" y="1393727"/>
          <a:ext cx="7550150" cy="11044116"/>
        </p:xfrm>
        <a:graphic>
          <a:graphicData uri="http://schemas.openxmlformats.org/drawingml/2006/table">
            <a:tbl>
              <a:tblPr firstRow="1" bandRow="1">
                <a:tableStyleId>{5940675A-B579-460E-94D1-54222C63F5DA}</a:tableStyleId>
              </a:tblPr>
              <a:tblGrid>
                <a:gridCol w="3676650"/>
                <a:gridCol w="3873500"/>
              </a:tblGrid>
              <a:tr h="2429183">
                <a:tc gridSpan="2">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4000" dirty="0" smtClean="0"/>
                        <a:t>Attribute matches element</a:t>
                      </a:r>
                      <a:r>
                        <a:rPr lang="en-US" sz="4000" baseline="0" dirty="0" smtClean="0"/>
                        <a:t> E that has any value for attribute </a:t>
                      </a:r>
                      <a:r>
                        <a:rPr lang="en-US" sz="4000" baseline="0" dirty="0" err="1" smtClean="0"/>
                        <a:t>attr</a:t>
                      </a:r>
                      <a:r>
                        <a:rPr lang="en-US" sz="4000" baseline="0" dirty="0" smtClean="0"/>
                        <a:t> </a:t>
                      </a:r>
                      <a:endParaRPr lang="en-US" sz="4000" dirty="0" smtClean="0"/>
                    </a:p>
                  </a:txBody>
                  <a:tcPr/>
                </a:tc>
                <a:tc hMerge="1">
                  <a:txBody>
                    <a:bodyPr/>
                    <a:lstStyle/>
                    <a:p>
                      <a:pPr algn="l"/>
                      <a:endParaRPr lang="en-US" sz="3200" dirty="0">
                        <a:latin typeface="+mj-lt"/>
                        <a:cs typeface="Consolas"/>
                      </a:endParaRPr>
                    </a:p>
                  </a:txBody>
                  <a:tcPr/>
                </a:tc>
              </a:tr>
              <a:tr h="2354051">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sym typeface="Gill Sans Light"/>
                        </a:rPr>
                        <a:t>E[</a:t>
                      </a:r>
                      <a:r>
                        <a:rPr lang="en-US" sz="3200" dirty="0" err="1" smtClean="0">
                          <a:solidFill>
                            <a:srgbClr val="7D1102"/>
                          </a:solidFill>
                          <a:latin typeface="Consolas"/>
                          <a:cs typeface="Consolas"/>
                          <a:sym typeface="Gill Sans Light"/>
                        </a:rPr>
                        <a:t>attr</a:t>
                      </a:r>
                      <a:r>
                        <a:rPr lang="en-US" sz="3200" dirty="0" smtClean="0">
                          <a:solidFill>
                            <a:srgbClr val="7D1102"/>
                          </a:solidFill>
                          <a:latin typeface="Consolas"/>
                          <a:cs typeface="Consolas"/>
                          <a:sym typeface="Gill Sans Light"/>
                        </a:rPr>
                        <a:t>]</a:t>
                      </a: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200" dirty="0" smtClean="0">
                          <a:solidFill>
                            <a:schemeClr val="tx1"/>
                          </a:solidFill>
                          <a:latin typeface="+mj-lt"/>
                          <a:ea typeface="+mn-ea"/>
                          <a:cs typeface="Consolas"/>
                          <a:sym typeface="Gill Sans Light"/>
                        </a:rPr>
                        <a:t>matches</a:t>
                      </a:r>
                      <a:r>
                        <a:rPr lang="en-US" sz="3200" baseline="0" dirty="0" smtClean="0">
                          <a:solidFill>
                            <a:schemeClr val="tx1"/>
                          </a:solidFill>
                          <a:latin typeface="+mj-lt"/>
                          <a:ea typeface="+mn-ea"/>
                          <a:cs typeface="Consolas"/>
                          <a:sym typeface="Gill Sans Light"/>
                        </a:rPr>
                        <a:t> element E </a:t>
                      </a:r>
                      <a:r>
                        <a:rPr lang="en-US" sz="3200" baseline="0" dirty="0" smtClean="0">
                          <a:solidFill>
                            <a:schemeClr val="tx1"/>
                          </a:solidFill>
                          <a:latin typeface="+mj-lt"/>
                          <a:ea typeface="+mn-ea"/>
                          <a:cs typeface="Consolas"/>
                          <a:sym typeface="Gill Sans Light"/>
                        </a:rPr>
                        <a:t>with specific attribute</a:t>
                      </a:r>
                      <a:endParaRPr lang="en-US" sz="3200" dirty="0" smtClean="0">
                        <a:solidFill>
                          <a:schemeClr val="tx1"/>
                        </a:solidFill>
                        <a:latin typeface="+mj-lt"/>
                        <a:ea typeface="+mn-ea"/>
                        <a:cs typeface="Consolas"/>
                        <a:sym typeface="Gill Sans Light"/>
                      </a:endParaRPr>
                    </a:p>
                  </a:txBody>
                  <a:tcPr/>
                </a:tc>
              </a:tr>
              <a:tr h="1979516">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sym typeface="Gill Sans Light"/>
                        </a:rPr>
                        <a:t>E[</a:t>
                      </a:r>
                      <a:r>
                        <a:rPr lang="en-US" sz="3200" dirty="0" err="1" smtClean="0">
                          <a:solidFill>
                            <a:srgbClr val="7D1102"/>
                          </a:solidFill>
                          <a:latin typeface="Consolas"/>
                          <a:cs typeface="Consolas"/>
                          <a:sym typeface="Gill Sans Light"/>
                        </a:rPr>
                        <a:t>attr</a:t>
                      </a:r>
                      <a:r>
                        <a:rPr lang="en-US" sz="3200" dirty="0" smtClean="0">
                          <a:solidFill>
                            <a:srgbClr val="7D1102"/>
                          </a:solidFill>
                          <a:latin typeface="Consolas"/>
                          <a:cs typeface="Consolas"/>
                          <a:sym typeface="Gill Sans Light"/>
                        </a:rPr>
                        <a:t>=</a:t>
                      </a:r>
                      <a:r>
                        <a:rPr lang="en-US" sz="3200" dirty="0" err="1" smtClean="0">
                          <a:solidFill>
                            <a:srgbClr val="7D1102"/>
                          </a:solidFill>
                          <a:latin typeface="Consolas"/>
                          <a:cs typeface="Consolas"/>
                          <a:sym typeface="Gill Sans Light"/>
                        </a:rPr>
                        <a:t>val</a:t>
                      </a:r>
                      <a:r>
                        <a:rPr lang="en-US" sz="3200" dirty="0" smtClean="0">
                          <a:solidFill>
                            <a:srgbClr val="7D1102"/>
                          </a:solidFill>
                          <a:latin typeface="Consolas"/>
                          <a:cs typeface="Consolas"/>
                          <a:sym typeface="Gill Sans Light"/>
                        </a:rPr>
                        <a:t>]</a:t>
                      </a:r>
                    </a:p>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sym typeface="Gill Sans Light"/>
                        </a:rPr>
                        <a:t> </a:t>
                      </a:r>
                      <a:endParaRPr lang="en-US" sz="3200" dirty="0" smtClean="0">
                        <a:solidFill>
                          <a:srgbClr val="7D1102"/>
                        </a:solidFill>
                        <a:latin typeface="Consolas"/>
                        <a:ea typeface="+mn-ea"/>
                        <a:cs typeface="Consolas"/>
                        <a:sym typeface="Gill Sans Light"/>
                      </a:endParaRP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200" dirty="0" smtClean="0">
                          <a:solidFill>
                            <a:schemeClr val="tx1"/>
                          </a:solidFill>
                          <a:latin typeface="+mn-lt"/>
                          <a:ea typeface="+mn-ea"/>
                          <a:cs typeface="Consolas"/>
                          <a:sym typeface="Gill Sans Light"/>
                        </a:rPr>
                        <a:t>matches</a:t>
                      </a:r>
                      <a:r>
                        <a:rPr lang="en-US" sz="3200" baseline="0" dirty="0" smtClean="0">
                          <a:solidFill>
                            <a:schemeClr val="tx1"/>
                          </a:solidFill>
                          <a:latin typeface="+mn-lt"/>
                          <a:ea typeface="+mn-ea"/>
                          <a:cs typeface="Consolas"/>
                          <a:sym typeface="Gill Sans Light"/>
                        </a:rPr>
                        <a:t> element E that has </a:t>
                      </a:r>
                      <a:r>
                        <a:rPr lang="en-US" sz="3200" baseline="0" dirty="0" err="1" smtClean="0">
                          <a:solidFill>
                            <a:schemeClr val="tx1"/>
                          </a:solidFill>
                          <a:latin typeface="+mn-lt"/>
                          <a:ea typeface="+mn-ea"/>
                          <a:cs typeface="Consolas"/>
                          <a:sym typeface="Gill Sans Light"/>
                        </a:rPr>
                        <a:t>attr</a:t>
                      </a:r>
                      <a:r>
                        <a:rPr lang="en-US" sz="3200" baseline="0" dirty="0" smtClean="0">
                          <a:solidFill>
                            <a:schemeClr val="tx1"/>
                          </a:solidFill>
                          <a:latin typeface="+mn-lt"/>
                          <a:ea typeface="+mn-ea"/>
                          <a:cs typeface="Consolas"/>
                          <a:sym typeface="Gill Sans Light"/>
                        </a:rPr>
                        <a:t>=“</a:t>
                      </a:r>
                      <a:r>
                        <a:rPr lang="en-US" sz="3200" baseline="0" dirty="0" err="1" smtClean="0">
                          <a:solidFill>
                            <a:schemeClr val="tx1"/>
                          </a:solidFill>
                          <a:latin typeface="+mn-lt"/>
                          <a:ea typeface="+mn-ea"/>
                          <a:cs typeface="Consolas"/>
                          <a:sym typeface="Gill Sans Light"/>
                        </a:rPr>
                        <a:t>val</a:t>
                      </a:r>
                      <a:r>
                        <a:rPr lang="en-US" sz="3200" baseline="0" dirty="0" smtClean="0">
                          <a:solidFill>
                            <a:schemeClr val="tx1"/>
                          </a:solidFill>
                          <a:latin typeface="+mn-lt"/>
                          <a:ea typeface="+mn-ea"/>
                          <a:cs typeface="Consolas"/>
                          <a:sym typeface="Gill Sans Light"/>
                        </a:rPr>
                        <a:t>”</a:t>
                      </a:r>
                      <a:endParaRPr lang="en-US" sz="3200" dirty="0" smtClean="0">
                        <a:solidFill>
                          <a:schemeClr val="tx1"/>
                        </a:solidFill>
                        <a:latin typeface="+mn-lt"/>
                        <a:ea typeface="+mn-ea"/>
                        <a:cs typeface="Consolas"/>
                        <a:sym typeface="Gill Sans Light"/>
                      </a:endParaRPr>
                    </a:p>
                    <a:p>
                      <a:pPr marL="0" marR="0" lvl="2" indent="0" algn="l" defTabSz="825500" eaLnBrk="1" fontAlgn="auto" latinLnBrk="0" hangingPunct="1">
                        <a:lnSpc>
                          <a:spcPct val="100000"/>
                        </a:lnSpc>
                        <a:spcBef>
                          <a:spcPts val="0"/>
                        </a:spcBef>
                        <a:spcAft>
                          <a:spcPts val="0"/>
                        </a:spcAft>
                        <a:buClrTx/>
                        <a:buSzTx/>
                        <a:buFontTx/>
                        <a:buNone/>
                        <a:tabLst/>
                        <a:defRPr/>
                      </a:pPr>
                      <a:endParaRPr lang="en-US" sz="3200" dirty="0" smtClean="0">
                        <a:solidFill>
                          <a:schemeClr val="tx1"/>
                        </a:solidFill>
                        <a:latin typeface="+mj-lt"/>
                        <a:ea typeface="+mn-ea"/>
                        <a:cs typeface="Consolas"/>
                        <a:sym typeface="Gill Sans Light"/>
                      </a:endParaRPr>
                    </a:p>
                  </a:txBody>
                  <a:tcPr/>
                </a:tc>
              </a:tr>
              <a:tr h="2354051">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sym typeface="Gill Sans Light"/>
                        </a:rPr>
                        <a:t>E[</a:t>
                      </a:r>
                      <a:r>
                        <a:rPr lang="en-US" sz="3200" dirty="0" err="1" smtClean="0">
                          <a:solidFill>
                            <a:srgbClr val="7D1102"/>
                          </a:solidFill>
                          <a:latin typeface="Consolas"/>
                          <a:cs typeface="Consolas"/>
                          <a:sym typeface="Gill Sans Light"/>
                        </a:rPr>
                        <a:t>attr</a:t>
                      </a:r>
                      <a:r>
                        <a:rPr lang="en-US" sz="3200" dirty="0" smtClean="0">
                          <a:solidFill>
                            <a:srgbClr val="7D1102"/>
                          </a:solidFill>
                          <a:latin typeface="Consolas"/>
                          <a:cs typeface="Consolas"/>
                          <a:sym typeface="Gill Sans Light"/>
                        </a:rPr>
                        <a:t>~=</a:t>
                      </a:r>
                      <a:r>
                        <a:rPr lang="en-US" sz="3200" dirty="0" err="1" smtClean="0">
                          <a:solidFill>
                            <a:srgbClr val="7D1102"/>
                          </a:solidFill>
                          <a:latin typeface="Consolas"/>
                          <a:cs typeface="Consolas"/>
                          <a:sym typeface="Gill Sans Light"/>
                        </a:rPr>
                        <a:t>val</a:t>
                      </a:r>
                      <a:r>
                        <a:rPr lang="en-US" sz="3200" dirty="0" smtClean="0">
                          <a:solidFill>
                            <a:srgbClr val="7D1102"/>
                          </a:solidFill>
                          <a:latin typeface="Consolas"/>
                          <a:cs typeface="Consolas"/>
                          <a:sym typeface="Gill Sans Light"/>
                        </a:rPr>
                        <a:t>]</a:t>
                      </a:r>
                    </a:p>
                  </a:txBody>
                  <a:tcPr/>
                </a:tc>
                <a:tc>
                  <a:txBody>
                    <a:bodyPr/>
                    <a:lstStyle/>
                    <a:p>
                      <a:pPr marL="0" marR="0" lvl="2" indent="0" algn="l" defTabSz="825500" eaLnBrk="1" fontAlgn="auto" latinLnBrk="0" hangingPunct="1">
                        <a:lnSpc>
                          <a:spcPct val="100000"/>
                        </a:lnSpc>
                        <a:spcBef>
                          <a:spcPts val="0"/>
                        </a:spcBef>
                        <a:spcAft>
                          <a:spcPts val="0"/>
                        </a:spcAft>
                        <a:buClrTx/>
                        <a:buSzTx/>
                        <a:buFontTx/>
                        <a:buNone/>
                        <a:tabLst/>
                        <a:defRPr/>
                      </a:pPr>
                      <a:r>
                        <a:rPr lang="en-US" sz="3200" dirty="0" smtClean="0">
                          <a:solidFill>
                            <a:schemeClr val="tx1"/>
                          </a:solidFill>
                          <a:latin typeface="+mn-lt"/>
                          <a:ea typeface="+mn-ea"/>
                          <a:cs typeface="Consolas"/>
                          <a:sym typeface="Gill Sans Light"/>
                        </a:rPr>
                        <a:t>matches element E when </a:t>
                      </a:r>
                      <a:r>
                        <a:rPr lang="en-US" sz="3200" dirty="0" err="1" smtClean="0">
                          <a:solidFill>
                            <a:schemeClr val="tx1"/>
                          </a:solidFill>
                          <a:latin typeface="+mn-lt"/>
                          <a:ea typeface="+mn-ea"/>
                          <a:cs typeface="Consolas"/>
                          <a:sym typeface="Gill Sans Light"/>
                        </a:rPr>
                        <a:t>val</a:t>
                      </a:r>
                      <a:r>
                        <a:rPr lang="en-US" sz="3200" dirty="0" smtClean="0">
                          <a:solidFill>
                            <a:schemeClr val="tx1"/>
                          </a:solidFill>
                          <a:latin typeface="+mn-lt"/>
                          <a:ea typeface="+mn-ea"/>
                          <a:cs typeface="Consolas"/>
                          <a:sym typeface="Gill Sans Light"/>
                        </a:rPr>
                        <a:t> is one of the items</a:t>
                      </a:r>
                      <a:r>
                        <a:rPr lang="en-US" sz="3200" baseline="0" dirty="0" smtClean="0">
                          <a:solidFill>
                            <a:schemeClr val="tx1"/>
                          </a:solidFill>
                          <a:latin typeface="+mn-lt"/>
                          <a:ea typeface="+mn-ea"/>
                          <a:cs typeface="Consolas"/>
                          <a:sym typeface="Gill Sans Light"/>
                        </a:rPr>
                        <a:t> in the space separated list of values for attribute </a:t>
                      </a:r>
                      <a:r>
                        <a:rPr lang="en-US" sz="3200" baseline="0" dirty="0" err="1" smtClean="0">
                          <a:solidFill>
                            <a:schemeClr val="tx1"/>
                          </a:solidFill>
                          <a:latin typeface="+mn-lt"/>
                          <a:ea typeface="+mn-ea"/>
                          <a:cs typeface="Consolas"/>
                          <a:sym typeface="Gill Sans Light"/>
                        </a:rPr>
                        <a:t>attr</a:t>
                      </a:r>
                      <a:r>
                        <a:rPr lang="en-US" sz="3200" baseline="0" dirty="0" smtClean="0">
                          <a:solidFill>
                            <a:schemeClr val="tx1"/>
                          </a:solidFill>
                          <a:latin typeface="+mn-lt"/>
                          <a:ea typeface="+mn-ea"/>
                          <a:cs typeface="Consolas"/>
                          <a:sym typeface="Gill Sans Light"/>
                        </a:rPr>
                        <a:t> </a:t>
                      </a:r>
                      <a:endParaRPr lang="en-US" sz="3200" dirty="0" smtClean="0">
                        <a:solidFill>
                          <a:schemeClr val="tx1"/>
                        </a:solidFill>
                        <a:latin typeface="+mn-lt"/>
                        <a:ea typeface="+mn-ea"/>
                        <a:cs typeface="Consolas"/>
                        <a:sym typeface="Gill Sans Light"/>
                      </a:endParaRPr>
                    </a:p>
                  </a:txBody>
                  <a:tcPr/>
                </a:tc>
              </a:tr>
              <a:tr h="1751526">
                <a:tc>
                  <a:txBody>
                    <a:bodyPr/>
                    <a:lstStyle/>
                    <a:p>
                      <a:pPr marL="0" marR="0" lvl="2" indent="0" algn="ctr" defTabSz="825500" eaLnBrk="1" fontAlgn="auto" latinLnBrk="0" hangingPunct="1">
                        <a:lnSpc>
                          <a:spcPct val="100000"/>
                        </a:lnSpc>
                        <a:spcBef>
                          <a:spcPts val="0"/>
                        </a:spcBef>
                        <a:spcAft>
                          <a:spcPts val="0"/>
                        </a:spcAft>
                        <a:buClrTx/>
                        <a:buSzTx/>
                        <a:buFontTx/>
                        <a:buNone/>
                        <a:tabLst/>
                        <a:defRPr/>
                      </a:pPr>
                      <a:r>
                        <a:rPr lang="en-US" sz="3200" dirty="0" smtClean="0">
                          <a:solidFill>
                            <a:srgbClr val="7D1102"/>
                          </a:solidFill>
                          <a:latin typeface="Consolas"/>
                          <a:cs typeface="Consolas"/>
                        </a:rPr>
                        <a:t>a[</a:t>
                      </a:r>
                      <a:r>
                        <a:rPr lang="en-US" sz="3200" dirty="0" err="1" smtClean="0">
                          <a:solidFill>
                            <a:srgbClr val="7D1102"/>
                          </a:solidFill>
                          <a:latin typeface="Consolas"/>
                          <a:cs typeface="Consolas"/>
                        </a:rPr>
                        <a:t>hreflang</a:t>
                      </a:r>
                      <a:r>
                        <a:rPr lang="en-US" sz="3200" dirty="0" smtClean="0">
                          <a:solidFill>
                            <a:srgbClr val="7D1102"/>
                          </a:solidFill>
                          <a:latin typeface="Consolas"/>
                          <a:cs typeface="Consolas"/>
                        </a:rPr>
                        <a:t>|=</a:t>
                      </a:r>
                      <a:r>
                        <a:rPr lang="en-US" sz="3200" dirty="0" err="1" smtClean="0">
                          <a:solidFill>
                            <a:srgbClr val="7D1102"/>
                          </a:solidFill>
                          <a:latin typeface="Consolas"/>
                          <a:cs typeface="Consolas"/>
                        </a:rPr>
                        <a:t>val</a:t>
                      </a:r>
                      <a:r>
                        <a:rPr lang="en-US" sz="3200" dirty="0" smtClean="0">
                          <a:solidFill>
                            <a:srgbClr val="7D1102"/>
                          </a:solidFill>
                          <a:latin typeface="Consolas"/>
                          <a:cs typeface="Consolas"/>
                        </a:rPr>
                        <a:t>]</a:t>
                      </a:r>
                      <a:endParaRPr lang="en-US" sz="3200" dirty="0">
                        <a:solidFill>
                          <a:srgbClr val="7D1102"/>
                        </a:solidFill>
                        <a:latin typeface="Consolas"/>
                        <a:cs typeface="Consolas"/>
                      </a:endParaRPr>
                    </a:p>
                  </a:txBody>
                  <a:tcPr/>
                </a:tc>
                <a:tc>
                  <a:txBody>
                    <a:bodyPr/>
                    <a:lstStyle/>
                    <a:p>
                      <a:pPr algn="l"/>
                      <a:r>
                        <a:rPr lang="en-US" sz="3200" dirty="0" smtClean="0">
                          <a:solidFill>
                            <a:schemeClr val="tx1"/>
                          </a:solidFill>
                          <a:latin typeface="+mn-lt"/>
                          <a:ea typeface="+mn-ea"/>
                          <a:cs typeface="Consolas"/>
                          <a:sym typeface="Gill Sans Light"/>
                        </a:rPr>
                        <a:t>matches links where </a:t>
                      </a:r>
                      <a:r>
                        <a:rPr lang="en-US" sz="3200" dirty="0" err="1" smtClean="0">
                          <a:solidFill>
                            <a:schemeClr val="tx1"/>
                          </a:solidFill>
                          <a:latin typeface="+mn-lt"/>
                          <a:ea typeface="+mn-ea"/>
                          <a:cs typeface="Consolas"/>
                          <a:sym typeface="Gill Sans Light"/>
                        </a:rPr>
                        <a:t>hreflang</a:t>
                      </a:r>
                      <a:r>
                        <a:rPr lang="en-US" sz="3200" baseline="0" dirty="0" smtClean="0">
                          <a:solidFill>
                            <a:schemeClr val="tx1"/>
                          </a:solidFill>
                          <a:latin typeface="+mn-lt"/>
                          <a:ea typeface="+mn-ea"/>
                          <a:cs typeface="Consolas"/>
                          <a:sym typeface="Gill Sans Light"/>
                        </a:rPr>
                        <a:t> is or begins with </a:t>
                      </a:r>
                      <a:r>
                        <a:rPr lang="en-US" sz="3200" baseline="0" dirty="0" err="1" smtClean="0">
                          <a:solidFill>
                            <a:schemeClr val="tx1"/>
                          </a:solidFill>
                          <a:latin typeface="+mn-lt"/>
                          <a:ea typeface="+mn-ea"/>
                          <a:cs typeface="Consolas"/>
                          <a:sym typeface="Gill Sans Light"/>
                        </a:rPr>
                        <a:t>val</a:t>
                      </a:r>
                      <a:r>
                        <a:rPr lang="en-US" sz="3200" baseline="0" dirty="0" smtClean="0">
                          <a:solidFill>
                            <a:schemeClr val="tx1"/>
                          </a:solidFill>
                          <a:latin typeface="+mn-lt"/>
                          <a:ea typeface="+mn-ea"/>
                          <a:cs typeface="Consolas"/>
                          <a:sym typeface="Gill Sans Light"/>
                        </a:rPr>
                        <a:t> </a:t>
                      </a:r>
                      <a:endParaRPr lang="en-US" sz="3200" dirty="0">
                        <a:latin typeface="+mj-lt"/>
                        <a:cs typeface="Consolas"/>
                      </a:endParaRPr>
                    </a:p>
                  </a:txBody>
                  <a:tcPr/>
                </a:tc>
              </a:tr>
            </a:tbl>
          </a:graphicData>
        </a:graphic>
      </p:graphicFrame>
      <p:sp>
        <p:nvSpPr>
          <p:cNvPr id="6" name="Rounded Rectangle 5"/>
          <p:cNvSpPr/>
          <p:nvPr/>
        </p:nvSpPr>
        <p:spPr>
          <a:xfrm>
            <a:off x="8667750" y="201533"/>
            <a:ext cx="8953500" cy="3178175"/>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smtClean="0">
                <a:solidFill>
                  <a:srgbClr val="3E3E3E"/>
                </a:solidFill>
                <a:latin typeface="Consolas" pitchFamily="49" charset="0"/>
              </a:rPr>
              <a:t>&lt;</a:t>
            </a:r>
            <a:r>
              <a:rPr lang="fi-FI" sz="3600" dirty="0">
                <a:solidFill>
                  <a:srgbClr val="3E3E3E"/>
                </a:solidFill>
                <a:latin typeface="Consolas" pitchFamily="49" charset="0"/>
              </a:rPr>
              <a:t>a </a:t>
            </a:r>
            <a:r>
              <a:rPr lang="fi-FI" sz="3600" dirty="0" err="1">
                <a:solidFill>
                  <a:srgbClr val="3E3E3E"/>
                </a:solidFill>
                <a:latin typeface="Consolas" pitchFamily="49" charset="0"/>
              </a:rPr>
              <a:t>href</a:t>
            </a:r>
            <a:r>
              <a:rPr lang="fi-FI" sz="3600" dirty="0">
                <a:solidFill>
                  <a:srgbClr val="3E3E3E"/>
                </a:solidFill>
                <a:latin typeface="Consolas" pitchFamily="49" charset="0"/>
              </a:rPr>
              <a:t>="..</a:t>
            </a:r>
            <a:r>
              <a:rPr lang="fi-FI" sz="3600" dirty="0" smtClean="0">
                <a:solidFill>
                  <a:srgbClr val="3E3E3E"/>
                </a:solidFill>
                <a:latin typeface="Consolas" pitchFamily="49" charset="0"/>
              </a:rPr>
              <a:t>."&gt;</a:t>
            </a:r>
            <a:r>
              <a:rPr lang="fi-FI" sz="3600" dirty="0">
                <a:solidFill>
                  <a:srgbClr val="3E3E3E"/>
                </a:solidFill>
                <a:latin typeface="Consolas" pitchFamily="49" charset="0"/>
              </a:rPr>
              <a:t>Home&lt;/a&gt;</a:t>
            </a:r>
          </a:p>
          <a:p>
            <a:pPr algn="l">
              <a:defRPr/>
            </a:pPr>
            <a:r>
              <a:rPr lang="fi-FI" sz="3600" dirty="0">
                <a:solidFill>
                  <a:srgbClr val="3E3E3E"/>
                </a:solidFill>
                <a:latin typeface="Consolas" pitchFamily="49" charset="0"/>
              </a:rPr>
              <a:t>&lt;a </a:t>
            </a:r>
            <a:r>
              <a:rPr lang="fi-FI" sz="3600" dirty="0" err="1">
                <a:solidFill>
                  <a:srgbClr val="3E3E3E"/>
                </a:solidFill>
                <a:latin typeface="Consolas" pitchFamily="49" charset="0"/>
              </a:rPr>
              <a:t>href</a:t>
            </a:r>
            <a:r>
              <a:rPr lang="fi-FI" sz="3600" dirty="0">
                <a:solidFill>
                  <a:srgbClr val="3E3E3E"/>
                </a:solidFill>
                <a:latin typeface="Consolas" pitchFamily="49" charset="0"/>
              </a:rPr>
              <a:t>="..</a:t>
            </a:r>
            <a:r>
              <a:rPr lang="fi-FI" sz="3600" dirty="0" smtClean="0">
                <a:solidFill>
                  <a:srgbClr val="3E3E3E"/>
                </a:solidFill>
                <a:latin typeface="Consolas" pitchFamily="49" charset="0"/>
              </a:rPr>
              <a:t>."&gt;</a:t>
            </a:r>
            <a:r>
              <a:rPr lang="fi-FI" sz="3600" dirty="0" err="1" smtClean="0">
                <a:solidFill>
                  <a:srgbClr val="3E3E3E"/>
                </a:solidFill>
                <a:latin typeface="Consolas" pitchFamily="49" charset="0"/>
              </a:rPr>
              <a:t>About</a:t>
            </a:r>
            <a:r>
              <a:rPr lang="fi-FI" sz="3600" dirty="0" smtClean="0">
                <a:solidFill>
                  <a:srgbClr val="3E3E3E"/>
                </a:solidFill>
                <a:latin typeface="Consolas" pitchFamily="49" charset="0"/>
              </a:rPr>
              <a:t>&lt;</a:t>
            </a:r>
            <a:r>
              <a:rPr lang="fi-FI" sz="3600" dirty="0">
                <a:solidFill>
                  <a:srgbClr val="3E3E3E"/>
                </a:solidFill>
                <a:latin typeface="Consolas" pitchFamily="49" charset="0"/>
              </a:rPr>
              <a:t>/a</a:t>
            </a:r>
            <a:r>
              <a:rPr lang="fi-FI" sz="3600" dirty="0" smtClean="0">
                <a:solidFill>
                  <a:srgbClr val="3E3E3E"/>
                </a:solidFill>
                <a:latin typeface="Consolas" pitchFamily="49" charset="0"/>
              </a:rPr>
              <a:t>&gt;</a:t>
            </a:r>
          </a:p>
          <a:p>
            <a:pPr algn="l">
              <a:defRPr/>
            </a:pPr>
            <a:r>
              <a:rPr lang="fi-FI" sz="3600" dirty="0">
                <a:solidFill>
                  <a:schemeClr val="accent5">
                    <a:lumMod val="75000"/>
                  </a:schemeClr>
                </a:solidFill>
                <a:latin typeface="Consolas" pitchFamily="49" charset="0"/>
              </a:rPr>
              <a:t>&lt;a </a:t>
            </a:r>
            <a:r>
              <a:rPr lang="fi-FI" sz="3600" dirty="0" err="1">
                <a:solidFill>
                  <a:schemeClr val="accent5">
                    <a:lumMod val="75000"/>
                  </a:schemeClr>
                </a:solidFill>
                <a:latin typeface="Consolas" pitchFamily="49" charset="0"/>
              </a:rPr>
              <a:t>href</a:t>
            </a:r>
            <a:r>
              <a:rPr lang="fi-FI" sz="3600" dirty="0">
                <a:solidFill>
                  <a:schemeClr val="accent5">
                    <a:lumMod val="75000"/>
                  </a:schemeClr>
                </a:solidFill>
                <a:latin typeface="Consolas" pitchFamily="49" charset="0"/>
              </a:rPr>
              <a:t>="..</a:t>
            </a:r>
            <a:r>
              <a:rPr lang="fi-FI" sz="3600" dirty="0" smtClean="0">
                <a:solidFill>
                  <a:schemeClr val="accent5">
                    <a:lumMod val="75000"/>
                  </a:schemeClr>
                </a:solidFill>
                <a:latin typeface="Consolas" pitchFamily="49" charset="0"/>
              </a:rPr>
              <a:t>." </a:t>
            </a:r>
            <a:r>
              <a:rPr lang="fi-FI" sz="3600" dirty="0" err="1" smtClean="0">
                <a:solidFill>
                  <a:schemeClr val="accent5">
                    <a:lumMod val="75000"/>
                  </a:schemeClr>
                </a:solidFill>
                <a:latin typeface="Consolas" pitchFamily="49" charset="0"/>
              </a:rPr>
              <a:t>target</a:t>
            </a:r>
            <a:r>
              <a:rPr lang="fi-FI" sz="3600" dirty="0" err="1">
                <a:solidFill>
                  <a:schemeClr val="accent5">
                    <a:lumMod val="75000"/>
                  </a:schemeClr>
                </a:solidFill>
                <a:latin typeface="Consolas" pitchFamily="49" charset="0"/>
              </a:rPr>
              <a:t>="_blank</a:t>
            </a:r>
            <a:r>
              <a:rPr lang="fi-FI" sz="3600" dirty="0">
                <a:solidFill>
                  <a:schemeClr val="accent5">
                    <a:lumMod val="75000"/>
                  </a:schemeClr>
                </a:solidFill>
                <a:latin typeface="Consolas" pitchFamily="49" charset="0"/>
              </a:rPr>
              <a:t>"</a:t>
            </a:r>
            <a:r>
              <a:rPr lang="fi-FI" sz="3600" dirty="0" smtClean="0">
                <a:solidFill>
                  <a:schemeClr val="accent5">
                    <a:lumMod val="75000"/>
                  </a:schemeClr>
                </a:solidFill>
                <a:latin typeface="Consolas" pitchFamily="49" charset="0"/>
              </a:rPr>
              <a:t>&gt;Google&lt;</a:t>
            </a:r>
            <a:r>
              <a:rPr lang="fi-FI" sz="3600" dirty="0">
                <a:solidFill>
                  <a:schemeClr val="accent5">
                    <a:lumMod val="75000"/>
                  </a:schemeClr>
                </a:solidFill>
                <a:latin typeface="Consolas" pitchFamily="49" charset="0"/>
              </a:rPr>
              <a:t>/a</a:t>
            </a:r>
            <a:r>
              <a:rPr lang="fi-FI" sz="3600" dirty="0" smtClean="0">
                <a:solidFill>
                  <a:schemeClr val="accent5">
                    <a:lumMod val="75000"/>
                  </a:schemeClr>
                </a:solidFill>
                <a:latin typeface="Consolas" pitchFamily="49" charset="0"/>
              </a:rPr>
              <a:t>&gt;</a:t>
            </a:r>
            <a:endParaRPr lang="fi-FI" sz="3600" dirty="0">
              <a:solidFill>
                <a:schemeClr val="accent5">
                  <a:lumMod val="75000"/>
                </a:schemeClr>
              </a:solidFill>
              <a:latin typeface="Consolas" pitchFamily="49" charset="0"/>
            </a:endParaRPr>
          </a:p>
          <a:p>
            <a:pPr algn="l">
              <a:defRPr/>
            </a:pPr>
            <a:r>
              <a:rPr lang="fi-FI" sz="3600" dirty="0">
                <a:solidFill>
                  <a:srgbClr val="3E3E3E"/>
                </a:solidFill>
                <a:latin typeface="Consolas" pitchFamily="49" charset="0"/>
              </a:rPr>
              <a:t>&lt;a </a:t>
            </a:r>
            <a:r>
              <a:rPr lang="fi-FI" sz="3600" dirty="0" err="1">
                <a:solidFill>
                  <a:srgbClr val="3E3E3E"/>
                </a:solidFill>
                <a:latin typeface="Consolas" pitchFamily="49" charset="0"/>
              </a:rPr>
              <a:t>href</a:t>
            </a:r>
            <a:r>
              <a:rPr lang="fi-FI" sz="3600" dirty="0">
                <a:solidFill>
                  <a:srgbClr val="3E3E3E"/>
                </a:solidFill>
                <a:latin typeface="Consolas" pitchFamily="49" charset="0"/>
              </a:rPr>
              <a:t>="..</a:t>
            </a:r>
            <a:r>
              <a:rPr lang="fi-FI" sz="3600" dirty="0" smtClean="0">
                <a:solidFill>
                  <a:srgbClr val="3E3E3E"/>
                </a:solidFill>
                <a:latin typeface="Consolas" pitchFamily="49" charset="0"/>
              </a:rPr>
              <a:t>."&gt;</a:t>
            </a:r>
            <a:r>
              <a:rPr lang="fi-FI" sz="3600" dirty="0" err="1" smtClean="0">
                <a:solidFill>
                  <a:srgbClr val="3E3E3E"/>
                </a:solidFill>
                <a:latin typeface="Consolas" pitchFamily="49" charset="0"/>
              </a:rPr>
              <a:t>Friends</a:t>
            </a:r>
            <a:r>
              <a:rPr lang="fi-FI" sz="3600" dirty="0" smtClean="0">
                <a:solidFill>
                  <a:srgbClr val="3E3E3E"/>
                </a:solidFill>
                <a:latin typeface="Consolas" pitchFamily="49" charset="0"/>
              </a:rPr>
              <a:t>&lt;</a:t>
            </a:r>
            <a:r>
              <a:rPr lang="fi-FI" sz="3600" dirty="0">
                <a:solidFill>
                  <a:srgbClr val="3E3E3E"/>
                </a:solidFill>
                <a:latin typeface="Consolas" pitchFamily="49" charset="0"/>
              </a:rPr>
              <a:t>/a</a:t>
            </a:r>
            <a:r>
              <a:rPr lang="fi-FI" sz="3600" dirty="0" smtClean="0">
                <a:solidFill>
                  <a:srgbClr val="3E3E3E"/>
                </a:solidFill>
                <a:latin typeface="Consolas" pitchFamily="49" charset="0"/>
              </a:rPr>
              <a:t>&gt;</a:t>
            </a:r>
            <a:endParaRPr lang="fi-FI" sz="3600" dirty="0">
              <a:solidFill>
                <a:srgbClr val="3E3E3E"/>
              </a:solidFill>
              <a:latin typeface="Consolas" pitchFamily="49" charset="0"/>
            </a:endParaRPr>
          </a:p>
        </p:txBody>
      </p:sp>
      <p:sp>
        <p:nvSpPr>
          <p:cNvPr id="3" name="Rounded Rectangle 2"/>
          <p:cNvSpPr/>
          <p:nvPr/>
        </p:nvSpPr>
        <p:spPr>
          <a:xfrm>
            <a:off x="17970500" y="235585"/>
            <a:ext cx="59372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err="1" smtClean="0">
                <a:solidFill>
                  <a:schemeClr val="accent1">
                    <a:lumMod val="75000"/>
                  </a:schemeClr>
                </a:solidFill>
                <a:latin typeface="Consolas" pitchFamily="49" charset="0"/>
              </a:rPr>
              <a:t>a[target</a:t>
            </a:r>
            <a:r>
              <a:rPr lang="fi-FI" sz="4000" dirty="0" smtClean="0">
                <a:solidFill>
                  <a:schemeClr val="accent1">
                    <a:lumMod val="75000"/>
                  </a:schemeClr>
                </a:solidFill>
                <a:latin typeface="Consolas" pitchFamily="49" charset="0"/>
              </a:rPr>
              <a:t>]</a:t>
            </a:r>
            <a:r>
              <a:rPr lang="fi-FI" sz="4000" dirty="0" smtClean="0">
                <a:solidFill>
                  <a:schemeClr val="tx1">
                    <a:lumMod val="75000"/>
                  </a:schemeClr>
                </a:solidFill>
                <a:latin typeface="Consolas" pitchFamily="49" charset="0"/>
              </a:rPr>
              <a:t>{</a:t>
            </a:r>
            <a:endParaRPr lang="fi-FI" sz="4000" dirty="0">
              <a:solidFill>
                <a:schemeClr val="tx1">
                  <a:lumMod val="75000"/>
                </a:schemeClr>
              </a:solidFill>
              <a:latin typeface="Consolas" pitchFamily="49" charset="0"/>
            </a:endParaRPr>
          </a:p>
          <a:p>
            <a:pPr algn="l">
              <a:defRPr/>
            </a:pPr>
            <a:r>
              <a:rPr lang="fi-FI" sz="4000" dirty="0" smtClean="0">
                <a:solidFill>
                  <a:schemeClr val="accent3">
                    <a:lumMod val="75000"/>
                  </a:schemeClr>
                </a:solidFill>
                <a:latin typeface="Consolas" pitchFamily="49" charset="0"/>
              </a:rPr>
              <a:t>	</a:t>
            </a:r>
            <a:r>
              <a:rPr lang="fi-FI" sz="4000" dirty="0" err="1" smtClean="0">
                <a:solidFill>
                  <a:schemeClr val="accent3">
                    <a:lumMod val="75000"/>
                  </a:schemeClr>
                </a:solidFill>
                <a:latin typeface="Consolas" pitchFamily="49" charset="0"/>
              </a:rPr>
              <a:t>background</a:t>
            </a:r>
            <a:r>
              <a:rPr lang="fi-FI" sz="4000" dirty="0" err="1">
                <a:solidFill>
                  <a:schemeClr val="accent3">
                    <a:lumMod val="75000"/>
                  </a:schemeClr>
                </a:solidFill>
                <a:latin typeface="Consolas" pitchFamily="49" charset="0"/>
              </a:rPr>
              <a:t>-color</a:t>
            </a:r>
            <a:r>
              <a:rPr lang="fi-FI" sz="4000" dirty="0" smtClean="0">
                <a:solidFill>
                  <a:srgbClr val="3E3E3E"/>
                </a:solidFill>
                <a:latin typeface="Consolas" pitchFamily="49" charset="0"/>
              </a:rPr>
              <a:t>: 	#</a:t>
            </a:r>
            <a:r>
              <a:rPr lang="fi-FI" sz="4000" dirty="0">
                <a:solidFill>
                  <a:srgbClr val="3E3E3E"/>
                </a:solidFill>
                <a:latin typeface="Consolas" pitchFamily="49" charset="0"/>
              </a:rPr>
              <a:t>33CCCC;</a:t>
            </a:r>
          </a:p>
          <a:p>
            <a:pPr algn="l">
              <a:defRPr/>
            </a:pPr>
            <a:r>
              <a:rPr lang="fi-FI" sz="4000" dirty="0">
                <a:solidFill>
                  <a:srgbClr val="3E3E3E"/>
                </a:solidFill>
                <a:latin typeface="Consolas" pitchFamily="49" charset="0"/>
              </a:rPr>
              <a:t>}</a:t>
            </a:r>
            <a:endParaRPr lang="fi-FI" sz="4000" dirty="0">
              <a:solidFill>
                <a:srgbClr val="3E3E3E"/>
              </a:solidFill>
              <a:latin typeface="Consolas" pitchFamily="49" charset="0"/>
            </a:endParaRPr>
          </a:p>
        </p:txBody>
      </p:sp>
      <p:sp>
        <p:nvSpPr>
          <p:cNvPr id="7" name="Rounded Rectangle 6"/>
          <p:cNvSpPr/>
          <p:nvPr/>
        </p:nvSpPr>
        <p:spPr>
          <a:xfrm>
            <a:off x="8820150" y="3711575"/>
            <a:ext cx="7493000" cy="256524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smtClean="0">
                <a:solidFill>
                  <a:srgbClr val="3E3E3E"/>
                </a:solidFill>
                <a:latin typeface="Consolas" pitchFamily="49" charset="0"/>
              </a:rPr>
              <a:t>&lt;</a:t>
            </a:r>
            <a:r>
              <a:rPr lang="fi-FI" sz="3600" dirty="0">
                <a:solidFill>
                  <a:srgbClr val="3E3E3E"/>
                </a:solidFill>
                <a:latin typeface="Consolas" pitchFamily="49" charset="0"/>
              </a:rPr>
              <a:t>a </a:t>
            </a:r>
            <a:r>
              <a:rPr lang="fi-FI" sz="3600" dirty="0" err="1">
                <a:solidFill>
                  <a:srgbClr val="3E3E3E"/>
                </a:solidFill>
                <a:latin typeface="Consolas" pitchFamily="49" charset="0"/>
              </a:rPr>
              <a:t>href</a:t>
            </a:r>
            <a:r>
              <a:rPr lang="fi-FI" sz="3600" dirty="0">
                <a:solidFill>
                  <a:srgbClr val="3E3E3E"/>
                </a:solidFill>
                <a:latin typeface="Consolas" pitchFamily="49" charset="0"/>
              </a:rPr>
              <a:t>="..." </a:t>
            </a:r>
            <a:r>
              <a:rPr lang="fi-FI" sz="3600" dirty="0" err="1">
                <a:solidFill>
                  <a:srgbClr val="3E3E3E"/>
                </a:solidFill>
                <a:latin typeface="Consolas" pitchFamily="49" charset="0"/>
              </a:rPr>
              <a:t>target="_blank</a:t>
            </a:r>
            <a:r>
              <a:rPr lang="fi-FI" sz="3600" dirty="0">
                <a:solidFill>
                  <a:srgbClr val="3E3E3E"/>
                </a:solidFill>
                <a:latin typeface="Consolas" pitchFamily="49" charset="0"/>
              </a:rPr>
              <a:t>"</a:t>
            </a:r>
            <a:r>
              <a:rPr lang="fi-FI" sz="3600" dirty="0" smtClean="0">
                <a:solidFill>
                  <a:srgbClr val="3E3E3E"/>
                </a:solidFill>
                <a:latin typeface="Consolas" pitchFamily="49" charset="0"/>
              </a:rPr>
              <a:t>&gt;Google&lt;</a:t>
            </a:r>
            <a:r>
              <a:rPr lang="fi-FI" sz="3600" dirty="0">
                <a:solidFill>
                  <a:srgbClr val="3E3E3E"/>
                </a:solidFill>
                <a:latin typeface="Consolas" pitchFamily="49" charset="0"/>
              </a:rPr>
              <a:t>/a</a:t>
            </a:r>
            <a:r>
              <a:rPr lang="fi-FI" sz="3600" dirty="0" smtClean="0">
                <a:solidFill>
                  <a:srgbClr val="3E3E3E"/>
                </a:solidFill>
                <a:latin typeface="Consolas" pitchFamily="49" charset="0"/>
              </a:rPr>
              <a:t>&gt;</a:t>
            </a:r>
            <a:endParaRPr lang="fi-FI" sz="3600" dirty="0">
              <a:solidFill>
                <a:srgbClr val="3E3E3E"/>
              </a:solidFill>
              <a:latin typeface="Consolas" pitchFamily="49" charset="0"/>
            </a:endParaRPr>
          </a:p>
          <a:p>
            <a:pPr algn="l">
              <a:defRPr/>
            </a:pPr>
            <a:r>
              <a:rPr lang="fi-FI" sz="3600" dirty="0">
                <a:solidFill>
                  <a:schemeClr val="accent5">
                    <a:lumMod val="75000"/>
                  </a:schemeClr>
                </a:solidFill>
                <a:latin typeface="Consolas" pitchFamily="49" charset="0"/>
              </a:rPr>
              <a:t>&lt;a </a:t>
            </a:r>
            <a:r>
              <a:rPr lang="fi-FI" sz="3600" dirty="0" err="1">
                <a:solidFill>
                  <a:schemeClr val="accent5">
                    <a:lumMod val="75000"/>
                  </a:schemeClr>
                </a:solidFill>
                <a:latin typeface="Consolas" pitchFamily="49" charset="0"/>
              </a:rPr>
              <a:t>href</a:t>
            </a:r>
            <a:r>
              <a:rPr lang="fi-FI" sz="3600" dirty="0">
                <a:solidFill>
                  <a:schemeClr val="accent5">
                    <a:lumMod val="75000"/>
                  </a:schemeClr>
                </a:solidFill>
                <a:latin typeface="Consolas" pitchFamily="49" charset="0"/>
              </a:rPr>
              <a:t>="..</a:t>
            </a:r>
            <a:r>
              <a:rPr lang="fi-FI" sz="3600" dirty="0" smtClean="0">
                <a:solidFill>
                  <a:schemeClr val="accent5">
                    <a:lumMod val="75000"/>
                  </a:schemeClr>
                </a:solidFill>
                <a:latin typeface="Consolas" pitchFamily="49" charset="0"/>
              </a:rPr>
              <a:t>." </a:t>
            </a:r>
            <a:r>
              <a:rPr lang="fi-FI" sz="3600" dirty="0" err="1" smtClean="0">
                <a:solidFill>
                  <a:schemeClr val="accent5">
                    <a:lumMod val="75000"/>
                  </a:schemeClr>
                </a:solidFill>
                <a:latin typeface="Consolas" pitchFamily="49" charset="0"/>
              </a:rPr>
              <a:t>target="_top</a:t>
            </a:r>
            <a:r>
              <a:rPr lang="fi-FI" sz="3600" dirty="0" smtClean="0">
                <a:solidFill>
                  <a:schemeClr val="accent5">
                    <a:lumMod val="75000"/>
                  </a:schemeClr>
                </a:solidFill>
                <a:latin typeface="Consolas" pitchFamily="49" charset="0"/>
              </a:rPr>
              <a:t>"&gt;</a:t>
            </a:r>
            <a:r>
              <a:rPr lang="fi-FI" sz="3600" dirty="0" err="1" smtClean="0">
                <a:solidFill>
                  <a:schemeClr val="accent5">
                    <a:lumMod val="75000"/>
                  </a:schemeClr>
                </a:solidFill>
                <a:latin typeface="Consolas" pitchFamily="49" charset="0"/>
              </a:rPr>
              <a:t>Friends</a:t>
            </a:r>
            <a:r>
              <a:rPr lang="fi-FI" sz="3600" dirty="0" smtClean="0">
                <a:solidFill>
                  <a:schemeClr val="accent5">
                    <a:lumMod val="75000"/>
                  </a:schemeClr>
                </a:solidFill>
                <a:latin typeface="Consolas" pitchFamily="49" charset="0"/>
              </a:rPr>
              <a:t>&lt;</a:t>
            </a:r>
            <a:r>
              <a:rPr lang="fi-FI" sz="3600" dirty="0">
                <a:solidFill>
                  <a:schemeClr val="accent5">
                    <a:lumMod val="75000"/>
                  </a:schemeClr>
                </a:solidFill>
                <a:latin typeface="Consolas" pitchFamily="49" charset="0"/>
              </a:rPr>
              <a:t>/a</a:t>
            </a:r>
            <a:r>
              <a:rPr lang="fi-FI" sz="3600" dirty="0" smtClean="0">
                <a:solidFill>
                  <a:schemeClr val="accent5">
                    <a:lumMod val="75000"/>
                  </a:schemeClr>
                </a:solidFill>
                <a:latin typeface="Consolas" pitchFamily="49" charset="0"/>
              </a:rPr>
              <a:t>&gt;</a:t>
            </a:r>
            <a:endParaRPr lang="fi-FI" sz="3600" dirty="0">
              <a:solidFill>
                <a:schemeClr val="accent5">
                  <a:lumMod val="75000"/>
                </a:schemeClr>
              </a:solidFill>
              <a:latin typeface="Consolas" pitchFamily="49" charset="0"/>
            </a:endParaRPr>
          </a:p>
        </p:txBody>
      </p:sp>
      <p:sp>
        <p:nvSpPr>
          <p:cNvPr id="8" name="Rounded Rectangle 7"/>
          <p:cNvSpPr/>
          <p:nvPr/>
        </p:nvSpPr>
        <p:spPr>
          <a:xfrm>
            <a:off x="17208500" y="3658235"/>
            <a:ext cx="66992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err="1" smtClean="0">
                <a:solidFill>
                  <a:schemeClr val="accent1">
                    <a:lumMod val="75000"/>
                  </a:schemeClr>
                </a:solidFill>
                <a:latin typeface="Consolas" pitchFamily="49" charset="0"/>
              </a:rPr>
              <a:t>a[target=_top</a:t>
            </a:r>
            <a:r>
              <a:rPr lang="fi-FI" sz="4000" dirty="0" smtClean="0">
                <a:solidFill>
                  <a:schemeClr val="accent1">
                    <a:lumMod val="75000"/>
                  </a:schemeClr>
                </a:solidFill>
                <a:latin typeface="Consolas" pitchFamily="49" charset="0"/>
              </a:rPr>
              <a:t>]</a:t>
            </a:r>
            <a:r>
              <a:rPr lang="fi-FI" sz="4000" dirty="0" smtClean="0">
                <a:solidFill>
                  <a:schemeClr val="tx1">
                    <a:lumMod val="75000"/>
                  </a:schemeClr>
                </a:solidFill>
                <a:latin typeface="Consolas" pitchFamily="49" charset="0"/>
              </a:rPr>
              <a:t>{</a:t>
            </a:r>
            <a:endParaRPr lang="fi-FI" sz="4000" dirty="0">
              <a:solidFill>
                <a:schemeClr val="tx1">
                  <a:lumMod val="75000"/>
                </a:schemeClr>
              </a:solidFill>
              <a:latin typeface="Consolas" pitchFamily="49" charset="0"/>
            </a:endParaRPr>
          </a:p>
          <a:p>
            <a:pPr algn="l">
              <a:defRPr/>
            </a:pPr>
            <a:r>
              <a:rPr lang="fi-FI" sz="4000" dirty="0" smtClean="0">
                <a:solidFill>
                  <a:schemeClr val="accent3">
                    <a:lumMod val="75000"/>
                  </a:schemeClr>
                </a:solidFill>
                <a:latin typeface="Consolas" pitchFamily="49" charset="0"/>
              </a:rPr>
              <a:t>	</a:t>
            </a:r>
            <a:r>
              <a:rPr lang="fi-FI" sz="4000" dirty="0" err="1" smtClean="0">
                <a:solidFill>
                  <a:schemeClr val="accent3">
                    <a:lumMod val="75000"/>
                  </a:schemeClr>
                </a:solidFill>
                <a:latin typeface="Consolas" pitchFamily="49" charset="0"/>
              </a:rPr>
              <a:t>background</a:t>
            </a:r>
            <a:r>
              <a:rPr lang="fi-FI" sz="4000" dirty="0" err="1">
                <a:solidFill>
                  <a:schemeClr val="accent3">
                    <a:lumMod val="75000"/>
                  </a:schemeClr>
                </a:solidFill>
                <a:latin typeface="Consolas" pitchFamily="49" charset="0"/>
              </a:rPr>
              <a:t>-color</a:t>
            </a:r>
            <a:r>
              <a:rPr lang="fi-FI" sz="4000" dirty="0" smtClean="0">
                <a:solidFill>
                  <a:srgbClr val="3E3E3E"/>
                </a:solidFill>
                <a:latin typeface="Consolas" pitchFamily="49" charset="0"/>
              </a:rPr>
              <a:t>: 	#</a:t>
            </a:r>
            <a:r>
              <a:rPr lang="fi-FI" sz="4000" dirty="0">
                <a:solidFill>
                  <a:srgbClr val="3E3E3E"/>
                </a:solidFill>
                <a:latin typeface="Consolas" pitchFamily="49" charset="0"/>
              </a:rPr>
              <a:t>33CCCC;</a:t>
            </a:r>
          </a:p>
          <a:p>
            <a:pPr algn="l">
              <a:defRPr/>
            </a:pPr>
            <a:r>
              <a:rPr lang="fi-FI" sz="4000" dirty="0">
                <a:solidFill>
                  <a:srgbClr val="3E3E3E"/>
                </a:solidFill>
                <a:latin typeface="Consolas" pitchFamily="49" charset="0"/>
              </a:rPr>
              <a:t>}</a:t>
            </a:r>
            <a:endParaRPr lang="fi-FI" sz="4000" dirty="0">
              <a:solidFill>
                <a:srgbClr val="3E3E3E"/>
              </a:solidFill>
              <a:latin typeface="Consolas" pitchFamily="49" charset="0"/>
            </a:endParaRPr>
          </a:p>
        </p:txBody>
      </p:sp>
      <p:sp>
        <p:nvSpPr>
          <p:cNvPr id="9" name="Rounded Rectangle 8"/>
          <p:cNvSpPr/>
          <p:nvPr/>
        </p:nvSpPr>
        <p:spPr>
          <a:xfrm>
            <a:off x="8667750" y="6915785"/>
            <a:ext cx="8032750" cy="3178175"/>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smtClean="0">
                <a:solidFill>
                  <a:srgbClr val="3E3E3E"/>
                </a:solidFill>
                <a:latin typeface="Consolas" pitchFamily="49" charset="0"/>
              </a:rPr>
              <a:t>&lt;</a:t>
            </a:r>
            <a:r>
              <a:rPr lang="fi-FI" sz="3600" dirty="0" err="1" smtClean="0">
                <a:solidFill>
                  <a:srgbClr val="3E3E3E"/>
                </a:solidFill>
                <a:latin typeface="Consolas" pitchFamily="49" charset="0"/>
              </a:rPr>
              <a:t>img</a:t>
            </a:r>
            <a:r>
              <a:rPr lang="fi-FI" sz="3600" dirty="0" smtClean="0">
                <a:solidFill>
                  <a:srgbClr val="3E3E3E"/>
                </a:solidFill>
                <a:latin typeface="Consolas" pitchFamily="49" charset="0"/>
              </a:rPr>
              <a:t> </a:t>
            </a:r>
            <a:r>
              <a:rPr lang="fi-FI" sz="3600" dirty="0" err="1" smtClean="0">
                <a:solidFill>
                  <a:srgbClr val="3E3E3E"/>
                </a:solidFill>
                <a:latin typeface="Consolas" pitchFamily="49" charset="0"/>
              </a:rPr>
              <a:t>src</a:t>
            </a:r>
            <a:r>
              <a:rPr lang="fi-FI" sz="3600" dirty="0" smtClean="0">
                <a:solidFill>
                  <a:srgbClr val="3E3E3E"/>
                </a:solidFill>
                <a:latin typeface="Consolas" pitchFamily="49" charset="0"/>
              </a:rPr>
              <a:t>=</a:t>
            </a:r>
            <a:r>
              <a:rPr lang="fi-FI" sz="3600" dirty="0">
                <a:solidFill>
                  <a:srgbClr val="3E3E3E"/>
                </a:solidFill>
                <a:latin typeface="Consolas" pitchFamily="49" charset="0"/>
              </a:rPr>
              <a:t>"..</a:t>
            </a:r>
            <a:r>
              <a:rPr lang="fi-FI" sz="3600" dirty="0" smtClean="0">
                <a:solidFill>
                  <a:srgbClr val="3E3E3E"/>
                </a:solidFill>
                <a:latin typeface="Consolas" pitchFamily="49" charset="0"/>
              </a:rPr>
              <a:t>." </a:t>
            </a:r>
            <a:r>
              <a:rPr lang="fi-FI" sz="3600" dirty="0" err="1" smtClean="0">
                <a:solidFill>
                  <a:srgbClr val="3E3E3E"/>
                </a:solidFill>
                <a:latin typeface="Consolas" pitchFamily="49" charset="0"/>
              </a:rPr>
              <a:t>title="Fern</a:t>
            </a:r>
            <a:r>
              <a:rPr lang="fi-FI" sz="3600" dirty="0" smtClean="0">
                <a:solidFill>
                  <a:srgbClr val="3E3E3E"/>
                </a:solidFill>
                <a:latin typeface="Consolas" pitchFamily="49" charset="0"/>
              </a:rPr>
              <a:t>”&gt;</a:t>
            </a:r>
          </a:p>
          <a:p>
            <a:pPr algn="l">
              <a:defRPr/>
            </a:pPr>
            <a:r>
              <a:rPr lang="fi-FI" sz="3600" dirty="0" smtClean="0">
                <a:solidFill>
                  <a:srgbClr val="3E3E3E"/>
                </a:solidFill>
                <a:latin typeface="Consolas" pitchFamily="49" charset="0"/>
              </a:rPr>
              <a:t>&lt;</a:t>
            </a:r>
            <a:r>
              <a:rPr lang="fi-FI" sz="3600" dirty="0" err="1">
                <a:solidFill>
                  <a:srgbClr val="3E3E3E"/>
                </a:solidFill>
                <a:latin typeface="Consolas" pitchFamily="49" charset="0"/>
              </a:rPr>
              <a:t>img</a:t>
            </a:r>
            <a:r>
              <a:rPr lang="fi-FI" sz="3600" dirty="0">
                <a:solidFill>
                  <a:srgbClr val="3E3E3E"/>
                </a:solidFill>
                <a:latin typeface="Consolas" pitchFamily="49" charset="0"/>
              </a:rPr>
              <a:t> </a:t>
            </a:r>
            <a:r>
              <a:rPr lang="fi-FI" sz="3600" dirty="0" err="1">
                <a:solidFill>
                  <a:srgbClr val="3E3E3E"/>
                </a:solidFill>
                <a:latin typeface="Consolas" pitchFamily="49" charset="0"/>
              </a:rPr>
              <a:t>src</a:t>
            </a:r>
            <a:r>
              <a:rPr lang="fi-FI" sz="3600" dirty="0">
                <a:solidFill>
                  <a:srgbClr val="3E3E3E"/>
                </a:solidFill>
                <a:latin typeface="Consolas" pitchFamily="49" charset="0"/>
              </a:rPr>
              <a:t>="..</a:t>
            </a:r>
            <a:r>
              <a:rPr lang="fi-FI" sz="3600" dirty="0" smtClean="0">
                <a:solidFill>
                  <a:srgbClr val="3E3E3E"/>
                </a:solidFill>
                <a:latin typeface="Consolas" pitchFamily="49" charset="0"/>
              </a:rPr>
              <a:t>." </a:t>
            </a:r>
            <a:r>
              <a:rPr lang="fi-FI" sz="3600" dirty="0" err="1">
                <a:solidFill>
                  <a:srgbClr val="3E3E3E"/>
                </a:solidFill>
                <a:latin typeface="Consolas" pitchFamily="49" charset="0"/>
              </a:rPr>
              <a:t>title</a:t>
            </a:r>
            <a:r>
              <a:rPr lang="fi-FI" sz="3600" dirty="0" err="1" smtClean="0">
                <a:solidFill>
                  <a:srgbClr val="3E3E3E"/>
                </a:solidFill>
                <a:latin typeface="Consolas" pitchFamily="49" charset="0"/>
              </a:rPr>
              <a:t>="sunflower</a:t>
            </a:r>
            <a:r>
              <a:rPr lang="fi-FI" sz="3600" dirty="0" smtClean="0">
                <a:solidFill>
                  <a:srgbClr val="3E3E3E"/>
                </a:solidFill>
                <a:latin typeface="Consolas" pitchFamily="49" charset="0"/>
              </a:rPr>
              <a:t>”&gt;</a:t>
            </a:r>
          </a:p>
          <a:p>
            <a:pPr algn="l">
              <a:defRPr/>
            </a:pPr>
            <a:r>
              <a:rPr lang="fi-FI" sz="3600" dirty="0" smtClean="0">
                <a:solidFill>
                  <a:srgbClr val="7D1102"/>
                </a:solidFill>
                <a:latin typeface="Consolas" pitchFamily="49" charset="0"/>
              </a:rPr>
              <a:t>&lt;</a:t>
            </a:r>
            <a:r>
              <a:rPr lang="fi-FI" sz="3600" dirty="0" err="1">
                <a:solidFill>
                  <a:srgbClr val="7D1102"/>
                </a:solidFill>
                <a:latin typeface="Consolas" pitchFamily="49" charset="0"/>
              </a:rPr>
              <a:t>img</a:t>
            </a:r>
            <a:r>
              <a:rPr lang="fi-FI" sz="3600" dirty="0">
                <a:solidFill>
                  <a:srgbClr val="7D1102"/>
                </a:solidFill>
                <a:latin typeface="Consolas" pitchFamily="49" charset="0"/>
              </a:rPr>
              <a:t> </a:t>
            </a:r>
            <a:r>
              <a:rPr lang="fi-FI" sz="3600" dirty="0" err="1">
                <a:solidFill>
                  <a:srgbClr val="7D1102"/>
                </a:solidFill>
                <a:latin typeface="Consolas" pitchFamily="49" charset="0"/>
              </a:rPr>
              <a:t>src</a:t>
            </a:r>
            <a:r>
              <a:rPr lang="fi-FI" sz="3600" dirty="0">
                <a:solidFill>
                  <a:srgbClr val="7D1102"/>
                </a:solidFill>
                <a:latin typeface="Consolas" pitchFamily="49" charset="0"/>
              </a:rPr>
              <a:t>="..</a:t>
            </a:r>
            <a:r>
              <a:rPr lang="fi-FI" sz="3600" dirty="0" smtClean="0">
                <a:solidFill>
                  <a:srgbClr val="7D1102"/>
                </a:solidFill>
                <a:latin typeface="Consolas" pitchFamily="49" charset="0"/>
              </a:rPr>
              <a:t>." </a:t>
            </a:r>
            <a:r>
              <a:rPr lang="fi-FI" sz="3600" dirty="0" err="1">
                <a:solidFill>
                  <a:srgbClr val="7D1102"/>
                </a:solidFill>
                <a:latin typeface="Consolas" pitchFamily="49" charset="0"/>
              </a:rPr>
              <a:t>title</a:t>
            </a:r>
            <a:r>
              <a:rPr lang="fi-FI" sz="3600" dirty="0" err="1" smtClean="0">
                <a:solidFill>
                  <a:srgbClr val="7D1102"/>
                </a:solidFill>
                <a:latin typeface="Consolas" pitchFamily="49" charset="0"/>
              </a:rPr>
              <a:t>="klematis</a:t>
            </a:r>
            <a:r>
              <a:rPr lang="fi-FI" sz="3600" dirty="0" smtClean="0">
                <a:solidFill>
                  <a:srgbClr val="7D1102"/>
                </a:solidFill>
                <a:latin typeface="Consolas" pitchFamily="49" charset="0"/>
              </a:rPr>
              <a:t> </a:t>
            </a:r>
            <a:r>
              <a:rPr lang="fi-FI" sz="3600" dirty="0" err="1" smtClean="0">
                <a:solidFill>
                  <a:srgbClr val="7D1102"/>
                </a:solidFill>
                <a:latin typeface="Consolas" pitchFamily="49" charset="0"/>
              </a:rPr>
              <a:t>flower</a:t>
            </a:r>
            <a:r>
              <a:rPr lang="fi-FI" sz="3600" dirty="0" smtClean="0">
                <a:solidFill>
                  <a:srgbClr val="7D1102"/>
                </a:solidFill>
                <a:latin typeface="Consolas" pitchFamily="49" charset="0"/>
              </a:rPr>
              <a:t>&gt;</a:t>
            </a:r>
            <a:endParaRPr lang="fi-FI" sz="3600" dirty="0">
              <a:solidFill>
                <a:srgbClr val="7D1102"/>
              </a:solidFill>
              <a:latin typeface="Consolas" pitchFamily="49" charset="0"/>
            </a:endParaRPr>
          </a:p>
        </p:txBody>
      </p:sp>
      <p:sp>
        <p:nvSpPr>
          <p:cNvPr id="10" name="Rounded Rectangle 9"/>
          <p:cNvSpPr/>
          <p:nvPr/>
        </p:nvSpPr>
        <p:spPr>
          <a:xfrm>
            <a:off x="17208500" y="7136527"/>
            <a:ext cx="66992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smtClean="0">
                <a:solidFill>
                  <a:schemeClr val="accent1">
                    <a:lumMod val="75000"/>
                  </a:schemeClr>
                </a:solidFill>
                <a:latin typeface="Consolas" pitchFamily="49" charset="0"/>
              </a:rPr>
              <a:t>[</a:t>
            </a:r>
            <a:r>
              <a:rPr lang="fi-FI" sz="4000" dirty="0" err="1" smtClean="0">
                <a:solidFill>
                  <a:schemeClr val="accent1">
                    <a:lumMod val="75000"/>
                  </a:schemeClr>
                </a:solidFill>
                <a:latin typeface="Consolas" pitchFamily="49" charset="0"/>
              </a:rPr>
              <a:t>title~=flower</a:t>
            </a:r>
            <a:r>
              <a:rPr lang="fi-FI" sz="4000" dirty="0" smtClean="0">
                <a:solidFill>
                  <a:schemeClr val="accent1">
                    <a:lumMod val="75000"/>
                  </a:schemeClr>
                </a:solidFill>
                <a:latin typeface="Consolas" pitchFamily="49" charset="0"/>
              </a:rPr>
              <a:t>]</a:t>
            </a:r>
            <a:r>
              <a:rPr lang="fi-FI" sz="4000" dirty="0" smtClean="0">
                <a:solidFill>
                  <a:schemeClr val="tx1">
                    <a:lumMod val="75000"/>
                  </a:schemeClr>
                </a:solidFill>
                <a:latin typeface="Consolas" pitchFamily="49" charset="0"/>
              </a:rPr>
              <a:t>{</a:t>
            </a:r>
            <a:endParaRPr lang="fi-FI" sz="4000" dirty="0">
              <a:solidFill>
                <a:schemeClr val="tx1">
                  <a:lumMod val="75000"/>
                </a:schemeClr>
              </a:solidFill>
              <a:latin typeface="Consolas" pitchFamily="49" charset="0"/>
            </a:endParaRPr>
          </a:p>
          <a:p>
            <a:pPr algn="l">
              <a:defRPr/>
            </a:pPr>
            <a:r>
              <a:rPr lang="fi-FI" sz="4000" dirty="0" smtClean="0">
                <a:solidFill>
                  <a:schemeClr val="accent3">
                    <a:lumMod val="75000"/>
                  </a:schemeClr>
                </a:solidFill>
                <a:latin typeface="Consolas" pitchFamily="49" charset="0"/>
              </a:rPr>
              <a:t>	</a:t>
            </a:r>
            <a:r>
              <a:rPr lang="fi-FI" sz="4000" dirty="0" err="1" smtClean="0">
                <a:solidFill>
                  <a:schemeClr val="accent3">
                    <a:lumMod val="75000"/>
                  </a:schemeClr>
                </a:solidFill>
                <a:latin typeface="Consolas" pitchFamily="49" charset="0"/>
              </a:rPr>
              <a:t>background</a:t>
            </a:r>
            <a:r>
              <a:rPr lang="fi-FI" sz="4000" dirty="0" err="1">
                <a:solidFill>
                  <a:schemeClr val="accent3">
                    <a:lumMod val="75000"/>
                  </a:schemeClr>
                </a:solidFill>
                <a:latin typeface="Consolas" pitchFamily="49" charset="0"/>
              </a:rPr>
              <a:t>-color</a:t>
            </a:r>
            <a:r>
              <a:rPr lang="fi-FI" sz="4000" dirty="0" smtClean="0">
                <a:solidFill>
                  <a:srgbClr val="3E3E3E"/>
                </a:solidFill>
                <a:latin typeface="Consolas" pitchFamily="49" charset="0"/>
              </a:rPr>
              <a:t>: 	#</a:t>
            </a:r>
            <a:r>
              <a:rPr lang="fi-FI" sz="4000" dirty="0">
                <a:solidFill>
                  <a:srgbClr val="3E3E3E"/>
                </a:solidFill>
                <a:latin typeface="Consolas" pitchFamily="49" charset="0"/>
              </a:rPr>
              <a:t>33CCCC;</a:t>
            </a:r>
          </a:p>
          <a:p>
            <a:pPr algn="l">
              <a:defRPr/>
            </a:pPr>
            <a:r>
              <a:rPr lang="fi-FI" sz="4000" dirty="0">
                <a:solidFill>
                  <a:srgbClr val="3E3E3E"/>
                </a:solidFill>
                <a:latin typeface="Consolas" pitchFamily="49" charset="0"/>
              </a:rPr>
              <a:t>}</a:t>
            </a:r>
            <a:endParaRPr lang="fi-FI" sz="4000" dirty="0">
              <a:solidFill>
                <a:srgbClr val="3E3E3E"/>
              </a:solidFill>
              <a:latin typeface="Consolas" pitchFamily="49" charset="0"/>
            </a:endParaRPr>
          </a:p>
        </p:txBody>
      </p:sp>
      <p:sp>
        <p:nvSpPr>
          <p:cNvPr id="12" name="Rounded Rectangle 11"/>
          <p:cNvSpPr/>
          <p:nvPr/>
        </p:nvSpPr>
        <p:spPr>
          <a:xfrm>
            <a:off x="8667750" y="11303158"/>
            <a:ext cx="8032750" cy="133937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smtClean="0">
                <a:solidFill>
                  <a:schemeClr val="accent5">
                    <a:lumMod val="75000"/>
                  </a:schemeClr>
                </a:solidFill>
                <a:latin typeface="Consolas" pitchFamily="49" charset="0"/>
              </a:rPr>
              <a:t>&lt;</a:t>
            </a:r>
            <a:r>
              <a:rPr lang="fi-FI" sz="3600" dirty="0">
                <a:solidFill>
                  <a:schemeClr val="accent5">
                    <a:lumMod val="75000"/>
                  </a:schemeClr>
                </a:solidFill>
                <a:latin typeface="Consolas" pitchFamily="49" charset="0"/>
              </a:rPr>
              <a:t>a </a:t>
            </a:r>
            <a:r>
              <a:rPr lang="fi-FI" sz="3600" dirty="0" err="1">
                <a:solidFill>
                  <a:schemeClr val="accent5">
                    <a:lumMod val="75000"/>
                  </a:schemeClr>
                </a:solidFill>
                <a:latin typeface="Consolas" pitchFamily="49" charset="0"/>
              </a:rPr>
              <a:t>href</a:t>
            </a:r>
            <a:r>
              <a:rPr lang="fi-FI" sz="3600" dirty="0">
                <a:solidFill>
                  <a:schemeClr val="accent5">
                    <a:lumMod val="75000"/>
                  </a:schemeClr>
                </a:solidFill>
                <a:latin typeface="Consolas" pitchFamily="49" charset="0"/>
              </a:rPr>
              <a:t>="..</a:t>
            </a:r>
            <a:r>
              <a:rPr lang="fi-FI" sz="3600" dirty="0" smtClean="0">
                <a:solidFill>
                  <a:schemeClr val="accent5">
                    <a:lumMod val="75000"/>
                  </a:schemeClr>
                </a:solidFill>
                <a:latin typeface="Consolas" pitchFamily="49" charset="0"/>
              </a:rPr>
              <a:t>." </a:t>
            </a:r>
            <a:r>
              <a:rPr lang="fi-FI" sz="3600" dirty="0" err="1" smtClean="0">
                <a:solidFill>
                  <a:schemeClr val="accent5">
                    <a:lumMod val="75000"/>
                  </a:schemeClr>
                </a:solidFill>
                <a:latin typeface="Consolas" pitchFamily="49" charset="0"/>
              </a:rPr>
              <a:t>hreflang="en</a:t>
            </a:r>
            <a:r>
              <a:rPr lang="fi-FI" sz="3600" dirty="0" smtClean="0">
                <a:solidFill>
                  <a:schemeClr val="accent5">
                    <a:lumMod val="75000"/>
                  </a:schemeClr>
                </a:solidFill>
                <a:latin typeface="Consolas" pitchFamily="49" charset="0"/>
              </a:rPr>
              <a:t>"&gt;Google&lt;</a:t>
            </a:r>
            <a:r>
              <a:rPr lang="fi-FI" sz="3600" dirty="0">
                <a:solidFill>
                  <a:schemeClr val="accent5">
                    <a:lumMod val="75000"/>
                  </a:schemeClr>
                </a:solidFill>
                <a:latin typeface="Consolas" pitchFamily="49" charset="0"/>
              </a:rPr>
              <a:t>/a</a:t>
            </a:r>
            <a:r>
              <a:rPr lang="fi-FI" sz="3600" dirty="0" smtClean="0">
                <a:solidFill>
                  <a:schemeClr val="accent5">
                    <a:lumMod val="75000"/>
                  </a:schemeClr>
                </a:solidFill>
                <a:latin typeface="Consolas" pitchFamily="49" charset="0"/>
              </a:rPr>
              <a:t>&gt;</a:t>
            </a:r>
            <a:endParaRPr lang="fi-FI" sz="3600" dirty="0">
              <a:solidFill>
                <a:schemeClr val="accent5">
                  <a:lumMod val="75000"/>
                </a:schemeClr>
              </a:solidFill>
              <a:latin typeface="Consolas" pitchFamily="49" charset="0"/>
            </a:endParaRPr>
          </a:p>
        </p:txBody>
      </p:sp>
      <p:sp>
        <p:nvSpPr>
          <p:cNvPr id="13" name="Rounded Rectangle 12"/>
          <p:cNvSpPr/>
          <p:nvPr/>
        </p:nvSpPr>
        <p:spPr>
          <a:xfrm>
            <a:off x="17208500" y="10328090"/>
            <a:ext cx="6699250" cy="28376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4000" dirty="0" err="1" smtClean="0">
                <a:solidFill>
                  <a:schemeClr val="accent1">
                    <a:lumMod val="75000"/>
                  </a:schemeClr>
                </a:solidFill>
                <a:latin typeface="Consolas" pitchFamily="49" charset="0"/>
              </a:rPr>
              <a:t>a[hreflang</a:t>
            </a:r>
            <a:r>
              <a:rPr lang="fi-FI" sz="4000" dirty="0" smtClean="0">
                <a:solidFill>
                  <a:schemeClr val="accent1">
                    <a:lumMod val="75000"/>
                  </a:schemeClr>
                </a:solidFill>
                <a:latin typeface="Consolas" pitchFamily="49" charset="0"/>
              </a:rPr>
              <a:t> | =</a:t>
            </a:r>
            <a:r>
              <a:rPr lang="fi-FI" sz="4000" dirty="0" err="1" smtClean="0">
                <a:solidFill>
                  <a:schemeClr val="accent1">
                    <a:lumMod val="75000"/>
                  </a:schemeClr>
                </a:solidFill>
                <a:latin typeface="Consolas" pitchFamily="49" charset="0"/>
              </a:rPr>
              <a:t>val</a:t>
            </a:r>
            <a:r>
              <a:rPr lang="fi-FI" sz="4000" dirty="0" smtClean="0">
                <a:solidFill>
                  <a:schemeClr val="accent1">
                    <a:lumMod val="75000"/>
                  </a:schemeClr>
                </a:solidFill>
                <a:latin typeface="Consolas" pitchFamily="49" charset="0"/>
              </a:rPr>
              <a:t>]</a:t>
            </a:r>
            <a:r>
              <a:rPr lang="fi-FI" sz="4000" dirty="0" smtClean="0">
                <a:solidFill>
                  <a:schemeClr val="tx1">
                    <a:lumMod val="75000"/>
                  </a:schemeClr>
                </a:solidFill>
                <a:latin typeface="Consolas" pitchFamily="49" charset="0"/>
              </a:rPr>
              <a:t>{</a:t>
            </a:r>
            <a:endParaRPr lang="fi-FI" sz="4000" dirty="0">
              <a:solidFill>
                <a:schemeClr val="tx1">
                  <a:lumMod val="75000"/>
                </a:schemeClr>
              </a:solidFill>
              <a:latin typeface="Consolas" pitchFamily="49" charset="0"/>
            </a:endParaRPr>
          </a:p>
          <a:p>
            <a:pPr algn="l">
              <a:defRPr/>
            </a:pPr>
            <a:r>
              <a:rPr lang="fi-FI" sz="4000" dirty="0" smtClean="0">
                <a:solidFill>
                  <a:schemeClr val="accent3">
                    <a:lumMod val="75000"/>
                  </a:schemeClr>
                </a:solidFill>
                <a:latin typeface="Consolas" pitchFamily="49" charset="0"/>
              </a:rPr>
              <a:t>	</a:t>
            </a:r>
            <a:r>
              <a:rPr lang="fi-FI" sz="4000" dirty="0" err="1" smtClean="0">
                <a:solidFill>
                  <a:schemeClr val="accent3">
                    <a:lumMod val="75000"/>
                  </a:schemeClr>
                </a:solidFill>
                <a:latin typeface="Consolas" pitchFamily="49" charset="0"/>
              </a:rPr>
              <a:t>background</a:t>
            </a:r>
            <a:r>
              <a:rPr lang="fi-FI" sz="4000" dirty="0" err="1">
                <a:solidFill>
                  <a:schemeClr val="accent3">
                    <a:lumMod val="75000"/>
                  </a:schemeClr>
                </a:solidFill>
                <a:latin typeface="Consolas" pitchFamily="49" charset="0"/>
              </a:rPr>
              <a:t>-color</a:t>
            </a:r>
            <a:r>
              <a:rPr lang="fi-FI" sz="4000" dirty="0" smtClean="0">
                <a:solidFill>
                  <a:srgbClr val="3E3E3E"/>
                </a:solidFill>
                <a:latin typeface="Consolas" pitchFamily="49" charset="0"/>
              </a:rPr>
              <a:t>: 	#</a:t>
            </a:r>
            <a:r>
              <a:rPr lang="fi-FI" sz="4000" dirty="0">
                <a:solidFill>
                  <a:srgbClr val="3E3E3E"/>
                </a:solidFill>
                <a:latin typeface="Consolas" pitchFamily="49" charset="0"/>
              </a:rPr>
              <a:t>33CCCC;</a:t>
            </a:r>
          </a:p>
          <a:p>
            <a:pPr algn="l">
              <a:defRPr/>
            </a:pPr>
            <a:r>
              <a:rPr lang="fi-FI" sz="4000" dirty="0">
                <a:solidFill>
                  <a:srgbClr val="3E3E3E"/>
                </a:solidFill>
                <a:latin typeface="Consolas" pitchFamily="49" charset="0"/>
              </a:rPr>
              <a:t>}</a:t>
            </a:r>
            <a:endParaRPr lang="fi-FI" sz="4000" dirty="0">
              <a:solidFill>
                <a:srgbClr val="3E3E3E"/>
              </a:solidFill>
              <a:latin typeface="Consolas" pitchFamily="49" charset="0"/>
            </a:endParaRPr>
          </a:p>
        </p:txBody>
      </p:sp>
    </p:spTree>
    <p:extLst>
      <p:ext uri="{BB962C8B-B14F-4D97-AF65-F5344CB8AC3E}">
        <p14:creationId xmlns:p14="http://schemas.microsoft.com/office/powerpoint/2010/main" val="3851433844"/>
      </p:ext>
    </p:extLst>
  </p:cSld>
  <p:clrMapOvr>
    <a:masterClrMapping/>
  </p:clrMapOvr>
  <p:transition xmlns:p14="http://schemas.microsoft.com/office/powerpoint/2010/main" spd="me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Enhanced Selectors </a:t>
            </a:r>
            <a:endParaRPr lang="en-US" dirty="0"/>
          </a:p>
        </p:txBody>
      </p:sp>
      <p:sp>
        <p:nvSpPr>
          <p:cNvPr id="3" name="Text Placeholder 2"/>
          <p:cNvSpPr>
            <a:spLocks noGrp="1"/>
          </p:cNvSpPr>
          <p:nvPr>
            <p:ph type="body" idx="1"/>
          </p:nvPr>
        </p:nvSpPr>
        <p:spPr>
          <a:xfrm>
            <a:off x="2539999" y="2984500"/>
            <a:ext cx="19636509" cy="942975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CSS3 provides more power and flexibility  </a:t>
            </a:r>
          </a:p>
          <a:p>
            <a:pPr eaLnBrk="1" hangingPunct="1">
              <a:lnSpc>
                <a:spcPct val="50000"/>
              </a:lnSpc>
            </a:pPr>
            <a:r>
              <a:rPr lang="en-US" sz="4000" dirty="0" smtClean="0">
                <a:solidFill>
                  <a:schemeClr val="accent5">
                    <a:lumMod val="75000"/>
                  </a:schemeClr>
                </a:solidFill>
                <a:cs typeface="Trade Gothic Next LT Pro Lt" pitchFamily="34" charset="0"/>
              </a:rPr>
              <a:t>New syntax allows author to select elements based on: </a:t>
            </a:r>
          </a:p>
          <a:p>
            <a:pPr lvl="1">
              <a:lnSpc>
                <a:spcPct val="50000"/>
              </a:lnSpc>
            </a:pPr>
            <a:r>
              <a:rPr lang="en-US" sz="4000" dirty="0" smtClean="0">
                <a:solidFill>
                  <a:srgbClr val="434746"/>
                </a:solidFill>
                <a:cs typeface="Trade Gothic Next LT Pro Lt" pitchFamily="34" charset="0"/>
              </a:rPr>
              <a:t>substrings in attribute values</a:t>
            </a:r>
          </a:p>
          <a:p>
            <a:pPr lvl="1">
              <a:lnSpc>
                <a:spcPct val="50000"/>
              </a:lnSpc>
            </a:pPr>
            <a:r>
              <a:rPr lang="en-US" sz="4000" dirty="0" smtClean="0">
                <a:solidFill>
                  <a:srgbClr val="434746"/>
                </a:solidFill>
                <a:cs typeface="Trade Gothic Next LT Pro Lt" pitchFamily="34" charset="0"/>
              </a:rPr>
              <a:t>new </a:t>
            </a:r>
            <a:r>
              <a:rPr lang="en-US" sz="4000" dirty="0" err="1" smtClean="0">
                <a:solidFill>
                  <a:srgbClr val="434746"/>
                </a:solidFill>
                <a:cs typeface="Trade Gothic Next LT Pro Lt" pitchFamily="34" charset="0"/>
              </a:rPr>
              <a:t>psuedo</a:t>
            </a:r>
            <a:r>
              <a:rPr lang="en-US" sz="4000" dirty="0" smtClean="0">
                <a:solidFill>
                  <a:srgbClr val="434746"/>
                </a:solidFill>
                <a:cs typeface="Trade Gothic Next LT Pro Lt" pitchFamily="34" charset="0"/>
              </a:rPr>
              <a:t> classes </a:t>
            </a:r>
          </a:p>
          <a:p>
            <a:pPr lvl="1">
              <a:lnSpc>
                <a:spcPct val="50000"/>
              </a:lnSpc>
            </a:pPr>
            <a:endParaRPr lang="en-US" sz="4000" dirty="0">
              <a:solidFill>
                <a:srgbClr val="434746"/>
              </a:solidFill>
              <a:cs typeface="Trade Gothic Next LT Pro Lt" pitchFamily="34" charset="0"/>
            </a:endParaRPr>
          </a:p>
          <a:p>
            <a:pPr marL="736600" lvl="1" indent="0">
              <a:lnSpc>
                <a:spcPct val="50000"/>
              </a:lnSpc>
              <a:buNone/>
            </a:pPr>
            <a:endParaRPr lang="en-US" sz="4000" dirty="0" smtClean="0">
              <a:solidFill>
                <a:srgbClr val="434746"/>
              </a:solidFill>
              <a:cs typeface="Trade Gothic Next LT Pro Lt" pitchFamily="34" charset="0"/>
            </a:endParaRPr>
          </a:p>
          <a:p>
            <a:pPr marL="736600" lvl="1" indent="0">
              <a:lnSpc>
                <a:spcPct val="50000"/>
              </a:lnSpc>
              <a:buNone/>
            </a:pPr>
            <a:endParaRPr lang="en-US" sz="4000" dirty="0" smtClean="0">
              <a:solidFill>
                <a:srgbClr val="434746"/>
              </a:solidFill>
              <a:cs typeface="Trade Gothic Next LT Pro Lt" pitchFamily="34" charset="0"/>
            </a:endParaRPr>
          </a:p>
          <a:p>
            <a:pPr lvl="1">
              <a:lnSpc>
                <a:spcPct val="50000"/>
              </a:lnSpc>
            </a:pPr>
            <a:r>
              <a:rPr lang="en-US" sz="4000" dirty="0" smtClean="0">
                <a:solidFill>
                  <a:srgbClr val="434746"/>
                </a:solidFill>
                <a:cs typeface="Trade Gothic Next LT Pro Lt" pitchFamily="34" charset="0"/>
              </a:rPr>
              <a:t>a new general sibling </a:t>
            </a:r>
            <a:r>
              <a:rPr lang="en-US" sz="4000" dirty="0" err="1" smtClean="0">
                <a:solidFill>
                  <a:srgbClr val="434746"/>
                </a:solidFill>
                <a:cs typeface="Trade Gothic Next LT Pro Lt" pitchFamily="34" charset="0"/>
              </a:rPr>
              <a:t>combinator</a:t>
            </a:r>
            <a:r>
              <a:rPr lang="en-US" sz="4000" dirty="0" smtClean="0">
                <a:solidFill>
                  <a:srgbClr val="434746"/>
                </a:solidFill>
                <a:cs typeface="Trade Gothic Next LT Pro Lt" pitchFamily="34"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1155326051"/>
              </p:ext>
            </p:extLst>
          </p:nvPr>
        </p:nvGraphicFramePr>
        <p:xfrm>
          <a:off x="8519390" y="6688514"/>
          <a:ext cx="4129808" cy="3749040"/>
        </p:xfrm>
        <a:graphic>
          <a:graphicData uri="http://schemas.openxmlformats.org/drawingml/2006/table">
            <a:tbl>
              <a:tblPr firstRow="1" bandRow="1">
                <a:tableStyleId>{2D5ABB26-0587-4C30-8999-92F81FD0307C}</a:tableStyleId>
              </a:tblPr>
              <a:tblGrid>
                <a:gridCol w="4129808"/>
              </a:tblGrid>
              <a:tr h="370840">
                <a:tc>
                  <a:txBody>
                    <a:bodyPr/>
                    <a:lstStyle/>
                    <a:p>
                      <a:pPr marL="457200" indent="-457200" algn="l">
                        <a:buFont typeface="Courier New"/>
                        <a:buChar char="o"/>
                      </a:pPr>
                      <a:r>
                        <a:rPr lang="en-US" sz="3600" dirty="0" smtClean="0"/>
                        <a:t>structural</a:t>
                      </a:r>
                      <a:endParaRPr lang="en-US" sz="3600" dirty="0"/>
                    </a:p>
                  </a:txBody>
                  <a:tcPr/>
                </a:tc>
              </a:tr>
              <a:tr h="370840">
                <a:tc>
                  <a:txBody>
                    <a:bodyPr/>
                    <a:lstStyle/>
                    <a:p>
                      <a:pPr marL="457200" indent="-457200" algn="l">
                        <a:buFont typeface="Courier New"/>
                        <a:buChar char="o"/>
                      </a:pPr>
                      <a:r>
                        <a:rPr lang="en-US" sz="3600" dirty="0" smtClean="0"/>
                        <a:t>target</a:t>
                      </a:r>
                      <a:endParaRPr lang="en-US" sz="3600" dirty="0"/>
                    </a:p>
                  </a:txBody>
                  <a:tcPr/>
                </a:tc>
              </a:tr>
              <a:tr h="370840">
                <a:tc>
                  <a:txBody>
                    <a:bodyPr/>
                    <a:lstStyle/>
                    <a:p>
                      <a:pPr marL="457200" indent="-457200" algn="l">
                        <a:buFont typeface="Courier New"/>
                        <a:buChar char="o"/>
                      </a:pPr>
                      <a:r>
                        <a:rPr lang="en-US" sz="3600" dirty="0" smtClean="0"/>
                        <a:t>UI</a:t>
                      </a:r>
                      <a:r>
                        <a:rPr lang="en-US" sz="3600" baseline="0" dirty="0" smtClean="0"/>
                        <a:t> element states</a:t>
                      </a:r>
                      <a:endParaRPr lang="en-US" sz="3600" dirty="0"/>
                    </a:p>
                  </a:txBody>
                  <a:tcPr/>
                </a:tc>
              </a:tr>
              <a:tr h="370840">
                <a:tc>
                  <a:txBody>
                    <a:bodyPr/>
                    <a:lstStyle/>
                    <a:p>
                      <a:pPr marL="457200" indent="-457200" algn="l">
                        <a:buFont typeface="Courier New"/>
                        <a:buChar char="o"/>
                      </a:pPr>
                      <a:r>
                        <a:rPr lang="en-US" sz="3600" dirty="0" smtClean="0"/>
                        <a:t>UI element fragments </a:t>
                      </a:r>
                      <a:endParaRPr lang="en-US" sz="3600" dirty="0"/>
                    </a:p>
                  </a:txBody>
                  <a:tcPr/>
                </a:tc>
              </a:tr>
              <a:tr h="370840">
                <a:tc>
                  <a:txBody>
                    <a:bodyPr/>
                    <a:lstStyle/>
                    <a:p>
                      <a:pPr marL="457200" indent="-457200" algn="l">
                        <a:buFont typeface="Courier New"/>
                        <a:buChar char="o"/>
                      </a:pPr>
                      <a:r>
                        <a:rPr lang="en-US" sz="3600" dirty="0" smtClean="0"/>
                        <a:t>negation</a:t>
                      </a:r>
                      <a:r>
                        <a:rPr lang="en-US" sz="3600" baseline="0" dirty="0" smtClean="0"/>
                        <a:t> </a:t>
                      </a:r>
                      <a:endParaRPr lang="en-US" sz="3600" dirty="0"/>
                    </a:p>
                  </a:txBody>
                  <a:tcPr/>
                </a:tc>
              </a:tr>
            </a:tbl>
          </a:graphicData>
        </a:graphic>
      </p:graphicFrame>
    </p:spTree>
    <p:extLst>
      <p:ext uri="{BB962C8B-B14F-4D97-AF65-F5344CB8AC3E}">
        <p14:creationId xmlns:p14="http://schemas.microsoft.com/office/powerpoint/2010/main" val="2917669564"/>
      </p:ext>
    </p:extLst>
  </p:cSld>
  <p:clrMapOvr>
    <a:masterClrMapping/>
  </p:clrMapOvr>
  <p:transition xmlns:p14="http://schemas.microsoft.com/office/powerpoint/2010/main" spd="me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values matching a substring </a:t>
            </a:r>
            <a:endParaRPr lang="en-US" dirty="0"/>
          </a:p>
        </p:txBody>
      </p:sp>
      <p:sp>
        <p:nvSpPr>
          <p:cNvPr id="3" name="Text Placeholder 2"/>
          <p:cNvSpPr>
            <a:spLocks noGrp="1"/>
          </p:cNvSpPr>
          <p:nvPr>
            <p:ph type="body" idx="1"/>
          </p:nvPr>
        </p:nvSpPr>
        <p:spPr>
          <a:xfrm>
            <a:off x="673100" y="3105150"/>
            <a:ext cx="23050500" cy="886460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Attribute begins with value</a:t>
            </a:r>
          </a:p>
          <a:p>
            <a:pPr eaLnBrk="1" hangingPunct="1">
              <a:lnSpc>
                <a:spcPct val="50000"/>
              </a:lnSpc>
            </a:pPr>
            <a:r>
              <a:rPr lang="en-US" sz="4000" dirty="0" smtClean="0">
                <a:solidFill>
                  <a:schemeClr val="accent5">
                    <a:lumMod val="75000"/>
                  </a:schemeClr>
                </a:solidFill>
                <a:latin typeface="Consolas"/>
                <a:cs typeface="Consolas"/>
              </a:rPr>
              <a:t>e[</a:t>
            </a:r>
            <a:r>
              <a:rPr lang="en-US" sz="4000" dirty="0" err="1" smtClean="0">
                <a:solidFill>
                  <a:schemeClr val="accent5">
                    <a:lumMod val="75000"/>
                  </a:schemeClr>
                </a:solidFill>
                <a:latin typeface="Consolas"/>
                <a:cs typeface="Consolas"/>
              </a:rPr>
              <a:t>att</a:t>
            </a:r>
            <a:r>
              <a:rPr lang="en-US" sz="4000" dirty="0" smtClean="0">
                <a:solidFill>
                  <a:schemeClr val="accent5">
                    <a:lumMod val="75000"/>
                  </a:schemeClr>
                </a:solidFill>
                <a:latin typeface="Consolas"/>
                <a:cs typeface="Consolas"/>
              </a:rPr>
              <a:t>^=“</a:t>
            </a:r>
            <a:r>
              <a:rPr lang="en-US" sz="4000" dirty="0" err="1" smtClean="0">
                <a:solidFill>
                  <a:schemeClr val="accent5">
                    <a:lumMod val="75000"/>
                  </a:schemeClr>
                </a:solidFill>
                <a:latin typeface="Consolas"/>
                <a:cs typeface="Consolas"/>
              </a:rPr>
              <a:t>val</a:t>
            </a:r>
            <a:r>
              <a:rPr lang="en-US" sz="4000" dirty="0" smtClean="0">
                <a:solidFill>
                  <a:schemeClr val="accent5">
                    <a:lumMod val="75000"/>
                  </a:schemeClr>
                </a:solidFill>
                <a:latin typeface="Consolas"/>
                <a:cs typeface="Consolas"/>
              </a:rPr>
              <a:t>”]</a:t>
            </a:r>
          </a:p>
          <a:p>
            <a:pPr lvl="1">
              <a:lnSpc>
                <a:spcPct val="50000"/>
              </a:lnSpc>
            </a:pPr>
            <a:r>
              <a:rPr lang="en-US" sz="4000" dirty="0" smtClean="0">
                <a:solidFill>
                  <a:srgbClr val="434746"/>
                </a:solidFill>
                <a:cs typeface="Trade Gothic Next LT Pro Lt" pitchFamily="34" charset="0"/>
              </a:rPr>
              <a:t>select any element e whose attribute </a:t>
            </a:r>
            <a:r>
              <a:rPr lang="en-US" sz="4000" dirty="0" err="1" smtClean="0">
                <a:solidFill>
                  <a:srgbClr val="434746"/>
                </a:solidFill>
                <a:cs typeface="Trade Gothic Next LT Pro Lt" pitchFamily="34" charset="0"/>
              </a:rPr>
              <a:t>att</a:t>
            </a:r>
            <a:r>
              <a:rPr lang="en-US" sz="4000" dirty="0" smtClean="0">
                <a:solidFill>
                  <a:srgbClr val="434746"/>
                </a:solidFill>
                <a:cs typeface="Trade Gothic Next LT Pro Lt" pitchFamily="34" charset="0"/>
              </a:rPr>
              <a:t> begins with </a:t>
            </a:r>
            <a:r>
              <a:rPr lang="en-US" sz="4000" dirty="0" err="1" smtClean="0">
                <a:solidFill>
                  <a:srgbClr val="434746"/>
                </a:solidFill>
                <a:cs typeface="Trade Gothic Next LT Pro Lt" pitchFamily="34" charset="0"/>
              </a:rPr>
              <a:t>val</a:t>
            </a:r>
            <a:r>
              <a:rPr lang="en-US" sz="4000" dirty="0" smtClean="0">
                <a:solidFill>
                  <a:srgbClr val="434746"/>
                </a:solidFill>
                <a:cs typeface="Trade Gothic Next LT Pro Lt" pitchFamily="34" charset="0"/>
              </a:rPr>
              <a:t> </a:t>
            </a: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704969" y="7088981"/>
            <a:ext cx="17762285" cy="488076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4000" dirty="0" smtClean="0">
                <a:solidFill>
                  <a:srgbClr val="51868F"/>
                </a:solidFill>
                <a:latin typeface="Consolas" pitchFamily="49" charset="0"/>
                <a:ea typeface="ＭＳ Ｐゴシック" charset="0"/>
                <a:cs typeface="Consolas" pitchFamily="49" charset="0"/>
              </a:rPr>
              <a:t>&lt;</a:t>
            </a:r>
            <a:r>
              <a:rPr lang="en-US" sz="4000" dirty="0">
                <a:solidFill>
                  <a:srgbClr val="51868F"/>
                </a:solidFill>
                <a:latin typeface="Consolas" pitchFamily="49" charset="0"/>
                <a:ea typeface="ＭＳ Ｐゴシック" charset="0"/>
                <a:cs typeface="Consolas" pitchFamily="49" charset="0"/>
              </a:rPr>
              <a:t>style&gt;</a:t>
            </a:r>
          </a:p>
          <a:p>
            <a:pPr lvl="1" algn="l">
              <a:buFont typeface="Wingdings" pitchFamily="2" charset="2"/>
              <a:buNone/>
              <a:defRPr/>
            </a:pPr>
            <a:r>
              <a:rPr lang="en-US" sz="4000" dirty="0">
                <a:solidFill>
                  <a:schemeClr val="bg1">
                    <a:lumMod val="50000"/>
                  </a:schemeClr>
                </a:solidFill>
                <a:latin typeface="Consolas" pitchFamily="49" charset="0"/>
                <a:ea typeface="ＭＳ Ｐゴシック" charset="0"/>
                <a:cs typeface="Consolas" pitchFamily="49" charset="0"/>
              </a:rPr>
              <a:t>	</a:t>
            </a:r>
            <a:r>
              <a:rPr lang="en-US" sz="4000" dirty="0">
                <a:solidFill>
                  <a:schemeClr val="tx1"/>
                </a:solidFill>
                <a:latin typeface="Consolas" pitchFamily="49" charset="0"/>
                <a:ea typeface="ＭＳ Ｐゴシック" charset="0"/>
                <a:cs typeface="Consolas" pitchFamily="49" charset="0"/>
              </a:rPr>
              <a:t>p[id^="</a:t>
            </a:r>
            <a:r>
              <a:rPr lang="en-US" sz="4000" dirty="0" err="1">
                <a:solidFill>
                  <a:schemeClr val="tx1"/>
                </a:solidFill>
                <a:latin typeface="Consolas" pitchFamily="49" charset="0"/>
                <a:ea typeface="ＭＳ Ｐゴシック" charset="0"/>
                <a:cs typeface="Consolas" pitchFamily="49" charset="0"/>
              </a:rPr>
              <a:t>abc</a:t>
            </a:r>
            <a:r>
              <a:rPr lang="en-US" sz="4000" dirty="0">
                <a:solidFill>
                  <a:schemeClr val="tx1"/>
                </a:solidFill>
                <a:latin typeface="Consolas" pitchFamily="49" charset="0"/>
                <a:ea typeface="ＭＳ Ｐゴシック" charset="0"/>
                <a:cs typeface="Consolas" pitchFamily="49" charset="0"/>
              </a:rPr>
              <a:t>"] { color: </a:t>
            </a:r>
            <a:r>
              <a:rPr lang="en-US" sz="4000" dirty="0" smtClean="0">
                <a:solidFill>
                  <a:srgbClr val="7D1102"/>
                </a:solidFill>
                <a:latin typeface="Consolas" pitchFamily="49" charset="0"/>
                <a:ea typeface="ＭＳ Ｐゴシック" charset="0"/>
                <a:cs typeface="Consolas" pitchFamily="49" charset="0"/>
              </a:rPr>
              <a:t>#FF0000</a:t>
            </a:r>
            <a:r>
              <a:rPr lang="en-US" sz="4000" dirty="0" smtClean="0">
                <a:solidFill>
                  <a:schemeClr val="tx1"/>
                </a:solidFill>
                <a:latin typeface="Consolas" pitchFamily="49" charset="0"/>
                <a:ea typeface="ＭＳ Ｐゴシック" charset="0"/>
                <a:cs typeface="Consolas" pitchFamily="49" charset="0"/>
              </a:rPr>
              <a:t> </a:t>
            </a:r>
            <a:r>
              <a:rPr lang="en-US" sz="4000" dirty="0">
                <a:solidFill>
                  <a:schemeClr val="tx1"/>
                </a:solidFill>
                <a:latin typeface="Consolas" pitchFamily="49" charset="0"/>
                <a:ea typeface="ＭＳ Ｐゴシック" charset="0"/>
                <a:cs typeface="Consolas" pitchFamily="49" charset="0"/>
              </a:rPr>
              <a:t>}</a:t>
            </a:r>
          </a:p>
          <a:p>
            <a:pPr lvl="1" algn="l">
              <a:buFont typeface="Wingdings" pitchFamily="2" charset="2"/>
              <a:buNone/>
              <a:defRPr/>
            </a:pPr>
            <a:r>
              <a:rPr lang="en-US" sz="4000" dirty="0">
                <a:solidFill>
                  <a:srgbClr val="51868F"/>
                </a:solidFill>
                <a:latin typeface="Consolas" pitchFamily="49" charset="0"/>
                <a:ea typeface="ＭＳ Ｐゴシック" charset="0"/>
                <a:cs typeface="Consolas" pitchFamily="49" charset="0"/>
              </a:rPr>
              <a:t>&lt;/style&gt;</a:t>
            </a:r>
          </a:p>
          <a:p>
            <a:pPr lvl="1" algn="l">
              <a:buFont typeface="Wingdings" pitchFamily="2" charset="2"/>
              <a:buNone/>
              <a:defRPr/>
            </a:pPr>
            <a:endParaRPr lang="en-US" sz="4000" dirty="0">
              <a:solidFill>
                <a:srgbClr val="000000"/>
              </a:solidFill>
              <a:latin typeface="Consolas" pitchFamily="49" charset="0"/>
              <a:ea typeface="ＭＳ Ｐゴシック" charset="0"/>
              <a:cs typeface="Consolas" pitchFamily="49" charset="0"/>
            </a:endParaRPr>
          </a:p>
          <a:p>
            <a:pPr lvl="1" algn="l">
              <a:buFont typeface="Wingdings" pitchFamily="2" charset="2"/>
              <a:buNone/>
              <a:defRPr/>
            </a:pPr>
            <a:r>
              <a:rPr lang="en-US" sz="4000" dirty="0">
                <a:solidFill>
                  <a:srgbClr val="000000"/>
                </a:solidFill>
                <a:latin typeface="Consolas" pitchFamily="49" charset="0"/>
                <a:ea typeface="ＭＳ Ｐゴシック" charset="0"/>
                <a:cs typeface="Consolas" pitchFamily="49" charset="0"/>
              </a:rPr>
              <a:t>&lt;p id="</a:t>
            </a:r>
            <a:r>
              <a:rPr lang="en-US" sz="4000" dirty="0" err="1">
                <a:solidFill>
                  <a:srgbClr val="000000"/>
                </a:solidFill>
                <a:latin typeface="Consolas" pitchFamily="49" charset="0"/>
                <a:ea typeface="ＭＳ Ｐゴシック" charset="0"/>
                <a:cs typeface="Consolas" pitchFamily="49" charset="0"/>
              </a:rPr>
              <a:t>abc</a:t>
            </a:r>
            <a:r>
              <a:rPr lang="en-US" sz="4000" dirty="0">
                <a:solidFill>
                  <a:srgbClr val="000000"/>
                </a:solidFill>
                <a:latin typeface="Consolas" pitchFamily="49" charset="0"/>
                <a:ea typeface="ＭＳ Ｐゴシック" charset="0"/>
                <a:cs typeface="Consolas" pitchFamily="49" charset="0"/>
              </a:rPr>
              <a:t>"&gt;</a:t>
            </a:r>
            <a:r>
              <a:rPr lang="en-US" sz="4000" dirty="0">
                <a:solidFill>
                  <a:srgbClr val="7D1102"/>
                </a:solidFill>
                <a:latin typeface="Consolas" pitchFamily="49" charset="0"/>
                <a:ea typeface="ＭＳ Ｐゴシック" charset="0"/>
                <a:cs typeface="Consolas" pitchFamily="49" charset="0"/>
              </a:rPr>
              <a:t>this paragraph is a match</a:t>
            </a:r>
            <a:r>
              <a:rPr lang="en-US" sz="40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4000" dirty="0">
                <a:solidFill>
                  <a:srgbClr val="000000"/>
                </a:solidFill>
                <a:latin typeface="Consolas" pitchFamily="49" charset="0"/>
                <a:ea typeface="ＭＳ Ｐゴシック" charset="0"/>
                <a:cs typeface="Consolas" pitchFamily="49" charset="0"/>
              </a:rPr>
              <a:t>&lt;p id="</a:t>
            </a:r>
            <a:r>
              <a:rPr lang="en-US" sz="4000" dirty="0" err="1">
                <a:solidFill>
                  <a:srgbClr val="000000"/>
                </a:solidFill>
                <a:latin typeface="Consolas" pitchFamily="49" charset="0"/>
                <a:ea typeface="ＭＳ Ｐゴシック" charset="0"/>
                <a:cs typeface="Consolas" pitchFamily="49" charset="0"/>
              </a:rPr>
              <a:t>abcX</a:t>
            </a:r>
            <a:r>
              <a:rPr lang="en-US" sz="4000" dirty="0">
                <a:solidFill>
                  <a:srgbClr val="000000"/>
                </a:solidFill>
                <a:latin typeface="Consolas" pitchFamily="49" charset="0"/>
                <a:ea typeface="ＭＳ Ｐゴシック" charset="0"/>
                <a:cs typeface="Consolas" pitchFamily="49" charset="0"/>
              </a:rPr>
              <a:t>"&gt;</a:t>
            </a:r>
            <a:r>
              <a:rPr lang="en-US" sz="4000" dirty="0">
                <a:solidFill>
                  <a:srgbClr val="7D1102"/>
                </a:solidFill>
                <a:latin typeface="Consolas" pitchFamily="49" charset="0"/>
                <a:ea typeface="ＭＳ Ｐゴシック" charset="0"/>
                <a:cs typeface="Consolas" pitchFamily="49" charset="0"/>
              </a:rPr>
              <a:t>this paragraph is a match</a:t>
            </a:r>
            <a:r>
              <a:rPr lang="en-US" sz="40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4000" dirty="0">
                <a:solidFill>
                  <a:srgbClr val="000000"/>
                </a:solidFill>
                <a:latin typeface="Consolas" pitchFamily="49" charset="0"/>
                <a:ea typeface="ＭＳ Ｐゴシック" charset="0"/>
                <a:cs typeface="Consolas" pitchFamily="49" charset="0"/>
              </a:rPr>
              <a:t>&lt;p id="</a:t>
            </a:r>
            <a:r>
              <a:rPr lang="en-US" sz="4000" dirty="0" err="1">
                <a:solidFill>
                  <a:srgbClr val="000000"/>
                </a:solidFill>
                <a:latin typeface="Consolas" pitchFamily="49" charset="0"/>
                <a:ea typeface="ＭＳ Ｐゴシック" charset="0"/>
                <a:cs typeface="Consolas" pitchFamily="49" charset="0"/>
              </a:rPr>
              <a:t>Xabc</a:t>
            </a:r>
            <a:r>
              <a:rPr lang="en-US" sz="4000" dirty="0">
                <a:solidFill>
                  <a:srgbClr val="000000"/>
                </a:solidFill>
                <a:latin typeface="Consolas" pitchFamily="49" charset="0"/>
                <a:ea typeface="ＭＳ Ｐゴシック" charset="0"/>
                <a:cs typeface="Consolas" pitchFamily="49" charset="0"/>
              </a:rPr>
              <a:t>"&gt;</a:t>
            </a:r>
            <a:r>
              <a:rPr lang="en-US" sz="4000" dirty="0">
                <a:solidFill>
                  <a:schemeClr val="tx1"/>
                </a:solidFill>
                <a:latin typeface="Consolas" pitchFamily="49" charset="0"/>
                <a:ea typeface="ＭＳ Ｐゴシック" charset="0"/>
                <a:cs typeface="Consolas" pitchFamily="49" charset="0"/>
              </a:rPr>
              <a:t>this paragraph is NOT a match</a:t>
            </a:r>
            <a:r>
              <a:rPr lang="en-US" sz="4000" dirty="0">
                <a:solidFill>
                  <a:srgbClr val="000000"/>
                </a:solidFill>
                <a:latin typeface="Consolas" pitchFamily="49" charset="0"/>
                <a:ea typeface="ＭＳ Ｐゴシック" charset="0"/>
                <a:cs typeface="Consolas" pitchFamily="49" charset="0"/>
              </a:rPr>
              <a:t>&lt;/p</a:t>
            </a:r>
            <a:r>
              <a:rPr lang="en-US" sz="4000" dirty="0" smtClean="0">
                <a:solidFill>
                  <a:srgbClr val="000000"/>
                </a:solidFill>
                <a:latin typeface="Consolas" pitchFamily="49" charset="0"/>
                <a:ea typeface="ＭＳ Ｐゴシック" charset="0"/>
                <a:cs typeface="Consolas" pitchFamily="49" charset="0"/>
              </a:rPr>
              <a:t>&gt;</a:t>
            </a:r>
            <a:endParaRPr lang="en-US" sz="4000" dirty="0">
              <a:solidFill>
                <a:srgbClr val="000000"/>
              </a:solidFill>
              <a:latin typeface="Consolas" pitchFamily="49" charset="0"/>
              <a:ea typeface="ＭＳ Ｐゴシック" charset="0"/>
              <a:cs typeface="Consolas" pitchFamily="49" charset="0"/>
            </a:endParaRP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796250" y="11116022"/>
            <a:ext cx="2208936" cy="2208936"/>
          </a:xfrm>
          <a:prstGeom prst="rect">
            <a:avLst/>
          </a:prstGeom>
        </p:spPr>
      </p:pic>
      <p:sp>
        <p:nvSpPr>
          <p:cNvPr id="7"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/HTML5/09-css3/Demos/selectors-attribute-</a:t>
            </a:r>
            <a:r>
              <a:rPr lang="en-US" sz="4000" u="sng" dirty="0" err="1" smtClean="0">
                <a:solidFill>
                  <a:schemeClr val="accent3">
                    <a:lumMod val="75000"/>
                  </a:schemeClr>
                </a:solidFill>
                <a:latin typeface="+mj-lt"/>
                <a:cs typeface="Trade Gothic Next LT Pro Lt" pitchFamily="34" charset="0"/>
              </a:rPr>
              <a:t>matching.html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2098188811"/>
      </p:ext>
    </p:extLst>
  </p:cSld>
  <p:clrMapOvr>
    <a:masterClrMapping/>
  </p:clrMapOvr>
  <p:transition xmlns:p14="http://schemas.microsoft.com/office/powerpoint/2010/main" spd="me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285750"/>
            <a:ext cx="23050500" cy="1203325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Attribute ends with value</a:t>
            </a:r>
          </a:p>
          <a:p>
            <a:pPr eaLnBrk="1" hangingPunct="1">
              <a:lnSpc>
                <a:spcPct val="50000"/>
              </a:lnSpc>
            </a:pPr>
            <a:r>
              <a:rPr lang="en-US" sz="4000" dirty="0" smtClean="0">
                <a:solidFill>
                  <a:schemeClr val="accent5">
                    <a:lumMod val="75000"/>
                  </a:schemeClr>
                </a:solidFill>
                <a:latin typeface="Consolas"/>
                <a:cs typeface="Consolas"/>
              </a:rPr>
              <a:t>e[</a:t>
            </a:r>
            <a:r>
              <a:rPr lang="en-US" sz="4000" dirty="0" err="1" smtClean="0">
                <a:solidFill>
                  <a:schemeClr val="accent5">
                    <a:lumMod val="75000"/>
                  </a:schemeClr>
                </a:solidFill>
                <a:latin typeface="Consolas"/>
                <a:cs typeface="Consolas"/>
              </a:rPr>
              <a:t>att</a:t>
            </a:r>
            <a:r>
              <a:rPr lang="en-US" sz="4000" dirty="0">
                <a:solidFill>
                  <a:schemeClr val="accent5">
                    <a:lumMod val="75000"/>
                  </a:schemeClr>
                </a:solidFill>
                <a:latin typeface="Consolas"/>
                <a:cs typeface="Consolas"/>
              </a:rPr>
              <a:t>$</a:t>
            </a:r>
            <a:r>
              <a:rPr lang="en-US" sz="4000" dirty="0" smtClean="0">
                <a:solidFill>
                  <a:schemeClr val="accent5">
                    <a:lumMod val="75000"/>
                  </a:schemeClr>
                </a:solidFill>
                <a:latin typeface="Consolas"/>
                <a:cs typeface="Consolas"/>
              </a:rPr>
              <a:t>=“</a:t>
            </a:r>
            <a:r>
              <a:rPr lang="en-US" sz="4000" dirty="0" err="1" smtClean="0">
                <a:solidFill>
                  <a:schemeClr val="accent5">
                    <a:lumMod val="75000"/>
                  </a:schemeClr>
                </a:solidFill>
                <a:latin typeface="Consolas"/>
                <a:cs typeface="Consolas"/>
              </a:rPr>
              <a:t>val</a:t>
            </a:r>
            <a:r>
              <a:rPr lang="en-US" sz="4000" dirty="0" smtClean="0">
                <a:solidFill>
                  <a:schemeClr val="accent5">
                    <a:lumMod val="75000"/>
                  </a:schemeClr>
                </a:solidFill>
                <a:latin typeface="Consolas"/>
                <a:cs typeface="Consolas"/>
              </a:rPr>
              <a:t>”]</a:t>
            </a:r>
          </a:p>
          <a:p>
            <a:pPr lvl="1">
              <a:lnSpc>
                <a:spcPct val="50000"/>
              </a:lnSpc>
            </a:pPr>
            <a:r>
              <a:rPr lang="en-US" sz="4000" dirty="0" smtClean="0">
                <a:solidFill>
                  <a:srgbClr val="434746"/>
                </a:solidFill>
                <a:cs typeface="Trade Gothic Next LT Pro Lt" pitchFamily="34" charset="0"/>
              </a:rPr>
              <a:t>select any element e whose attribute </a:t>
            </a:r>
            <a:r>
              <a:rPr lang="en-US" sz="4000" dirty="0" err="1" smtClean="0">
                <a:solidFill>
                  <a:srgbClr val="434746"/>
                </a:solidFill>
                <a:cs typeface="Trade Gothic Next LT Pro Lt" pitchFamily="34" charset="0"/>
              </a:rPr>
              <a:t>att</a:t>
            </a:r>
            <a:r>
              <a:rPr lang="en-US" sz="4000" dirty="0" smtClean="0">
                <a:solidFill>
                  <a:srgbClr val="434746"/>
                </a:solidFill>
                <a:cs typeface="Trade Gothic Next LT Pro Lt" pitchFamily="34" charset="0"/>
              </a:rPr>
              <a:t> ends with </a:t>
            </a:r>
            <a:r>
              <a:rPr lang="en-US" sz="4000" dirty="0" err="1" smtClean="0">
                <a:solidFill>
                  <a:srgbClr val="434746"/>
                </a:solidFill>
                <a:cs typeface="Trade Gothic Next LT Pro Lt" pitchFamily="34" charset="0"/>
              </a:rPr>
              <a:t>val</a:t>
            </a:r>
            <a:r>
              <a:rPr lang="en-US" sz="4000" dirty="0" smtClean="0">
                <a:solidFill>
                  <a:srgbClr val="434746"/>
                </a:solidFill>
                <a:cs typeface="Trade Gothic Next LT Pro Lt" pitchFamily="34" charset="0"/>
              </a:rPr>
              <a:t> </a:t>
            </a: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641469" y="6534584"/>
            <a:ext cx="17762285" cy="488076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4000" dirty="0" smtClean="0">
                <a:solidFill>
                  <a:srgbClr val="51868F"/>
                </a:solidFill>
                <a:latin typeface="Consolas" pitchFamily="49" charset="0"/>
                <a:ea typeface="ＭＳ Ｐゴシック" charset="0"/>
                <a:cs typeface="Consolas" pitchFamily="49" charset="0"/>
              </a:rPr>
              <a:t>&lt;</a:t>
            </a:r>
            <a:r>
              <a:rPr lang="en-US" sz="4000" dirty="0">
                <a:solidFill>
                  <a:srgbClr val="51868F"/>
                </a:solidFill>
                <a:latin typeface="Consolas" pitchFamily="49" charset="0"/>
                <a:ea typeface="ＭＳ Ｐゴシック" charset="0"/>
                <a:cs typeface="Consolas" pitchFamily="49" charset="0"/>
              </a:rPr>
              <a:t>style&gt;</a:t>
            </a:r>
          </a:p>
          <a:p>
            <a:pPr lvl="1" algn="l">
              <a:buFont typeface="Wingdings" pitchFamily="2" charset="2"/>
              <a:buNone/>
              <a:defRPr/>
            </a:pPr>
            <a:r>
              <a:rPr lang="en-US" sz="4000" dirty="0">
                <a:solidFill>
                  <a:schemeClr val="tx1">
                    <a:lumMod val="95000"/>
                    <a:lumOff val="5000"/>
                  </a:schemeClr>
                </a:solidFill>
                <a:latin typeface="Consolas" pitchFamily="49" charset="0"/>
                <a:ea typeface="ＭＳ Ｐゴシック" charset="0"/>
                <a:cs typeface="Consolas" pitchFamily="49" charset="0"/>
              </a:rPr>
              <a:t>	p[id$="</a:t>
            </a:r>
            <a:r>
              <a:rPr lang="en-US" sz="4000" dirty="0" err="1">
                <a:solidFill>
                  <a:schemeClr val="tx1">
                    <a:lumMod val="95000"/>
                    <a:lumOff val="5000"/>
                  </a:schemeClr>
                </a:solidFill>
                <a:latin typeface="Consolas" pitchFamily="49" charset="0"/>
                <a:ea typeface="ＭＳ Ｐゴシック" charset="0"/>
                <a:cs typeface="Consolas" pitchFamily="49" charset="0"/>
              </a:rPr>
              <a:t>abc</a:t>
            </a:r>
            <a:r>
              <a:rPr lang="en-US" sz="4000" dirty="0">
                <a:solidFill>
                  <a:schemeClr val="tx1">
                    <a:lumMod val="95000"/>
                    <a:lumOff val="5000"/>
                  </a:schemeClr>
                </a:solidFill>
                <a:latin typeface="Consolas" pitchFamily="49" charset="0"/>
                <a:ea typeface="ＭＳ Ｐゴシック" charset="0"/>
                <a:cs typeface="Consolas" pitchFamily="49" charset="0"/>
              </a:rPr>
              <a:t>"] </a:t>
            </a:r>
            <a:r>
              <a:rPr lang="en-US" sz="4000" dirty="0">
                <a:solidFill>
                  <a:schemeClr val="tx1"/>
                </a:solidFill>
                <a:latin typeface="Consolas" pitchFamily="49" charset="0"/>
                <a:ea typeface="ＭＳ Ｐゴシック" charset="0"/>
                <a:cs typeface="Consolas" pitchFamily="49" charset="0"/>
              </a:rPr>
              <a:t>{ color: </a:t>
            </a:r>
            <a:r>
              <a:rPr lang="en-US" sz="4000" dirty="0">
                <a:solidFill>
                  <a:srgbClr val="7D1102"/>
                </a:solidFill>
                <a:latin typeface="Consolas" pitchFamily="49" charset="0"/>
                <a:ea typeface="ＭＳ Ｐゴシック" charset="0"/>
                <a:cs typeface="Consolas" pitchFamily="49" charset="0"/>
              </a:rPr>
              <a:t>#FF0000</a:t>
            </a:r>
            <a:r>
              <a:rPr lang="en-US" sz="4000" dirty="0">
                <a:solidFill>
                  <a:schemeClr val="tx1"/>
                </a:solidFill>
                <a:latin typeface="Consolas" pitchFamily="49" charset="0"/>
                <a:ea typeface="ＭＳ Ｐゴシック" charset="0"/>
                <a:cs typeface="Consolas" pitchFamily="49" charset="0"/>
              </a:rPr>
              <a:t>  </a:t>
            </a:r>
            <a:r>
              <a:rPr lang="en-US" sz="4000" dirty="0">
                <a:solidFill>
                  <a:schemeClr val="tx1"/>
                </a:solidFill>
                <a:latin typeface="Consolas" pitchFamily="49" charset="0"/>
                <a:ea typeface="ＭＳ Ｐゴシック" charset="0"/>
                <a:cs typeface="Consolas" pitchFamily="49" charset="0"/>
              </a:rPr>
              <a:t>}</a:t>
            </a:r>
          </a:p>
          <a:p>
            <a:pPr lvl="1" algn="l">
              <a:buFont typeface="Wingdings" pitchFamily="2" charset="2"/>
              <a:buNone/>
              <a:defRPr/>
            </a:pPr>
            <a:r>
              <a:rPr lang="en-US" sz="4000" dirty="0">
                <a:solidFill>
                  <a:srgbClr val="51868F"/>
                </a:solidFill>
                <a:latin typeface="Consolas" pitchFamily="49" charset="0"/>
                <a:ea typeface="ＭＳ Ｐゴシック" charset="0"/>
                <a:cs typeface="Consolas" pitchFamily="49" charset="0"/>
              </a:rPr>
              <a:t>&lt;/style&gt;</a:t>
            </a:r>
          </a:p>
          <a:p>
            <a:pPr lvl="1" algn="l">
              <a:buFont typeface="Wingdings" pitchFamily="2" charset="2"/>
              <a:buNone/>
              <a:defRPr/>
            </a:pPr>
            <a:endParaRPr lang="en-US" sz="4000" dirty="0">
              <a:solidFill>
                <a:srgbClr val="000000"/>
              </a:solidFill>
              <a:latin typeface="Consolas" pitchFamily="49" charset="0"/>
              <a:ea typeface="ＭＳ Ｐゴシック" charset="0"/>
              <a:cs typeface="Consolas" pitchFamily="49" charset="0"/>
            </a:endParaRPr>
          </a:p>
          <a:p>
            <a:pPr lvl="1" algn="l">
              <a:buFont typeface="Wingdings" pitchFamily="2" charset="2"/>
              <a:buNone/>
              <a:defRPr/>
            </a:pPr>
            <a:r>
              <a:rPr lang="en-US" sz="4000" dirty="0">
                <a:solidFill>
                  <a:srgbClr val="000000"/>
                </a:solidFill>
                <a:latin typeface="Consolas" pitchFamily="49" charset="0"/>
                <a:ea typeface="ＭＳ Ｐゴシック" charset="0"/>
                <a:cs typeface="Consolas" pitchFamily="49" charset="0"/>
              </a:rPr>
              <a:t>&lt;p id="</a:t>
            </a:r>
            <a:r>
              <a:rPr lang="en-US" sz="4000" dirty="0" err="1">
                <a:solidFill>
                  <a:srgbClr val="000000"/>
                </a:solidFill>
                <a:latin typeface="Consolas" pitchFamily="49" charset="0"/>
                <a:ea typeface="ＭＳ Ｐゴシック" charset="0"/>
                <a:cs typeface="Consolas" pitchFamily="49" charset="0"/>
              </a:rPr>
              <a:t>abc</a:t>
            </a:r>
            <a:r>
              <a:rPr lang="en-US" sz="4000" dirty="0">
                <a:solidFill>
                  <a:srgbClr val="000000"/>
                </a:solidFill>
                <a:latin typeface="Consolas" pitchFamily="49" charset="0"/>
                <a:ea typeface="ＭＳ Ｐゴシック" charset="0"/>
                <a:cs typeface="Consolas" pitchFamily="49" charset="0"/>
              </a:rPr>
              <a:t>"&gt;</a:t>
            </a:r>
            <a:r>
              <a:rPr lang="en-US" sz="4000" dirty="0">
                <a:solidFill>
                  <a:srgbClr val="7D1102"/>
                </a:solidFill>
                <a:latin typeface="Consolas" pitchFamily="49" charset="0"/>
                <a:ea typeface="ＭＳ Ｐゴシック" charset="0"/>
                <a:cs typeface="Consolas" pitchFamily="49" charset="0"/>
              </a:rPr>
              <a:t>this paragraph is a match</a:t>
            </a:r>
            <a:r>
              <a:rPr lang="en-US" sz="40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4000" dirty="0">
                <a:solidFill>
                  <a:srgbClr val="000000"/>
                </a:solidFill>
                <a:latin typeface="Consolas" pitchFamily="49" charset="0"/>
                <a:ea typeface="ＭＳ Ｐゴシック" charset="0"/>
                <a:cs typeface="Consolas" pitchFamily="49" charset="0"/>
              </a:rPr>
              <a:t>&lt;p id="</a:t>
            </a:r>
            <a:r>
              <a:rPr lang="en-US" sz="4000" dirty="0" err="1">
                <a:solidFill>
                  <a:srgbClr val="000000"/>
                </a:solidFill>
                <a:latin typeface="Consolas" pitchFamily="49" charset="0"/>
                <a:ea typeface="ＭＳ Ｐゴシック" charset="0"/>
                <a:cs typeface="Consolas" pitchFamily="49" charset="0"/>
              </a:rPr>
              <a:t>Xabc</a:t>
            </a:r>
            <a:r>
              <a:rPr lang="en-US" sz="4000" dirty="0">
                <a:solidFill>
                  <a:srgbClr val="000000"/>
                </a:solidFill>
                <a:latin typeface="Consolas" pitchFamily="49" charset="0"/>
                <a:ea typeface="ＭＳ Ｐゴシック" charset="0"/>
                <a:cs typeface="Consolas" pitchFamily="49" charset="0"/>
              </a:rPr>
              <a:t>"&gt;</a:t>
            </a:r>
            <a:r>
              <a:rPr lang="en-US" sz="4000" dirty="0">
                <a:solidFill>
                  <a:srgbClr val="7D1102"/>
                </a:solidFill>
                <a:latin typeface="Consolas" pitchFamily="49" charset="0"/>
                <a:ea typeface="ＭＳ Ｐゴシック" charset="0"/>
                <a:cs typeface="Consolas" pitchFamily="49" charset="0"/>
              </a:rPr>
              <a:t>this paragraph is a match</a:t>
            </a:r>
            <a:r>
              <a:rPr lang="en-US" sz="40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4000" dirty="0">
                <a:solidFill>
                  <a:srgbClr val="000000"/>
                </a:solidFill>
                <a:latin typeface="Consolas" pitchFamily="49" charset="0"/>
                <a:ea typeface="ＭＳ Ｐゴシック" charset="0"/>
                <a:cs typeface="Consolas" pitchFamily="49" charset="0"/>
              </a:rPr>
              <a:t>&lt;p id="</a:t>
            </a:r>
            <a:r>
              <a:rPr lang="en-US" sz="4000" dirty="0" err="1">
                <a:solidFill>
                  <a:srgbClr val="000000"/>
                </a:solidFill>
                <a:latin typeface="Consolas" pitchFamily="49" charset="0"/>
                <a:ea typeface="ＭＳ Ｐゴシック" charset="0"/>
                <a:cs typeface="Consolas" pitchFamily="49" charset="0"/>
              </a:rPr>
              <a:t>abcX</a:t>
            </a:r>
            <a:r>
              <a:rPr lang="en-US" sz="4000" dirty="0">
                <a:solidFill>
                  <a:srgbClr val="000000"/>
                </a:solidFill>
                <a:latin typeface="Consolas" pitchFamily="49" charset="0"/>
                <a:ea typeface="ＭＳ Ｐゴシック" charset="0"/>
                <a:cs typeface="Consolas" pitchFamily="49" charset="0"/>
              </a:rPr>
              <a:t>"&gt;</a:t>
            </a:r>
            <a:r>
              <a:rPr lang="en-US" sz="4000" dirty="0">
                <a:solidFill>
                  <a:schemeClr val="tx1"/>
                </a:solidFill>
                <a:latin typeface="Consolas" pitchFamily="49" charset="0"/>
                <a:ea typeface="ＭＳ Ｐゴシック" charset="0"/>
                <a:cs typeface="Consolas" pitchFamily="49" charset="0"/>
              </a:rPr>
              <a:t>this paragraph is NOT a match</a:t>
            </a:r>
            <a:r>
              <a:rPr lang="en-US" sz="4000" dirty="0">
                <a:solidFill>
                  <a:srgbClr val="000000"/>
                </a:solidFill>
                <a:latin typeface="Consolas" pitchFamily="49" charset="0"/>
                <a:ea typeface="ＭＳ Ｐゴシック" charset="0"/>
                <a:cs typeface="Consolas" pitchFamily="49" charset="0"/>
              </a:rPr>
              <a:t>&lt;/p</a:t>
            </a:r>
            <a:r>
              <a:rPr lang="en-US" sz="4000" dirty="0" smtClean="0">
                <a:solidFill>
                  <a:srgbClr val="000000"/>
                </a:solidFill>
                <a:latin typeface="Consolas" pitchFamily="49" charset="0"/>
                <a:ea typeface="ＭＳ Ｐゴシック" charset="0"/>
                <a:cs typeface="Consolas" pitchFamily="49" charset="0"/>
              </a:rPr>
              <a:t>&gt;</a:t>
            </a:r>
            <a:endParaRPr lang="en-US" sz="4000" dirty="0">
              <a:solidFill>
                <a:srgbClr val="000000"/>
              </a:solidFill>
              <a:latin typeface="Consolas" pitchFamily="49" charset="0"/>
              <a:ea typeface="ＭＳ Ｐゴシック" charset="0"/>
              <a:cs typeface="Consolas" pitchFamily="49" charset="0"/>
            </a:endParaRP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685250" y="10643508"/>
            <a:ext cx="2208936" cy="2208936"/>
          </a:xfrm>
          <a:prstGeom prst="rect">
            <a:avLst/>
          </a:prstGeom>
        </p:spPr>
      </p:pic>
      <p:sp>
        <p:nvSpPr>
          <p:cNvPr id="7" name="Content Placeholder 1"/>
          <p:cNvSpPr txBox="1">
            <a:spLocks/>
          </p:cNvSpPr>
          <p:nvPr/>
        </p:nvSpPr>
        <p:spPr>
          <a:xfrm>
            <a:off x="8667750" y="11849100"/>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/HTML5/09-css3/Demos/selectors-attribute-</a:t>
            </a:r>
            <a:r>
              <a:rPr lang="en-US" sz="4000" u="sng" dirty="0" err="1" smtClean="0">
                <a:solidFill>
                  <a:schemeClr val="accent3">
                    <a:lumMod val="75000"/>
                  </a:schemeClr>
                </a:solidFill>
                <a:latin typeface="+mj-lt"/>
                <a:cs typeface="Trade Gothic Next LT Pro Lt" pitchFamily="34" charset="0"/>
              </a:rPr>
              <a:t>matching.html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4112958924"/>
      </p:ext>
    </p:extLst>
  </p:cSld>
  <p:clrMapOvr>
    <a:masterClrMapping/>
  </p:clrMapOvr>
  <p:transition xmlns:p14="http://schemas.microsoft.com/office/powerpoint/2010/main" spd="me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381000"/>
            <a:ext cx="23050500" cy="1203325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Attribute ends with value</a:t>
            </a:r>
          </a:p>
          <a:p>
            <a:pPr eaLnBrk="1" hangingPunct="1">
              <a:lnSpc>
                <a:spcPct val="50000"/>
              </a:lnSpc>
            </a:pPr>
            <a:r>
              <a:rPr lang="en-US" sz="4000" dirty="0" smtClean="0">
                <a:solidFill>
                  <a:schemeClr val="accent5">
                    <a:lumMod val="75000"/>
                  </a:schemeClr>
                </a:solidFill>
                <a:latin typeface="Consolas"/>
                <a:cs typeface="Consolas"/>
              </a:rPr>
              <a:t>e[</a:t>
            </a:r>
            <a:r>
              <a:rPr lang="en-US" sz="4000" dirty="0" err="1" smtClean="0">
                <a:solidFill>
                  <a:schemeClr val="accent5">
                    <a:lumMod val="75000"/>
                  </a:schemeClr>
                </a:solidFill>
                <a:latin typeface="Consolas"/>
                <a:cs typeface="Consolas"/>
              </a:rPr>
              <a:t>att</a:t>
            </a:r>
            <a:r>
              <a:rPr lang="en-US" sz="4000" dirty="0" smtClean="0">
                <a:solidFill>
                  <a:schemeClr val="accent5">
                    <a:lumMod val="75000"/>
                  </a:schemeClr>
                </a:solidFill>
                <a:latin typeface="Consolas"/>
                <a:cs typeface="Consolas"/>
              </a:rPr>
              <a:t>*=“</a:t>
            </a:r>
            <a:r>
              <a:rPr lang="en-US" sz="4000" dirty="0" err="1" smtClean="0">
                <a:solidFill>
                  <a:schemeClr val="accent5">
                    <a:lumMod val="75000"/>
                  </a:schemeClr>
                </a:solidFill>
                <a:latin typeface="Consolas"/>
                <a:cs typeface="Consolas"/>
              </a:rPr>
              <a:t>val</a:t>
            </a:r>
            <a:r>
              <a:rPr lang="en-US" sz="4000" dirty="0" smtClean="0">
                <a:solidFill>
                  <a:schemeClr val="accent5">
                    <a:lumMod val="75000"/>
                  </a:schemeClr>
                </a:solidFill>
                <a:latin typeface="Consolas"/>
                <a:cs typeface="Consolas"/>
              </a:rPr>
              <a:t>”]</a:t>
            </a:r>
          </a:p>
          <a:p>
            <a:pPr lvl="1">
              <a:lnSpc>
                <a:spcPct val="50000"/>
              </a:lnSpc>
            </a:pPr>
            <a:r>
              <a:rPr lang="en-US" sz="4000" dirty="0" smtClean="0">
                <a:solidFill>
                  <a:srgbClr val="434746"/>
                </a:solidFill>
                <a:cs typeface="Trade Gothic Next LT Pro Lt" pitchFamily="34" charset="0"/>
              </a:rPr>
              <a:t>select any element e whose attribute </a:t>
            </a:r>
            <a:r>
              <a:rPr lang="en-US" sz="4000" dirty="0" err="1" smtClean="0">
                <a:solidFill>
                  <a:srgbClr val="434746"/>
                </a:solidFill>
                <a:cs typeface="Trade Gothic Next LT Pro Lt" pitchFamily="34" charset="0"/>
              </a:rPr>
              <a:t>att</a:t>
            </a:r>
            <a:r>
              <a:rPr lang="en-US" sz="4000" dirty="0" smtClean="0">
                <a:solidFill>
                  <a:srgbClr val="434746"/>
                </a:solidFill>
                <a:cs typeface="Trade Gothic Next LT Pro Lt" pitchFamily="34" charset="0"/>
              </a:rPr>
              <a:t> ends with </a:t>
            </a:r>
            <a:r>
              <a:rPr lang="en-US" sz="4000" dirty="0" err="1" smtClean="0">
                <a:solidFill>
                  <a:srgbClr val="434746"/>
                </a:solidFill>
                <a:cs typeface="Trade Gothic Next LT Pro Lt" pitchFamily="34" charset="0"/>
              </a:rPr>
              <a:t>val</a:t>
            </a:r>
            <a:r>
              <a:rPr lang="en-US" sz="4000" dirty="0" smtClean="0">
                <a:solidFill>
                  <a:srgbClr val="434746"/>
                </a:solidFill>
                <a:cs typeface="Trade Gothic Next LT Pro Lt" pitchFamily="34" charset="0"/>
              </a:rPr>
              <a:t> </a:t>
            </a: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641469" y="6194065"/>
            <a:ext cx="17762285" cy="556180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4000" dirty="0" smtClean="0">
                <a:solidFill>
                  <a:srgbClr val="51868F"/>
                </a:solidFill>
                <a:latin typeface="Consolas" pitchFamily="49" charset="0"/>
                <a:ea typeface="ＭＳ Ｐゴシック" charset="0"/>
                <a:cs typeface="Consolas" pitchFamily="49" charset="0"/>
              </a:rPr>
              <a:t>&lt;</a:t>
            </a:r>
            <a:r>
              <a:rPr lang="en-US" sz="4000" dirty="0">
                <a:solidFill>
                  <a:srgbClr val="51868F"/>
                </a:solidFill>
                <a:latin typeface="Consolas" pitchFamily="49" charset="0"/>
                <a:ea typeface="ＭＳ Ｐゴシック" charset="0"/>
                <a:cs typeface="Consolas" pitchFamily="49" charset="0"/>
              </a:rPr>
              <a:t>style&gt;</a:t>
            </a:r>
          </a:p>
          <a:p>
            <a:pPr lvl="1" algn="l">
              <a:buFont typeface="Wingdings" pitchFamily="2" charset="2"/>
              <a:buNone/>
              <a:defRPr/>
            </a:pPr>
            <a:r>
              <a:rPr lang="en-US" sz="4000" dirty="0">
                <a:solidFill>
                  <a:srgbClr val="000000"/>
                </a:solidFill>
                <a:latin typeface="Consolas" pitchFamily="49" charset="0"/>
                <a:ea typeface="ＭＳ Ｐゴシック" charset="0"/>
                <a:cs typeface="Consolas" pitchFamily="49" charset="0"/>
              </a:rPr>
              <a:t>	p[id*="</a:t>
            </a:r>
            <a:r>
              <a:rPr lang="en-US" sz="4000" dirty="0" err="1">
                <a:solidFill>
                  <a:srgbClr val="000000"/>
                </a:solidFill>
                <a:latin typeface="Consolas" pitchFamily="49" charset="0"/>
                <a:ea typeface="ＭＳ Ｐゴシック" charset="0"/>
                <a:cs typeface="Consolas" pitchFamily="49" charset="0"/>
              </a:rPr>
              <a:t>abc</a:t>
            </a:r>
            <a:r>
              <a:rPr lang="en-US" sz="4000" dirty="0">
                <a:solidFill>
                  <a:srgbClr val="000000"/>
                </a:solidFill>
                <a:latin typeface="Consolas" pitchFamily="49" charset="0"/>
                <a:ea typeface="ＭＳ Ｐゴシック" charset="0"/>
                <a:cs typeface="Consolas" pitchFamily="49" charset="0"/>
              </a:rPr>
              <a:t>"] { color: </a:t>
            </a:r>
            <a:r>
              <a:rPr lang="en-US" sz="4000" dirty="0">
                <a:solidFill>
                  <a:srgbClr val="7D1102"/>
                </a:solidFill>
                <a:latin typeface="Consolas" pitchFamily="49" charset="0"/>
                <a:ea typeface="ＭＳ Ｐゴシック" charset="0"/>
                <a:cs typeface="Consolas" pitchFamily="49" charset="0"/>
              </a:rPr>
              <a:t>#FF0000</a:t>
            </a:r>
            <a:r>
              <a:rPr lang="en-US" sz="4000" dirty="0">
                <a:solidFill>
                  <a:schemeClr val="tx1"/>
                </a:solidFill>
                <a:latin typeface="Consolas" pitchFamily="49" charset="0"/>
                <a:ea typeface="ＭＳ Ｐゴシック" charset="0"/>
                <a:cs typeface="Consolas" pitchFamily="49" charset="0"/>
              </a:rPr>
              <a:t> </a:t>
            </a:r>
            <a:r>
              <a:rPr lang="en-US" sz="4000" dirty="0" smtClean="0">
                <a:solidFill>
                  <a:srgbClr val="B00005"/>
                </a:solidFill>
                <a:latin typeface="Consolas" pitchFamily="49" charset="0"/>
                <a:ea typeface="ＭＳ Ｐゴシック" charset="0"/>
                <a:cs typeface="Consolas" pitchFamily="49" charset="0"/>
              </a:rPr>
              <a:t> </a:t>
            </a:r>
            <a:r>
              <a:rPr lang="en-US" sz="4000" dirty="0">
                <a:solidFill>
                  <a:srgbClr val="000000"/>
                </a:solidFill>
                <a:latin typeface="Consolas" pitchFamily="49" charset="0"/>
                <a:ea typeface="ＭＳ Ｐゴシック" charset="0"/>
                <a:cs typeface="Consolas" pitchFamily="49" charset="0"/>
              </a:rPr>
              <a:t>}</a:t>
            </a:r>
          </a:p>
          <a:p>
            <a:pPr lvl="1" algn="l">
              <a:buFont typeface="Wingdings" pitchFamily="2" charset="2"/>
              <a:buNone/>
              <a:defRPr/>
            </a:pPr>
            <a:r>
              <a:rPr lang="en-US" sz="4000" dirty="0">
                <a:solidFill>
                  <a:srgbClr val="51868F"/>
                </a:solidFill>
                <a:latin typeface="Consolas" pitchFamily="49" charset="0"/>
                <a:ea typeface="ＭＳ Ｐゴシック" charset="0"/>
                <a:cs typeface="Consolas" pitchFamily="49" charset="0"/>
              </a:rPr>
              <a:t>&lt;/style&gt;</a:t>
            </a:r>
          </a:p>
          <a:p>
            <a:pPr lvl="1" algn="l">
              <a:buFont typeface="Wingdings" pitchFamily="2" charset="2"/>
              <a:buNone/>
              <a:defRPr/>
            </a:pPr>
            <a:r>
              <a:rPr lang="en-US" sz="4000" dirty="0" smtClean="0">
                <a:solidFill>
                  <a:schemeClr val="tx1">
                    <a:lumMod val="50000"/>
                  </a:schemeClr>
                </a:solidFill>
                <a:latin typeface="Consolas" pitchFamily="49" charset="0"/>
                <a:ea typeface="ＭＳ Ｐゴシック" charset="0"/>
                <a:cs typeface="Consolas" pitchFamily="49" charset="0"/>
              </a:rPr>
              <a:t>&lt;</a:t>
            </a:r>
            <a:r>
              <a:rPr lang="en-US" sz="4000" dirty="0">
                <a:solidFill>
                  <a:schemeClr val="tx1">
                    <a:lumMod val="50000"/>
                  </a:schemeClr>
                </a:solidFill>
                <a:latin typeface="Consolas" pitchFamily="49" charset="0"/>
                <a:ea typeface="ＭＳ Ｐゴシック" charset="0"/>
                <a:cs typeface="Consolas" pitchFamily="49" charset="0"/>
              </a:rPr>
              <a:t>p id="</a:t>
            </a:r>
            <a:r>
              <a:rPr lang="en-US" sz="4000" dirty="0" err="1">
                <a:solidFill>
                  <a:schemeClr val="tx1">
                    <a:lumMod val="50000"/>
                  </a:schemeClr>
                </a:solidFill>
                <a:latin typeface="Consolas" pitchFamily="49" charset="0"/>
                <a:ea typeface="ＭＳ Ｐゴシック" charset="0"/>
                <a:cs typeface="Consolas" pitchFamily="49" charset="0"/>
              </a:rPr>
              <a:t>abc</a:t>
            </a:r>
            <a:r>
              <a:rPr lang="en-US" sz="4000" dirty="0">
                <a:solidFill>
                  <a:schemeClr val="tx1">
                    <a:lumMod val="50000"/>
                  </a:schemeClr>
                </a:solidFill>
                <a:latin typeface="Consolas" pitchFamily="49" charset="0"/>
                <a:ea typeface="ＭＳ Ｐゴシック" charset="0"/>
                <a:cs typeface="Consolas" pitchFamily="49" charset="0"/>
              </a:rPr>
              <a:t>"&gt;</a:t>
            </a:r>
            <a:r>
              <a:rPr lang="en-US" sz="4000" dirty="0">
                <a:solidFill>
                  <a:srgbClr val="7D1102"/>
                </a:solidFill>
                <a:latin typeface="Consolas" pitchFamily="49" charset="0"/>
                <a:ea typeface="ＭＳ Ｐゴシック" charset="0"/>
                <a:cs typeface="Consolas" pitchFamily="49" charset="0"/>
              </a:rPr>
              <a:t>this paragraph is a match</a:t>
            </a:r>
            <a:r>
              <a:rPr lang="en-US" sz="40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4000" dirty="0">
                <a:solidFill>
                  <a:srgbClr val="000000"/>
                </a:solidFill>
                <a:latin typeface="Consolas" pitchFamily="49" charset="0"/>
                <a:ea typeface="ＭＳ Ｐゴシック" charset="0"/>
                <a:cs typeface="Consolas" pitchFamily="49" charset="0"/>
              </a:rPr>
              <a:t>&lt;p id="</a:t>
            </a:r>
            <a:r>
              <a:rPr lang="en-US" sz="4000" dirty="0" err="1">
                <a:solidFill>
                  <a:srgbClr val="000000"/>
                </a:solidFill>
                <a:latin typeface="Consolas" pitchFamily="49" charset="0"/>
                <a:ea typeface="ＭＳ Ｐゴシック" charset="0"/>
                <a:cs typeface="Consolas" pitchFamily="49" charset="0"/>
              </a:rPr>
              <a:t>abcX</a:t>
            </a:r>
            <a:r>
              <a:rPr lang="en-US" sz="4000" dirty="0">
                <a:solidFill>
                  <a:srgbClr val="000000"/>
                </a:solidFill>
                <a:latin typeface="Consolas" pitchFamily="49" charset="0"/>
                <a:ea typeface="ＭＳ Ｐゴシック" charset="0"/>
                <a:cs typeface="Consolas" pitchFamily="49" charset="0"/>
              </a:rPr>
              <a:t>"&gt;</a:t>
            </a:r>
            <a:r>
              <a:rPr lang="en-US" sz="4000" dirty="0">
                <a:solidFill>
                  <a:schemeClr val="accent5">
                    <a:lumMod val="75000"/>
                  </a:schemeClr>
                </a:solidFill>
                <a:latin typeface="Consolas" pitchFamily="49" charset="0"/>
                <a:ea typeface="ＭＳ Ｐゴシック" charset="0"/>
                <a:cs typeface="Consolas" pitchFamily="49" charset="0"/>
              </a:rPr>
              <a:t>this paragraph is a match</a:t>
            </a:r>
            <a:r>
              <a:rPr lang="en-US" sz="40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4000" dirty="0">
                <a:solidFill>
                  <a:srgbClr val="000000"/>
                </a:solidFill>
                <a:latin typeface="Consolas" pitchFamily="49" charset="0"/>
                <a:ea typeface="ＭＳ Ｐゴシック" charset="0"/>
                <a:cs typeface="Consolas" pitchFamily="49" charset="0"/>
              </a:rPr>
              <a:t>&lt;p id="</a:t>
            </a:r>
            <a:r>
              <a:rPr lang="en-US" sz="4000" dirty="0" err="1">
                <a:solidFill>
                  <a:srgbClr val="000000"/>
                </a:solidFill>
                <a:latin typeface="Consolas" pitchFamily="49" charset="0"/>
                <a:ea typeface="ＭＳ Ｐゴシック" charset="0"/>
                <a:cs typeface="Consolas" pitchFamily="49" charset="0"/>
              </a:rPr>
              <a:t>Xabc</a:t>
            </a:r>
            <a:r>
              <a:rPr lang="en-US" sz="4000" dirty="0">
                <a:solidFill>
                  <a:srgbClr val="000000"/>
                </a:solidFill>
                <a:latin typeface="Consolas" pitchFamily="49" charset="0"/>
                <a:ea typeface="ＭＳ Ｐゴシック" charset="0"/>
                <a:cs typeface="Consolas" pitchFamily="49" charset="0"/>
              </a:rPr>
              <a:t>"&gt;</a:t>
            </a:r>
            <a:r>
              <a:rPr lang="en-US" sz="4000" dirty="0">
                <a:solidFill>
                  <a:srgbClr val="7D1102"/>
                </a:solidFill>
                <a:latin typeface="Consolas" pitchFamily="49" charset="0"/>
                <a:ea typeface="ＭＳ Ｐゴシック" charset="0"/>
                <a:cs typeface="Consolas" pitchFamily="49" charset="0"/>
              </a:rPr>
              <a:t>this paragraph is a match</a:t>
            </a:r>
            <a:r>
              <a:rPr lang="en-US" sz="40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4000" dirty="0">
                <a:solidFill>
                  <a:srgbClr val="000000"/>
                </a:solidFill>
                <a:latin typeface="Consolas" pitchFamily="49" charset="0"/>
                <a:ea typeface="ＭＳ Ｐゴシック" charset="0"/>
                <a:cs typeface="Consolas" pitchFamily="49" charset="0"/>
              </a:rPr>
              <a:t>&lt;p id="</a:t>
            </a:r>
            <a:r>
              <a:rPr lang="en-US" sz="4000" dirty="0" err="1">
                <a:solidFill>
                  <a:srgbClr val="000000"/>
                </a:solidFill>
                <a:latin typeface="Consolas" pitchFamily="49" charset="0"/>
                <a:ea typeface="ＭＳ Ｐゴシック" charset="0"/>
                <a:cs typeface="Consolas" pitchFamily="49" charset="0"/>
              </a:rPr>
              <a:t>XabcX</a:t>
            </a:r>
            <a:r>
              <a:rPr lang="en-US" sz="4000" dirty="0">
                <a:solidFill>
                  <a:srgbClr val="000000"/>
                </a:solidFill>
                <a:latin typeface="Consolas" pitchFamily="49" charset="0"/>
                <a:ea typeface="ＭＳ Ｐゴシック" charset="0"/>
                <a:cs typeface="Consolas" pitchFamily="49" charset="0"/>
              </a:rPr>
              <a:t>"&gt;</a:t>
            </a:r>
            <a:r>
              <a:rPr lang="en-US" sz="4000" dirty="0">
                <a:solidFill>
                  <a:srgbClr val="7D1102"/>
                </a:solidFill>
                <a:latin typeface="Consolas" pitchFamily="49" charset="0"/>
                <a:ea typeface="ＭＳ Ｐゴシック" charset="0"/>
                <a:cs typeface="Consolas" pitchFamily="49" charset="0"/>
              </a:rPr>
              <a:t>this paragraph is a match</a:t>
            </a:r>
            <a:r>
              <a:rPr lang="en-US" sz="40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4000" dirty="0">
                <a:solidFill>
                  <a:srgbClr val="000000"/>
                </a:solidFill>
                <a:latin typeface="Consolas" pitchFamily="49" charset="0"/>
                <a:ea typeface="ＭＳ Ｐゴシック" charset="0"/>
                <a:cs typeface="Consolas" pitchFamily="49" charset="0"/>
              </a:rPr>
              <a:t>&lt;p id="</a:t>
            </a:r>
            <a:r>
              <a:rPr lang="en-US" sz="4000" dirty="0" err="1">
                <a:solidFill>
                  <a:srgbClr val="000000"/>
                </a:solidFill>
                <a:latin typeface="Consolas" pitchFamily="49" charset="0"/>
                <a:ea typeface="ＭＳ Ｐゴシック" charset="0"/>
                <a:cs typeface="Consolas" pitchFamily="49" charset="0"/>
              </a:rPr>
              <a:t>aXbXc</a:t>
            </a:r>
            <a:r>
              <a:rPr lang="en-US" sz="4000" dirty="0">
                <a:solidFill>
                  <a:srgbClr val="000000"/>
                </a:solidFill>
                <a:latin typeface="Consolas" pitchFamily="49" charset="0"/>
                <a:ea typeface="ＭＳ Ｐゴシック" charset="0"/>
                <a:cs typeface="Consolas" pitchFamily="49" charset="0"/>
              </a:rPr>
              <a:t>"&gt;</a:t>
            </a:r>
            <a:r>
              <a:rPr lang="en-US" sz="4000" dirty="0">
                <a:solidFill>
                  <a:schemeClr val="tx1"/>
                </a:solidFill>
                <a:latin typeface="Consolas" pitchFamily="49" charset="0"/>
                <a:ea typeface="ＭＳ Ｐゴシック" charset="0"/>
                <a:cs typeface="Consolas" pitchFamily="49" charset="0"/>
              </a:rPr>
              <a:t>this paragraph is NOT a match</a:t>
            </a:r>
            <a:r>
              <a:rPr lang="en-US" sz="4000" dirty="0">
                <a:solidFill>
                  <a:srgbClr val="000000"/>
                </a:solidFill>
                <a:latin typeface="Consolas" pitchFamily="49" charset="0"/>
                <a:ea typeface="ＭＳ Ｐゴシック" charset="0"/>
                <a:cs typeface="Consolas" pitchFamily="49" charset="0"/>
              </a:rPr>
              <a:t>&lt;/p&gt;</a:t>
            </a: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685250" y="10643508"/>
            <a:ext cx="2208936" cy="2208936"/>
          </a:xfrm>
          <a:prstGeom prst="rect">
            <a:avLst/>
          </a:prstGeom>
        </p:spPr>
      </p:pic>
      <p:sp>
        <p:nvSpPr>
          <p:cNvPr id="7" name="Content Placeholder 1"/>
          <p:cNvSpPr txBox="1">
            <a:spLocks/>
          </p:cNvSpPr>
          <p:nvPr/>
        </p:nvSpPr>
        <p:spPr>
          <a:xfrm>
            <a:off x="8667750" y="11849100"/>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/HTML5/09-css3/Demos/selectors-attribute-</a:t>
            </a:r>
            <a:r>
              <a:rPr lang="en-US" sz="4000" u="sng" dirty="0" err="1" smtClean="0">
                <a:solidFill>
                  <a:schemeClr val="accent3">
                    <a:lumMod val="75000"/>
                  </a:schemeClr>
                </a:solidFill>
                <a:latin typeface="+mj-lt"/>
                <a:cs typeface="Trade Gothic Next LT Pro Lt" pitchFamily="34" charset="0"/>
              </a:rPr>
              <a:t>matching.html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1754049653"/>
      </p:ext>
    </p:extLst>
  </p:cSld>
  <p:clrMapOvr>
    <a:masterClrMapping/>
  </p:clrMapOvr>
  <p:transition xmlns:p14="http://schemas.microsoft.com/office/powerpoint/2010/main" spd="me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DEMOS</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Demo – CSS Attribute Matching</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924357"/>
            <a:ext cx="11227376" cy="4641710"/>
          </a:xfrm>
        </p:spPr>
        <p:txBody>
          <a:bodyPr>
            <a:noAutofit/>
          </a:bodyPr>
          <a:lstStyle/>
          <a:p>
            <a:pPr eaLnBrk="1" hangingPunct="1">
              <a:buFont typeface="Wingdings" charset="2"/>
              <a:buChar char="v"/>
            </a:pPr>
            <a:r>
              <a:rPr lang="en-US" sz="4400" b="1" dirty="0" smtClean="0">
                <a:solidFill>
                  <a:srgbClr val="51868F"/>
                </a:solidFill>
                <a:latin typeface="+mj-lt"/>
                <a:cs typeface="Trade Gothic Next LT Pro Lt" pitchFamily="34" charset="0"/>
              </a:rPr>
              <a:t>Demos/Unit09-CSS3/selectors-attribute-</a:t>
            </a:r>
            <a:r>
              <a:rPr lang="en-US" sz="4400" b="1" dirty="0" err="1" smtClean="0">
                <a:solidFill>
                  <a:srgbClr val="51868F"/>
                </a:solidFill>
                <a:latin typeface="+mj-lt"/>
                <a:cs typeface="Trade Gothic Next LT Pro Lt" pitchFamily="34" charset="0"/>
              </a:rPr>
              <a:t>marching.html</a:t>
            </a:r>
            <a:endParaRPr lang="en-US" sz="4400" dirty="0">
              <a:solidFill>
                <a:srgbClr val="51868F"/>
              </a:solidFill>
              <a:latin typeface="+mj-lt"/>
              <a:cs typeface="Trade Gothic Next LT Pro Lt" pitchFamily="34" charset="0"/>
            </a:endParaRPr>
          </a:p>
        </p:txBody>
      </p:sp>
      <p:pic>
        <p:nvPicPr>
          <p:cNvPr id="5" name="Picture 4" descr="Slice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0650" y="57930"/>
            <a:ext cx="17437100" cy="13658070"/>
          </a:xfrm>
          <a:prstGeom prst="rect">
            <a:avLst/>
          </a:prstGeom>
        </p:spPr>
      </p:pic>
    </p:spTree>
    <p:extLst>
      <p:ext uri="{BB962C8B-B14F-4D97-AF65-F5344CB8AC3E}">
        <p14:creationId xmlns:p14="http://schemas.microsoft.com/office/powerpoint/2010/main" val="767888859"/>
      </p:ext>
    </p:extLst>
  </p:cSld>
  <p:clrMapOvr>
    <a:masterClrMapping/>
  </p:clrMapOvr>
  <p:transition xmlns:p14="http://schemas.microsoft.com/office/powerpoint/2010/main" spd="me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Psuedo</a:t>
            </a:r>
            <a:r>
              <a:rPr lang="en-US" dirty="0" smtClean="0"/>
              <a:t>-class: structural</a:t>
            </a:r>
            <a:endParaRPr lang="en-US" dirty="0"/>
          </a:p>
        </p:txBody>
      </p:sp>
      <p:sp>
        <p:nvSpPr>
          <p:cNvPr id="3" name="Text Placeholder 2"/>
          <p:cNvSpPr>
            <a:spLocks noGrp="1"/>
          </p:cNvSpPr>
          <p:nvPr>
            <p:ph type="body" idx="1"/>
          </p:nvPr>
        </p:nvSpPr>
        <p:spPr>
          <a:xfrm>
            <a:off x="673100" y="2374900"/>
            <a:ext cx="23050500" cy="8864600"/>
          </a:xfrm>
        </p:spPr>
        <p:txBody>
          <a:bodyPr>
            <a:noAutofit/>
          </a:bodyPr>
          <a:lstStyle/>
          <a:p>
            <a:pPr eaLnBrk="1" hangingPunct="1">
              <a:lnSpc>
                <a:spcPct val="50000"/>
              </a:lnSpc>
            </a:pPr>
            <a:r>
              <a:rPr lang="en-US" sz="4000" dirty="0" err="1" smtClean="0">
                <a:solidFill>
                  <a:schemeClr val="accent5">
                    <a:lumMod val="75000"/>
                  </a:schemeClr>
                </a:solidFill>
                <a:latin typeface="Consolas"/>
                <a:cs typeface="Consolas"/>
              </a:rPr>
              <a:t>e:nth-child</a:t>
            </a:r>
            <a:r>
              <a:rPr lang="en-US" sz="4000" dirty="0" smtClean="0">
                <a:solidFill>
                  <a:schemeClr val="accent5">
                    <a:lumMod val="75000"/>
                  </a:schemeClr>
                </a:solidFill>
                <a:latin typeface="Consolas"/>
                <a:cs typeface="Consolas"/>
              </a:rPr>
              <a:t>() </a:t>
            </a:r>
            <a:r>
              <a:rPr lang="en-US" sz="4000" dirty="0" smtClean="0">
                <a:solidFill>
                  <a:schemeClr val="accent5">
                    <a:lumMod val="75000"/>
                  </a:schemeClr>
                </a:solidFill>
                <a:latin typeface="+mj-lt"/>
                <a:cs typeface="Consolas"/>
              </a:rPr>
              <a:t>and </a:t>
            </a:r>
            <a:r>
              <a:rPr lang="en-US" sz="4000" dirty="0" err="1" smtClean="0">
                <a:solidFill>
                  <a:schemeClr val="accent5">
                    <a:lumMod val="75000"/>
                  </a:schemeClr>
                </a:solidFill>
                <a:latin typeface="Consolas"/>
                <a:cs typeface="Consolas"/>
              </a:rPr>
              <a:t>e:nth-last-child</a:t>
            </a:r>
            <a:r>
              <a:rPr lang="en-US" sz="4000" dirty="0" smtClean="0">
                <a:solidFill>
                  <a:schemeClr val="accent5">
                    <a:lumMod val="75000"/>
                  </a:schemeClr>
                </a:solidFill>
                <a:latin typeface="Consolas"/>
                <a:cs typeface="Consolas"/>
              </a:rPr>
              <a:t>()</a:t>
            </a:r>
          </a:p>
          <a:p>
            <a:pPr lvl="1">
              <a:lnSpc>
                <a:spcPct val="50000"/>
              </a:lnSpc>
            </a:pPr>
            <a:r>
              <a:rPr lang="en-US" sz="4000" dirty="0" smtClean="0">
                <a:solidFill>
                  <a:srgbClr val="434746"/>
                </a:solidFill>
                <a:cs typeface="Trade Gothic Next LT Pro Lt" pitchFamily="34" charset="0"/>
              </a:rPr>
              <a:t>select element e based on position in relation to the parent </a:t>
            </a:r>
          </a:p>
          <a:p>
            <a:pPr lvl="1">
              <a:lnSpc>
                <a:spcPct val="50000"/>
              </a:lnSpc>
            </a:pPr>
            <a:r>
              <a:rPr lang="en-US" sz="4000" dirty="0" smtClean="0">
                <a:solidFill>
                  <a:srgbClr val="434746"/>
                </a:solidFill>
                <a:cs typeface="Trade Gothic Next LT Pro Lt" pitchFamily="34" charset="0"/>
              </a:rPr>
              <a:t>specify a number or a keyword: </a:t>
            </a:r>
            <a:r>
              <a:rPr lang="en-US" sz="4000" i="1" dirty="0" smtClean="0">
                <a:solidFill>
                  <a:srgbClr val="434746"/>
                </a:solidFill>
                <a:cs typeface="Trade Gothic Next LT Pro Lt" pitchFamily="34" charset="0"/>
              </a:rPr>
              <a:t>odd</a:t>
            </a:r>
            <a:r>
              <a:rPr lang="en-US" sz="4000" dirty="0" smtClean="0">
                <a:solidFill>
                  <a:srgbClr val="434746"/>
                </a:solidFill>
                <a:cs typeface="Trade Gothic Next LT Pro Lt" pitchFamily="34" charset="0"/>
              </a:rPr>
              <a:t> or </a:t>
            </a:r>
            <a:r>
              <a:rPr lang="en-US" sz="4000" i="1" dirty="0" smtClean="0">
                <a:solidFill>
                  <a:srgbClr val="434746"/>
                </a:solidFill>
                <a:cs typeface="Trade Gothic Next LT Pro Lt" pitchFamily="34" charset="0"/>
              </a:rPr>
              <a:t>even </a:t>
            </a: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704969" y="6034556"/>
            <a:ext cx="17762285" cy="631094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2800" dirty="0" smtClean="0">
                <a:solidFill>
                  <a:srgbClr val="51868F"/>
                </a:solidFill>
                <a:latin typeface="Consolas" pitchFamily="49" charset="0"/>
                <a:ea typeface="ＭＳ Ｐゴシック" charset="0"/>
                <a:cs typeface="Consolas" pitchFamily="49" charset="0"/>
              </a:rPr>
              <a:t>&lt;</a:t>
            </a:r>
            <a:r>
              <a:rPr lang="en-US" sz="2800" dirty="0">
                <a:solidFill>
                  <a:srgbClr val="51868F"/>
                </a:solidFill>
                <a:latin typeface="Consolas" pitchFamily="49" charset="0"/>
                <a:ea typeface="ＭＳ Ｐゴシック" charset="0"/>
                <a:cs typeface="Consolas" pitchFamily="49" charset="0"/>
              </a:rPr>
              <a:t>style&gt;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a:t>
            </a:r>
            <a:r>
              <a:rPr lang="en-US" sz="2800" dirty="0" err="1">
                <a:solidFill>
                  <a:srgbClr val="000000"/>
                </a:solidFill>
                <a:latin typeface="Consolas" pitchFamily="49" charset="0"/>
                <a:ea typeface="ＭＳ Ｐゴシック" charset="0"/>
                <a:cs typeface="Consolas" pitchFamily="49" charset="0"/>
              </a:rPr>
              <a:t>p:nth-child</a:t>
            </a:r>
            <a:r>
              <a:rPr lang="en-US" sz="2800" dirty="0">
                <a:solidFill>
                  <a:srgbClr val="000000"/>
                </a:solidFill>
                <a:latin typeface="Consolas" pitchFamily="49" charset="0"/>
                <a:ea typeface="ＭＳ Ｐゴシック" charset="0"/>
                <a:cs typeface="Consolas" pitchFamily="49" charset="0"/>
              </a:rPr>
              <a:t>(2) { color: </a:t>
            </a:r>
            <a:r>
              <a:rPr lang="en-US" sz="2800" dirty="0">
                <a:solidFill>
                  <a:srgbClr val="B00005"/>
                </a:solidFill>
                <a:latin typeface="Consolas" pitchFamily="49" charset="0"/>
                <a:ea typeface="ＭＳ Ｐゴシック" charset="0"/>
                <a:cs typeface="Consolas" pitchFamily="49" charset="0"/>
              </a:rPr>
              <a:t>red </a:t>
            </a:r>
            <a:r>
              <a:rPr lang="en-US" sz="2800" dirty="0">
                <a:solidFill>
                  <a:srgbClr val="000000"/>
                </a:solidFill>
                <a:latin typeface="Consolas" pitchFamily="49" charset="0"/>
                <a:ea typeface="ＭＳ Ｐゴシック" charset="0"/>
                <a:cs typeface="Consolas" pitchFamily="49" charset="0"/>
              </a:rPr>
              <a: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a:t>
            </a:r>
            <a:r>
              <a:rPr lang="en-US" sz="2800" dirty="0" err="1">
                <a:solidFill>
                  <a:srgbClr val="000000"/>
                </a:solidFill>
                <a:latin typeface="Consolas" pitchFamily="49" charset="0"/>
                <a:ea typeface="ＭＳ Ｐゴシック" charset="0"/>
                <a:cs typeface="Consolas" pitchFamily="49" charset="0"/>
              </a:rPr>
              <a:t>div:nth-last-child</a:t>
            </a:r>
            <a:r>
              <a:rPr lang="en-US" sz="2800" dirty="0">
                <a:solidFill>
                  <a:srgbClr val="000000"/>
                </a:solidFill>
                <a:latin typeface="Consolas" pitchFamily="49" charset="0"/>
                <a:ea typeface="ＭＳ Ｐゴシック" charset="0"/>
                <a:cs typeface="Consolas" pitchFamily="49" charset="0"/>
              </a:rPr>
              <a:t>(2) { color: </a:t>
            </a:r>
            <a:r>
              <a:rPr lang="en-US" sz="2800" dirty="0">
                <a:solidFill>
                  <a:srgbClr val="2113AA"/>
                </a:solidFill>
                <a:latin typeface="Consolas" pitchFamily="49" charset="0"/>
                <a:ea typeface="ＭＳ Ｐゴシック" charset="0"/>
                <a:cs typeface="Consolas" pitchFamily="49" charset="0"/>
              </a:rPr>
              <a:t>blue </a:t>
            </a:r>
            <a:r>
              <a:rPr lang="en-US" sz="2800" dirty="0">
                <a:solidFill>
                  <a:srgbClr val="000000"/>
                </a:solidFill>
                <a:latin typeface="Consolas" pitchFamily="49" charset="0"/>
                <a:ea typeface="ＭＳ Ｐゴシック" charset="0"/>
                <a:cs typeface="Consolas" pitchFamily="49" charset="0"/>
              </a:rPr>
              <a: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a:t>
            </a:r>
            <a:r>
              <a:rPr lang="en-US" sz="2800" dirty="0" err="1">
                <a:solidFill>
                  <a:srgbClr val="000000"/>
                </a:solidFill>
                <a:latin typeface="Consolas" pitchFamily="49" charset="0"/>
                <a:ea typeface="ＭＳ Ｐゴシック" charset="0"/>
                <a:cs typeface="Consolas" pitchFamily="49" charset="0"/>
              </a:rPr>
              <a:t>p:nth-child</a:t>
            </a:r>
            <a:r>
              <a:rPr lang="en-US" sz="2800" dirty="0">
                <a:solidFill>
                  <a:srgbClr val="000000"/>
                </a:solidFill>
                <a:latin typeface="Consolas" pitchFamily="49" charset="0"/>
                <a:ea typeface="ＭＳ Ｐゴシック" charset="0"/>
                <a:cs typeface="Consolas" pitchFamily="49" charset="0"/>
              </a:rPr>
              <a:t>(even) { text-decoration: </a:t>
            </a:r>
            <a:r>
              <a:rPr lang="en-US" sz="2800" u="sng" dirty="0">
                <a:solidFill>
                  <a:srgbClr val="000000"/>
                </a:solidFill>
                <a:latin typeface="Consolas" pitchFamily="49" charset="0"/>
                <a:ea typeface="ＭＳ Ｐゴシック" charset="0"/>
                <a:cs typeface="Consolas" pitchFamily="49" charset="0"/>
              </a:rPr>
              <a:t>underline</a:t>
            </a:r>
            <a:r>
              <a:rPr lang="en-US" sz="2800" dirty="0">
                <a:solidFill>
                  <a:srgbClr val="000000"/>
                </a:solidFill>
                <a:latin typeface="Consolas" pitchFamily="49" charset="0"/>
                <a:ea typeface="ＭＳ Ｐゴシック" charset="0"/>
                <a:cs typeface="Consolas" pitchFamily="49" charset="0"/>
              </a:rPr>
              <a:t>}</a:t>
            </a:r>
          </a:p>
          <a:p>
            <a:pPr lvl="1" algn="l">
              <a:buFont typeface="Wingdings" pitchFamily="2" charset="2"/>
              <a:buNone/>
              <a:defRPr/>
            </a:pPr>
            <a:r>
              <a:rPr lang="en-US" sz="2800" dirty="0">
                <a:solidFill>
                  <a:srgbClr val="51868F"/>
                </a:solidFill>
                <a:latin typeface="Consolas" pitchFamily="49" charset="0"/>
                <a:ea typeface="ＭＳ Ｐゴシック" charset="0"/>
                <a:cs typeface="Consolas" pitchFamily="49" charset="0"/>
              </a:rPr>
              <a:t>&lt;/style</a:t>
            </a:r>
            <a:r>
              <a:rPr lang="en-US" sz="2800" dirty="0" smtClean="0">
                <a:solidFill>
                  <a:srgbClr val="51868F"/>
                </a:solidFill>
                <a:latin typeface="Consolas" pitchFamily="49" charset="0"/>
                <a:ea typeface="ＭＳ Ｐゴシック" charset="0"/>
                <a:cs typeface="Consolas" pitchFamily="49" charset="0"/>
              </a:rPr>
              <a:t>&gt;</a:t>
            </a:r>
            <a:endParaRPr lang="en-US" sz="2800" dirty="0">
              <a:solidFill>
                <a:srgbClr val="51868F"/>
              </a:solidFill>
              <a:latin typeface="Consolas" pitchFamily="49" charset="0"/>
              <a:ea typeface="ＭＳ Ｐゴシック" charset="0"/>
              <a:cs typeface="Consolas" pitchFamily="49" charset="0"/>
            </a:endParaRP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&lt;body&gt;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&lt;p&gt;p1&lt;/p&gt;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u="sng" dirty="0">
                <a:solidFill>
                  <a:srgbClr val="B00005"/>
                </a:solidFill>
                <a:latin typeface="Consolas" pitchFamily="49" charset="0"/>
                <a:ea typeface="ＭＳ Ｐゴシック" charset="0"/>
                <a:cs typeface="Consolas" pitchFamily="49" charset="0"/>
              </a:rPr>
              <a:t>p2 this p is the second child of its parent</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&lt;p&gt;p3&lt;/p&gt;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u="sng" dirty="0">
                <a:solidFill>
                  <a:srgbClr val="000000"/>
                </a:solidFill>
                <a:latin typeface="Consolas" pitchFamily="49" charset="0"/>
                <a:ea typeface="ＭＳ Ｐゴシック" charset="0"/>
                <a:cs typeface="Consolas" pitchFamily="49" charset="0"/>
              </a:rPr>
              <a:t>p4</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&lt;div&gt;</a:t>
            </a:r>
            <a:r>
              <a:rPr lang="en-US" sz="2800" dirty="0">
                <a:solidFill>
                  <a:srgbClr val="2113AA"/>
                </a:solidFill>
                <a:latin typeface="Consolas" pitchFamily="49" charset="0"/>
                <a:ea typeface="ＭＳ Ｐゴシック" charset="0"/>
                <a:cs typeface="Consolas" pitchFamily="49" charset="0"/>
              </a:rPr>
              <a:t>div5 this div is the second last child of its parent</a:t>
            </a:r>
            <a:r>
              <a:rPr lang="en-US" sz="2800" dirty="0">
                <a:solidFill>
                  <a:srgbClr val="000000"/>
                </a:solidFill>
                <a:latin typeface="Consolas" pitchFamily="49" charset="0"/>
                <a:ea typeface="ＭＳ Ｐゴシック" charset="0"/>
                <a:cs typeface="Consolas" pitchFamily="49" charset="0"/>
              </a:rPr>
              <a:t>&lt;/div&gt;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u="sng" dirty="0">
                <a:solidFill>
                  <a:srgbClr val="000000"/>
                </a:solidFill>
                <a:latin typeface="Consolas" pitchFamily="49" charset="0"/>
                <a:ea typeface="ＭＳ Ｐゴシック" charset="0"/>
                <a:cs typeface="Consolas" pitchFamily="49" charset="0"/>
              </a:rPr>
              <a:t>p6</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&lt;/body&gt;</a:t>
            </a: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67500" y="11116022"/>
            <a:ext cx="2208936" cy="2208936"/>
          </a:xfrm>
          <a:prstGeom prst="rect">
            <a:avLst/>
          </a:prstGeom>
        </p:spPr>
      </p:pic>
      <p:sp>
        <p:nvSpPr>
          <p:cNvPr id="7"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/HTML5/09-css3/Demos/selectors-nth-</a:t>
            </a:r>
            <a:r>
              <a:rPr lang="en-US" sz="4000" u="sng" dirty="0" err="1" smtClean="0">
                <a:solidFill>
                  <a:schemeClr val="accent3">
                    <a:lumMod val="75000"/>
                  </a:schemeClr>
                </a:solidFill>
                <a:latin typeface="+mj-lt"/>
                <a:cs typeface="Trade Gothic Next LT Pro Lt" pitchFamily="34" charset="0"/>
              </a:rPr>
              <a:t>child.html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1401989387"/>
      </p:ext>
    </p:extLst>
  </p:cSld>
  <p:clrMapOvr>
    <a:masterClrMapping/>
  </p:clrMapOvr>
  <p:transition xmlns:p14="http://schemas.microsoft.com/office/powerpoint/2010/main" spd="me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pseudo-class selector</a:t>
            </a:r>
            <a:endParaRPr lang="en-US" dirty="0"/>
          </a:p>
        </p:txBody>
      </p:sp>
      <p:sp>
        <p:nvSpPr>
          <p:cNvPr id="3" name="Text Placeholder 2"/>
          <p:cNvSpPr>
            <a:spLocks noGrp="1"/>
          </p:cNvSpPr>
          <p:nvPr>
            <p:ph type="body" idx="1"/>
          </p:nvPr>
        </p:nvSpPr>
        <p:spPr>
          <a:xfrm>
            <a:off x="673100" y="2374900"/>
            <a:ext cx="23050500" cy="8864600"/>
          </a:xfrm>
        </p:spPr>
        <p:txBody>
          <a:bodyPr>
            <a:noAutofit/>
          </a:bodyPr>
          <a:lstStyle/>
          <a:p>
            <a:pPr eaLnBrk="1" hangingPunct="1">
              <a:lnSpc>
                <a:spcPct val="50000"/>
              </a:lnSpc>
            </a:pPr>
            <a:r>
              <a:rPr lang="en-US" sz="4000" dirty="0" err="1" smtClean="0">
                <a:solidFill>
                  <a:schemeClr val="accent5">
                    <a:lumMod val="75000"/>
                  </a:schemeClr>
                </a:solidFill>
                <a:latin typeface="Consolas"/>
                <a:cs typeface="Consolas"/>
              </a:rPr>
              <a:t>e:nth-of-type</a:t>
            </a:r>
            <a:r>
              <a:rPr lang="en-US" sz="4000" dirty="0" smtClean="0">
                <a:solidFill>
                  <a:schemeClr val="accent5">
                    <a:lumMod val="75000"/>
                  </a:schemeClr>
                </a:solidFill>
                <a:latin typeface="Consolas"/>
                <a:cs typeface="Consolas"/>
              </a:rPr>
              <a:t>() </a:t>
            </a:r>
            <a:r>
              <a:rPr lang="en-US" sz="4000" dirty="0" smtClean="0">
                <a:solidFill>
                  <a:schemeClr val="accent5">
                    <a:lumMod val="75000"/>
                  </a:schemeClr>
                </a:solidFill>
                <a:latin typeface="+mj-lt"/>
                <a:cs typeface="Consolas"/>
              </a:rPr>
              <a:t>and </a:t>
            </a:r>
            <a:r>
              <a:rPr lang="en-US" sz="4000" dirty="0" err="1" smtClean="0">
                <a:solidFill>
                  <a:schemeClr val="accent5">
                    <a:lumMod val="75000"/>
                  </a:schemeClr>
                </a:solidFill>
                <a:latin typeface="Consolas"/>
                <a:cs typeface="Consolas"/>
              </a:rPr>
              <a:t>e:nth-last-of-type</a:t>
            </a:r>
            <a:r>
              <a:rPr lang="en-US" sz="4000" dirty="0" smtClean="0">
                <a:solidFill>
                  <a:schemeClr val="accent5">
                    <a:lumMod val="75000"/>
                  </a:schemeClr>
                </a:solidFill>
                <a:latin typeface="Consolas"/>
                <a:cs typeface="Consolas"/>
              </a:rPr>
              <a:t>()</a:t>
            </a:r>
          </a:p>
          <a:p>
            <a:pPr lvl="1">
              <a:lnSpc>
                <a:spcPct val="50000"/>
              </a:lnSpc>
            </a:pPr>
            <a:r>
              <a:rPr lang="en-US" sz="4000" dirty="0" smtClean="0">
                <a:solidFill>
                  <a:srgbClr val="434746"/>
                </a:solidFill>
                <a:cs typeface="Trade Gothic Next LT Pro Lt" pitchFamily="34" charset="0"/>
              </a:rPr>
              <a:t>select element e based on position among siblings of the same type </a:t>
            </a:r>
          </a:p>
          <a:p>
            <a:pPr lvl="1">
              <a:lnSpc>
                <a:spcPct val="50000"/>
              </a:lnSpc>
            </a:pPr>
            <a:r>
              <a:rPr lang="en-US" sz="4000" dirty="0" smtClean="0">
                <a:solidFill>
                  <a:srgbClr val="434746"/>
                </a:solidFill>
                <a:cs typeface="Trade Gothic Next LT Pro Lt" pitchFamily="34" charset="0"/>
              </a:rPr>
              <a:t>specify a number or a keyword: </a:t>
            </a:r>
            <a:r>
              <a:rPr lang="en-US" sz="4000" i="1" dirty="0" smtClean="0">
                <a:solidFill>
                  <a:srgbClr val="434746"/>
                </a:solidFill>
                <a:cs typeface="Trade Gothic Next LT Pro Lt" pitchFamily="34" charset="0"/>
              </a:rPr>
              <a:t>odd</a:t>
            </a:r>
            <a:r>
              <a:rPr lang="en-US" sz="4000" dirty="0" smtClean="0">
                <a:solidFill>
                  <a:srgbClr val="434746"/>
                </a:solidFill>
                <a:cs typeface="Trade Gothic Next LT Pro Lt" pitchFamily="34" charset="0"/>
              </a:rPr>
              <a:t> or </a:t>
            </a:r>
            <a:r>
              <a:rPr lang="en-US" sz="4000" i="1" dirty="0" smtClean="0">
                <a:solidFill>
                  <a:srgbClr val="434746"/>
                </a:solidFill>
                <a:cs typeface="Trade Gothic Next LT Pro Lt" pitchFamily="34" charset="0"/>
              </a:rPr>
              <a:t>even </a:t>
            </a: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704969" y="6272919"/>
            <a:ext cx="17762285" cy="5834222"/>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2800" dirty="0" smtClean="0">
                <a:solidFill>
                  <a:srgbClr val="51868F"/>
                </a:solidFill>
                <a:latin typeface="Consolas" pitchFamily="49" charset="0"/>
                <a:ea typeface="ＭＳ Ｐゴシック" charset="0"/>
                <a:cs typeface="Consolas" pitchFamily="49" charset="0"/>
              </a:rPr>
              <a:t>&lt;</a:t>
            </a:r>
            <a:r>
              <a:rPr lang="en-US" sz="2800" dirty="0">
                <a:solidFill>
                  <a:srgbClr val="51868F"/>
                </a:solidFill>
                <a:latin typeface="Consolas" pitchFamily="49" charset="0"/>
                <a:ea typeface="ＭＳ Ｐゴシック" charset="0"/>
                <a:cs typeface="Consolas" pitchFamily="49" charset="0"/>
              </a:rPr>
              <a:t>style&gt;</a:t>
            </a:r>
          </a:p>
          <a:p>
            <a:pPr lvl="1" algn="l">
              <a:buFont typeface="Wingdings" pitchFamily="2" charset="2"/>
              <a:buNone/>
              <a:defRPr/>
            </a:pP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err="1">
                <a:solidFill>
                  <a:schemeClr val="tx1"/>
                </a:solidFill>
                <a:latin typeface="Consolas" pitchFamily="49" charset="0"/>
                <a:ea typeface="ＭＳ Ｐゴシック" charset="0"/>
                <a:cs typeface="Consolas" pitchFamily="49" charset="0"/>
              </a:rPr>
              <a:t>p:nth-of-type</a:t>
            </a:r>
            <a:r>
              <a:rPr lang="en-US" sz="2800" dirty="0">
                <a:solidFill>
                  <a:schemeClr val="tx1"/>
                </a:solidFill>
                <a:latin typeface="Consolas" pitchFamily="49" charset="0"/>
                <a:ea typeface="ＭＳ Ｐゴシック" charset="0"/>
                <a:cs typeface="Consolas" pitchFamily="49" charset="0"/>
              </a:rPr>
              <a:t>(2) { color: </a:t>
            </a:r>
            <a:r>
              <a:rPr lang="en-US" sz="2800" dirty="0">
                <a:solidFill>
                  <a:srgbClr val="C00000"/>
                </a:solidFill>
                <a:latin typeface="Consolas" pitchFamily="49" charset="0"/>
                <a:ea typeface="ＭＳ Ｐゴシック" charset="0"/>
                <a:cs typeface="Consolas" pitchFamily="49" charset="0"/>
              </a:rPr>
              <a:t>red</a:t>
            </a:r>
            <a:r>
              <a:rPr lang="en-US" sz="2800" dirty="0">
                <a:solidFill>
                  <a:schemeClr val="tx1"/>
                </a:solidFill>
                <a:latin typeface="Consolas" pitchFamily="49" charset="0"/>
                <a:ea typeface="ＭＳ Ｐゴシック" charset="0"/>
                <a:cs typeface="Consolas" pitchFamily="49" charset="0"/>
              </a:rPr>
              <a:t> } </a:t>
            </a:r>
          </a:p>
          <a:p>
            <a:pPr lvl="1" algn="l">
              <a:buFont typeface="Wingdings" pitchFamily="2" charset="2"/>
              <a:buNone/>
              <a:defRPr/>
            </a:pPr>
            <a:r>
              <a:rPr lang="en-US" sz="2800" dirty="0">
                <a:solidFill>
                  <a:schemeClr val="tx1"/>
                </a:solidFill>
                <a:latin typeface="Consolas" pitchFamily="49" charset="0"/>
                <a:ea typeface="ＭＳ Ｐゴシック" charset="0"/>
                <a:cs typeface="Consolas" pitchFamily="49" charset="0"/>
              </a:rPr>
              <a:t>	</a:t>
            </a:r>
            <a:r>
              <a:rPr lang="en-US" sz="2800" dirty="0" err="1">
                <a:solidFill>
                  <a:schemeClr val="tx1"/>
                </a:solidFill>
                <a:latin typeface="Consolas" pitchFamily="49" charset="0"/>
                <a:ea typeface="ＭＳ Ｐゴシック" charset="0"/>
                <a:cs typeface="Consolas" pitchFamily="49" charset="0"/>
              </a:rPr>
              <a:t>p:nth-last-of-type</a:t>
            </a:r>
            <a:r>
              <a:rPr lang="en-US" sz="2800" dirty="0">
                <a:solidFill>
                  <a:schemeClr val="tx1"/>
                </a:solidFill>
                <a:latin typeface="Consolas" pitchFamily="49" charset="0"/>
                <a:ea typeface="ＭＳ Ｐゴシック" charset="0"/>
                <a:cs typeface="Consolas" pitchFamily="49" charset="0"/>
              </a:rPr>
              <a:t>(2) { color: </a:t>
            </a:r>
            <a:r>
              <a:rPr lang="en-US" sz="2800" dirty="0">
                <a:solidFill>
                  <a:schemeClr val="accent2"/>
                </a:solidFill>
                <a:latin typeface="Consolas" pitchFamily="49" charset="0"/>
                <a:ea typeface="ＭＳ Ｐゴシック" charset="0"/>
                <a:cs typeface="Consolas" pitchFamily="49" charset="0"/>
              </a:rPr>
              <a:t>blue</a:t>
            </a:r>
            <a:r>
              <a:rPr lang="en-US" sz="2800" dirty="0">
                <a:solidFill>
                  <a:schemeClr val="tx1"/>
                </a:solidFill>
                <a:latin typeface="Consolas" pitchFamily="49" charset="0"/>
                <a:ea typeface="ＭＳ Ｐゴシック" charset="0"/>
                <a:cs typeface="Consolas" pitchFamily="49" charset="0"/>
              </a:rPr>
              <a:t> }</a:t>
            </a:r>
          </a:p>
          <a:p>
            <a:pPr lvl="1" algn="l">
              <a:buFont typeface="Wingdings" pitchFamily="2" charset="2"/>
              <a:buNone/>
              <a:defRPr/>
            </a:pPr>
            <a:r>
              <a:rPr lang="en-US" sz="2800" dirty="0">
                <a:solidFill>
                  <a:schemeClr val="tx1"/>
                </a:solidFill>
                <a:latin typeface="Consolas" pitchFamily="49" charset="0"/>
                <a:ea typeface="ＭＳ Ｐゴシック" charset="0"/>
                <a:cs typeface="Consolas" pitchFamily="49" charset="0"/>
              </a:rPr>
              <a:t>	</a:t>
            </a:r>
            <a:r>
              <a:rPr lang="en-US" sz="2800" dirty="0" err="1">
                <a:solidFill>
                  <a:schemeClr val="tx1"/>
                </a:solidFill>
                <a:latin typeface="Consolas" pitchFamily="49" charset="0"/>
                <a:ea typeface="ＭＳ Ｐゴシック" charset="0"/>
                <a:cs typeface="Consolas" pitchFamily="49" charset="0"/>
              </a:rPr>
              <a:t>div:nth-of-type</a:t>
            </a:r>
            <a:r>
              <a:rPr lang="en-US" sz="2800" dirty="0">
                <a:solidFill>
                  <a:schemeClr val="tx1"/>
                </a:solidFill>
                <a:latin typeface="Consolas" pitchFamily="49" charset="0"/>
                <a:ea typeface="ＭＳ Ｐゴシック" charset="0"/>
                <a:cs typeface="Consolas" pitchFamily="49" charset="0"/>
              </a:rPr>
              <a:t>(odd) { color: </a:t>
            </a:r>
            <a:r>
              <a:rPr lang="en-US" sz="2800" dirty="0">
                <a:solidFill>
                  <a:schemeClr val="accent1">
                    <a:lumMod val="50000"/>
                  </a:schemeClr>
                </a:solidFill>
                <a:latin typeface="Consolas" pitchFamily="49" charset="0"/>
                <a:ea typeface="ＭＳ Ｐゴシック" charset="0"/>
                <a:cs typeface="Consolas" pitchFamily="49" charset="0"/>
              </a:rPr>
              <a:t>green</a:t>
            </a:r>
            <a:r>
              <a:rPr lang="en-US" sz="2800" dirty="0">
                <a:solidFill>
                  <a:schemeClr val="tx1"/>
                </a:solidFill>
                <a:latin typeface="Consolas" pitchFamily="49" charset="0"/>
                <a:ea typeface="ＭＳ Ｐゴシック" charset="0"/>
                <a:cs typeface="Consolas" pitchFamily="49" charset="0"/>
              </a:rPr>
              <a:t> } </a:t>
            </a:r>
          </a:p>
          <a:p>
            <a:pPr lvl="1" algn="l">
              <a:buFont typeface="Wingdings" pitchFamily="2" charset="2"/>
              <a:buNone/>
              <a:defRPr/>
            </a:pPr>
            <a:r>
              <a:rPr lang="en-US" sz="2800" dirty="0">
                <a:solidFill>
                  <a:srgbClr val="51868F"/>
                </a:solidFill>
                <a:latin typeface="Consolas" pitchFamily="49" charset="0"/>
                <a:ea typeface="ＭＳ Ｐゴシック" charset="0"/>
                <a:cs typeface="Consolas" pitchFamily="49" charset="0"/>
              </a:rPr>
              <a:t>&lt;/style&gt;</a:t>
            </a:r>
          </a:p>
          <a:p>
            <a:pPr lvl="1" algn="l">
              <a:buFont typeface="Wingdings" pitchFamily="2" charset="2"/>
              <a:buNone/>
              <a:defRPr/>
            </a:pPr>
            <a:r>
              <a:rPr lang="en-US" sz="2800" dirty="0" smtClean="0">
                <a:solidFill>
                  <a:srgbClr val="000000"/>
                </a:solidFill>
                <a:latin typeface="Consolas" pitchFamily="49" charset="0"/>
                <a:ea typeface="ＭＳ Ｐゴシック" charset="0"/>
                <a:cs typeface="Consolas" pitchFamily="49" charset="0"/>
              </a:rPr>
              <a:t>&lt;</a:t>
            </a:r>
            <a:r>
              <a:rPr lang="en-US" sz="2800" dirty="0">
                <a:solidFill>
                  <a:srgbClr val="000000"/>
                </a:solidFill>
                <a:latin typeface="Consolas" pitchFamily="49" charset="0"/>
                <a:ea typeface="ＭＳ Ｐゴシック" charset="0"/>
                <a:cs typeface="Consolas" pitchFamily="49" charset="0"/>
              </a:rPr>
              <a:t>div&gt;</a:t>
            </a:r>
            <a:r>
              <a:rPr lang="en-US" sz="2800" dirty="0">
                <a:solidFill>
                  <a:schemeClr val="accent1">
                    <a:lumMod val="50000"/>
                  </a:schemeClr>
                </a:solidFill>
                <a:latin typeface="Consolas" pitchFamily="49" charset="0"/>
                <a:ea typeface="ＭＳ Ｐゴシック" charset="0"/>
                <a:cs typeface="Consolas" pitchFamily="49" charset="0"/>
              </a:rPr>
              <a:t>div1</a:t>
            </a:r>
            <a:r>
              <a:rPr lang="en-US" sz="2800" dirty="0">
                <a:solidFill>
                  <a:srgbClr val="000000"/>
                </a:solidFill>
                <a:latin typeface="Consolas" pitchFamily="49" charset="0"/>
                <a:ea typeface="ＭＳ Ｐゴシック" charset="0"/>
                <a:cs typeface="Consolas" pitchFamily="49" charset="0"/>
              </a:rPr>
              <a:t>&lt;/div&gt;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&lt;p&gt;</a:t>
            </a:r>
            <a:r>
              <a:rPr lang="en-US" sz="2800" dirty="0">
                <a:solidFill>
                  <a:schemeClr val="tx1"/>
                </a:solidFill>
                <a:latin typeface="Consolas" pitchFamily="49" charset="0"/>
                <a:ea typeface="ＭＳ Ｐゴシック" charset="0"/>
                <a:cs typeface="Consolas" pitchFamily="49" charset="0"/>
              </a:rPr>
              <a:t>p1</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&lt;p&gt;</a:t>
            </a:r>
            <a:r>
              <a:rPr lang="en-US" sz="2800" dirty="0">
                <a:solidFill>
                  <a:srgbClr val="C00000"/>
                </a:solidFill>
                <a:latin typeface="Consolas" pitchFamily="49" charset="0"/>
                <a:ea typeface="ＭＳ Ｐゴシック" charset="0"/>
                <a:cs typeface="Consolas" pitchFamily="49" charset="0"/>
              </a:rPr>
              <a:t>p2 second element of type paragraph</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&lt;p&gt;</a:t>
            </a:r>
            <a:r>
              <a:rPr lang="en-US" sz="2800" dirty="0">
                <a:solidFill>
                  <a:schemeClr val="accent2"/>
                </a:solidFill>
                <a:latin typeface="Consolas" pitchFamily="49" charset="0"/>
                <a:ea typeface="ＭＳ Ｐゴシック" charset="0"/>
                <a:cs typeface="Consolas" pitchFamily="49" charset="0"/>
              </a:rPr>
              <a:t>p3 second last element of type paragraph</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&lt;p&gt;</a:t>
            </a:r>
            <a:r>
              <a:rPr lang="en-US" sz="2800" dirty="0">
                <a:solidFill>
                  <a:schemeClr val="tx1"/>
                </a:solidFill>
                <a:latin typeface="Consolas" pitchFamily="49" charset="0"/>
                <a:ea typeface="ＭＳ Ｐゴシック" charset="0"/>
                <a:cs typeface="Consolas" pitchFamily="49" charset="0"/>
              </a:rPr>
              <a:t>p4</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&lt;div&gt;</a:t>
            </a:r>
            <a:r>
              <a:rPr lang="en-US" sz="2800" dirty="0">
                <a:solidFill>
                  <a:schemeClr val="tx1"/>
                </a:solidFill>
                <a:latin typeface="Consolas" pitchFamily="49" charset="0"/>
                <a:ea typeface="ＭＳ Ｐゴシック" charset="0"/>
                <a:cs typeface="Consolas" pitchFamily="49" charset="0"/>
              </a:rPr>
              <a:t>div2</a:t>
            </a:r>
            <a:r>
              <a:rPr lang="en-US" sz="2800" dirty="0">
                <a:solidFill>
                  <a:srgbClr val="000000"/>
                </a:solidFill>
                <a:latin typeface="Consolas" pitchFamily="49" charset="0"/>
                <a:ea typeface="ＭＳ Ｐゴシック" charset="0"/>
                <a:cs typeface="Consolas" pitchFamily="49" charset="0"/>
              </a:rPr>
              <a:t>&lt;/div&gt;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&lt;div&gt;</a:t>
            </a:r>
            <a:r>
              <a:rPr lang="en-US" sz="2800" dirty="0">
                <a:solidFill>
                  <a:schemeClr val="accent1">
                    <a:lumMod val="50000"/>
                  </a:schemeClr>
                </a:solidFill>
                <a:latin typeface="Consolas" pitchFamily="49" charset="0"/>
                <a:ea typeface="ＭＳ Ｐゴシック" charset="0"/>
                <a:cs typeface="Consolas" pitchFamily="49" charset="0"/>
              </a:rPr>
              <a:t>div3</a:t>
            </a:r>
            <a:r>
              <a:rPr lang="en-US" sz="2800" dirty="0">
                <a:solidFill>
                  <a:srgbClr val="000000"/>
                </a:solidFill>
                <a:latin typeface="Consolas" pitchFamily="49" charset="0"/>
                <a:ea typeface="ＭＳ Ｐゴシック" charset="0"/>
                <a:cs typeface="Consolas" pitchFamily="49" charset="0"/>
              </a:rPr>
              <a:t>&lt;/div</a:t>
            </a:r>
            <a:r>
              <a:rPr lang="en-US" sz="2800" dirty="0" smtClean="0">
                <a:solidFill>
                  <a:srgbClr val="000000"/>
                </a:solidFill>
                <a:latin typeface="Consolas" pitchFamily="49" charset="0"/>
                <a:ea typeface="ＭＳ Ｐゴシック" charset="0"/>
                <a:cs typeface="Consolas" pitchFamily="49" charset="0"/>
              </a:rPr>
              <a:t>&gt;</a:t>
            </a:r>
            <a:endParaRPr lang="en-US" sz="2800" dirty="0">
              <a:solidFill>
                <a:srgbClr val="000000"/>
              </a:solidFill>
              <a:latin typeface="Consolas" pitchFamily="49" charset="0"/>
              <a:ea typeface="ＭＳ Ｐゴシック" charset="0"/>
              <a:cs typeface="Consolas" pitchFamily="49" charset="0"/>
            </a:endParaRP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67500" y="11116022"/>
            <a:ext cx="2208936" cy="2208936"/>
          </a:xfrm>
          <a:prstGeom prst="rect">
            <a:avLst/>
          </a:prstGeom>
        </p:spPr>
      </p:pic>
      <p:sp>
        <p:nvSpPr>
          <p:cNvPr id="7"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/HTML5/09-css3/Demos/selectors-nth-</a:t>
            </a:r>
            <a:r>
              <a:rPr lang="en-US" sz="4000" u="sng" dirty="0" err="1" smtClean="0">
                <a:solidFill>
                  <a:schemeClr val="accent3">
                    <a:lumMod val="75000"/>
                  </a:schemeClr>
                </a:solidFill>
                <a:latin typeface="+mj-lt"/>
                <a:cs typeface="Trade Gothic Next LT Pro Lt" pitchFamily="34" charset="0"/>
              </a:rPr>
              <a:t>type.html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3517536314"/>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The HTML5 Spec(s)</a:t>
            </a:r>
            <a:endParaRPr lang="en-US" sz="8000" dirty="0"/>
          </a:p>
        </p:txBody>
      </p:sp>
      <p:sp>
        <p:nvSpPr>
          <p:cNvPr id="8" name="Rectangle 3"/>
          <p:cNvSpPr txBox="1">
            <a:spLocks noChangeArrowheads="1"/>
          </p:cNvSpPr>
          <p:nvPr/>
        </p:nvSpPr>
        <p:spPr>
          <a:xfrm>
            <a:off x="1771812" y="5907379"/>
            <a:ext cx="10304733" cy="553951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70000"/>
              </a:lnSpc>
            </a:pPr>
            <a:r>
              <a:rPr lang="en-US" sz="4000" dirty="0">
                <a:solidFill>
                  <a:schemeClr val="accent5">
                    <a:lumMod val="75000"/>
                  </a:schemeClr>
                </a:solidFill>
                <a:latin typeface="+mj-lt"/>
                <a:cs typeface="Trade Gothic Next LT Pro Lt" pitchFamily="34" charset="0"/>
              </a:rPr>
              <a:t>There are two official HTML5 specifications</a:t>
            </a:r>
          </a:p>
          <a:p>
            <a:pPr lvl="1" algn="l" eaLnBrk="1" hangingPunct="1">
              <a:lnSpc>
                <a:spcPct val="70000"/>
              </a:lnSpc>
            </a:pPr>
            <a:r>
              <a:rPr lang="en-US" sz="4000" dirty="0">
                <a:latin typeface="+mj-lt"/>
                <a:cs typeface="Trade Gothic Next LT Pro Lt" pitchFamily="34" charset="0"/>
              </a:rPr>
              <a:t>WHATWG</a:t>
            </a:r>
          </a:p>
          <a:p>
            <a:pPr lvl="1" algn="l" eaLnBrk="1" hangingPunct="1">
              <a:lnSpc>
                <a:spcPct val="70000"/>
              </a:lnSpc>
            </a:pPr>
            <a:r>
              <a:rPr lang="en-US" sz="4000" dirty="0" smtClean="0">
                <a:latin typeface="+mj-lt"/>
                <a:cs typeface="Trade Gothic Next LT Pro Lt" pitchFamily="34" charset="0"/>
              </a:rPr>
              <a:t>W3C</a:t>
            </a:r>
          </a:p>
          <a:p>
            <a:pPr marL="736600" lvl="1" algn="l">
              <a:lnSpc>
                <a:spcPct val="70000"/>
              </a:lnSpc>
            </a:pPr>
            <a:r>
              <a:rPr lang="en-US" sz="4000" dirty="0" smtClean="0">
                <a:solidFill>
                  <a:srgbClr val="7D1102"/>
                </a:solidFill>
                <a:cs typeface="Trade Gothic Next LT Pro Lt" pitchFamily="34" charset="0"/>
              </a:rPr>
              <a:t>Both </a:t>
            </a:r>
            <a:r>
              <a:rPr lang="en-US" sz="4000" dirty="0">
                <a:solidFill>
                  <a:srgbClr val="7D1102"/>
                </a:solidFill>
                <a:cs typeface="Trade Gothic Next LT Pro Lt" pitchFamily="34" charset="0"/>
              </a:rPr>
              <a:t>have the same editor - Ian </a:t>
            </a:r>
            <a:r>
              <a:rPr lang="en-US" sz="4000" dirty="0" err="1" smtClean="0">
                <a:solidFill>
                  <a:srgbClr val="7D1102"/>
                </a:solidFill>
                <a:cs typeface="Trade Gothic Next LT Pro Lt" pitchFamily="34" charset="0"/>
              </a:rPr>
              <a:t>Hickson</a:t>
            </a:r>
            <a:endParaRPr lang="en-US" sz="4000" dirty="0" smtClean="0">
              <a:solidFill>
                <a:srgbClr val="7D1102"/>
              </a:solidFill>
              <a:cs typeface="Trade Gothic Next LT Pro Lt" pitchFamily="34" charset="0"/>
            </a:endParaRPr>
          </a:p>
          <a:p>
            <a:pPr marL="736600" lvl="1" algn="l">
              <a:lnSpc>
                <a:spcPct val="70000"/>
              </a:lnSpc>
            </a:pPr>
            <a:r>
              <a:rPr lang="en-US" sz="4000" dirty="0">
                <a:solidFill>
                  <a:srgbClr val="7D1102"/>
                </a:solidFill>
                <a:cs typeface="Trade Gothic Next LT Pro Lt" pitchFamily="34" charset="0"/>
              </a:rPr>
              <a:t>Use W3C as an authoritative </a:t>
            </a:r>
            <a:r>
              <a:rPr lang="en-US" sz="4000" dirty="0" smtClean="0">
                <a:solidFill>
                  <a:srgbClr val="7D1102"/>
                </a:solidFill>
                <a:cs typeface="Trade Gothic Next LT Pro Lt" pitchFamily="34" charset="0"/>
              </a:rPr>
              <a:t>reference</a:t>
            </a:r>
            <a:endParaRPr lang="en-US" sz="4000" dirty="0" smtClean="0">
              <a:solidFill>
                <a:srgbClr val="7D1102"/>
              </a:solidFill>
              <a:latin typeface="+mj-lt"/>
              <a:cs typeface="Trade Gothic Next LT Pro Lt" pitchFamily="34" charset="0"/>
            </a:endParaRPr>
          </a:p>
          <a:p>
            <a:pPr algn="l" eaLnBrk="1" hangingPunct="1">
              <a:lnSpc>
                <a:spcPct val="70000"/>
              </a:lnSpc>
            </a:pPr>
            <a:r>
              <a:rPr lang="en-US" sz="4000" dirty="0" smtClean="0">
                <a:solidFill>
                  <a:srgbClr val="7D1102"/>
                </a:solidFill>
                <a:latin typeface="+mj-lt"/>
                <a:cs typeface="Trade Gothic Next LT Pro Lt" pitchFamily="34" charset="0"/>
              </a:rPr>
              <a:t>WHATWG </a:t>
            </a:r>
            <a:r>
              <a:rPr lang="en-US" sz="4000" dirty="0">
                <a:solidFill>
                  <a:srgbClr val="7D1102"/>
                </a:solidFill>
                <a:latin typeface="+mj-lt"/>
                <a:cs typeface="Trade Gothic Next LT Pro Lt" pitchFamily="34" charset="0"/>
              </a:rPr>
              <a:t>is a playground</a:t>
            </a:r>
          </a:p>
          <a:p>
            <a:pPr lvl="1" algn="l" eaLnBrk="1" hangingPunct="1">
              <a:lnSpc>
                <a:spcPct val="70000"/>
              </a:lnSpc>
            </a:pPr>
            <a:r>
              <a:rPr lang="en-US" sz="4000" dirty="0">
                <a:latin typeface="+mj-lt"/>
                <a:cs typeface="Trade Gothic Next LT Pro Lt" pitchFamily="34" charset="0"/>
              </a:rPr>
              <a:t>used to innovate/</a:t>
            </a:r>
            <a:r>
              <a:rPr lang="en-US" sz="4000" dirty="0" smtClean="0">
                <a:latin typeface="+mj-lt"/>
                <a:cs typeface="Trade Gothic Next LT Pro Lt" pitchFamily="34" charset="0"/>
              </a:rPr>
              <a:t>experiment</a:t>
            </a:r>
            <a:endParaRPr lang="en-US" sz="4000" dirty="0">
              <a:latin typeface="+mj-lt"/>
              <a:cs typeface="Trade Gothic Next LT Pro Lt" pitchFamily="34" charset="0"/>
            </a:endParaRPr>
          </a:p>
          <a:p>
            <a:pPr algn="l" eaLnBrk="1" hangingPunct="1">
              <a:lnSpc>
                <a:spcPct val="70000"/>
              </a:lnSpc>
            </a:pPr>
            <a:endParaRPr lang="en-US" sz="4000" dirty="0">
              <a:latin typeface="+mj-lt"/>
              <a:cs typeface="Trade Gothic Next LT Pro Lt" pitchFamily="34" charset="0"/>
            </a:endParaRPr>
          </a:p>
          <a:p>
            <a:pPr lvl="2" algn="l" eaLnBrk="1" hangingPunct="1">
              <a:lnSpc>
                <a:spcPct val="70000"/>
              </a:lnSpc>
              <a:buFont typeface="Wingdings" pitchFamily="2" charset="2"/>
              <a:buNone/>
            </a:pPr>
            <a:endParaRPr lang="en-US" sz="4000" dirty="0">
              <a:solidFill>
                <a:schemeClr val="accent5">
                  <a:lumMod val="75000"/>
                </a:schemeClr>
              </a:solidFill>
              <a:latin typeface="+mj-lt"/>
              <a:cs typeface="Trade Gothic Next LT Pro Lt" pitchFamily="34" charset="0"/>
            </a:endParaRPr>
          </a:p>
        </p:txBody>
      </p:sp>
      <p:sp>
        <p:nvSpPr>
          <p:cNvPr id="3" name="TextBox 2"/>
          <p:cNvSpPr txBox="1"/>
          <p:nvPr/>
        </p:nvSpPr>
        <p:spPr>
          <a:xfrm>
            <a:off x="12076545" y="69273"/>
            <a:ext cx="102592"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pic>
        <p:nvPicPr>
          <p:cNvPr id="9" name="Picture 8"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70164" y="7512196"/>
            <a:ext cx="2208936" cy="2208936"/>
          </a:xfrm>
          <a:prstGeom prst="rect">
            <a:avLst/>
          </a:prstGeom>
        </p:spPr>
      </p:pic>
      <p:sp>
        <p:nvSpPr>
          <p:cNvPr id="4" name="TextBox 3"/>
          <p:cNvSpPr txBox="1"/>
          <p:nvPr/>
        </p:nvSpPr>
        <p:spPr>
          <a:xfrm>
            <a:off x="16192500" y="8361316"/>
            <a:ext cx="5810250" cy="13336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4000" dirty="0">
              <a:solidFill>
                <a:schemeClr val="accent3">
                  <a:lumMod val="75000"/>
                </a:schemeClr>
              </a:solidFill>
              <a:cs typeface="Trade Gothic Next LT Pro Lt" pitchFamily="34" charset="0"/>
            </a:endParaRPr>
          </a:p>
          <a:p>
            <a:pPr algn="l">
              <a:buFont typeface="Wingdings" charset="2"/>
              <a:buChar char="Ø"/>
            </a:pPr>
            <a:r>
              <a:rPr lang="en-US" sz="4000" dirty="0" smtClean="0">
                <a:solidFill>
                  <a:schemeClr val="accent3">
                    <a:lumMod val="75000"/>
                  </a:schemeClr>
                </a:solidFill>
                <a:cs typeface="Trade Gothic Next LT Pro Lt" pitchFamily="34" charset="0"/>
              </a:rPr>
              <a:t> www.w3</a:t>
            </a:r>
            <a:r>
              <a:rPr lang="en-US" sz="4000" dirty="0">
                <a:solidFill>
                  <a:schemeClr val="accent3">
                    <a:lumMod val="75000"/>
                  </a:schemeClr>
                </a:solidFill>
                <a:cs typeface="Trade Gothic Next LT Pro Lt" pitchFamily="34" charset="0"/>
              </a:rPr>
              <a:t>.org/TR/html5/</a:t>
            </a:r>
          </a:p>
        </p:txBody>
      </p:sp>
    </p:spTree>
    <p:extLst>
      <p:ext uri="{BB962C8B-B14F-4D97-AF65-F5344CB8AC3E}">
        <p14:creationId xmlns:p14="http://schemas.microsoft.com/office/powerpoint/2010/main" val="2472050341"/>
      </p:ext>
    </p:extLst>
  </p:cSld>
  <p:clrMapOvr>
    <a:masterClrMapping/>
  </p:clrMapOvr>
  <p:transition xmlns:p14="http://schemas.microsoft.com/office/powerpoint/2010/main" spd="me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1263650"/>
            <a:ext cx="23050500" cy="8864600"/>
          </a:xfrm>
        </p:spPr>
        <p:txBody>
          <a:bodyPr>
            <a:noAutofit/>
          </a:bodyPr>
          <a:lstStyle/>
          <a:p>
            <a:pPr eaLnBrk="1" hangingPunct="1">
              <a:lnSpc>
                <a:spcPct val="50000"/>
              </a:lnSpc>
            </a:pPr>
            <a:r>
              <a:rPr lang="en-US" sz="4000" dirty="0" err="1" smtClean="0">
                <a:solidFill>
                  <a:schemeClr val="accent5">
                    <a:lumMod val="75000"/>
                  </a:schemeClr>
                </a:solidFill>
                <a:latin typeface="Consolas"/>
                <a:cs typeface="Consolas"/>
              </a:rPr>
              <a:t>e:nth-of-type</a:t>
            </a:r>
            <a:r>
              <a:rPr lang="en-US" sz="4000" dirty="0" smtClean="0">
                <a:solidFill>
                  <a:schemeClr val="accent5">
                    <a:lumMod val="75000"/>
                  </a:schemeClr>
                </a:solidFill>
                <a:latin typeface="Consolas"/>
                <a:cs typeface="Consolas"/>
              </a:rPr>
              <a:t>() == </a:t>
            </a:r>
            <a:r>
              <a:rPr lang="en-US" sz="4000" dirty="0" err="1" smtClean="0">
                <a:solidFill>
                  <a:schemeClr val="accent5">
                    <a:lumMod val="75000"/>
                  </a:schemeClr>
                </a:solidFill>
                <a:latin typeface="Consolas"/>
                <a:cs typeface="Consolas"/>
              </a:rPr>
              <a:t>e:nth-last-of-type</a:t>
            </a:r>
            <a:r>
              <a:rPr lang="en-US" sz="4000" dirty="0" smtClean="0">
                <a:solidFill>
                  <a:schemeClr val="accent5">
                    <a:lumMod val="75000"/>
                  </a:schemeClr>
                </a:solidFill>
                <a:latin typeface="Consolas"/>
                <a:cs typeface="Consolas"/>
              </a:rPr>
              <a:t>(1)</a:t>
            </a:r>
          </a:p>
          <a:p>
            <a:pPr lvl="1">
              <a:lnSpc>
                <a:spcPct val="50000"/>
              </a:lnSpc>
            </a:pPr>
            <a:r>
              <a:rPr lang="en-US" sz="4000" dirty="0" smtClean="0">
                <a:solidFill>
                  <a:srgbClr val="434746"/>
                </a:solidFill>
                <a:cs typeface="Trade Gothic Next LT Pro Lt" pitchFamily="34" charset="0"/>
              </a:rPr>
              <a:t>select element e if it is the first child of its type for its parent </a:t>
            </a:r>
            <a:endParaRPr lang="en-US" sz="4000" i="1"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704969" y="5281800"/>
            <a:ext cx="17762285" cy="5834222"/>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2800" dirty="0" smtClean="0">
                <a:solidFill>
                  <a:srgbClr val="000000"/>
                </a:solidFill>
                <a:latin typeface="Consolas" pitchFamily="49" charset="0"/>
                <a:ea typeface="ＭＳ Ｐゴシック" charset="0"/>
                <a:cs typeface="Consolas" pitchFamily="49" charset="0"/>
              </a:rPr>
              <a:t>&lt;</a:t>
            </a:r>
            <a:r>
              <a:rPr lang="en-US" sz="2800" dirty="0">
                <a:solidFill>
                  <a:srgbClr val="000000"/>
                </a:solidFill>
                <a:latin typeface="Consolas" pitchFamily="49" charset="0"/>
                <a:ea typeface="ＭＳ Ｐゴシック" charset="0"/>
                <a:cs typeface="Consolas" pitchFamily="49" charset="0"/>
              </a:rPr>
              <a:t>style&gt;</a:t>
            </a:r>
          </a:p>
          <a:p>
            <a:pPr lvl="1" algn="l">
              <a:buFont typeface="Wingdings" pitchFamily="2" charset="2"/>
              <a:buNone/>
              <a:defRPr/>
            </a:pP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err="1">
                <a:solidFill>
                  <a:schemeClr val="tx1"/>
                </a:solidFill>
                <a:latin typeface="Consolas" pitchFamily="49" charset="0"/>
                <a:ea typeface="ＭＳ Ｐゴシック" charset="0"/>
                <a:cs typeface="Consolas" pitchFamily="49" charset="0"/>
              </a:rPr>
              <a:t>div:nth-of-type</a:t>
            </a:r>
            <a:r>
              <a:rPr lang="en-US" sz="2800" dirty="0">
                <a:solidFill>
                  <a:schemeClr val="tx1"/>
                </a:solidFill>
                <a:latin typeface="Consolas" pitchFamily="49" charset="0"/>
                <a:ea typeface="ＭＳ Ｐゴシック" charset="0"/>
                <a:cs typeface="Consolas" pitchFamily="49" charset="0"/>
              </a:rPr>
              <a:t>(1) { color: </a:t>
            </a:r>
            <a:r>
              <a:rPr lang="en-US" sz="2800" dirty="0">
                <a:solidFill>
                  <a:srgbClr val="C00000"/>
                </a:solidFill>
                <a:latin typeface="Consolas" pitchFamily="49" charset="0"/>
                <a:ea typeface="ＭＳ Ｐゴシック" charset="0"/>
                <a:cs typeface="Consolas" pitchFamily="49" charset="0"/>
              </a:rPr>
              <a:t>red</a:t>
            </a:r>
            <a:r>
              <a:rPr lang="en-US" sz="2800" dirty="0">
                <a:solidFill>
                  <a:schemeClr val="tx1"/>
                </a:solidFill>
                <a:latin typeface="Consolas" pitchFamily="49" charset="0"/>
                <a:ea typeface="ＭＳ Ｐゴシック" charset="0"/>
                <a:cs typeface="Consolas" pitchFamily="49" charset="0"/>
              </a:rPr>
              <a:t> }</a:t>
            </a:r>
          </a:p>
          <a:p>
            <a:pPr lvl="1" algn="l">
              <a:buFont typeface="Wingdings" pitchFamily="2" charset="2"/>
              <a:buNone/>
              <a:defRPr/>
            </a:pPr>
            <a:r>
              <a:rPr lang="en-US" sz="2800" dirty="0">
                <a:solidFill>
                  <a:schemeClr val="tx1"/>
                </a:solidFill>
                <a:latin typeface="Consolas" pitchFamily="49" charset="0"/>
                <a:ea typeface="ＭＳ Ｐゴシック" charset="0"/>
                <a:cs typeface="Consolas" pitchFamily="49" charset="0"/>
              </a:rPr>
              <a:t>	</a:t>
            </a:r>
            <a:r>
              <a:rPr lang="en-US" sz="2800" dirty="0" err="1">
                <a:solidFill>
                  <a:schemeClr val="tx1"/>
                </a:solidFill>
                <a:latin typeface="Consolas" pitchFamily="49" charset="0"/>
                <a:ea typeface="ＭＳ Ｐゴシック" charset="0"/>
                <a:cs typeface="Consolas" pitchFamily="49" charset="0"/>
              </a:rPr>
              <a:t>div:first-of-type</a:t>
            </a:r>
            <a:r>
              <a:rPr lang="en-US" sz="2800" dirty="0">
                <a:solidFill>
                  <a:schemeClr val="tx1"/>
                </a:solidFill>
                <a:latin typeface="Consolas" pitchFamily="49" charset="0"/>
                <a:ea typeface="ＭＳ Ｐゴシック" charset="0"/>
                <a:cs typeface="Consolas" pitchFamily="49" charset="0"/>
              </a:rPr>
              <a:t> { text-decoration: </a:t>
            </a:r>
            <a:r>
              <a:rPr lang="en-US" sz="2800" u="sng" dirty="0">
                <a:solidFill>
                  <a:schemeClr val="tx1"/>
                </a:solidFill>
                <a:latin typeface="Consolas" pitchFamily="49" charset="0"/>
                <a:ea typeface="ＭＳ Ｐゴシック" charset="0"/>
                <a:cs typeface="Consolas" pitchFamily="49" charset="0"/>
              </a:rPr>
              <a:t>underline</a:t>
            </a:r>
            <a:r>
              <a:rPr lang="en-US" sz="2800" dirty="0">
                <a:solidFill>
                  <a:schemeClr val="tx1"/>
                </a:solidFill>
                <a:latin typeface="Consolas" pitchFamily="49" charset="0"/>
                <a:ea typeface="ＭＳ Ｐゴシック" charset="0"/>
                <a:cs typeface="Consolas" pitchFamily="49" charset="0"/>
              </a:rPr>
              <a:t> } </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&lt;/style</a:t>
            </a:r>
            <a:r>
              <a:rPr lang="en-US" sz="2800" dirty="0" smtClean="0">
                <a:solidFill>
                  <a:srgbClr val="000000"/>
                </a:solidFill>
                <a:latin typeface="Consolas" pitchFamily="49" charset="0"/>
                <a:ea typeface="ＭＳ Ｐゴシック" charset="0"/>
                <a:cs typeface="Consolas" pitchFamily="49" charset="0"/>
              </a:rPr>
              <a:t>&gt;</a:t>
            </a:r>
            <a:endParaRPr lang="en-US" sz="2800" dirty="0">
              <a:solidFill>
                <a:srgbClr val="000000"/>
              </a:solidFill>
              <a:latin typeface="Consolas" pitchFamily="49" charset="0"/>
              <a:ea typeface="ＭＳ Ｐゴシック" charset="0"/>
              <a:cs typeface="Consolas" pitchFamily="49" charset="0"/>
            </a:endParaRP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&lt;div&gt;</a:t>
            </a:r>
            <a:r>
              <a:rPr lang="en-US" sz="2800" u="sng" dirty="0">
                <a:solidFill>
                  <a:srgbClr val="C00000"/>
                </a:solidFill>
                <a:latin typeface="Consolas" pitchFamily="49" charset="0"/>
                <a:ea typeface="ＭＳ Ｐゴシック" charset="0"/>
                <a:cs typeface="Consolas" pitchFamily="49" charset="0"/>
              </a:rPr>
              <a:t>div1</a:t>
            </a:r>
            <a:r>
              <a:rPr lang="en-US" sz="2800" dirty="0">
                <a:solidFill>
                  <a:srgbClr val="000000"/>
                </a:solidFill>
                <a:latin typeface="Consolas" pitchFamily="49" charset="0"/>
                <a:ea typeface="ＭＳ Ｐゴシック" charset="0"/>
                <a:cs typeface="Consolas" pitchFamily="49" charset="0"/>
              </a:rPr>
              <a:t>&lt;/div&gt;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&lt;div&gt;</a:t>
            </a:r>
            <a:r>
              <a:rPr lang="en-US" sz="2800" dirty="0">
                <a:solidFill>
                  <a:schemeClr val="tx1"/>
                </a:solidFill>
                <a:latin typeface="Consolas" pitchFamily="49" charset="0"/>
                <a:ea typeface="ＭＳ Ｐゴシック" charset="0"/>
                <a:cs typeface="Consolas" pitchFamily="49" charset="0"/>
              </a:rPr>
              <a:t>div2</a:t>
            </a:r>
            <a:r>
              <a:rPr lang="en-US" sz="2800" dirty="0">
                <a:solidFill>
                  <a:srgbClr val="000000"/>
                </a:solidFill>
                <a:latin typeface="Consolas" pitchFamily="49" charset="0"/>
                <a:ea typeface="ＭＳ Ｐゴシック" charset="0"/>
                <a:cs typeface="Consolas" pitchFamily="49" charset="0"/>
              </a:rPr>
              <a:t>&lt;/div&gt;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chemeClr val="tx1"/>
                </a:solidFill>
                <a:latin typeface="Consolas" pitchFamily="49" charset="0"/>
                <a:ea typeface="ＭＳ Ｐゴシック" charset="0"/>
                <a:cs typeface="Consolas" pitchFamily="49" charset="0"/>
              </a:rPr>
              <a:t>p1</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chemeClr val="tx1"/>
                </a:solidFill>
                <a:latin typeface="Consolas" pitchFamily="49" charset="0"/>
                <a:ea typeface="ＭＳ Ｐゴシック" charset="0"/>
                <a:cs typeface="Consolas" pitchFamily="49" charset="0"/>
              </a:rPr>
              <a:t>p2</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67500" y="11116022"/>
            <a:ext cx="2208936" cy="2208936"/>
          </a:xfrm>
          <a:prstGeom prst="rect">
            <a:avLst/>
          </a:prstGeom>
        </p:spPr>
      </p:pic>
      <p:sp>
        <p:nvSpPr>
          <p:cNvPr id="7"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/HTML5/09-css3/Demos/selectors-first-last-of-</a:t>
            </a:r>
            <a:r>
              <a:rPr lang="en-US" sz="4000" u="sng" dirty="0" err="1" smtClean="0">
                <a:solidFill>
                  <a:schemeClr val="accent3">
                    <a:lumMod val="75000"/>
                  </a:schemeClr>
                </a:solidFill>
                <a:latin typeface="+mj-lt"/>
                <a:cs typeface="Trade Gothic Next LT Pro Lt" pitchFamily="34" charset="0"/>
              </a:rPr>
              <a:t>type.html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84353335"/>
      </p:ext>
    </p:extLst>
  </p:cSld>
  <p:clrMapOvr>
    <a:masterClrMapping/>
  </p:clrMapOvr>
  <p:transition xmlns:p14="http://schemas.microsoft.com/office/powerpoint/2010/main" spd="me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1263650"/>
            <a:ext cx="23050500" cy="8864600"/>
          </a:xfrm>
        </p:spPr>
        <p:txBody>
          <a:bodyPr>
            <a:noAutofit/>
          </a:bodyPr>
          <a:lstStyle/>
          <a:p>
            <a:pPr eaLnBrk="1" hangingPunct="1">
              <a:lnSpc>
                <a:spcPct val="50000"/>
              </a:lnSpc>
            </a:pPr>
            <a:r>
              <a:rPr lang="en-US" sz="4000" dirty="0" err="1" smtClean="0">
                <a:solidFill>
                  <a:schemeClr val="accent5">
                    <a:lumMod val="75000"/>
                  </a:schemeClr>
                </a:solidFill>
                <a:latin typeface="Consolas"/>
                <a:cs typeface="Consolas"/>
              </a:rPr>
              <a:t>e:last-of-type</a:t>
            </a:r>
            <a:r>
              <a:rPr lang="en-US" sz="4000" dirty="0" smtClean="0">
                <a:solidFill>
                  <a:schemeClr val="accent5">
                    <a:lumMod val="75000"/>
                  </a:schemeClr>
                </a:solidFill>
                <a:latin typeface="Consolas"/>
                <a:cs typeface="Consolas"/>
              </a:rPr>
              <a:t>() == </a:t>
            </a:r>
            <a:r>
              <a:rPr lang="en-US" sz="4000" dirty="0" err="1" smtClean="0">
                <a:solidFill>
                  <a:schemeClr val="accent5">
                    <a:lumMod val="75000"/>
                  </a:schemeClr>
                </a:solidFill>
                <a:latin typeface="Consolas"/>
                <a:cs typeface="Consolas"/>
              </a:rPr>
              <a:t>e:nth-last-of-type</a:t>
            </a:r>
            <a:r>
              <a:rPr lang="en-US" sz="4000" dirty="0" smtClean="0">
                <a:solidFill>
                  <a:schemeClr val="accent5">
                    <a:lumMod val="75000"/>
                  </a:schemeClr>
                </a:solidFill>
                <a:latin typeface="Consolas"/>
                <a:cs typeface="Consolas"/>
              </a:rPr>
              <a:t>(1)</a:t>
            </a:r>
          </a:p>
          <a:p>
            <a:pPr lvl="1">
              <a:lnSpc>
                <a:spcPct val="50000"/>
              </a:lnSpc>
            </a:pPr>
            <a:r>
              <a:rPr lang="en-US" sz="4000" dirty="0" smtClean="0">
                <a:solidFill>
                  <a:srgbClr val="434746"/>
                </a:solidFill>
                <a:cs typeface="Trade Gothic Next LT Pro Lt" pitchFamily="34" charset="0"/>
              </a:rPr>
              <a:t>select element e if it is the last child of its type of its parent </a:t>
            </a:r>
            <a:endParaRPr lang="en-US" sz="4000" i="1"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704969" y="5141219"/>
            <a:ext cx="17762285" cy="5834222"/>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2800" dirty="0" smtClean="0">
                <a:solidFill>
                  <a:srgbClr val="51868F"/>
                </a:solidFill>
                <a:latin typeface="Consolas" pitchFamily="49" charset="0"/>
                <a:ea typeface="ＭＳ Ｐゴシック" charset="0"/>
                <a:cs typeface="Consolas" pitchFamily="49" charset="0"/>
              </a:rPr>
              <a:t>&lt;</a:t>
            </a:r>
            <a:r>
              <a:rPr lang="en-US" sz="2800" dirty="0">
                <a:solidFill>
                  <a:srgbClr val="51868F"/>
                </a:solidFill>
                <a:latin typeface="Consolas" pitchFamily="49" charset="0"/>
                <a:ea typeface="ＭＳ Ｐゴシック" charset="0"/>
                <a:cs typeface="Consolas" pitchFamily="49" charset="0"/>
              </a:rPr>
              <a:t>style&gt;</a:t>
            </a:r>
          </a:p>
          <a:p>
            <a:pPr lvl="1" algn="l">
              <a:buFont typeface="Wingdings" pitchFamily="2" charset="2"/>
              <a:buNone/>
              <a:defRPr/>
            </a:pP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err="1">
                <a:solidFill>
                  <a:schemeClr val="tx1"/>
                </a:solidFill>
                <a:latin typeface="Consolas" pitchFamily="49" charset="0"/>
                <a:ea typeface="ＭＳ Ｐゴシック" charset="0"/>
                <a:cs typeface="Consolas" pitchFamily="49" charset="0"/>
              </a:rPr>
              <a:t>div:nth-last-of-type</a:t>
            </a:r>
            <a:r>
              <a:rPr lang="en-US" sz="2800" dirty="0">
                <a:solidFill>
                  <a:schemeClr val="tx1"/>
                </a:solidFill>
                <a:latin typeface="Consolas" pitchFamily="49" charset="0"/>
                <a:ea typeface="ＭＳ Ｐゴシック" charset="0"/>
                <a:cs typeface="Consolas" pitchFamily="49" charset="0"/>
              </a:rPr>
              <a:t>(1) { color: </a:t>
            </a:r>
            <a:r>
              <a:rPr lang="en-US" sz="2800" dirty="0">
                <a:solidFill>
                  <a:srgbClr val="00B050"/>
                </a:solidFill>
                <a:latin typeface="Consolas" pitchFamily="49" charset="0"/>
                <a:ea typeface="ＭＳ Ｐゴシック" charset="0"/>
                <a:cs typeface="Consolas" pitchFamily="49" charset="0"/>
              </a:rPr>
              <a:t>green</a:t>
            </a:r>
            <a:r>
              <a:rPr lang="en-US" sz="2800" dirty="0">
                <a:solidFill>
                  <a:srgbClr val="C00000"/>
                </a:solidFill>
                <a:latin typeface="Consolas" pitchFamily="49" charset="0"/>
                <a:ea typeface="ＭＳ Ｐゴシック" charset="0"/>
                <a:cs typeface="Consolas" pitchFamily="49" charset="0"/>
              </a:rPr>
              <a:t> </a:t>
            </a:r>
            <a:r>
              <a:rPr lang="en-US" sz="2800" dirty="0">
                <a:solidFill>
                  <a:schemeClr val="tx1"/>
                </a:solidFill>
                <a:latin typeface="Consolas" pitchFamily="49" charset="0"/>
                <a:ea typeface="ＭＳ Ｐゴシック" charset="0"/>
                <a:cs typeface="Consolas" pitchFamily="49" charset="0"/>
              </a:rPr>
              <a:t>}</a:t>
            </a:r>
          </a:p>
          <a:p>
            <a:pPr lvl="1" algn="l">
              <a:buFont typeface="Wingdings" pitchFamily="2" charset="2"/>
              <a:buNone/>
              <a:defRPr/>
            </a:pPr>
            <a:r>
              <a:rPr lang="en-US" sz="2800" dirty="0">
                <a:solidFill>
                  <a:schemeClr val="tx1"/>
                </a:solidFill>
                <a:latin typeface="Consolas" pitchFamily="49" charset="0"/>
                <a:ea typeface="ＭＳ Ｐゴシック" charset="0"/>
                <a:cs typeface="Consolas" pitchFamily="49" charset="0"/>
              </a:rPr>
              <a:t>	</a:t>
            </a:r>
            <a:r>
              <a:rPr lang="en-US" sz="2800" dirty="0" err="1">
                <a:solidFill>
                  <a:schemeClr val="tx1"/>
                </a:solidFill>
                <a:latin typeface="Consolas" pitchFamily="49" charset="0"/>
                <a:ea typeface="ＭＳ Ｐゴシック" charset="0"/>
                <a:cs typeface="Consolas" pitchFamily="49" charset="0"/>
              </a:rPr>
              <a:t>div:last-of-type</a:t>
            </a:r>
            <a:r>
              <a:rPr lang="en-US" sz="2800" dirty="0">
                <a:solidFill>
                  <a:schemeClr val="tx1"/>
                </a:solidFill>
                <a:latin typeface="Consolas" pitchFamily="49" charset="0"/>
                <a:ea typeface="ＭＳ Ｐゴシック" charset="0"/>
                <a:cs typeface="Consolas" pitchFamily="49" charset="0"/>
              </a:rPr>
              <a:t> { text-decoration: </a:t>
            </a:r>
            <a:r>
              <a:rPr lang="en-US" sz="2800" u="sng" dirty="0">
                <a:solidFill>
                  <a:schemeClr val="tx1"/>
                </a:solidFill>
                <a:latin typeface="Consolas" pitchFamily="49" charset="0"/>
                <a:ea typeface="ＭＳ Ｐゴシック" charset="0"/>
                <a:cs typeface="Consolas" pitchFamily="49" charset="0"/>
              </a:rPr>
              <a:t>underline</a:t>
            </a:r>
            <a:r>
              <a:rPr lang="en-US" sz="2800" dirty="0">
                <a:solidFill>
                  <a:schemeClr val="tx1"/>
                </a:solidFill>
                <a:latin typeface="Consolas" pitchFamily="49" charset="0"/>
                <a:ea typeface="ＭＳ Ｐゴシック" charset="0"/>
                <a:cs typeface="Consolas" pitchFamily="49" charset="0"/>
              </a:rPr>
              <a:t> } </a:t>
            </a:r>
          </a:p>
          <a:p>
            <a:pPr lvl="1" algn="l">
              <a:buFont typeface="Wingdings" pitchFamily="2" charset="2"/>
              <a:buNone/>
              <a:defRPr/>
            </a:pPr>
            <a:r>
              <a:rPr lang="en-US" sz="2800" dirty="0">
                <a:solidFill>
                  <a:srgbClr val="51868F"/>
                </a:solidFill>
                <a:latin typeface="Consolas" pitchFamily="49" charset="0"/>
                <a:ea typeface="ＭＳ Ｐゴシック" charset="0"/>
                <a:cs typeface="Consolas" pitchFamily="49" charset="0"/>
              </a:rPr>
              <a:t>&lt;/style&gt;</a:t>
            </a:r>
          </a:p>
          <a:p>
            <a:pPr lvl="1" algn="l">
              <a:buFont typeface="Wingdings" pitchFamily="2" charset="2"/>
              <a:buNone/>
              <a:defRPr/>
            </a:pPr>
            <a:r>
              <a:rPr lang="en-US" sz="2800" dirty="0" smtClean="0">
                <a:solidFill>
                  <a:srgbClr val="000000"/>
                </a:solidFill>
                <a:latin typeface="Consolas" pitchFamily="49" charset="0"/>
                <a:ea typeface="ＭＳ Ｐゴシック" charset="0"/>
                <a:cs typeface="Consolas" pitchFamily="49" charset="0"/>
              </a:rPr>
              <a:t>&lt;</a:t>
            </a:r>
            <a:r>
              <a:rPr lang="en-US" sz="2800" dirty="0">
                <a:solidFill>
                  <a:srgbClr val="000000"/>
                </a:solidFill>
                <a:latin typeface="Consolas" pitchFamily="49" charset="0"/>
                <a:ea typeface="ＭＳ Ｐゴシック" charset="0"/>
                <a:cs typeface="Consolas" pitchFamily="49" charset="0"/>
              </a:rPr>
              <a: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&lt;div&gt;</a:t>
            </a:r>
            <a:r>
              <a:rPr lang="en-US" sz="2800" dirty="0">
                <a:solidFill>
                  <a:schemeClr val="tx1"/>
                </a:solidFill>
                <a:latin typeface="Consolas" pitchFamily="49" charset="0"/>
                <a:ea typeface="ＭＳ Ｐゴシック" charset="0"/>
                <a:cs typeface="Consolas" pitchFamily="49" charset="0"/>
              </a:rPr>
              <a:t>div1</a:t>
            </a:r>
            <a:r>
              <a:rPr lang="en-US" sz="2800" dirty="0">
                <a:solidFill>
                  <a:srgbClr val="000000"/>
                </a:solidFill>
                <a:latin typeface="Consolas" pitchFamily="49" charset="0"/>
                <a:ea typeface="ＭＳ Ｐゴシック" charset="0"/>
                <a:cs typeface="Consolas" pitchFamily="49" charset="0"/>
              </a:rPr>
              <a:t>&lt;/div&gt;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&lt;div&gt;</a:t>
            </a:r>
            <a:r>
              <a:rPr lang="en-US" sz="2800" u="sng" dirty="0">
                <a:solidFill>
                  <a:srgbClr val="00B050"/>
                </a:solidFill>
                <a:latin typeface="Consolas" pitchFamily="49" charset="0"/>
                <a:ea typeface="ＭＳ Ｐゴシック" charset="0"/>
                <a:cs typeface="Consolas" pitchFamily="49" charset="0"/>
              </a:rPr>
              <a:t>div2</a:t>
            </a:r>
            <a:r>
              <a:rPr lang="en-US" sz="2800" dirty="0">
                <a:solidFill>
                  <a:srgbClr val="000000"/>
                </a:solidFill>
                <a:latin typeface="Consolas" pitchFamily="49" charset="0"/>
                <a:ea typeface="ＭＳ Ｐゴシック" charset="0"/>
                <a:cs typeface="Consolas" pitchFamily="49" charset="0"/>
              </a:rPr>
              <a:t>&lt;/div&gt;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chemeClr val="tx1"/>
                </a:solidFill>
                <a:latin typeface="Consolas" pitchFamily="49" charset="0"/>
                <a:ea typeface="ＭＳ Ｐゴシック" charset="0"/>
                <a:cs typeface="Consolas" pitchFamily="49" charset="0"/>
              </a:rPr>
              <a:t>p1</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chemeClr val="tx1"/>
                </a:solidFill>
                <a:latin typeface="Consolas" pitchFamily="49" charset="0"/>
                <a:ea typeface="ＭＳ Ｐゴシック" charset="0"/>
                <a:cs typeface="Consolas" pitchFamily="49" charset="0"/>
              </a:rPr>
              <a:t>p2</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67500" y="11116022"/>
            <a:ext cx="2208936" cy="2208936"/>
          </a:xfrm>
          <a:prstGeom prst="rect">
            <a:avLst/>
          </a:prstGeom>
        </p:spPr>
      </p:pic>
      <p:sp>
        <p:nvSpPr>
          <p:cNvPr id="7" name="Content Placeholder 1"/>
          <p:cNvSpPr txBox="1">
            <a:spLocks/>
          </p:cNvSpPr>
          <p:nvPr/>
        </p:nvSpPr>
        <p:spPr>
          <a:xfrm>
            <a:off x="7778750" y="1203586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/HTML5/09-css3/Demos/selectors-first-last-of-</a:t>
            </a:r>
            <a:r>
              <a:rPr lang="en-US" sz="4000" u="sng" dirty="0" err="1" smtClean="0">
                <a:solidFill>
                  <a:schemeClr val="accent3">
                    <a:lumMod val="75000"/>
                  </a:schemeClr>
                </a:solidFill>
                <a:latin typeface="+mj-lt"/>
                <a:cs typeface="Trade Gothic Next LT Pro Lt" pitchFamily="34" charset="0"/>
              </a:rPr>
              <a:t>type.html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2585398124"/>
      </p:ext>
    </p:extLst>
  </p:cSld>
  <p:clrMapOvr>
    <a:masterClrMapping/>
  </p:clrMapOvr>
  <p:transition xmlns:p14="http://schemas.microsoft.com/office/powerpoint/2010/main" spd="med"/>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1422400"/>
            <a:ext cx="23050500" cy="4147682"/>
          </a:xfrm>
        </p:spPr>
        <p:txBody>
          <a:bodyPr anchor="t">
            <a:noAutofit/>
          </a:bodyPr>
          <a:lstStyle/>
          <a:p>
            <a:pPr eaLnBrk="1" hangingPunct="1">
              <a:lnSpc>
                <a:spcPct val="50000"/>
              </a:lnSpc>
            </a:pPr>
            <a:endParaRPr lang="en-US" sz="4000" dirty="0" smtClean="0">
              <a:solidFill>
                <a:schemeClr val="accent5">
                  <a:lumMod val="75000"/>
                </a:schemeClr>
              </a:solidFill>
              <a:latin typeface="Consolas"/>
              <a:cs typeface="Consolas"/>
            </a:endParaRPr>
          </a:p>
          <a:p>
            <a:pPr eaLnBrk="1" hangingPunct="1">
              <a:lnSpc>
                <a:spcPct val="50000"/>
              </a:lnSpc>
            </a:pPr>
            <a:r>
              <a:rPr lang="en-US" sz="4000" dirty="0" err="1" smtClean="0">
                <a:solidFill>
                  <a:schemeClr val="accent5">
                    <a:lumMod val="75000"/>
                  </a:schemeClr>
                </a:solidFill>
                <a:latin typeface="Consolas"/>
                <a:cs typeface="Consolas"/>
              </a:rPr>
              <a:t>e:only-child</a:t>
            </a:r>
            <a:endParaRPr lang="en-US" sz="4000" dirty="0" smtClean="0">
              <a:solidFill>
                <a:schemeClr val="accent5">
                  <a:lumMod val="75000"/>
                </a:schemeClr>
              </a:solidFill>
              <a:latin typeface="Consolas"/>
              <a:cs typeface="Consolas"/>
            </a:endParaRPr>
          </a:p>
          <a:p>
            <a:pPr lvl="1">
              <a:lnSpc>
                <a:spcPct val="50000"/>
              </a:lnSpc>
            </a:pPr>
            <a:r>
              <a:rPr lang="en-US" sz="4000" dirty="0" smtClean="0">
                <a:solidFill>
                  <a:srgbClr val="434746"/>
                </a:solidFill>
                <a:cs typeface="Trade Gothic Next LT Pro Lt" pitchFamily="34" charset="0"/>
              </a:rPr>
              <a:t>select element e if it is the only child in its parents </a:t>
            </a: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704969" y="5633582"/>
            <a:ext cx="17762285" cy="535749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2800" dirty="0">
                <a:solidFill>
                  <a:srgbClr val="51868F"/>
                </a:solidFill>
                <a:latin typeface="Consolas" pitchFamily="49" charset="0"/>
                <a:ea typeface="ＭＳ Ｐゴシック" charset="0"/>
                <a:cs typeface="Consolas" pitchFamily="49" charset="0"/>
              </a:rPr>
              <a:t>&lt;style&gt;</a:t>
            </a:r>
          </a:p>
          <a:p>
            <a:pPr lvl="1" algn="l">
              <a:buFont typeface="Wingdings" pitchFamily="2" charset="2"/>
              <a:buNone/>
              <a:defRPr/>
            </a:pP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err="1">
                <a:solidFill>
                  <a:schemeClr val="tx1"/>
                </a:solidFill>
                <a:latin typeface="Consolas" pitchFamily="49" charset="0"/>
                <a:ea typeface="ＭＳ Ｐゴシック" charset="0"/>
                <a:cs typeface="Consolas" pitchFamily="49" charset="0"/>
              </a:rPr>
              <a:t>p:only-child</a:t>
            </a:r>
            <a:r>
              <a:rPr lang="en-US" sz="2800" dirty="0">
                <a:solidFill>
                  <a:schemeClr val="tx1"/>
                </a:solidFill>
                <a:latin typeface="Consolas" pitchFamily="49" charset="0"/>
                <a:ea typeface="ＭＳ Ｐゴシック" charset="0"/>
                <a:cs typeface="Consolas" pitchFamily="49" charset="0"/>
              </a:rPr>
              <a:t> { color: </a:t>
            </a:r>
            <a:r>
              <a:rPr lang="en-US" sz="2800" dirty="0">
                <a:solidFill>
                  <a:srgbClr val="C00000"/>
                </a:solidFill>
                <a:latin typeface="Consolas" pitchFamily="49" charset="0"/>
                <a:ea typeface="ＭＳ Ｐゴシック" charset="0"/>
                <a:cs typeface="Consolas" pitchFamily="49" charset="0"/>
              </a:rPr>
              <a:t>red</a:t>
            </a:r>
            <a:r>
              <a:rPr lang="en-US" sz="2800" dirty="0">
                <a:solidFill>
                  <a:schemeClr val="tx1"/>
                </a:solidFill>
                <a:latin typeface="Consolas" pitchFamily="49" charset="0"/>
                <a:ea typeface="ＭＳ Ｐゴシック" charset="0"/>
                <a:cs typeface="Consolas" pitchFamily="49" charset="0"/>
              </a:rPr>
              <a:t> }</a:t>
            </a:r>
          </a:p>
          <a:p>
            <a:pPr lvl="1" algn="l">
              <a:buFont typeface="Wingdings" pitchFamily="2" charset="2"/>
              <a:buNone/>
              <a:defRPr/>
            </a:pPr>
            <a:r>
              <a:rPr lang="en-US" sz="2800" dirty="0">
                <a:solidFill>
                  <a:srgbClr val="51868F"/>
                </a:solidFill>
                <a:latin typeface="Consolas" pitchFamily="49" charset="0"/>
                <a:ea typeface="ＭＳ Ｐゴシック" charset="0"/>
                <a:cs typeface="Consolas" pitchFamily="49" charset="0"/>
              </a:rPr>
              <a:t>&lt;/style&gt;</a:t>
            </a:r>
          </a:p>
          <a:p>
            <a:pPr lvl="1" algn="l">
              <a:buFont typeface="Wingdings" pitchFamily="2" charset="2"/>
              <a:buNone/>
              <a:defRPr/>
            </a:pPr>
            <a:endParaRPr lang="en-US" sz="2800" dirty="0">
              <a:solidFill>
                <a:srgbClr val="000000"/>
              </a:solidFill>
              <a:latin typeface="Consolas" pitchFamily="49" charset="0"/>
              <a:ea typeface="ＭＳ Ｐゴシック" charset="0"/>
              <a:cs typeface="Consolas" pitchFamily="49" charset="0"/>
            </a:endParaRP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rgbClr val="C00000"/>
                </a:solidFill>
                <a:latin typeface="Consolas" pitchFamily="49" charset="0"/>
                <a:ea typeface="ＭＳ Ｐゴシック" charset="0"/>
                <a:cs typeface="Consolas" pitchFamily="49" charset="0"/>
              </a:rPr>
              <a:t>p1</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chemeClr val="tx1"/>
                </a:solidFill>
                <a:latin typeface="Consolas" pitchFamily="49" charset="0"/>
                <a:ea typeface="ＭＳ Ｐゴシック" charset="0"/>
                <a:cs typeface="Consolas" pitchFamily="49" charset="0"/>
              </a:rPr>
              <a:t>p2</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chemeClr val="tx1"/>
                </a:solidFill>
                <a:latin typeface="Consolas" pitchFamily="49" charset="0"/>
                <a:ea typeface="ＭＳ Ｐゴシック" charset="0"/>
                <a:cs typeface="Consolas" pitchFamily="49" charset="0"/>
              </a:rPr>
              <a:t>p3</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67500" y="11116022"/>
            <a:ext cx="2208936" cy="2208936"/>
          </a:xfrm>
          <a:prstGeom prst="rect">
            <a:avLst/>
          </a:prstGeom>
        </p:spPr>
      </p:pic>
      <p:sp>
        <p:nvSpPr>
          <p:cNvPr id="7"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/HTML5/09-css3/Demos/selectors-only-</a:t>
            </a:r>
            <a:r>
              <a:rPr lang="en-US" sz="4000" u="sng" dirty="0" err="1" smtClean="0">
                <a:solidFill>
                  <a:schemeClr val="accent3">
                    <a:lumMod val="75000"/>
                  </a:schemeClr>
                </a:solidFill>
                <a:latin typeface="+mj-lt"/>
                <a:cs typeface="Trade Gothic Next LT Pro Lt" pitchFamily="34" charset="0"/>
              </a:rPr>
              <a:t>child.html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1041304373"/>
      </p:ext>
    </p:extLst>
  </p:cSld>
  <p:clrMapOvr>
    <a:masterClrMapping/>
  </p:clrMapOvr>
  <p:transition xmlns:p14="http://schemas.microsoft.com/office/powerpoint/2010/main" spd="me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1485900"/>
            <a:ext cx="23050500" cy="8864600"/>
          </a:xfrm>
        </p:spPr>
        <p:txBody>
          <a:bodyPr>
            <a:noAutofit/>
          </a:bodyPr>
          <a:lstStyle/>
          <a:p>
            <a:pPr eaLnBrk="1" hangingPunct="1">
              <a:lnSpc>
                <a:spcPct val="50000"/>
              </a:lnSpc>
            </a:pPr>
            <a:r>
              <a:rPr lang="en-US" sz="4000" dirty="0" err="1" smtClean="0">
                <a:solidFill>
                  <a:schemeClr val="accent5">
                    <a:lumMod val="75000"/>
                  </a:schemeClr>
                </a:solidFill>
                <a:latin typeface="Consolas"/>
                <a:cs typeface="Consolas"/>
              </a:rPr>
              <a:t>e:only-of-type</a:t>
            </a:r>
            <a:endParaRPr lang="en-US" sz="4000" dirty="0" smtClean="0">
              <a:solidFill>
                <a:schemeClr val="accent5">
                  <a:lumMod val="75000"/>
                </a:schemeClr>
              </a:solidFill>
              <a:latin typeface="Consolas"/>
              <a:cs typeface="Consolas"/>
            </a:endParaRPr>
          </a:p>
          <a:p>
            <a:pPr lvl="1">
              <a:lnSpc>
                <a:spcPct val="50000"/>
              </a:lnSpc>
            </a:pPr>
            <a:r>
              <a:rPr lang="en-US" sz="4000" dirty="0" smtClean="0">
                <a:solidFill>
                  <a:srgbClr val="434746"/>
                </a:solidFill>
                <a:cs typeface="Trade Gothic Next LT Pro Lt" pitchFamily="34" charset="0"/>
              </a:rPr>
              <a:t>select element e if it is the only child of its type in its parent </a:t>
            </a:r>
            <a:endParaRPr lang="en-US" sz="4000" i="1"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704969" y="5633582"/>
            <a:ext cx="17762285" cy="535749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2800" dirty="0">
                <a:solidFill>
                  <a:srgbClr val="51868F"/>
                </a:solidFill>
                <a:latin typeface="Consolas" pitchFamily="49" charset="0"/>
                <a:ea typeface="ＭＳ Ｐゴシック" charset="0"/>
                <a:cs typeface="Consolas" pitchFamily="49" charset="0"/>
              </a:rPr>
              <a:t>&lt;style&gt;</a:t>
            </a:r>
          </a:p>
          <a:p>
            <a:pPr lvl="1" algn="l">
              <a:buFont typeface="Wingdings" pitchFamily="2" charset="2"/>
              <a:buNone/>
              <a:defRPr/>
            </a:pP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err="1">
                <a:solidFill>
                  <a:schemeClr val="tx1"/>
                </a:solidFill>
                <a:latin typeface="Consolas" pitchFamily="49" charset="0"/>
                <a:ea typeface="ＭＳ Ｐゴシック" charset="0"/>
                <a:cs typeface="Consolas" pitchFamily="49" charset="0"/>
              </a:rPr>
              <a:t>div:only-of-type</a:t>
            </a:r>
            <a:r>
              <a:rPr lang="en-US" sz="2800" dirty="0">
                <a:solidFill>
                  <a:schemeClr val="tx1"/>
                </a:solidFill>
                <a:latin typeface="Consolas" pitchFamily="49" charset="0"/>
                <a:ea typeface="ＭＳ Ｐゴシック" charset="0"/>
                <a:cs typeface="Consolas" pitchFamily="49" charset="0"/>
              </a:rPr>
              <a:t> { color: </a:t>
            </a:r>
            <a:r>
              <a:rPr lang="en-US" sz="2800" dirty="0">
                <a:solidFill>
                  <a:srgbClr val="C00000"/>
                </a:solidFill>
                <a:latin typeface="Consolas" pitchFamily="49" charset="0"/>
                <a:ea typeface="ＭＳ Ｐゴシック" charset="0"/>
                <a:cs typeface="Consolas" pitchFamily="49" charset="0"/>
              </a:rPr>
              <a:t>red</a:t>
            </a:r>
            <a:r>
              <a:rPr lang="en-US" sz="2800" dirty="0">
                <a:solidFill>
                  <a:schemeClr val="tx1"/>
                </a:solidFill>
                <a:latin typeface="Consolas" pitchFamily="49" charset="0"/>
                <a:ea typeface="ＭＳ Ｐゴシック" charset="0"/>
                <a:cs typeface="Consolas" pitchFamily="49" charset="0"/>
              </a:rPr>
              <a:t> }</a:t>
            </a:r>
          </a:p>
          <a:p>
            <a:pPr lvl="1" algn="l">
              <a:buFont typeface="Wingdings" pitchFamily="2" charset="2"/>
              <a:buNone/>
              <a:defRPr/>
            </a:pPr>
            <a:r>
              <a:rPr lang="en-US" sz="2800" dirty="0">
                <a:solidFill>
                  <a:srgbClr val="51868F"/>
                </a:solidFill>
                <a:latin typeface="Consolas" pitchFamily="49" charset="0"/>
                <a:ea typeface="ＭＳ Ｐゴシック" charset="0"/>
                <a:cs typeface="Consolas" pitchFamily="49" charset="0"/>
              </a:rPr>
              <a:t>&lt;/style&gt;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chemeClr val="tx1"/>
                </a:solidFill>
                <a:latin typeface="Consolas" pitchFamily="49" charset="0"/>
                <a:ea typeface="ＭＳ Ｐゴシック" charset="0"/>
                <a:cs typeface="Consolas" pitchFamily="49" charset="0"/>
              </a:rPr>
              <a:t>p1</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chemeClr val="tx1"/>
                </a:solidFill>
                <a:latin typeface="Consolas" pitchFamily="49" charset="0"/>
                <a:ea typeface="ＭＳ Ｐゴシック" charset="0"/>
                <a:cs typeface="Consolas" pitchFamily="49" charset="0"/>
              </a:rPr>
              <a:t>p2</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chemeClr val="tx1"/>
                </a:solidFill>
                <a:latin typeface="Consolas" pitchFamily="49" charset="0"/>
                <a:ea typeface="ＭＳ Ｐゴシック" charset="0"/>
                <a:cs typeface="Consolas" pitchFamily="49" charset="0"/>
              </a:rPr>
              <a:t>p3</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&lt;div&gt;</a:t>
            </a:r>
            <a:r>
              <a:rPr lang="en-US" sz="2800" dirty="0">
                <a:solidFill>
                  <a:srgbClr val="C00000"/>
                </a:solidFill>
                <a:latin typeface="Consolas" pitchFamily="49" charset="0"/>
                <a:ea typeface="ＭＳ Ｐゴシック" charset="0"/>
                <a:cs typeface="Consolas" pitchFamily="49" charset="0"/>
              </a:rPr>
              <a:t>only div</a:t>
            </a:r>
            <a:r>
              <a:rPr lang="en-US" sz="2800" dirty="0">
                <a:solidFill>
                  <a:srgbClr val="000000"/>
                </a:solidFill>
                <a:latin typeface="Consolas" pitchFamily="49" charset="0"/>
                <a:ea typeface="ＭＳ Ｐゴシック" charset="0"/>
                <a:cs typeface="Consolas" pitchFamily="49" charset="0"/>
              </a:rPr>
              <a:t>&lt;/div&gt;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&lt;/section&gt;</a:t>
            </a: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67500" y="11116022"/>
            <a:ext cx="2208936" cy="2208936"/>
          </a:xfrm>
          <a:prstGeom prst="rect">
            <a:avLst/>
          </a:prstGeom>
        </p:spPr>
      </p:pic>
      <p:sp>
        <p:nvSpPr>
          <p:cNvPr id="7"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/HTML5/09-css3/Demos/selectors-only-of-</a:t>
            </a:r>
            <a:r>
              <a:rPr lang="en-US" sz="4000" u="sng" dirty="0" err="1" smtClean="0">
                <a:solidFill>
                  <a:schemeClr val="accent3">
                    <a:lumMod val="75000"/>
                  </a:schemeClr>
                </a:solidFill>
                <a:latin typeface="+mj-lt"/>
                <a:cs typeface="Trade Gothic Next LT Pro Lt" pitchFamily="34" charset="0"/>
              </a:rPr>
              <a:t>type.html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3416393241"/>
      </p:ext>
    </p:extLst>
  </p:cSld>
  <p:clrMapOvr>
    <a:masterClrMapping/>
  </p:clrMapOvr>
  <p:transition xmlns:p14="http://schemas.microsoft.com/office/powerpoint/2010/main" spd="med"/>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Demo – CSS Pseudo-Class Selectors</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924357"/>
            <a:ext cx="11227376" cy="4641710"/>
          </a:xfrm>
        </p:spPr>
        <p:txBody>
          <a:bodyPr>
            <a:noAutofit/>
          </a:bodyPr>
          <a:lstStyle/>
          <a:p>
            <a:pPr eaLnBrk="1" hangingPunct="1">
              <a:buFont typeface="Wingdings" charset="2"/>
              <a:buChar char="v"/>
            </a:pPr>
            <a:r>
              <a:rPr lang="en-US" sz="4400" b="1" dirty="0" smtClean="0">
                <a:solidFill>
                  <a:srgbClr val="51868F"/>
                </a:solidFill>
                <a:latin typeface="+mj-lt"/>
                <a:cs typeface="Trade Gothic Next LT Pro Lt" pitchFamily="34" charset="0"/>
              </a:rPr>
              <a:t>Demos/Exercises/Unit05-CSS3/selectors-pseudo-</a:t>
            </a:r>
            <a:r>
              <a:rPr lang="en-US" sz="4400" b="1" dirty="0" err="1" smtClean="0">
                <a:solidFill>
                  <a:srgbClr val="51868F"/>
                </a:solidFill>
                <a:latin typeface="+mj-lt"/>
                <a:cs typeface="Trade Gothic Next LT Pro Lt" pitchFamily="34" charset="0"/>
              </a:rPr>
              <a:t>selectors.html</a:t>
            </a:r>
            <a:endParaRPr lang="en-US" sz="4400" dirty="0">
              <a:solidFill>
                <a:srgbClr val="51868F"/>
              </a:solidFill>
              <a:latin typeface="+mj-lt"/>
              <a:cs typeface="Trade Gothic Next LT Pro Lt" pitchFamily="34" charset="0"/>
            </a:endParaRPr>
          </a:p>
        </p:txBody>
      </p:sp>
      <p:pic>
        <p:nvPicPr>
          <p:cNvPr id="5" name="Picture 4" descr="Slice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0650" y="57930"/>
            <a:ext cx="17437100" cy="13658070"/>
          </a:xfrm>
          <a:prstGeom prst="rect">
            <a:avLst/>
          </a:prstGeom>
        </p:spPr>
      </p:pic>
    </p:spTree>
    <p:extLst>
      <p:ext uri="{BB962C8B-B14F-4D97-AF65-F5344CB8AC3E}">
        <p14:creationId xmlns:p14="http://schemas.microsoft.com/office/powerpoint/2010/main" val="2289487804"/>
      </p:ext>
    </p:extLst>
  </p:cSld>
  <p:clrMapOvr>
    <a:masterClrMapping/>
  </p:clrMapOvr>
  <p:transition xmlns:p14="http://schemas.microsoft.com/office/powerpoint/2010/main" spd="med"/>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Pseudo-class selector</a:t>
            </a:r>
            <a:endParaRPr lang="en-US" dirty="0"/>
          </a:p>
        </p:txBody>
      </p:sp>
      <p:sp>
        <p:nvSpPr>
          <p:cNvPr id="3" name="Text Placeholder 2"/>
          <p:cNvSpPr>
            <a:spLocks noGrp="1"/>
          </p:cNvSpPr>
          <p:nvPr>
            <p:ph type="body" idx="1"/>
          </p:nvPr>
        </p:nvSpPr>
        <p:spPr>
          <a:xfrm>
            <a:off x="673100" y="2374900"/>
            <a:ext cx="23050500" cy="8864600"/>
          </a:xfrm>
        </p:spPr>
        <p:txBody>
          <a:bodyPr>
            <a:noAutofit/>
          </a:bodyPr>
          <a:lstStyle/>
          <a:p>
            <a:pPr eaLnBrk="1" hangingPunct="1">
              <a:lnSpc>
                <a:spcPct val="50000"/>
              </a:lnSpc>
            </a:pPr>
            <a:r>
              <a:rPr lang="en-US" sz="4000" dirty="0" err="1" smtClean="0">
                <a:solidFill>
                  <a:schemeClr val="accent5">
                    <a:lumMod val="75000"/>
                  </a:schemeClr>
                </a:solidFill>
                <a:latin typeface="Consolas"/>
                <a:cs typeface="Consolas"/>
              </a:rPr>
              <a:t>e:target</a:t>
            </a:r>
            <a:endParaRPr lang="en-US" sz="4000" dirty="0" smtClean="0">
              <a:solidFill>
                <a:schemeClr val="accent5">
                  <a:lumMod val="75000"/>
                </a:schemeClr>
              </a:solidFill>
              <a:latin typeface="Consolas"/>
              <a:cs typeface="Consolas"/>
            </a:endParaRPr>
          </a:p>
          <a:p>
            <a:pPr lvl="1">
              <a:lnSpc>
                <a:spcPct val="50000"/>
              </a:lnSpc>
            </a:pPr>
            <a:r>
              <a:rPr lang="en-US" sz="4000" dirty="0" smtClean="0">
                <a:solidFill>
                  <a:srgbClr val="434746"/>
                </a:solidFill>
                <a:cs typeface="Trade Gothic Next LT Pro Lt" pitchFamily="34" charset="0"/>
              </a:rPr>
              <a:t>select element e if it is the target of an anchor</a:t>
            </a:r>
          </a:p>
          <a:p>
            <a:pPr marL="736600" lvl="1" indent="0">
              <a:lnSpc>
                <a:spcPct val="50000"/>
              </a:lnSpc>
              <a:buNone/>
            </a:pPr>
            <a:endParaRPr lang="en-US" sz="4000" dirty="0" smtClean="0">
              <a:solidFill>
                <a:srgbClr val="434746"/>
              </a:solidFill>
              <a:cs typeface="Trade Gothic Next LT Pro Lt" pitchFamily="34" charset="0"/>
            </a:endParaRPr>
          </a:p>
          <a:p>
            <a:pPr marL="736600" lvl="1" indent="0">
              <a:lnSpc>
                <a:spcPct val="50000"/>
              </a:lnSpc>
              <a:buNone/>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704969" y="6120368"/>
            <a:ext cx="17762285" cy="4404043"/>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2800" dirty="0" smtClean="0">
                <a:solidFill>
                  <a:srgbClr val="000000"/>
                </a:solidFill>
                <a:latin typeface="Consolas" pitchFamily="49" charset="0"/>
              </a:rPr>
              <a:t>&lt;</a:t>
            </a:r>
            <a:r>
              <a:rPr lang="en-US" sz="2800" dirty="0">
                <a:solidFill>
                  <a:srgbClr val="000000"/>
                </a:solidFill>
                <a:latin typeface="Consolas" pitchFamily="49" charset="0"/>
              </a:rPr>
              <a:t>style&gt;</a:t>
            </a:r>
          </a:p>
          <a:p>
            <a:pPr lvl="1" algn="l">
              <a:buFont typeface="Wingdings" pitchFamily="2" charset="2"/>
              <a:buNone/>
              <a:defRPr/>
            </a:pPr>
            <a:r>
              <a:rPr lang="en-US" sz="2800" dirty="0">
                <a:solidFill>
                  <a:srgbClr val="7F7F7F"/>
                </a:solidFill>
                <a:latin typeface="Consolas" pitchFamily="49" charset="0"/>
              </a:rPr>
              <a:t>	</a:t>
            </a:r>
            <a:r>
              <a:rPr lang="en-US" sz="2800" dirty="0" err="1">
                <a:solidFill>
                  <a:schemeClr val="tx1"/>
                </a:solidFill>
                <a:latin typeface="Consolas" pitchFamily="49" charset="0"/>
              </a:rPr>
              <a:t>p:target#a</a:t>
            </a:r>
            <a:r>
              <a:rPr lang="en-US" sz="2800" dirty="0">
                <a:solidFill>
                  <a:schemeClr val="tx1"/>
                </a:solidFill>
                <a:latin typeface="Consolas" pitchFamily="49" charset="0"/>
              </a:rPr>
              <a:t> { color: </a:t>
            </a:r>
            <a:r>
              <a:rPr lang="en-US" sz="2800" dirty="0">
                <a:solidFill>
                  <a:srgbClr val="C00000"/>
                </a:solidFill>
                <a:latin typeface="Consolas" pitchFamily="49" charset="0"/>
              </a:rPr>
              <a:t>red</a:t>
            </a:r>
            <a:r>
              <a:rPr lang="en-US" sz="2800" dirty="0">
                <a:solidFill>
                  <a:schemeClr val="tx1"/>
                </a:solidFill>
                <a:latin typeface="Consolas" pitchFamily="49" charset="0"/>
              </a:rPr>
              <a:t> }</a:t>
            </a:r>
          </a:p>
          <a:p>
            <a:pPr lvl="1" algn="l">
              <a:buFont typeface="Wingdings" pitchFamily="2" charset="2"/>
              <a:buNone/>
              <a:defRPr/>
            </a:pPr>
            <a:r>
              <a:rPr lang="en-US" sz="2800" dirty="0">
                <a:solidFill>
                  <a:srgbClr val="000000"/>
                </a:solidFill>
                <a:latin typeface="Consolas" pitchFamily="49" charset="0"/>
              </a:rPr>
              <a:t>&lt;/style&gt;</a:t>
            </a:r>
          </a:p>
          <a:p>
            <a:pPr lvl="1" algn="l">
              <a:buFont typeface="Wingdings" pitchFamily="2" charset="2"/>
              <a:buNone/>
              <a:defRPr/>
            </a:pPr>
            <a:endParaRPr lang="en-US" sz="2800" dirty="0">
              <a:solidFill>
                <a:srgbClr val="000000"/>
              </a:solidFill>
              <a:latin typeface="Consolas" pitchFamily="49" charset="0"/>
            </a:endParaRPr>
          </a:p>
          <a:p>
            <a:pPr lvl="1" algn="l">
              <a:buFont typeface="Wingdings" pitchFamily="2" charset="2"/>
              <a:buNone/>
              <a:defRPr/>
            </a:pPr>
            <a:r>
              <a:rPr lang="en-US" sz="2800" dirty="0">
                <a:solidFill>
                  <a:srgbClr val="000000"/>
                </a:solidFill>
                <a:latin typeface="Consolas" pitchFamily="49" charset="0"/>
              </a:rPr>
              <a:t>&lt;a </a:t>
            </a:r>
            <a:r>
              <a:rPr lang="en-US" sz="2800" dirty="0" err="1">
                <a:solidFill>
                  <a:srgbClr val="000000"/>
                </a:solidFill>
                <a:latin typeface="Consolas" pitchFamily="49" charset="0"/>
              </a:rPr>
              <a:t>href</a:t>
            </a:r>
            <a:r>
              <a:rPr lang="en-US" sz="2800" dirty="0">
                <a:solidFill>
                  <a:srgbClr val="000000"/>
                </a:solidFill>
                <a:latin typeface="Consolas" pitchFamily="49" charset="0"/>
              </a:rPr>
              <a:t>="</a:t>
            </a:r>
            <a:r>
              <a:rPr lang="en-US" sz="2800" dirty="0">
                <a:solidFill>
                  <a:schemeClr val="tx1"/>
                </a:solidFill>
                <a:latin typeface="Consolas" pitchFamily="49" charset="0"/>
              </a:rPr>
              <a:t>#a</a:t>
            </a:r>
            <a:r>
              <a:rPr lang="en-US" sz="2800" dirty="0">
                <a:solidFill>
                  <a:srgbClr val="000000"/>
                </a:solidFill>
                <a:latin typeface="Consolas" pitchFamily="49" charset="0"/>
              </a:rPr>
              <a:t>"&gt;</a:t>
            </a:r>
            <a:r>
              <a:rPr lang="en-US" sz="2800" dirty="0">
                <a:solidFill>
                  <a:schemeClr val="tx1"/>
                </a:solidFill>
                <a:latin typeface="Consolas" pitchFamily="49" charset="0"/>
              </a:rPr>
              <a:t>highlight A</a:t>
            </a:r>
            <a:r>
              <a:rPr lang="en-US" sz="2800" dirty="0">
                <a:solidFill>
                  <a:srgbClr val="000000"/>
                </a:solidFill>
                <a:latin typeface="Consolas" pitchFamily="49" charset="0"/>
              </a:rPr>
              <a:t>&lt;/a&gt;</a:t>
            </a:r>
          </a:p>
          <a:p>
            <a:pPr lvl="1" algn="l">
              <a:buFont typeface="Wingdings" pitchFamily="2" charset="2"/>
              <a:buNone/>
              <a:defRPr/>
            </a:pPr>
            <a:r>
              <a:rPr lang="en-US" sz="2800" dirty="0">
                <a:solidFill>
                  <a:srgbClr val="000000"/>
                </a:solidFill>
                <a:latin typeface="Consolas" pitchFamily="49" charset="0"/>
              </a:rPr>
              <a:t>&lt;a </a:t>
            </a:r>
            <a:r>
              <a:rPr lang="en-US" sz="2800" dirty="0" err="1">
                <a:solidFill>
                  <a:srgbClr val="000000"/>
                </a:solidFill>
                <a:latin typeface="Consolas" pitchFamily="49" charset="0"/>
              </a:rPr>
              <a:t>href</a:t>
            </a:r>
            <a:r>
              <a:rPr lang="en-US" sz="2800" dirty="0">
                <a:solidFill>
                  <a:srgbClr val="000000"/>
                </a:solidFill>
                <a:latin typeface="Consolas" pitchFamily="49" charset="0"/>
              </a:rPr>
              <a:t>="</a:t>
            </a:r>
            <a:r>
              <a:rPr lang="en-US" sz="2800" dirty="0">
                <a:solidFill>
                  <a:schemeClr val="tx1"/>
                </a:solidFill>
                <a:latin typeface="Consolas" pitchFamily="49" charset="0"/>
              </a:rPr>
              <a:t>#b</a:t>
            </a:r>
            <a:r>
              <a:rPr lang="en-US" sz="2800" dirty="0">
                <a:solidFill>
                  <a:srgbClr val="000000"/>
                </a:solidFill>
                <a:latin typeface="Consolas" pitchFamily="49" charset="0"/>
              </a:rPr>
              <a:t>"&gt;don</a:t>
            </a:r>
            <a:r>
              <a:rPr lang="en-US" altLang="ja-JP" sz="2800" dirty="0">
                <a:solidFill>
                  <a:srgbClr val="000000"/>
                </a:solidFill>
                <a:latin typeface="Consolas" pitchFamily="49" charset="0"/>
              </a:rPr>
              <a:t>'t try to highlight B&lt;/a&gt;</a:t>
            </a:r>
          </a:p>
          <a:p>
            <a:pPr lvl="1" algn="l">
              <a:buFont typeface="Wingdings" pitchFamily="2" charset="2"/>
              <a:buNone/>
              <a:defRPr/>
            </a:pPr>
            <a:endParaRPr lang="en-US" sz="2800" dirty="0">
              <a:solidFill>
                <a:srgbClr val="000000"/>
              </a:solidFill>
              <a:latin typeface="Consolas" pitchFamily="49" charset="0"/>
            </a:endParaRPr>
          </a:p>
          <a:p>
            <a:pPr lvl="1" algn="l">
              <a:buFont typeface="Wingdings" pitchFamily="2" charset="2"/>
              <a:buNone/>
              <a:defRPr/>
            </a:pPr>
            <a:r>
              <a:rPr lang="en-US" sz="2800" dirty="0">
                <a:solidFill>
                  <a:srgbClr val="000000"/>
                </a:solidFill>
                <a:latin typeface="Consolas" pitchFamily="49" charset="0"/>
              </a:rPr>
              <a:t>&lt;p id="</a:t>
            </a:r>
            <a:r>
              <a:rPr lang="en-US" sz="2800" dirty="0">
                <a:solidFill>
                  <a:schemeClr val="tx1"/>
                </a:solidFill>
                <a:latin typeface="Consolas" pitchFamily="49" charset="0"/>
              </a:rPr>
              <a:t>a</a:t>
            </a:r>
            <a:r>
              <a:rPr lang="en-US" sz="2800" dirty="0">
                <a:solidFill>
                  <a:srgbClr val="000000"/>
                </a:solidFill>
                <a:latin typeface="Consolas" pitchFamily="49" charset="0"/>
              </a:rPr>
              <a:t>"&gt;</a:t>
            </a:r>
            <a:r>
              <a:rPr lang="en-US" sz="2800" dirty="0">
                <a:solidFill>
                  <a:srgbClr val="C00000"/>
                </a:solidFill>
                <a:latin typeface="Consolas" pitchFamily="49" charset="0"/>
              </a:rPr>
              <a:t>…this is A. It will turn red when you click highlight A above</a:t>
            </a:r>
            <a:r>
              <a:rPr lang="en-US" sz="2800" dirty="0">
                <a:solidFill>
                  <a:srgbClr val="000000"/>
                </a:solidFill>
                <a:latin typeface="Consolas" pitchFamily="49" charset="0"/>
              </a:rPr>
              <a:t>&lt;/p&gt;</a:t>
            </a:r>
          </a:p>
          <a:p>
            <a:pPr lvl="1" algn="l">
              <a:buFont typeface="Wingdings" pitchFamily="2" charset="2"/>
              <a:buNone/>
              <a:defRPr/>
            </a:pPr>
            <a:r>
              <a:rPr lang="en-US" sz="2800" dirty="0">
                <a:solidFill>
                  <a:srgbClr val="000000"/>
                </a:solidFill>
                <a:latin typeface="Consolas" pitchFamily="49" charset="0"/>
              </a:rPr>
              <a:t>&lt;p id="</a:t>
            </a:r>
            <a:r>
              <a:rPr lang="en-US" sz="2800" dirty="0">
                <a:solidFill>
                  <a:schemeClr val="tx1"/>
                </a:solidFill>
                <a:latin typeface="Consolas" pitchFamily="49" charset="0"/>
              </a:rPr>
              <a:t>b</a:t>
            </a:r>
            <a:r>
              <a:rPr lang="en-US" sz="2800" dirty="0">
                <a:solidFill>
                  <a:srgbClr val="000000"/>
                </a:solidFill>
                <a:latin typeface="Consolas" pitchFamily="49" charset="0"/>
              </a:rPr>
              <a:t>"&gt;…this is B. It will not turn red&lt;/p&gt;</a:t>
            </a: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67500" y="11116022"/>
            <a:ext cx="2208936" cy="2208936"/>
          </a:xfrm>
          <a:prstGeom prst="rect">
            <a:avLst/>
          </a:prstGeom>
        </p:spPr>
      </p:pic>
      <p:sp>
        <p:nvSpPr>
          <p:cNvPr id="7"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a:t>
            </a:r>
            <a:r>
              <a:rPr lang="en-US" sz="4000" u="sng" dirty="0" err="1" smtClean="0">
                <a:solidFill>
                  <a:schemeClr val="accent3">
                    <a:lumMod val="75000"/>
                  </a:schemeClr>
                </a:solidFill>
                <a:latin typeface="+mj-lt"/>
                <a:cs typeface="Trade Gothic Next LT Pro Lt" pitchFamily="34" charset="0"/>
              </a:rPr>
              <a:t>target.html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1478291248"/>
      </p:ext>
    </p:extLst>
  </p:cSld>
  <p:clrMapOvr>
    <a:masterClrMapping/>
  </p:clrMapOvr>
  <p:transition xmlns:p14="http://schemas.microsoft.com/office/powerpoint/2010/main" spd="med"/>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element states pseudo-Class selector</a:t>
            </a:r>
            <a:endParaRPr lang="en-US" dirty="0"/>
          </a:p>
        </p:txBody>
      </p:sp>
      <p:sp>
        <p:nvSpPr>
          <p:cNvPr id="3" name="Text Placeholder 2"/>
          <p:cNvSpPr>
            <a:spLocks noGrp="1"/>
          </p:cNvSpPr>
          <p:nvPr>
            <p:ph type="body" idx="1"/>
          </p:nvPr>
        </p:nvSpPr>
        <p:spPr>
          <a:xfrm>
            <a:off x="673100" y="4716972"/>
            <a:ext cx="23050500" cy="7604642"/>
          </a:xfrm>
        </p:spPr>
        <p:txBody>
          <a:bodyPr>
            <a:noAutofit/>
          </a:bodyPr>
          <a:lstStyle/>
          <a:p>
            <a:pPr eaLnBrk="1" hangingPunct="1">
              <a:lnSpc>
                <a:spcPct val="50000"/>
              </a:lnSpc>
            </a:pPr>
            <a:r>
              <a:rPr lang="en-US" sz="4000" dirty="0" err="1" smtClean="0">
                <a:solidFill>
                  <a:schemeClr val="accent5">
                    <a:lumMod val="75000"/>
                  </a:schemeClr>
                </a:solidFill>
                <a:latin typeface="Consolas"/>
                <a:cs typeface="Consolas"/>
              </a:rPr>
              <a:t>e:enabled</a:t>
            </a:r>
            <a:endParaRPr lang="en-US" sz="4000" dirty="0" smtClean="0">
              <a:solidFill>
                <a:schemeClr val="accent5">
                  <a:lumMod val="75000"/>
                </a:schemeClr>
              </a:solidFill>
              <a:latin typeface="Consolas"/>
              <a:cs typeface="Consolas"/>
            </a:endParaRPr>
          </a:p>
          <a:p>
            <a:pPr lvl="1">
              <a:lnSpc>
                <a:spcPct val="50000"/>
              </a:lnSpc>
            </a:pPr>
            <a:r>
              <a:rPr lang="en-US" sz="4000" dirty="0" smtClean="0">
                <a:solidFill>
                  <a:srgbClr val="434746"/>
                </a:solidFill>
                <a:cs typeface="Trade Gothic Next LT Pro Lt" pitchFamily="34" charset="0"/>
              </a:rPr>
              <a:t>select a form element e if it is enabled </a:t>
            </a:r>
          </a:p>
          <a:p>
            <a:pPr eaLnBrk="1" hangingPunct="1">
              <a:lnSpc>
                <a:spcPct val="50000"/>
              </a:lnSpc>
            </a:pPr>
            <a:r>
              <a:rPr lang="en-US" sz="4000" dirty="0" err="1" smtClean="0">
                <a:solidFill>
                  <a:schemeClr val="accent5">
                    <a:lumMod val="75000"/>
                  </a:schemeClr>
                </a:solidFill>
                <a:latin typeface="Consolas"/>
                <a:cs typeface="Consolas"/>
              </a:rPr>
              <a:t>e:disabled</a:t>
            </a:r>
            <a:endParaRPr lang="en-US" sz="4000" dirty="0">
              <a:solidFill>
                <a:schemeClr val="accent5">
                  <a:lumMod val="75000"/>
                </a:schemeClr>
              </a:solidFill>
              <a:latin typeface="Consolas"/>
              <a:cs typeface="Consolas"/>
            </a:endParaRPr>
          </a:p>
          <a:p>
            <a:pPr lvl="1">
              <a:lnSpc>
                <a:spcPct val="50000"/>
              </a:lnSpc>
            </a:pPr>
            <a:r>
              <a:rPr lang="en-US" sz="4000" dirty="0">
                <a:solidFill>
                  <a:srgbClr val="434746"/>
                </a:solidFill>
                <a:cs typeface="Trade Gothic Next LT Pro Lt" pitchFamily="34" charset="0"/>
              </a:rPr>
              <a:t>select a form element e if it is </a:t>
            </a:r>
            <a:r>
              <a:rPr lang="en-US" sz="4000" dirty="0" smtClean="0">
                <a:solidFill>
                  <a:srgbClr val="434746"/>
                </a:solidFill>
                <a:cs typeface="Trade Gothic Next LT Pro Lt" pitchFamily="34" charset="0"/>
              </a:rPr>
              <a:t>disabled </a:t>
            </a: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10277219" y="4728317"/>
            <a:ext cx="13884531" cy="488076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2800" dirty="0" smtClean="0">
                <a:solidFill>
                  <a:srgbClr val="000000"/>
                </a:solidFill>
                <a:latin typeface="Consolas" pitchFamily="49" charset="0"/>
                <a:ea typeface="ＭＳ Ｐゴシック" charset="0"/>
                <a:cs typeface="Consolas" pitchFamily="49" charset="0"/>
              </a:rPr>
              <a:t>&lt;</a:t>
            </a:r>
            <a:r>
              <a:rPr lang="en-US" sz="2800" dirty="0">
                <a:solidFill>
                  <a:srgbClr val="000000"/>
                </a:solidFill>
                <a:latin typeface="Consolas" pitchFamily="49" charset="0"/>
                <a:ea typeface="ＭＳ Ｐゴシック" charset="0"/>
                <a:cs typeface="Consolas" pitchFamily="49" charset="0"/>
              </a:rPr>
              <a:t>style&gt;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input[type="text"]:</a:t>
            </a:r>
            <a:r>
              <a:rPr lang="en-US" sz="2800" dirty="0">
                <a:solidFill>
                  <a:schemeClr val="tx1"/>
                </a:solidFill>
                <a:latin typeface="Consolas" pitchFamily="49" charset="0"/>
                <a:ea typeface="ＭＳ Ｐゴシック" charset="0"/>
                <a:cs typeface="Consolas" pitchFamily="49" charset="0"/>
              </a:rPr>
              <a:t>enabled</a:t>
            </a: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a:solidFill>
                  <a:srgbClr val="000000"/>
                </a:solidFill>
                <a:latin typeface="Consolas" pitchFamily="49" charset="0"/>
                <a:ea typeface="ＭＳ Ｐゴシック" charset="0"/>
                <a:cs typeface="Consolas" pitchFamily="49" charset="0"/>
              </a:rPr>
              <a:t>{ font-weight:</a:t>
            </a: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a:solidFill>
                  <a:srgbClr val="135393"/>
                </a:solidFill>
                <a:latin typeface="Consolas" pitchFamily="49" charset="0"/>
                <a:ea typeface="ＭＳ Ｐゴシック" charset="0"/>
                <a:cs typeface="Consolas" pitchFamily="49" charset="0"/>
              </a:rPr>
              <a:t>bold</a:t>
            </a:r>
            <a:r>
              <a:rPr lang="en-US" sz="2800" dirty="0">
                <a:solidFill>
                  <a:srgbClr val="000000"/>
                </a:solidFill>
                <a:latin typeface="Consolas" pitchFamily="49" charset="0"/>
                <a:ea typeface="ＭＳ Ｐゴシック" charset="0"/>
                <a:cs typeface="Consolas" pitchFamily="49" charset="0"/>
              </a:rPr>
              <a:t>; color: </a:t>
            </a:r>
            <a:r>
              <a:rPr lang="en-US" sz="2800" dirty="0">
                <a:solidFill>
                  <a:srgbClr val="135393"/>
                </a:solidFill>
                <a:latin typeface="Consolas" pitchFamily="49" charset="0"/>
                <a:ea typeface="ＭＳ Ｐゴシック" charset="0"/>
                <a:cs typeface="Consolas" pitchFamily="49" charset="0"/>
              </a:rPr>
              <a:t>blue</a:t>
            </a:r>
            <a:r>
              <a:rPr lang="en-US" sz="2800" dirty="0">
                <a:solidFill>
                  <a:srgbClr val="000000"/>
                </a:solidFill>
                <a:latin typeface="Consolas" pitchFamily="49" charset="0"/>
                <a:ea typeface="ＭＳ Ｐゴシック" charset="0"/>
                <a:cs typeface="Consolas" pitchFamily="49" charset="0"/>
              </a:rPr>
              <a:t>; }</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input[type="text"]:</a:t>
            </a:r>
            <a:r>
              <a:rPr lang="en-US" sz="2800" dirty="0">
                <a:solidFill>
                  <a:schemeClr val="tx1"/>
                </a:solidFill>
                <a:latin typeface="Consolas" pitchFamily="49" charset="0"/>
                <a:ea typeface="ＭＳ Ｐゴシック" charset="0"/>
                <a:cs typeface="Consolas" pitchFamily="49" charset="0"/>
              </a:rPr>
              <a:t>disabled</a:t>
            </a: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a:solidFill>
                  <a:srgbClr val="000000"/>
                </a:solidFill>
                <a:latin typeface="Consolas" pitchFamily="49" charset="0"/>
                <a:ea typeface="ＭＳ Ｐゴシック" charset="0"/>
                <a:cs typeface="Consolas" pitchFamily="49" charset="0"/>
              </a:rPr>
              <a:t>{ font-style: </a:t>
            </a:r>
            <a:r>
              <a:rPr lang="en-US" sz="2800" i="1" dirty="0">
                <a:solidFill>
                  <a:srgbClr val="000000"/>
                </a:solidFill>
                <a:latin typeface="Consolas" pitchFamily="49" charset="0"/>
                <a:ea typeface="ＭＳ Ｐゴシック" charset="0"/>
                <a:cs typeface="Consolas" pitchFamily="49" charset="0"/>
              </a:rPr>
              <a:t>italic</a:t>
            </a:r>
            <a:r>
              <a:rPr lang="en-US" sz="2800" dirty="0">
                <a:solidFill>
                  <a:srgbClr val="000000"/>
                </a:solidFill>
                <a:latin typeface="Consolas" pitchFamily="49" charset="0"/>
                <a:ea typeface="ＭＳ Ｐゴシック" charset="0"/>
                <a:cs typeface="Consolas" pitchFamily="49" charset="0"/>
              </a:rPr>
              <a:t>; }</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&lt;/style&gt;</a:t>
            </a:r>
          </a:p>
          <a:p>
            <a:pPr lvl="1" algn="l">
              <a:buFont typeface="Wingdings" pitchFamily="2" charset="2"/>
              <a:buNone/>
              <a:defRPr/>
            </a:pPr>
            <a:endParaRPr lang="en-US" sz="2800" dirty="0">
              <a:solidFill>
                <a:srgbClr val="000000"/>
              </a:solidFill>
              <a:latin typeface="Consolas" pitchFamily="49" charset="0"/>
              <a:ea typeface="ＭＳ Ｐゴシック" charset="0"/>
              <a:cs typeface="Consolas" pitchFamily="49" charset="0"/>
            </a:endParaRP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&lt;form&gt;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&lt;input type="text" placeholder="</a:t>
            </a:r>
            <a:r>
              <a:rPr lang="en-US" sz="2800" dirty="0">
                <a:solidFill>
                  <a:srgbClr val="135393"/>
                </a:solidFill>
                <a:latin typeface="Consolas" pitchFamily="49" charset="0"/>
                <a:ea typeface="ＭＳ Ｐゴシック" charset="0"/>
                <a:cs typeface="Consolas" pitchFamily="49" charset="0"/>
              </a:rPr>
              <a:t>first name</a:t>
            </a:r>
            <a:r>
              <a:rPr lang="en-US" sz="2800" dirty="0">
                <a:solidFill>
                  <a:srgbClr val="000000"/>
                </a:solidFill>
                <a:latin typeface="Consolas" pitchFamily="49" charset="0"/>
                <a:ea typeface="ＭＳ Ｐゴシック" charset="0"/>
                <a:cs typeface="Consolas" pitchFamily="49" charset="0"/>
              </a:rPr>
              <a:t>" /&gt;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&lt;input type="text" placeholder="</a:t>
            </a:r>
            <a:r>
              <a:rPr lang="en-US" sz="2800" i="1" dirty="0">
                <a:solidFill>
                  <a:srgbClr val="000000"/>
                </a:solidFill>
                <a:latin typeface="Consolas" pitchFamily="49" charset="0"/>
                <a:ea typeface="ＭＳ Ｐゴシック" charset="0"/>
                <a:cs typeface="Consolas" pitchFamily="49" charset="0"/>
              </a:rPr>
              <a:t>middle name</a:t>
            </a:r>
            <a:r>
              <a:rPr lang="en-US" sz="2800" dirty="0">
                <a:solidFill>
                  <a:srgbClr val="000000"/>
                </a:solidFill>
                <a:latin typeface="Consolas" pitchFamily="49" charset="0"/>
                <a:ea typeface="ＭＳ Ｐゴシック" charset="0"/>
                <a:cs typeface="Consolas" pitchFamily="49" charset="0"/>
              </a:rPr>
              <a:t>" </a:t>
            </a:r>
            <a:r>
              <a:rPr lang="en-US" sz="2800" dirty="0">
                <a:solidFill>
                  <a:schemeClr val="tx1"/>
                </a:solidFill>
                <a:latin typeface="Consolas" pitchFamily="49" charset="0"/>
                <a:ea typeface="ＭＳ Ｐゴシック" charset="0"/>
                <a:cs typeface="Consolas" pitchFamily="49" charset="0"/>
              </a:rPr>
              <a:t>disabled</a:t>
            </a: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a:solidFill>
                  <a:srgbClr val="000000"/>
                </a:solidFill>
                <a:latin typeface="Consolas" pitchFamily="49" charset="0"/>
                <a:ea typeface="ＭＳ Ｐゴシック" charset="0"/>
                <a:cs typeface="Consolas" pitchFamily="49" charset="0"/>
              </a:rPr>
              <a:t>/&gt;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&lt;input type="text" placeholder="</a:t>
            </a:r>
            <a:r>
              <a:rPr lang="en-US" sz="2800" dirty="0">
                <a:solidFill>
                  <a:srgbClr val="135393"/>
                </a:solidFill>
                <a:latin typeface="Consolas" pitchFamily="49" charset="0"/>
                <a:ea typeface="ＭＳ Ｐゴシック" charset="0"/>
                <a:cs typeface="Consolas" pitchFamily="49" charset="0"/>
              </a:rPr>
              <a:t>last name</a:t>
            </a:r>
            <a:r>
              <a:rPr lang="en-US" sz="2800" dirty="0">
                <a:solidFill>
                  <a:srgbClr val="000000"/>
                </a:solidFill>
                <a:latin typeface="Consolas" pitchFamily="49" charset="0"/>
                <a:ea typeface="ＭＳ Ｐゴシック" charset="0"/>
                <a:cs typeface="Consolas" pitchFamily="49" charset="0"/>
              </a:rPr>
              <a:t>" /&gt;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&lt;/form&gt;</a:t>
            </a: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67500" y="11116022"/>
            <a:ext cx="2208936" cy="2208936"/>
          </a:xfrm>
          <a:prstGeom prst="rect">
            <a:avLst/>
          </a:prstGeom>
        </p:spPr>
      </p:pic>
      <p:sp>
        <p:nvSpPr>
          <p:cNvPr id="7"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/HTML5/09-css3/Demos/selectors-element-</a:t>
            </a:r>
            <a:r>
              <a:rPr lang="en-US" sz="4000" u="sng" dirty="0" err="1" smtClean="0">
                <a:solidFill>
                  <a:schemeClr val="accent3">
                    <a:lumMod val="75000"/>
                  </a:schemeClr>
                </a:solidFill>
                <a:latin typeface="+mj-lt"/>
                <a:cs typeface="Trade Gothic Next LT Pro Lt" pitchFamily="34" charset="0"/>
              </a:rPr>
              <a:t>states.html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934622584"/>
      </p:ext>
    </p:extLst>
  </p:cSld>
  <p:clrMapOvr>
    <a:masterClrMapping/>
  </p:clrMapOvr>
  <p:transition xmlns:p14="http://schemas.microsoft.com/office/powerpoint/2010/main" spd="med"/>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element Fragment pseudo-class selector</a:t>
            </a:r>
            <a:endParaRPr lang="en-US" dirty="0"/>
          </a:p>
        </p:txBody>
      </p:sp>
      <p:sp>
        <p:nvSpPr>
          <p:cNvPr id="3" name="Text Placeholder 2"/>
          <p:cNvSpPr>
            <a:spLocks noGrp="1"/>
          </p:cNvSpPr>
          <p:nvPr>
            <p:ph type="body" idx="1"/>
          </p:nvPr>
        </p:nvSpPr>
        <p:spPr>
          <a:xfrm>
            <a:off x="673100" y="4068194"/>
            <a:ext cx="23050500" cy="7604642"/>
          </a:xfrm>
        </p:spPr>
        <p:txBody>
          <a:bodyPr>
            <a:noAutofit/>
          </a:bodyPr>
          <a:lstStyle/>
          <a:p>
            <a:pPr eaLnBrk="1" hangingPunct="1">
              <a:lnSpc>
                <a:spcPct val="50000"/>
              </a:lnSpc>
            </a:pPr>
            <a:r>
              <a:rPr lang="en-US" sz="4000" dirty="0" smtClean="0">
                <a:solidFill>
                  <a:schemeClr val="accent5">
                    <a:lumMod val="75000"/>
                  </a:schemeClr>
                </a:solidFill>
                <a:latin typeface="Consolas"/>
                <a:cs typeface="Consolas"/>
              </a:rPr>
              <a:t>e::selection </a:t>
            </a:r>
          </a:p>
          <a:p>
            <a:pPr lvl="1">
              <a:lnSpc>
                <a:spcPct val="50000"/>
              </a:lnSpc>
            </a:pPr>
            <a:r>
              <a:rPr lang="en-US" sz="4000" dirty="0" smtClean="0">
                <a:solidFill>
                  <a:srgbClr val="434746"/>
                </a:solidFill>
                <a:cs typeface="Trade Gothic Next LT Pro Lt" pitchFamily="34" charset="0"/>
              </a:rPr>
              <a:t>select the portion of the element e that is </a:t>
            </a:r>
            <a:r>
              <a:rPr lang="en-US" sz="4000" dirty="0" err="1" smtClean="0">
                <a:solidFill>
                  <a:srgbClr val="434746"/>
                </a:solidFill>
                <a:cs typeface="Trade Gothic Next LT Pro Lt" pitchFamily="34" charset="0"/>
              </a:rPr>
              <a:t>sleected</a:t>
            </a:r>
            <a:r>
              <a:rPr lang="en-US" sz="4000" dirty="0" smtClean="0">
                <a:solidFill>
                  <a:srgbClr val="434746"/>
                </a:solidFill>
                <a:cs typeface="Trade Gothic Next LT Pro Lt" pitchFamily="34" charset="0"/>
              </a:rPr>
              <a:t> by the user </a:t>
            </a: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334953" y="7788615"/>
            <a:ext cx="18731297" cy="297386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endParaRPr lang="en-US" sz="2800" dirty="0">
              <a:solidFill>
                <a:schemeClr val="bg1">
                  <a:lumMod val="50000"/>
                </a:schemeClr>
              </a:solidFill>
              <a:latin typeface="Consolas" pitchFamily="49" charset="0"/>
              <a:ea typeface="ＭＳ Ｐゴシック" charset="0"/>
              <a:cs typeface="Consolas" pitchFamily="49" charset="0"/>
            </a:endParaRP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&lt;style&gt;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p::selection { background-color:</a:t>
            </a: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a:solidFill>
                  <a:schemeClr val="tx1"/>
                </a:solidFill>
                <a:latin typeface="Consolas" pitchFamily="49" charset="0"/>
                <a:ea typeface="ＭＳ Ｐゴシック" charset="0"/>
                <a:cs typeface="Consolas" pitchFamily="49" charset="0"/>
              </a:rPr>
              <a:t>black</a:t>
            </a:r>
            <a:r>
              <a:rPr lang="en-US" sz="2800" dirty="0">
                <a:solidFill>
                  <a:srgbClr val="000000"/>
                </a:solidFill>
                <a:latin typeface="Consolas" pitchFamily="49" charset="0"/>
                <a:ea typeface="ＭＳ Ｐゴシック" charset="0"/>
                <a:cs typeface="Consolas" pitchFamily="49" charset="0"/>
              </a:rPr>
              <a:t>; color: </a:t>
            </a:r>
            <a:r>
              <a:rPr lang="en-US" sz="2800" dirty="0">
                <a:solidFill>
                  <a:srgbClr val="FF0000"/>
                </a:solidFill>
                <a:latin typeface="Consolas" pitchFamily="49" charset="0"/>
                <a:ea typeface="ＭＳ Ｐゴシック" charset="0"/>
                <a:cs typeface="Consolas" pitchFamily="49" charset="0"/>
              </a:rPr>
              <a:t>red</a:t>
            </a:r>
            <a:r>
              <a:rPr lang="en-US" sz="2800" dirty="0">
                <a:solidFill>
                  <a:srgbClr val="000000"/>
                </a:solidFill>
                <a:latin typeface="Consolas" pitchFamily="49" charset="0"/>
                <a:ea typeface="ＭＳ Ｐゴシック" charset="0"/>
                <a:cs typeface="Consolas" pitchFamily="49" charset="0"/>
              </a:rPr>
              <a:t>;  }</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&lt;/style&gt;</a:t>
            </a:r>
          </a:p>
          <a:p>
            <a:pPr lvl="1" algn="l">
              <a:buFont typeface="Wingdings" pitchFamily="2" charset="2"/>
              <a:buNone/>
              <a:defRPr/>
            </a:pPr>
            <a:endParaRPr lang="en-US" sz="2800" dirty="0">
              <a:solidFill>
                <a:srgbClr val="000000"/>
              </a:solidFill>
              <a:latin typeface="Consolas" pitchFamily="49" charset="0"/>
              <a:ea typeface="ＭＳ Ｐゴシック" charset="0"/>
              <a:cs typeface="Consolas" pitchFamily="49" charset="0"/>
            </a:endParaRP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&lt;p&gt;</a:t>
            </a:r>
            <a:r>
              <a:rPr lang="en-US" sz="2800" dirty="0">
                <a:solidFill>
                  <a:schemeClr val="tx1"/>
                </a:solidFill>
                <a:latin typeface="Consolas" pitchFamily="49" charset="0"/>
                <a:ea typeface="ＭＳ Ｐゴシック" charset="0"/>
                <a:cs typeface="Consolas" pitchFamily="49" charset="0"/>
              </a:rPr>
              <a:t>Select a</a:t>
            </a: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a:solidFill>
                  <a:srgbClr val="FF0000"/>
                </a:solidFill>
                <a:latin typeface="Consolas" pitchFamily="49" charset="0"/>
                <a:ea typeface="ＭＳ Ｐゴシック" charset="0"/>
                <a:cs typeface="Consolas" pitchFamily="49" charset="0"/>
              </a:rPr>
              <a:t>word or two</a:t>
            </a:r>
            <a:r>
              <a:rPr lang="en-US" sz="2800" dirty="0">
                <a:solidFill>
                  <a:schemeClr val="bg1">
                    <a:lumMod val="50000"/>
                  </a:schemeClr>
                </a:solidFill>
                <a:latin typeface="Consolas" pitchFamily="49" charset="0"/>
                <a:ea typeface="ＭＳ Ｐゴシック" charset="0"/>
                <a:cs typeface="Consolas" pitchFamily="49" charset="0"/>
              </a:rPr>
              <a:t> </a:t>
            </a:r>
            <a:r>
              <a:rPr lang="en-US" sz="2800" dirty="0">
                <a:solidFill>
                  <a:schemeClr val="tx1"/>
                </a:solidFill>
                <a:latin typeface="Consolas" pitchFamily="49" charset="0"/>
                <a:ea typeface="ＭＳ Ｐゴシック" charset="0"/>
                <a:cs typeface="Consolas" pitchFamily="49" charset="0"/>
              </a:rPr>
              <a:t>from this paragraph</a:t>
            </a:r>
            <a:r>
              <a:rPr lang="en-US" sz="2800" dirty="0">
                <a:solidFill>
                  <a:srgbClr val="000000"/>
                </a:solidFill>
                <a:latin typeface="Consolas" pitchFamily="49" charset="0"/>
                <a:ea typeface="ＭＳ Ｐゴシック" charset="0"/>
                <a:cs typeface="Consolas" pitchFamily="49" charset="0"/>
              </a:rPr>
              <a:t>&lt;/p&gt;</a:t>
            </a: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67500" y="11116022"/>
            <a:ext cx="2208936" cy="2208936"/>
          </a:xfrm>
          <a:prstGeom prst="rect">
            <a:avLst/>
          </a:prstGeom>
        </p:spPr>
      </p:pic>
      <p:sp>
        <p:nvSpPr>
          <p:cNvPr id="7"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a:t>
            </a:r>
            <a:r>
              <a:rPr lang="en-US" sz="4000" u="sng" dirty="0" err="1" smtClean="0">
                <a:solidFill>
                  <a:schemeClr val="accent3">
                    <a:lumMod val="75000"/>
                  </a:schemeClr>
                </a:solidFill>
                <a:latin typeface="+mj-lt"/>
                <a:cs typeface="Trade Gothic Next LT Pro Lt" pitchFamily="34" charset="0"/>
              </a:rPr>
              <a:t>fragment.html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1212266140"/>
      </p:ext>
    </p:extLst>
  </p:cSld>
  <p:clrMapOvr>
    <a:masterClrMapping/>
  </p:clrMapOvr>
  <p:transition xmlns:p14="http://schemas.microsoft.com/office/powerpoint/2010/main" spd="med"/>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Negation pseudo-class selector</a:t>
            </a:r>
            <a:endParaRPr lang="en-US" dirty="0"/>
          </a:p>
        </p:txBody>
      </p:sp>
      <p:sp>
        <p:nvSpPr>
          <p:cNvPr id="3" name="Text Placeholder 2"/>
          <p:cNvSpPr>
            <a:spLocks noGrp="1"/>
          </p:cNvSpPr>
          <p:nvPr>
            <p:ph type="body" idx="1"/>
          </p:nvPr>
        </p:nvSpPr>
        <p:spPr>
          <a:xfrm>
            <a:off x="673100" y="4068194"/>
            <a:ext cx="23050500" cy="7604642"/>
          </a:xfrm>
        </p:spPr>
        <p:txBody>
          <a:bodyPr>
            <a:noAutofit/>
          </a:bodyPr>
          <a:lstStyle/>
          <a:p>
            <a:pPr eaLnBrk="1" hangingPunct="1">
              <a:lnSpc>
                <a:spcPct val="50000"/>
              </a:lnSpc>
            </a:pPr>
            <a:r>
              <a:rPr lang="en-US" sz="4000" dirty="0" err="1" smtClean="0">
                <a:solidFill>
                  <a:schemeClr val="accent5">
                    <a:lumMod val="75000"/>
                  </a:schemeClr>
                </a:solidFill>
                <a:latin typeface="Consolas"/>
                <a:cs typeface="Consolas"/>
              </a:rPr>
              <a:t>e:not</a:t>
            </a:r>
            <a:r>
              <a:rPr lang="en-US" sz="4000" dirty="0" smtClean="0">
                <a:solidFill>
                  <a:schemeClr val="accent5">
                    <a:lumMod val="75000"/>
                  </a:schemeClr>
                </a:solidFill>
                <a:latin typeface="Consolas"/>
                <a:cs typeface="Consolas"/>
              </a:rPr>
              <a:t>(</a:t>
            </a:r>
            <a:r>
              <a:rPr lang="en-US" sz="4000" dirty="0" err="1" smtClean="0">
                <a:solidFill>
                  <a:schemeClr val="accent5">
                    <a:lumMod val="75000"/>
                  </a:schemeClr>
                </a:solidFill>
                <a:latin typeface="Consolas"/>
                <a:cs typeface="Consolas"/>
              </a:rPr>
              <a:t>sel</a:t>
            </a:r>
            <a:r>
              <a:rPr lang="en-US" sz="4000" dirty="0" smtClean="0">
                <a:solidFill>
                  <a:schemeClr val="accent5">
                    <a:lumMod val="75000"/>
                  </a:schemeClr>
                </a:solidFill>
                <a:latin typeface="Consolas"/>
                <a:cs typeface="Consolas"/>
              </a:rPr>
              <a:t>)</a:t>
            </a:r>
          </a:p>
          <a:p>
            <a:pPr lvl="1">
              <a:lnSpc>
                <a:spcPct val="50000"/>
              </a:lnSpc>
            </a:pPr>
            <a:r>
              <a:rPr lang="en-US" sz="4000" dirty="0" smtClean="0">
                <a:solidFill>
                  <a:srgbClr val="434746"/>
                </a:solidFill>
                <a:cs typeface="Trade Gothic Next LT Pro Lt" pitchFamily="34" charset="0"/>
              </a:rPr>
              <a:t>select any element e that does not match the simple selector </a:t>
            </a:r>
            <a:r>
              <a:rPr lang="en-US" sz="4000" dirty="0" err="1" smtClean="0">
                <a:solidFill>
                  <a:srgbClr val="434746"/>
                </a:solidFill>
                <a:cs typeface="Trade Gothic Next LT Pro Lt" pitchFamily="34" charset="0"/>
              </a:rPr>
              <a:t>sel</a:t>
            </a: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a:p>
            <a:pPr lvl="1">
              <a:lnSpc>
                <a:spcPct val="50000"/>
              </a:lnSpc>
            </a:pPr>
            <a:endParaRPr lang="en-US" sz="4000" dirty="0">
              <a:solidFill>
                <a:srgbClr val="434746"/>
              </a:solidFill>
              <a:cs typeface="Trade Gothic Next LT Pro Lt" pitchFamily="34" charset="0"/>
            </a:endParaRPr>
          </a:p>
          <a:p>
            <a:pPr lvl="1">
              <a:lnSpc>
                <a:spcPct val="5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3334953" y="7073525"/>
            <a:ext cx="18731297" cy="4404043"/>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endParaRPr lang="en-US" sz="2800" dirty="0">
              <a:solidFill>
                <a:schemeClr val="bg1">
                  <a:lumMod val="50000"/>
                </a:schemeClr>
              </a:solidFill>
              <a:latin typeface="Consolas" pitchFamily="49" charset="0"/>
              <a:ea typeface="ＭＳ Ｐゴシック" charset="0"/>
              <a:cs typeface="Consolas" pitchFamily="49" charset="0"/>
            </a:endParaRP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&lt;style&gt;</a:t>
            </a:r>
          </a:p>
          <a:p>
            <a:pPr lvl="1" algn="l">
              <a:buFont typeface="Wingdings" pitchFamily="2" charset="2"/>
              <a:buNone/>
              <a:defRPr/>
            </a:pPr>
            <a:r>
              <a:rPr lang="en-US" sz="2800" dirty="0">
                <a:solidFill>
                  <a:schemeClr val="tx1"/>
                </a:solidFill>
                <a:latin typeface="Consolas" pitchFamily="49" charset="0"/>
                <a:ea typeface="ＭＳ Ｐゴシック" charset="0"/>
                <a:cs typeface="Consolas" pitchFamily="49" charset="0"/>
              </a:rPr>
              <a:t>	</a:t>
            </a:r>
            <a:r>
              <a:rPr lang="en-US" sz="2800" dirty="0" err="1">
                <a:solidFill>
                  <a:schemeClr val="tx1"/>
                </a:solidFill>
                <a:latin typeface="Consolas" pitchFamily="49" charset="0"/>
                <a:ea typeface="ＭＳ Ｐゴシック" charset="0"/>
                <a:cs typeface="Consolas" pitchFamily="49" charset="0"/>
              </a:rPr>
              <a:t>p:not</a:t>
            </a:r>
            <a:r>
              <a:rPr lang="en-US" sz="2800" dirty="0">
                <a:solidFill>
                  <a:schemeClr val="tx1"/>
                </a:solidFill>
                <a:latin typeface="Consolas" pitchFamily="49" charset="0"/>
                <a:ea typeface="ＭＳ Ｐゴシック" charset="0"/>
                <a:cs typeface="Consolas" pitchFamily="49" charset="0"/>
              </a:rPr>
              <a:t>(.</a:t>
            </a:r>
            <a:r>
              <a:rPr lang="en-US" sz="2800" dirty="0" err="1">
                <a:solidFill>
                  <a:schemeClr val="tx1"/>
                </a:solidFill>
                <a:latin typeface="Consolas" pitchFamily="49" charset="0"/>
                <a:ea typeface="ＭＳ Ｐゴシック" charset="0"/>
                <a:cs typeface="Consolas" pitchFamily="49" charset="0"/>
              </a:rPr>
              <a:t>styleMeNot</a:t>
            </a:r>
            <a:r>
              <a:rPr lang="en-US" sz="2800" dirty="0">
                <a:solidFill>
                  <a:schemeClr val="tx1"/>
                </a:solidFill>
                <a:latin typeface="Consolas" pitchFamily="49" charset="0"/>
                <a:ea typeface="ＭＳ Ｐゴシック" charset="0"/>
                <a:cs typeface="Consolas" pitchFamily="49" charset="0"/>
              </a:rPr>
              <a:t>) { color: </a:t>
            </a:r>
            <a:r>
              <a:rPr lang="en-US" sz="2800" dirty="0">
                <a:solidFill>
                  <a:srgbClr val="C00000"/>
                </a:solidFill>
                <a:latin typeface="Consolas" pitchFamily="49" charset="0"/>
                <a:ea typeface="ＭＳ Ｐゴシック" charset="0"/>
                <a:cs typeface="Consolas" pitchFamily="49" charset="0"/>
              </a:rPr>
              <a:t>red</a:t>
            </a:r>
            <a:r>
              <a:rPr lang="en-US" sz="2800" dirty="0">
                <a:solidFill>
                  <a:schemeClr val="tx1"/>
                </a:solidFill>
                <a:latin typeface="Consolas" pitchFamily="49" charset="0"/>
                <a:ea typeface="ＭＳ Ｐゴシック" charset="0"/>
                <a:cs typeface="Consolas" pitchFamily="49" charset="0"/>
              </a:rPr>
              <a:t>; }</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&lt;/style&gt;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&lt;p class="</a:t>
            </a:r>
            <a:r>
              <a:rPr lang="en-US" sz="2800" dirty="0" err="1">
                <a:solidFill>
                  <a:srgbClr val="000000"/>
                </a:solidFill>
                <a:latin typeface="Consolas" pitchFamily="49" charset="0"/>
                <a:ea typeface="ＭＳ Ｐゴシック" charset="0"/>
                <a:cs typeface="Consolas" pitchFamily="49" charset="0"/>
              </a:rPr>
              <a:t>styleMe</a:t>
            </a:r>
            <a:r>
              <a:rPr lang="en-US" sz="2800" dirty="0">
                <a:solidFill>
                  <a:srgbClr val="000000"/>
                </a:solidFill>
                <a:latin typeface="Consolas" pitchFamily="49" charset="0"/>
                <a:ea typeface="ＭＳ Ｐゴシック" charset="0"/>
                <a:cs typeface="Consolas" pitchFamily="49" charset="0"/>
              </a:rPr>
              <a:t>"&gt;</a:t>
            </a:r>
            <a:r>
              <a:rPr lang="en-US" sz="2800" dirty="0">
                <a:solidFill>
                  <a:srgbClr val="C00000"/>
                </a:solidFill>
                <a:latin typeface="Consolas" pitchFamily="49" charset="0"/>
                <a:ea typeface="ＭＳ Ｐゴシック" charset="0"/>
                <a:cs typeface="Consolas" pitchFamily="49" charset="0"/>
              </a:rPr>
              <a:t>styled paragraph one</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&lt;p class="</a:t>
            </a:r>
            <a:r>
              <a:rPr lang="en-US" sz="2800" dirty="0" err="1">
                <a:solidFill>
                  <a:srgbClr val="000000"/>
                </a:solidFill>
                <a:latin typeface="Consolas" pitchFamily="49" charset="0"/>
                <a:ea typeface="ＭＳ Ｐゴシック" charset="0"/>
                <a:cs typeface="Consolas" pitchFamily="49" charset="0"/>
              </a:rPr>
              <a:t>styleMe</a:t>
            </a:r>
            <a:r>
              <a:rPr lang="en-US" sz="2800" dirty="0">
                <a:solidFill>
                  <a:srgbClr val="000000"/>
                </a:solidFill>
                <a:latin typeface="Consolas" pitchFamily="49" charset="0"/>
                <a:ea typeface="ＭＳ Ｐゴシック" charset="0"/>
                <a:cs typeface="Consolas" pitchFamily="49" charset="0"/>
              </a:rPr>
              <a:t>"&gt;</a:t>
            </a:r>
            <a:r>
              <a:rPr lang="en-US" sz="2800" dirty="0">
                <a:solidFill>
                  <a:srgbClr val="C00000"/>
                </a:solidFill>
                <a:latin typeface="Consolas" pitchFamily="49" charset="0"/>
                <a:ea typeface="ＭＳ Ｐゴシック" charset="0"/>
                <a:cs typeface="Consolas" pitchFamily="49" charset="0"/>
              </a:rPr>
              <a:t>styled paragraph two</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&lt;p class="</a:t>
            </a:r>
            <a:r>
              <a:rPr lang="en-US" sz="2800" dirty="0" err="1">
                <a:solidFill>
                  <a:schemeClr val="tx1"/>
                </a:solidFill>
                <a:latin typeface="Consolas" pitchFamily="49" charset="0"/>
                <a:ea typeface="ＭＳ Ｐゴシック" charset="0"/>
                <a:cs typeface="Consolas" pitchFamily="49" charset="0"/>
              </a:rPr>
              <a:t>styleMeNot</a:t>
            </a:r>
            <a:r>
              <a:rPr lang="en-US" sz="2800" dirty="0">
                <a:solidFill>
                  <a:srgbClr val="000000"/>
                </a:solidFill>
                <a:latin typeface="Consolas" pitchFamily="49" charset="0"/>
                <a:ea typeface="ＭＳ Ｐゴシック" charset="0"/>
                <a:cs typeface="Consolas" pitchFamily="49" charset="0"/>
              </a:rPr>
              <a:t>"&gt;</a:t>
            </a:r>
            <a:r>
              <a:rPr lang="en-US" sz="2800" dirty="0" err="1">
                <a:solidFill>
                  <a:schemeClr val="tx1"/>
                </a:solidFill>
                <a:latin typeface="Consolas" pitchFamily="49" charset="0"/>
                <a:ea typeface="ＭＳ Ｐゴシック" charset="0"/>
                <a:cs typeface="Consolas" pitchFamily="49" charset="0"/>
              </a:rPr>
              <a:t>unstyled</a:t>
            </a:r>
            <a:r>
              <a:rPr lang="en-US" sz="2800" dirty="0">
                <a:solidFill>
                  <a:schemeClr val="tx1"/>
                </a:solidFill>
                <a:latin typeface="Consolas" pitchFamily="49" charset="0"/>
                <a:ea typeface="ＭＳ Ｐゴシック" charset="0"/>
                <a:cs typeface="Consolas" pitchFamily="49" charset="0"/>
              </a:rPr>
              <a:t> paragraph</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&lt;p class="</a:t>
            </a:r>
            <a:r>
              <a:rPr lang="en-US" sz="2800" dirty="0" err="1">
                <a:solidFill>
                  <a:srgbClr val="000000"/>
                </a:solidFill>
                <a:latin typeface="Consolas" pitchFamily="49" charset="0"/>
                <a:ea typeface="ＭＳ Ｐゴシック" charset="0"/>
                <a:cs typeface="Consolas" pitchFamily="49" charset="0"/>
              </a:rPr>
              <a:t>styleMe</a:t>
            </a:r>
            <a:r>
              <a:rPr lang="en-US" sz="2800" dirty="0">
                <a:solidFill>
                  <a:srgbClr val="000000"/>
                </a:solidFill>
                <a:latin typeface="Consolas" pitchFamily="49" charset="0"/>
                <a:ea typeface="ＭＳ Ｐゴシック" charset="0"/>
                <a:cs typeface="Consolas" pitchFamily="49" charset="0"/>
              </a:rPr>
              <a:t>"&gt;</a:t>
            </a:r>
            <a:r>
              <a:rPr lang="en-US" sz="2800" dirty="0">
                <a:solidFill>
                  <a:srgbClr val="C00000"/>
                </a:solidFill>
                <a:latin typeface="Consolas" pitchFamily="49" charset="0"/>
                <a:ea typeface="ＭＳ Ｐゴシック" charset="0"/>
                <a:cs typeface="Consolas" pitchFamily="49" charset="0"/>
              </a:rPr>
              <a:t>styled paragraph three</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Char char="§"/>
              <a:defRPr/>
            </a:pPr>
            <a:endParaRPr lang="en-US" sz="2800" i="1" dirty="0">
              <a:latin typeface="Consolas" pitchFamily="49" charset="0"/>
              <a:ea typeface="ＭＳ Ｐゴシック" charset="0"/>
              <a:cs typeface="Consolas" pitchFamily="49" charset="0"/>
            </a:endParaRP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67500" y="11116022"/>
            <a:ext cx="2208936" cy="2208936"/>
          </a:xfrm>
          <a:prstGeom prst="rect">
            <a:avLst/>
          </a:prstGeom>
        </p:spPr>
      </p:pic>
      <p:sp>
        <p:nvSpPr>
          <p:cNvPr id="7"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a:t>
            </a:r>
            <a:r>
              <a:rPr lang="en-US" sz="4000" u="sng" dirty="0" err="1" smtClean="0">
                <a:solidFill>
                  <a:schemeClr val="accent3">
                    <a:lumMod val="75000"/>
                  </a:schemeClr>
                </a:solidFill>
                <a:latin typeface="+mj-lt"/>
                <a:cs typeface="Trade Gothic Next LT Pro Lt" pitchFamily="34" charset="0"/>
              </a:rPr>
              <a:t>fragment.html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399560833"/>
      </p:ext>
    </p:extLst>
  </p:cSld>
  <p:clrMapOvr>
    <a:masterClrMapping/>
  </p:clrMapOvr>
  <p:transition xmlns:p14="http://schemas.microsoft.com/office/powerpoint/2010/main" spd="med"/>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sibling </a:t>
            </a:r>
            <a:r>
              <a:rPr lang="en-US" dirty="0" err="1" smtClean="0"/>
              <a:t>combinator</a:t>
            </a:r>
            <a:r>
              <a:rPr lang="en-US" dirty="0" smtClean="0"/>
              <a:t> selector</a:t>
            </a:r>
            <a:endParaRPr lang="en-US" dirty="0"/>
          </a:p>
        </p:txBody>
      </p:sp>
      <p:sp>
        <p:nvSpPr>
          <p:cNvPr id="3" name="Text Placeholder 2"/>
          <p:cNvSpPr>
            <a:spLocks noGrp="1"/>
          </p:cNvSpPr>
          <p:nvPr>
            <p:ph type="body" idx="1"/>
          </p:nvPr>
        </p:nvSpPr>
        <p:spPr>
          <a:xfrm>
            <a:off x="673100" y="4716972"/>
            <a:ext cx="11672503" cy="7604642"/>
          </a:xfrm>
        </p:spPr>
        <p:txBody>
          <a:bodyPr>
            <a:noAutofit/>
          </a:bodyPr>
          <a:lstStyle/>
          <a:p>
            <a:pPr eaLnBrk="1" hangingPunct="1">
              <a:lnSpc>
                <a:spcPct val="100000"/>
              </a:lnSpc>
            </a:pPr>
            <a:r>
              <a:rPr lang="en-US" sz="4000" dirty="0" err="1" smtClean="0">
                <a:solidFill>
                  <a:schemeClr val="accent5">
                    <a:lumMod val="75000"/>
                  </a:schemeClr>
                </a:solidFill>
                <a:latin typeface="Consolas"/>
                <a:cs typeface="Consolas"/>
              </a:rPr>
              <a:t>E~e</a:t>
            </a:r>
            <a:endParaRPr lang="en-US" sz="4000" dirty="0" smtClean="0">
              <a:solidFill>
                <a:schemeClr val="accent5">
                  <a:lumMod val="75000"/>
                </a:schemeClr>
              </a:solidFill>
              <a:latin typeface="Consolas"/>
              <a:cs typeface="Consolas"/>
            </a:endParaRPr>
          </a:p>
          <a:p>
            <a:pPr lvl="1">
              <a:lnSpc>
                <a:spcPct val="100000"/>
              </a:lnSpc>
            </a:pPr>
            <a:r>
              <a:rPr lang="en-US" sz="4000" dirty="0" smtClean="0">
                <a:solidFill>
                  <a:srgbClr val="434746"/>
                </a:solidFill>
                <a:cs typeface="Trade Gothic Next LT Pro Lt" pitchFamily="34" charset="0"/>
              </a:rPr>
              <a:t>select any element e that is preceded by    element E</a:t>
            </a:r>
          </a:p>
          <a:p>
            <a:pPr lvl="1">
              <a:lnSpc>
                <a:spcPct val="100000"/>
              </a:lnSpc>
            </a:pPr>
            <a:r>
              <a:rPr lang="en-US" sz="4000" dirty="0" smtClean="0">
                <a:solidFill>
                  <a:srgbClr val="434746"/>
                </a:solidFill>
                <a:cs typeface="Trade Gothic Next LT Pro Lt" pitchFamily="34" charset="0"/>
              </a:rPr>
              <a:t>both e and E must have the same parent </a:t>
            </a:r>
          </a:p>
          <a:p>
            <a:pPr lvl="1">
              <a:lnSpc>
                <a:spcPct val="100000"/>
              </a:lnSpc>
            </a:pPr>
            <a:r>
              <a:rPr lang="en-US" sz="4000" dirty="0" smtClean="0">
                <a:solidFill>
                  <a:srgbClr val="434746"/>
                </a:solidFill>
                <a:cs typeface="Trade Gothic Next LT Pro Lt" pitchFamily="34" charset="0"/>
              </a:rPr>
              <a:t>E does not have to appear immediately before e </a:t>
            </a:r>
            <a:endParaRPr lang="en-US" sz="4000" dirty="0">
              <a:solidFill>
                <a:srgbClr val="434746"/>
              </a:solidFill>
              <a:cs typeface="Trade Gothic Next LT Pro Lt" pitchFamily="34" charset="0"/>
            </a:endParaRPr>
          </a:p>
          <a:p>
            <a:pPr lvl="1">
              <a:lnSpc>
                <a:spcPct val="100000"/>
              </a:lnSpc>
            </a:pPr>
            <a:endParaRPr lang="en-US" sz="4000" dirty="0" smtClean="0">
              <a:solidFill>
                <a:srgbClr val="434746"/>
              </a:solidFill>
              <a:cs typeface="Trade Gothic Next LT Pro Lt" pitchFamily="34" charset="0"/>
            </a:endParaRPr>
          </a:p>
        </p:txBody>
      </p:sp>
      <p:sp>
        <p:nvSpPr>
          <p:cNvPr id="5" name="Rounded Rectangle 4"/>
          <p:cNvSpPr/>
          <p:nvPr/>
        </p:nvSpPr>
        <p:spPr>
          <a:xfrm>
            <a:off x="12091603" y="5634364"/>
            <a:ext cx="12038397" cy="535749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r>
              <a:rPr lang="en-US" sz="2800" dirty="0" smtClean="0">
                <a:solidFill>
                  <a:srgbClr val="000000"/>
                </a:solidFill>
                <a:latin typeface="Consolas" pitchFamily="49" charset="0"/>
                <a:ea typeface="ＭＳ Ｐゴシック" charset="0"/>
                <a:cs typeface="Consolas" pitchFamily="49" charset="0"/>
              </a:rPr>
              <a:t>&lt;</a:t>
            </a:r>
            <a:r>
              <a:rPr lang="en-US" sz="2800" dirty="0">
                <a:solidFill>
                  <a:srgbClr val="000000"/>
                </a:solidFill>
                <a:latin typeface="Consolas" pitchFamily="49" charset="0"/>
                <a:ea typeface="ＭＳ Ｐゴシック" charset="0"/>
                <a:cs typeface="Consolas" pitchFamily="49" charset="0"/>
              </a:rPr>
              <a:t>style&gt;</a:t>
            </a:r>
          </a:p>
          <a:p>
            <a:pPr lvl="1" algn="l">
              <a:buFont typeface="Wingdings" pitchFamily="2" charset="2"/>
              <a:buNone/>
              <a:defRPr/>
            </a:pPr>
            <a:r>
              <a:rPr lang="en-US" sz="2800" dirty="0">
                <a:solidFill>
                  <a:schemeClr val="tx1"/>
                </a:solidFill>
                <a:latin typeface="Consolas" pitchFamily="49" charset="0"/>
                <a:ea typeface="ＭＳ Ｐゴシック" charset="0"/>
                <a:cs typeface="Consolas" pitchFamily="49" charset="0"/>
              </a:rPr>
              <a:t>	div ~ p { color: </a:t>
            </a:r>
            <a:r>
              <a:rPr lang="en-US" sz="2800" dirty="0">
                <a:solidFill>
                  <a:srgbClr val="C00000"/>
                </a:solidFill>
                <a:latin typeface="Consolas" pitchFamily="49" charset="0"/>
                <a:ea typeface="ＭＳ Ｐゴシック" charset="0"/>
                <a:cs typeface="Consolas" pitchFamily="49" charset="0"/>
              </a:rPr>
              <a:t>red</a:t>
            </a:r>
            <a:r>
              <a:rPr lang="en-US" sz="2800" dirty="0">
                <a:solidFill>
                  <a:schemeClr val="tx1"/>
                </a:solidFill>
                <a:latin typeface="Consolas" pitchFamily="49" charset="0"/>
                <a:ea typeface="ＭＳ Ｐゴシック" charset="0"/>
                <a:cs typeface="Consolas" pitchFamily="49" charset="0"/>
              </a:rPr>
              <a:t>; }</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&lt;/style&gt;</a:t>
            </a:r>
          </a:p>
          <a:p>
            <a:pPr lvl="1" algn="l">
              <a:buFont typeface="Wingdings" pitchFamily="2" charset="2"/>
              <a:buNone/>
              <a:defRPr/>
            </a:pPr>
            <a:r>
              <a:rPr lang="en-US" sz="2800" dirty="0" smtClean="0">
                <a:solidFill>
                  <a:srgbClr val="000000"/>
                </a:solidFill>
                <a:latin typeface="Consolas" pitchFamily="49" charset="0"/>
                <a:ea typeface="ＭＳ Ｐゴシック" charset="0"/>
                <a:cs typeface="Consolas" pitchFamily="49" charset="0"/>
              </a:rPr>
              <a:t>&lt;</a:t>
            </a:r>
            <a:r>
              <a:rPr lang="en-US" sz="2800" dirty="0">
                <a:solidFill>
                  <a:srgbClr val="000000"/>
                </a:solidFill>
                <a:latin typeface="Consolas" pitchFamily="49" charset="0"/>
                <a:ea typeface="ＭＳ Ｐゴシック" charset="0"/>
                <a:cs typeface="Consolas" pitchFamily="49" charset="0"/>
              </a:rPr>
              <a:t>body&gt;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&lt;div&gt;a div element&lt;/div&gt;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rgbClr val="C00000"/>
                </a:solidFill>
                <a:latin typeface="Consolas" pitchFamily="49" charset="0"/>
                <a:ea typeface="ＭＳ Ｐゴシック" charset="0"/>
                <a:cs typeface="Consolas" pitchFamily="49" charset="0"/>
              </a:rPr>
              <a:t>styled paragraph</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err="1">
                <a:solidFill>
                  <a:srgbClr val="000000"/>
                </a:solidFill>
                <a:latin typeface="Consolas" pitchFamily="49" charset="0"/>
                <a:ea typeface="ＭＳ Ｐゴシック" charset="0"/>
                <a:cs typeface="Consolas" pitchFamily="49" charset="0"/>
              </a:rPr>
              <a:t>unstyled</a:t>
            </a:r>
            <a:r>
              <a:rPr lang="en-US" sz="2800" dirty="0">
                <a:solidFill>
                  <a:srgbClr val="000000"/>
                </a:solidFill>
                <a:latin typeface="Consolas" pitchFamily="49" charset="0"/>
                <a:ea typeface="ＭＳ Ｐゴシック" charset="0"/>
                <a:cs typeface="Consolas" pitchFamily="49" charset="0"/>
              </a:rPr>
              <a:t> paragraph, not preceded by a div&lt;/p&gt;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&lt;/section&gt;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	 &lt;p&gt;</a:t>
            </a:r>
            <a:r>
              <a:rPr lang="en-US" sz="2800" dirty="0">
                <a:solidFill>
                  <a:srgbClr val="C00000"/>
                </a:solidFill>
                <a:latin typeface="Consolas" pitchFamily="49" charset="0"/>
                <a:ea typeface="ＭＳ Ｐゴシック" charset="0"/>
                <a:cs typeface="Consolas" pitchFamily="49" charset="0"/>
              </a:rPr>
              <a:t>styled paragraph</a:t>
            </a:r>
            <a:r>
              <a:rPr lang="en-US" sz="2800" dirty="0">
                <a:solidFill>
                  <a:srgbClr val="000000"/>
                </a:solidFill>
                <a:latin typeface="Consolas" pitchFamily="49" charset="0"/>
                <a:ea typeface="ＭＳ Ｐゴシック" charset="0"/>
                <a:cs typeface="Consolas" pitchFamily="49" charset="0"/>
              </a:rPr>
              <a:t>&lt;/p&gt;</a:t>
            </a:r>
          </a:p>
          <a:p>
            <a:pPr lvl="1" algn="l">
              <a:buFont typeface="Wingdings" pitchFamily="2" charset="2"/>
              <a:buNone/>
              <a:defRPr/>
            </a:pPr>
            <a:r>
              <a:rPr lang="en-US" sz="2800" dirty="0">
                <a:solidFill>
                  <a:srgbClr val="000000"/>
                </a:solidFill>
                <a:latin typeface="Consolas" pitchFamily="49" charset="0"/>
                <a:ea typeface="ＭＳ Ｐゴシック" charset="0"/>
                <a:cs typeface="Consolas" pitchFamily="49" charset="0"/>
              </a:rPr>
              <a:t>&lt;/body</a:t>
            </a:r>
            <a:r>
              <a:rPr lang="en-US" sz="2800" dirty="0" smtClean="0">
                <a:solidFill>
                  <a:srgbClr val="000000"/>
                </a:solidFill>
                <a:latin typeface="Consolas" pitchFamily="49" charset="0"/>
                <a:ea typeface="ＭＳ Ｐゴシック" charset="0"/>
                <a:cs typeface="Consolas" pitchFamily="49" charset="0"/>
              </a:rPr>
              <a:t>&gt;</a:t>
            </a:r>
            <a:endParaRPr lang="en-US" sz="2800" dirty="0">
              <a:solidFill>
                <a:srgbClr val="000000"/>
              </a:solidFill>
              <a:latin typeface="Consolas" pitchFamily="49" charset="0"/>
              <a:ea typeface="ＭＳ Ｐゴシック" charset="0"/>
              <a:cs typeface="Consolas" pitchFamily="49" charset="0"/>
            </a:endParaRP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67500" y="11116022"/>
            <a:ext cx="2208936" cy="2208936"/>
          </a:xfrm>
          <a:prstGeom prst="rect">
            <a:avLst/>
          </a:prstGeom>
        </p:spPr>
      </p:pic>
      <p:sp>
        <p:nvSpPr>
          <p:cNvPr id="7"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/HTML5/09-css3/Demos/selectors-general-</a:t>
            </a:r>
            <a:r>
              <a:rPr lang="en-US" sz="4000" u="sng" dirty="0" err="1" smtClean="0">
                <a:solidFill>
                  <a:schemeClr val="accent3">
                    <a:lumMod val="75000"/>
                  </a:schemeClr>
                </a:solidFill>
                <a:latin typeface="+mj-lt"/>
                <a:cs typeface="Trade Gothic Next LT Pro Lt" pitchFamily="34" charset="0"/>
              </a:rPr>
              <a:t>sibling.html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346224761"/>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The HTML5 Spec(s)</a:t>
            </a:r>
            <a:endParaRPr lang="en-US" sz="8000" dirty="0"/>
          </a:p>
        </p:txBody>
      </p:sp>
      <p:sp>
        <p:nvSpPr>
          <p:cNvPr id="8" name="Rectangle 3"/>
          <p:cNvSpPr txBox="1">
            <a:spLocks noChangeArrowheads="1"/>
          </p:cNvSpPr>
          <p:nvPr/>
        </p:nvSpPr>
        <p:spPr>
          <a:xfrm>
            <a:off x="1874404" y="3784600"/>
            <a:ext cx="21239596" cy="553951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342900" indent="-342900" algn="l" eaLnBrk="0" hangingPunct="0">
              <a:spcBef>
                <a:spcPct val="25000"/>
              </a:spcBef>
              <a:spcAft>
                <a:spcPct val="25000"/>
              </a:spcAft>
              <a:buClr>
                <a:srgbClr val="6D7E29"/>
              </a:buClr>
              <a:buSzPct val="75000"/>
            </a:pPr>
            <a:r>
              <a:rPr lang="en-US" sz="4000" dirty="0">
                <a:solidFill>
                  <a:schemeClr val="accent5">
                    <a:lumMod val="75000"/>
                  </a:schemeClr>
                </a:solidFill>
                <a:latin typeface="+mj-lt"/>
              </a:rPr>
              <a:t>Adoption is coming along </a:t>
            </a:r>
            <a:r>
              <a:rPr lang="en-US" sz="4000" dirty="0" smtClean="0">
                <a:solidFill>
                  <a:schemeClr val="accent5">
                    <a:lumMod val="75000"/>
                  </a:schemeClr>
                </a:solidFill>
                <a:latin typeface="+mj-lt"/>
              </a:rPr>
              <a:t>quickly</a:t>
            </a:r>
            <a:endParaRPr lang="en-US" sz="4000" dirty="0">
              <a:solidFill>
                <a:schemeClr val="accent5">
                  <a:lumMod val="75000"/>
                </a:schemeClr>
              </a:solidFill>
              <a:latin typeface="+mj-lt"/>
            </a:endParaRPr>
          </a:p>
          <a:p>
            <a:pPr marL="342900" indent="-342900" algn="l" eaLnBrk="0" hangingPunct="0">
              <a:spcBef>
                <a:spcPct val="25000"/>
              </a:spcBef>
              <a:spcAft>
                <a:spcPct val="25000"/>
              </a:spcAft>
              <a:buClr>
                <a:srgbClr val="6D7E29"/>
              </a:buClr>
              <a:buSzPct val="75000"/>
            </a:pPr>
            <a:r>
              <a:rPr lang="en-US" sz="4000" dirty="0" smtClean="0">
                <a:solidFill>
                  <a:schemeClr val="accent5">
                    <a:lumMod val="75000"/>
                  </a:schemeClr>
                </a:solidFill>
                <a:latin typeface="+mj-lt"/>
              </a:rPr>
              <a:t>Browsers with no HTML5 support (IE6 and IE7) are dying out</a:t>
            </a:r>
          </a:p>
          <a:p>
            <a:pPr marL="342900" indent="-342900" algn="l" eaLnBrk="0" hangingPunct="0">
              <a:spcBef>
                <a:spcPct val="25000"/>
              </a:spcBef>
              <a:spcAft>
                <a:spcPct val="25000"/>
              </a:spcAft>
              <a:buClr>
                <a:srgbClr val="6D7E29"/>
              </a:buClr>
              <a:buSzPct val="75000"/>
            </a:pPr>
            <a:r>
              <a:rPr lang="en-US" sz="4000" dirty="0" smtClean="0">
                <a:solidFill>
                  <a:schemeClr val="accent5">
                    <a:lumMod val="75000"/>
                  </a:schemeClr>
                </a:solidFill>
                <a:latin typeface="+mj-lt"/>
              </a:rPr>
              <a:t>Browser </a:t>
            </a:r>
            <a:r>
              <a:rPr lang="en-US" sz="4000" dirty="0">
                <a:solidFill>
                  <a:schemeClr val="accent5">
                    <a:lumMod val="75000"/>
                  </a:schemeClr>
                </a:solidFill>
                <a:latin typeface="+mj-lt"/>
              </a:rPr>
              <a:t>support should be analyzed on a feature-by-feature </a:t>
            </a:r>
            <a:r>
              <a:rPr lang="en-US" sz="4000" dirty="0" smtClean="0">
                <a:solidFill>
                  <a:schemeClr val="accent5">
                    <a:lumMod val="75000"/>
                  </a:schemeClr>
                </a:solidFill>
                <a:latin typeface="+mj-lt"/>
              </a:rPr>
              <a:t>basis</a:t>
            </a:r>
            <a:endParaRPr lang="en-US" sz="4000" dirty="0">
              <a:solidFill>
                <a:schemeClr val="accent5">
                  <a:lumMod val="75000"/>
                </a:schemeClr>
              </a:solidFill>
              <a:latin typeface="+mj-lt"/>
              <a:cs typeface="Trade Gothic Next LT Pro Lt" pitchFamily="34" charset="0"/>
            </a:endParaRPr>
          </a:p>
          <a:p>
            <a:pPr lvl="2" algn="l" eaLnBrk="1" hangingPunct="1">
              <a:lnSpc>
                <a:spcPct val="50000"/>
              </a:lnSpc>
              <a:buFont typeface="Wingdings" pitchFamily="2" charset="2"/>
              <a:buNone/>
            </a:pPr>
            <a:endParaRPr lang="en-US" sz="4000" dirty="0">
              <a:solidFill>
                <a:schemeClr val="accent5">
                  <a:lumMod val="75000"/>
                </a:schemeClr>
              </a:solidFill>
              <a:latin typeface="+mj-lt"/>
              <a:cs typeface="Trade Gothic Next LT Pro Lt" pitchFamily="34" charset="0"/>
            </a:endParaRPr>
          </a:p>
        </p:txBody>
      </p:sp>
      <p:sp>
        <p:nvSpPr>
          <p:cNvPr id="3" name="TextBox 2"/>
          <p:cNvSpPr txBox="1"/>
          <p:nvPr/>
        </p:nvSpPr>
        <p:spPr>
          <a:xfrm>
            <a:off x="12076545" y="69273"/>
            <a:ext cx="102592"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261653480"/>
      </p:ext>
    </p:extLst>
  </p:cSld>
  <p:clrMapOvr>
    <a:masterClrMapping/>
  </p:clrMapOvr>
  <p:transition xmlns:p14="http://schemas.microsoft.com/office/powerpoint/2010/main" spd="me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a:t>
            </a:r>
            <a:endParaRPr lang="en-US" dirty="0"/>
          </a:p>
        </p:txBody>
      </p:sp>
      <p:sp>
        <p:nvSpPr>
          <p:cNvPr id="3" name="Text Placeholder 2"/>
          <p:cNvSpPr>
            <a:spLocks noGrp="1"/>
          </p:cNvSpPr>
          <p:nvPr>
            <p:ph type="body" idx="1"/>
          </p:nvPr>
        </p:nvSpPr>
        <p:spPr>
          <a:xfrm>
            <a:off x="673100" y="3784600"/>
            <a:ext cx="22644100" cy="7604642"/>
          </a:xfrm>
        </p:spPr>
        <p:txBody>
          <a:bodyPr>
            <a:noAutofit/>
          </a:bodyPr>
          <a:lstStyle/>
          <a:p>
            <a:pPr eaLnBrk="1" hangingPunct="1">
              <a:lnSpc>
                <a:spcPct val="100000"/>
              </a:lnSpc>
            </a:pPr>
            <a:r>
              <a:rPr lang="en-US" sz="4000" dirty="0" smtClean="0">
                <a:solidFill>
                  <a:schemeClr val="accent5">
                    <a:lumMod val="75000"/>
                  </a:schemeClr>
                </a:solidFill>
                <a:cs typeface="Consolas"/>
              </a:rPr>
              <a:t>What’s coming in the future</a:t>
            </a:r>
          </a:p>
          <a:p>
            <a:pPr lvl="1">
              <a:lnSpc>
                <a:spcPct val="100000"/>
              </a:lnSpc>
            </a:pPr>
            <a:r>
              <a:rPr lang="en-US" sz="4000" dirty="0" smtClean="0">
                <a:solidFill>
                  <a:srgbClr val="434746"/>
                </a:solidFill>
                <a:cs typeface="Trade Gothic Next LT Pro Lt" pitchFamily="34" charset="0"/>
              </a:rPr>
              <a:t>variables in CSS</a:t>
            </a:r>
          </a:p>
          <a:p>
            <a:pPr lvl="1">
              <a:lnSpc>
                <a:spcPct val="100000"/>
              </a:lnSpc>
            </a:pPr>
            <a:r>
              <a:rPr lang="en-US" sz="4000" dirty="0" smtClean="0">
                <a:solidFill>
                  <a:srgbClr val="434746"/>
                </a:solidFill>
                <a:cs typeface="Trade Gothic Next LT Pro Lt" pitchFamily="34" charset="0"/>
              </a:rPr>
              <a:t>Less </a:t>
            </a:r>
          </a:p>
          <a:p>
            <a:pPr lvl="2">
              <a:lnSpc>
                <a:spcPct val="100000"/>
              </a:lnSpc>
              <a:buFont typeface="Courier New"/>
              <a:buChar char="o"/>
            </a:pPr>
            <a:r>
              <a:rPr lang="en-US" sz="4000" dirty="0" smtClean="0">
                <a:solidFill>
                  <a:srgbClr val="434746"/>
                </a:solidFill>
                <a:cs typeface="Trade Gothic Next LT Pro Lt" pitchFamily="34" charset="0"/>
              </a:rPr>
              <a:t>dynamic </a:t>
            </a:r>
            <a:r>
              <a:rPr lang="en-US" sz="4000" dirty="0" err="1" smtClean="0">
                <a:solidFill>
                  <a:srgbClr val="434746"/>
                </a:solidFill>
                <a:cs typeface="Trade Gothic Next LT Pro Lt" pitchFamily="34" charset="0"/>
              </a:rPr>
              <a:t>stylesheet</a:t>
            </a:r>
            <a:r>
              <a:rPr lang="en-US" sz="4000" dirty="0" smtClean="0">
                <a:solidFill>
                  <a:srgbClr val="434746"/>
                </a:solidFill>
                <a:cs typeface="Trade Gothic Next LT Pro Lt" pitchFamily="34" charset="0"/>
              </a:rPr>
              <a:t> </a:t>
            </a:r>
            <a:r>
              <a:rPr lang="en-US" sz="4000" dirty="0" err="1" smtClean="0">
                <a:solidFill>
                  <a:srgbClr val="434746"/>
                </a:solidFill>
                <a:cs typeface="Trade Gothic Next LT Pro Lt" pitchFamily="34" charset="0"/>
              </a:rPr>
              <a:t>langualr</a:t>
            </a:r>
            <a:r>
              <a:rPr lang="en-US" sz="4000" dirty="0" smtClean="0">
                <a:solidFill>
                  <a:srgbClr val="434746"/>
                </a:solidFill>
                <a:cs typeface="Trade Gothic Next LT Pro Lt" pitchFamily="34" charset="0"/>
              </a:rPr>
              <a:t> </a:t>
            </a:r>
          </a:p>
          <a:p>
            <a:pPr lvl="2">
              <a:lnSpc>
                <a:spcPct val="100000"/>
              </a:lnSpc>
              <a:buFont typeface="Courier New"/>
              <a:buChar char="o"/>
            </a:pPr>
            <a:r>
              <a:rPr lang="en-US" sz="4000" dirty="0" smtClean="0">
                <a:solidFill>
                  <a:srgbClr val="434746"/>
                </a:solidFill>
                <a:cs typeface="Trade Gothic Next LT Pro Lt" pitchFamily="34" charset="0"/>
              </a:rPr>
              <a:t>extends CSS with variables, functions and more</a:t>
            </a:r>
          </a:p>
        </p:txBody>
      </p:sp>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469100" y="3297574"/>
            <a:ext cx="2208936" cy="2208936"/>
          </a:xfrm>
          <a:prstGeom prst="rect">
            <a:avLst/>
          </a:prstGeom>
        </p:spPr>
      </p:pic>
      <p:sp>
        <p:nvSpPr>
          <p:cNvPr id="7" name="Content Placeholder 1"/>
          <p:cNvSpPr txBox="1">
            <a:spLocks/>
          </p:cNvSpPr>
          <p:nvPr/>
        </p:nvSpPr>
        <p:spPr>
          <a:xfrm>
            <a:off x="12960475" y="4402042"/>
            <a:ext cx="11017250" cy="3578786"/>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err="1" smtClean="0">
                <a:solidFill>
                  <a:schemeClr val="accent3">
                    <a:lumMod val="75000"/>
                  </a:schemeClr>
                </a:solidFill>
                <a:latin typeface="+mj-lt"/>
                <a:cs typeface="Trade Gothic Next LT Pro Lt" pitchFamily="34" charset="0"/>
              </a:rPr>
              <a:t>www.sass.lang.com</a:t>
            </a:r>
            <a:r>
              <a:rPr lang="en-US" sz="4000" u="sng" dirty="0" smtClean="0">
                <a:solidFill>
                  <a:schemeClr val="accent3">
                    <a:lumMod val="75000"/>
                  </a:schemeClr>
                </a:solidFill>
                <a:latin typeface="+mj-lt"/>
                <a:cs typeface="Trade Gothic Next LT Pro Lt" pitchFamily="34" charset="0"/>
              </a:rPr>
              <a:t>/</a:t>
            </a:r>
          </a:p>
          <a:p>
            <a:pPr marL="571500" lvl="1" indent="-571500" algn="l">
              <a:spcBef>
                <a:spcPct val="25000"/>
              </a:spcBef>
              <a:buSzPct val="75000"/>
              <a:buFont typeface="Wingdings" charset="2"/>
              <a:buChar char="Ø"/>
            </a:pPr>
            <a:r>
              <a:rPr lang="en-US" sz="4000" u="sng" dirty="0" err="1" smtClean="0">
                <a:solidFill>
                  <a:srgbClr val="A37113"/>
                </a:solidFill>
                <a:latin typeface="+mj-lt"/>
                <a:cs typeface="Trade Gothic Next LT Pro Lt" pitchFamily="34" charset="0"/>
              </a:rPr>
              <a:t>www.diruptive-innovations.com</a:t>
            </a:r>
            <a:r>
              <a:rPr lang="en-US" sz="4000" u="sng" dirty="0" smtClean="0">
                <a:solidFill>
                  <a:srgbClr val="A37113"/>
                </a:solidFill>
                <a:latin typeface="+mj-lt"/>
                <a:cs typeface="Trade Gothic Next LT Pro Lt" pitchFamily="34" charset="0"/>
              </a:rPr>
              <a:t>/zoo/</a:t>
            </a:r>
            <a:r>
              <a:rPr lang="en-US" sz="4000" u="sng" dirty="0" err="1" smtClean="0">
                <a:solidFill>
                  <a:srgbClr val="A37113"/>
                </a:solidFill>
                <a:latin typeface="+mj-lt"/>
                <a:cs typeface="Trade Gothic Next LT Pro Lt" pitchFamily="34" charset="0"/>
              </a:rPr>
              <a:t>cssvariables</a:t>
            </a:r>
            <a:r>
              <a:rPr lang="en-US" sz="4000" u="sng" dirty="0" smtClean="0">
                <a:solidFill>
                  <a:srgbClr val="A37113"/>
                </a:solidFill>
                <a:latin typeface="+mj-lt"/>
                <a:cs typeface="Trade Gothic Next LT Pro Lt" pitchFamily="34" charset="0"/>
              </a:rPr>
              <a:t>/</a:t>
            </a:r>
          </a:p>
          <a:p>
            <a:pPr marL="571500" lvl="1" indent="-571500" algn="l">
              <a:spcBef>
                <a:spcPct val="25000"/>
              </a:spcBef>
              <a:buSzPct val="75000"/>
              <a:buFont typeface="Wingdings" charset="2"/>
              <a:buChar char="Ø"/>
            </a:pPr>
            <a:r>
              <a:rPr lang="en-US" sz="4000" u="sng" dirty="0" smtClean="0">
                <a:solidFill>
                  <a:srgbClr val="A37113"/>
                </a:solidFill>
                <a:latin typeface="+mj-lt"/>
                <a:cs typeface="Trade Gothic Next LT Pro Lt" pitchFamily="34" charset="0"/>
              </a:rPr>
              <a:t>www.w3.org/TR/</a:t>
            </a:r>
            <a:r>
              <a:rPr lang="en-US" sz="4000" u="sng" dirty="0" err="1" smtClean="0">
                <a:solidFill>
                  <a:srgbClr val="A37113"/>
                </a:solidFill>
                <a:latin typeface="+mj-lt"/>
                <a:cs typeface="Trade Gothic Next LT Pro Lt" pitchFamily="34" charset="0"/>
              </a:rPr>
              <a:t>css</a:t>
            </a:r>
            <a:r>
              <a:rPr lang="en-US" sz="4000" u="sng" dirty="0" smtClean="0">
                <a:solidFill>
                  <a:srgbClr val="A37113"/>
                </a:solidFill>
                <a:latin typeface="+mj-lt"/>
                <a:cs typeface="Trade Gothic Next LT Pro Lt" pitchFamily="34" charset="0"/>
              </a:rPr>
              <a:t>-variables/</a:t>
            </a:r>
          </a:p>
          <a:p>
            <a:pPr marL="571500" lvl="1" indent="-571500" algn="l">
              <a:spcBef>
                <a:spcPct val="25000"/>
              </a:spcBef>
              <a:buSzPct val="75000"/>
              <a:buFont typeface="Wingdings" charset="2"/>
              <a:buChar char="Ø"/>
            </a:pPr>
            <a:r>
              <a:rPr lang="en-US" sz="4000" u="sng" dirty="0" err="1" smtClean="0">
                <a:solidFill>
                  <a:srgbClr val="A37113"/>
                </a:solidFill>
                <a:latin typeface="+mj-lt"/>
                <a:cs typeface="Trade Gothic Next LT Pro Lt" pitchFamily="34" charset="0"/>
              </a:rPr>
              <a:t>www.less.css.org</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1773978387"/>
      </p:ext>
    </p:extLst>
  </p:cSld>
  <p:clrMapOvr>
    <a:masterClrMapping/>
  </p:clrMapOvr>
  <p:transition xmlns:p14="http://schemas.microsoft.com/office/powerpoint/2010/main" spd="med"/>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lstStyle/>
          <a:p>
            <a:pPr lvl="0"/>
            <a:r>
              <a:rPr lang="en-CA" dirty="0" smtClean="0"/>
              <a:t>MEDIA queries</a:t>
            </a:r>
            <a:endParaRPr sz="8000" dirty="0"/>
          </a:p>
        </p:txBody>
      </p:sp>
      <p:pic>
        <p:nvPicPr>
          <p:cNvPr id="5" name="Picture 4" descr="css3-logo.png"/>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8405091" y="4312227"/>
            <a:ext cx="8093363" cy="8093363"/>
          </a:xfrm>
          <a:prstGeom prst="rect">
            <a:avLst/>
          </a:prstGeom>
        </p:spPr>
      </p:pic>
    </p:spTree>
    <p:extLst>
      <p:ext uri="{BB962C8B-B14F-4D97-AF65-F5344CB8AC3E}">
        <p14:creationId xmlns:p14="http://schemas.microsoft.com/office/powerpoint/2010/main" val="419211445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 </a:t>
            </a:r>
            <a:endParaRPr lang="en-US" dirty="0"/>
          </a:p>
        </p:txBody>
      </p:sp>
      <p:sp>
        <p:nvSpPr>
          <p:cNvPr id="3" name="Text Placeholder 2"/>
          <p:cNvSpPr>
            <a:spLocks noGrp="1"/>
          </p:cNvSpPr>
          <p:nvPr>
            <p:ph type="body" idx="1"/>
          </p:nvPr>
        </p:nvSpPr>
        <p:spPr>
          <a:xfrm>
            <a:off x="673100" y="4089401"/>
            <a:ext cx="11518900" cy="8864600"/>
          </a:xfrm>
        </p:spPr>
        <p:txBody>
          <a:bodyPr>
            <a:normAutofit fontScale="77500" lnSpcReduction="20000"/>
          </a:bodyPr>
          <a:lstStyle/>
          <a:p>
            <a:r>
              <a:rPr lang="en-US" dirty="0" smtClean="0">
                <a:solidFill>
                  <a:srgbClr val="7D1102"/>
                </a:solidFill>
              </a:rPr>
              <a:t>The Problem </a:t>
            </a:r>
          </a:p>
          <a:p>
            <a:pPr lvl="1"/>
            <a:r>
              <a:rPr lang="en-US" dirty="0" smtClean="0"/>
              <a:t>in the past, it was possible to change applied styles using JavaScript </a:t>
            </a:r>
          </a:p>
          <a:p>
            <a:pPr lvl="1"/>
            <a:r>
              <a:rPr lang="en-US" dirty="0" smtClean="0"/>
              <a:t>JavaScript could be turned off by the user</a:t>
            </a:r>
          </a:p>
          <a:p>
            <a:r>
              <a:rPr lang="en-US" dirty="0">
                <a:solidFill>
                  <a:schemeClr val="accent5">
                    <a:lumMod val="75000"/>
                  </a:schemeClr>
                </a:solidFill>
              </a:rPr>
              <a:t>The </a:t>
            </a:r>
            <a:r>
              <a:rPr lang="en-US" dirty="0" smtClean="0">
                <a:solidFill>
                  <a:schemeClr val="accent5">
                    <a:lumMod val="75000"/>
                  </a:schemeClr>
                </a:solidFill>
              </a:rPr>
              <a:t>Solution </a:t>
            </a:r>
            <a:endParaRPr lang="en-US" dirty="0">
              <a:solidFill>
                <a:schemeClr val="accent5">
                  <a:lumMod val="75000"/>
                </a:schemeClr>
              </a:solidFill>
            </a:endParaRPr>
          </a:p>
          <a:p>
            <a:pPr lvl="1"/>
            <a:r>
              <a:rPr lang="en-US" dirty="0" smtClean="0"/>
              <a:t>CSS3 Media Queries </a:t>
            </a:r>
          </a:p>
          <a:p>
            <a:pPr marL="736600" lvl="1" indent="0">
              <a:buNone/>
            </a:pPr>
            <a:endParaRPr lang="en-US" dirty="0"/>
          </a:p>
        </p:txBody>
      </p:sp>
      <p:sp>
        <p:nvSpPr>
          <p:cNvPr id="4" name="Text Placeholder 2"/>
          <p:cNvSpPr txBox="1">
            <a:spLocks/>
          </p:cNvSpPr>
          <p:nvPr/>
        </p:nvSpPr>
        <p:spPr>
          <a:xfrm>
            <a:off x="12532591" y="3987800"/>
            <a:ext cx="11518900" cy="88646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77500" lnSpcReduction="20000"/>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r>
              <a:rPr lang="en-US" dirty="0" smtClean="0">
                <a:solidFill>
                  <a:srgbClr val="7D1102"/>
                </a:solidFill>
              </a:rPr>
              <a:t>The Benefits </a:t>
            </a:r>
          </a:p>
          <a:p>
            <a:pPr lvl="1" algn="l"/>
            <a:r>
              <a:rPr lang="en-US" dirty="0" smtClean="0"/>
              <a:t>simple syntax for style sheet switching based on screen resolution and/or/orientation</a:t>
            </a:r>
          </a:p>
          <a:p>
            <a:pPr lvl="1" algn="l"/>
            <a:r>
              <a:rPr lang="en-US" dirty="0" smtClean="0"/>
              <a:t>create layouts and designs that can adapt to the user’s screen </a:t>
            </a:r>
          </a:p>
          <a:p>
            <a:pPr lvl="1" algn="l"/>
            <a:r>
              <a:rPr lang="en-US" dirty="0" smtClean="0"/>
              <a:t>works on all recent browsers without script, even IE9 </a:t>
            </a:r>
          </a:p>
          <a:p>
            <a:pPr lvl="1" algn="l"/>
            <a:endParaRPr lang="en-US" dirty="0"/>
          </a:p>
        </p:txBody>
      </p:sp>
    </p:spTree>
    <p:extLst>
      <p:ext uri="{BB962C8B-B14F-4D97-AF65-F5344CB8AC3E}">
        <p14:creationId xmlns:p14="http://schemas.microsoft.com/office/powerpoint/2010/main" val="2728265409"/>
      </p:ext>
    </p:extLst>
  </p:cSld>
  <p:clrMapOvr>
    <a:masterClrMapping/>
  </p:clrMapOvr>
  <p:transition xmlns:p14="http://schemas.microsoft.com/office/powerpoint/2010/main" spd="med"/>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 background</a:t>
            </a:r>
            <a:endParaRPr lang="en-US" dirty="0"/>
          </a:p>
        </p:txBody>
      </p:sp>
      <p:sp>
        <p:nvSpPr>
          <p:cNvPr id="3" name="Text Placeholder 2"/>
          <p:cNvSpPr>
            <a:spLocks noGrp="1"/>
          </p:cNvSpPr>
          <p:nvPr>
            <p:ph type="body" idx="1"/>
          </p:nvPr>
        </p:nvSpPr>
        <p:spPr>
          <a:xfrm>
            <a:off x="673100" y="1936750"/>
            <a:ext cx="23050500" cy="5118679"/>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Media dependent style declarations are not new </a:t>
            </a:r>
          </a:p>
          <a:p>
            <a:pPr lvl="1">
              <a:lnSpc>
                <a:spcPct val="50000"/>
              </a:lnSpc>
            </a:pPr>
            <a:r>
              <a:rPr lang="en-US" sz="4000" dirty="0" smtClean="0">
                <a:solidFill>
                  <a:schemeClr val="tx2">
                    <a:lumMod val="75000"/>
                  </a:schemeClr>
                </a:solidFill>
                <a:cs typeface="Consolas"/>
              </a:rPr>
              <a:t>the</a:t>
            </a:r>
            <a:r>
              <a:rPr lang="en-US" sz="4000" dirty="0" smtClean="0">
                <a:solidFill>
                  <a:schemeClr val="tx2">
                    <a:lumMod val="75000"/>
                  </a:schemeClr>
                </a:solidFill>
                <a:latin typeface="Consolas"/>
                <a:cs typeface="Consolas"/>
              </a:rPr>
              <a:t> @media </a:t>
            </a:r>
            <a:r>
              <a:rPr lang="en-US" sz="4000" dirty="0" smtClean="0">
                <a:solidFill>
                  <a:schemeClr val="tx2">
                    <a:lumMod val="75000"/>
                  </a:schemeClr>
                </a:solidFill>
                <a:latin typeface="+mj-lt"/>
                <a:cs typeface="Consolas"/>
              </a:rPr>
              <a:t>and</a:t>
            </a:r>
            <a:r>
              <a:rPr lang="en-US" sz="4000" dirty="0" smtClean="0">
                <a:solidFill>
                  <a:schemeClr val="tx2">
                    <a:lumMod val="75000"/>
                  </a:schemeClr>
                </a:solidFill>
                <a:latin typeface="Consolas"/>
                <a:cs typeface="Consolas"/>
              </a:rPr>
              <a:t> @import </a:t>
            </a:r>
            <a:r>
              <a:rPr lang="en-US" sz="4000" dirty="0" smtClean="0">
                <a:solidFill>
                  <a:schemeClr val="tx2">
                    <a:lumMod val="75000"/>
                  </a:schemeClr>
                </a:solidFill>
                <a:cs typeface="Consolas"/>
              </a:rPr>
              <a:t>rules were introduced in CSS2 and CSS2.1</a:t>
            </a:r>
            <a:endParaRPr lang="en-US" sz="4000" dirty="0">
              <a:solidFill>
                <a:schemeClr val="tx2">
                  <a:lumMod val="75000"/>
                </a:schemeClr>
              </a:solidFill>
              <a:cs typeface="Trade Gothic Next LT Pro Lt" pitchFamily="34" charset="0"/>
            </a:endParaRPr>
          </a:p>
          <a:p>
            <a:pPr lvl="2">
              <a:lnSpc>
                <a:spcPct val="50000"/>
              </a:lnSpc>
            </a:pPr>
            <a:endParaRPr lang="en-US" sz="4000" dirty="0" smtClean="0">
              <a:solidFill>
                <a:schemeClr val="tx2">
                  <a:lumMod val="75000"/>
                </a:schemeClr>
              </a:solidFill>
              <a:cs typeface="Trade Gothic Next LT Pro Lt" pitchFamily="34" charset="0"/>
            </a:endParaRPr>
          </a:p>
        </p:txBody>
      </p:sp>
      <p:sp>
        <p:nvSpPr>
          <p:cNvPr id="5" name="Rounded Rectangle 4"/>
          <p:cNvSpPr/>
          <p:nvPr/>
        </p:nvSpPr>
        <p:spPr>
          <a:xfrm>
            <a:off x="3044569" y="5095978"/>
            <a:ext cx="17762285" cy="447214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charset="0"/>
              <a:buNone/>
              <a:defRPr/>
            </a:pPr>
            <a:r>
              <a:rPr lang="en-US" sz="3200" dirty="0" smtClean="0">
                <a:latin typeface="Consolas" pitchFamily="49" charset="0"/>
                <a:ea typeface="ＭＳ Ｐゴシック" charset="0"/>
                <a:cs typeface="Consolas" pitchFamily="49" charset="0"/>
              </a:rPr>
              <a:t>&lt;</a:t>
            </a:r>
            <a:r>
              <a:rPr lang="en-US" sz="3200" dirty="0">
                <a:latin typeface="Consolas" pitchFamily="49" charset="0"/>
                <a:ea typeface="ＭＳ Ｐゴシック" charset="0"/>
                <a:cs typeface="Consolas" pitchFamily="49" charset="0"/>
              </a:rPr>
              <a:t>style&gt;</a:t>
            </a:r>
          </a:p>
          <a:p>
            <a:pPr lvl="1" algn="l">
              <a:buFont typeface="Wingdings" charset="0"/>
              <a:buNone/>
              <a:defRPr/>
            </a:pPr>
            <a:r>
              <a:rPr lang="en-US" sz="3200" dirty="0">
                <a:latin typeface="Consolas" pitchFamily="49" charset="0"/>
                <a:ea typeface="ＭＳ Ｐゴシック" charset="0"/>
                <a:cs typeface="Consolas" pitchFamily="49" charset="0"/>
              </a:rPr>
              <a:t>	@import </a:t>
            </a:r>
            <a:r>
              <a:rPr lang="en-US" sz="3200" dirty="0" err="1">
                <a:latin typeface="Consolas" pitchFamily="49" charset="0"/>
                <a:ea typeface="ＭＳ Ｐゴシック" charset="0"/>
                <a:cs typeface="Consolas" pitchFamily="49" charset="0"/>
              </a:rPr>
              <a:t>url</a:t>
            </a:r>
            <a:r>
              <a:rPr lang="en-US" sz="3200" dirty="0">
                <a:latin typeface="Consolas" pitchFamily="49" charset="0"/>
                <a:ea typeface="ＭＳ Ｐゴシック" charset="0"/>
                <a:cs typeface="Consolas" pitchFamily="49" charset="0"/>
              </a:rPr>
              <a:t>(</a:t>
            </a:r>
            <a:r>
              <a:rPr lang="en-US" sz="3200" dirty="0" err="1">
                <a:latin typeface="Consolas" pitchFamily="49" charset="0"/>
                <a:ea typeface="ＭＳ Ｐゴシック" charset="0"/>
                <a:cs typeface="Consolas" pitchFamily="49" charset="0"/>
              </a:rPr>
              <a:t>stylesheet.css</a:t>
            </a:r>
            <a:r>
              <a:rPr lang="en-US" sz="3200" dirty="0">
                <a:latin typeface="Consolas" pitchFamily="49" charset="0"/>
                <a:ea typeface="ＭＳ Ｐゴシック" charset="0"/>
                <a:cs typeface="Consolas" pitchFamily="49" charset="0"/>
              </a:rPr>
              <a:t>) </a:t>
            </a:r>
            <a:r>
              <a:rPr lang="en-US" sz="3200" dirty="0">
                <a:solidFill>
                  <a:srgbClr val="FF0000"/>
                </a:solidFill>
                <a:latin typeface="Consolas" pitchFamily="49" charset="0"/>
                <a:ea typeface="ＭＳ Ｐゴシック" charset="0"/>
                <a:cs typeface="Consolas" pitchFamily="49" charset="0"/>
              </a:rPr>
              <a:t>screen</a:t>
            </a:r>
            <a:r>
              <a:rPr lang="en-US" sz="3200" dirty="0">
                <a:latin typeface="Consolas" pitchFamily="49" charset="0"/>
                <a:ea typeface="ＭＳ Ｐゴシック" charset="0"/>
                <a:cs typeface="Consolas" pitchFamily="49" charset="0"/>
              </a:rPr>
              <a:t>;</a:t>
            </a:r>
          </a:p>
          <a:p>
            <a:pPr lvl="1" algn="l">
              <a:buFont typeface="Wingdings" charset="0"/>
              <a:buNone/>
              <a:defRPr/>
            </a:pPr>
            <a:r>
              <a:rPr lang="en-US" sz="3200" dirty="0">
                <a:latin typeface="Consolas" pitchFamily="49" charset="0"/>
                <a:ea typeface="ＭＳ Ｐゴシック" charset="0"/>
                <a:cs typeface="Consolas" pitchFamily="49" charset="0"/>
              </a:rPr>
              <a:t>	</a:t>
            </a:r>
            <a:r>
              <a:rPr lang="en-US" sz="3200" dirty="0">
                <a:solidFill>
                  <a:srgbClr val="7F7F7F"/>
                </a:solidFill>
                <a:latin typeface="Consolas" pitchFamily="49" charset="0"/>
                <a:ea typeface="ＭＳ Ｐゴシック" charset="0"/>
                <a:cs typeface="Consolas" pitchFamily="49" charset="0"/>
              </a:rPr>
              <a:t>// the @import HAS to be the first thing in the style </a:t>
            </a:r>
            <a:r>
              <a:rPr lang="en-US" sz="3200" dirty="0">
                <a:latin typeface="Consolas" pitchFamily="49" charset="0"/>
                <a:ea typeface="ＭＳ Ｐゴシック" charset="0"/>
                <a:cs typeface="Consolas" pitchFamily="49" charset="0"/>
              </a:rPr>
              <a:t>sheet</a:t>
            </a:r>
          </a:p>
          <a:p>
            <a:pPr lvl="1" algn="l">
              <a:buFont typeface="Wingdings" charset="0"/>
              <a:buNone/>
              <a:defRPr/>
            </a:pPr>
            <a:r>
              <a:rPr lang="en-US" sz="3200" dirty="0" smtClean="0">
                <a:latin typeface="Consolas" pitchFamily="49" charset="0"/>
                <a:ea typeface="ＭＳ Ｐゴシック" charset="0"/>
                <a:cs typeface="Consolas" pitchFamily="49" charset="0"/>
              </a:rPr>
              <a:t>@</a:t>
            </a:r>
            <a:r>
              <a:rPr lang="en-US" sz="3200" dirty="0">
                <a:latin typeface="Consolas" pitchFamily="49" charset="0"/>
                <a:ea typeface="ＭＳ Ｐゴシック" charset="0"/>
                <a:cs typeface="Consolas" pitchFamily="49" charset="0"/>
              </a:rPr>
              <a:t>media </a:t>
            </a:r>
            <a:r>
              <a:rPr lang="en-US" sz="3200" dirty="0">
                <a:solidFill>
                  <a:srgbClr val="FF0000"/>
                </a:solidFill>
                <a:latin typeface="Consolas" pitchFamily="49" charset="0"/>
                <a:ea typeface="ＭＳ Ｐゴシック" charset="0"/>
                <a:cs typeface="Consolas" pitchFamily="49" charset="0"/>
              </a:rPr>
              <a:t>screen, print</a:t>
            </a:r>
            <a:r>
              <a:rPr lang="en-US" sz="3200" dirty="0">
                <a:latin typeface="Consolas" pitchFamily="49" charset="0"/>
                <a:ea typeface="ＭＳ Ｐゴシック" charset="0"/>
                <a:cs typeface="Consolas" pitchFamily="49" charset="0"/>
              </a:rPr>
              <a:t> { </a:t>
            </a:r>
          </a:p>
          <a:p>
            <a:pPr lvl="1" algn="l">
              <a:buFont typeface="Wingdings" charset="0"/>
              <a:buNone/>
              <a:defRPr/>
            </a:pPr>
            <a:r>
              <a:rPr lang="en-US" sz="3200" dirty="0">
                <a:latin typeface="Consolas" pitchFamily="49" charset="0"/>
                <a:ea typeface="ＭＳ Ｐゴシック" charset="0"/>
                <a:cs typeface="Consolas" pitchFamily="49" charset="0"/>
              </a:rPr>
              <a:t>		p { color: red; } </a:t>
            </a:r>
          </a:p>
          <a:p>
            <a:pPr lvl="1" algn="l">
              <a:buFont typeface="Wingdings" charset="0"/>
              <a:buNone/>
              <a:defRPr/>
            </a:pPr>
            <a:r>
              <a:rPr lang="en-US" sz="3200" dirty="0">
                <a:latin typeface="Consolas" pitchFamily="49" charset="0"/>
                <a:ea typeface="ＭＳ Ｐゴシック" charset="0"/>
                <a:cs typeface="Consolas" pitchFamily="49" charset="0"/>
              </a:rPr>
              <a:t>		</a:t>
            </a:r>
            <a:r>
              <a:rPr lang="en-US" sz="3200" dirty="0" err="1">
                <a:latin typeface="Consolas" pitchFamily="49" charset="0"/>
                <a:ea typeface="ＭＳ Ｐゴシック" charset="0"/>
                <a:cs typeface="Consolas" pitchFamily="49" charset="0"/>
              </a:rPr>
              <a:t>blockquote</a:t>
            </a:r>
            <a:r>
              <a:rPr lang="en-US" sz="3200" dirty="0">
                <a:latin typeface="Consolas" pitchFamily="49" charset="0"/>
                <a:ea typeface="ＭＳ Ｐゴシック" charset="0"/>
                <a:cs typeface="Consolas" pitchFamily="49" charset="0"/>
              </a:rPr>
              <a:t> { text-decoration: underline; } </a:t>
            </a:r>
          </a:p>
          <a:p>
            <a:pPr lvl="1" algn="l">
              <a:buFont typeface="Wingdings" charset="0"/>
              <a:buNone/>
              <a:defRPr/>
            </a:pPr>
            <a:r>
              <a:rPr lang="en-US" sz="3200" dirty="0">
                <a:latin typeface="Consolas" pitchFamily="49" charset="0"/>
                <a:ea typeface="ＭＳ Ｐゴシック" charset="0"/>
                <a:cs typeface="Consolas" pitchFamily="49" charset="0"/>
              </a:rPr>
              <a:t>	}</a:t>
            </a:r>
          </a:p>
          <a:p>
            <a:pPr lvl="1" algn="l">
              <a:buFont typeface="Wingdings" charset="0"/>
              <a:buNone/>
              <a:defRPr/>
            </a:pPr>
            <a:r>
              <a:rPr lang="en-US" sz="3200" dirty="0">
                <a:latin typeface="Consolas" pitchFamily="49" charset="0"/>
                <a:ea typeface="ＭＳ Ｐゴシック" charset="0"/>
                <a:cs typeface="Consolas" pitchFamily="49" charset="0"/>
              </a:rPr>
              <a:t>&lt;/style&gt;</a:t>
            </a:r>
          </a:p>
        </p:txBody>
      </p:sp>
      <p:sp>
        <p:nvSpPr>
          <p:cNvPr id="8" name="Text Placeholder 2"/>
          <p:cNvSpPr txBox="1">
            <a:spLocks/>
          </p:cNvSpPr>
          <p:nvPr/>
        </p:nvSpPr>
        <p:spPr>
          <a:xfrm>
            <a:off x="825500" y="9568124"/>
            <a:ext cx="23050500" cy="159067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lnSpc>
                <a:spcPct val="50000"/>
              </a:lnSpc>
            </a:pPr>
            <a:r>
              <a:rPr lang="en-US" sz="4000" dirty="0" smtClean="0">
                <a:solidFill>
                  <a:schemeClr val="accent5">
                    <a:lumMod val="75000"/>
                  </a:schemeClr>
                </a:solidFill>
                <a:cs typeface="Trade Gothic Next LT Pro Lt" pitchFamily="34" charset="0"/>
              </a:rPr>
              <a:t>the media attribute was introduced in HTML4</a:t>
            </a:r>
            <a:endParaRPr lang="en-US" sz="4000" dirty="0" smtClean="0">
              <a:solidFill>
                <a:schemeClr val="tx2">
                  <a:lumMod val="75000"/>
                </a:schemeClr>
              </a:solidFill>
              <a:cs typeface="Trade Gothic Next LT Pro Lt" pitchFamily="34" charset="0"/>
            </a:endParaRPr>
          </a:p>
        </p:txBody>
      </p:sp>
      <p:sp>
        <p:nvSpPr>
          <p:cNvPr id="9" name="Rounded Rectangle 8"/>
          <p:cNvSpPr/>
          <p:nvPr/>
        </p:nvSpPr>
        <p:spPr>
          <a:xfrm>
            <a:off x="2688969" y="11105674"/>
            <a:ext cx="17762285" cy="174799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buFont typeface="Wingdings" pitchFamily="2" charset="2"/>
              <a:buNone/>
              <a:defRPr/>
            </a:pPr>
            <a:endParaRPr lang="en-US" sz="3200" dirty="0">
              <a:latin typeface="Consolas" pitchFamily="49" charset="0"/>
            </a:endParaRPr>
          </a:p>
          <a:p>
            <a:pPr lvl="1" algn="l">
              <a:buFont typeface="Wingdings" pitchFamily="2" charset="2"/>
              <a:buNone/>
              <a:defRPr/>
            </a:pPr>
            <a:r>
              <a:rPr lang="en-US" sz="3200" dirty="0">
                <a:latin typeface="Consolas" pitchFamily="49" charset="0"/>
              </a:rPr>
              <a:t>&lt;link </a:t>
            </a:r>
            <a:r>
              <a:rPr lang="en-US" sz="3200" dirty="0" err="1">
                <a:latin typeface="Consolas" pitchFamily="49" charset="0"/>
              </a:rPr>
              <a:t>rel</a:t>
            </a:r>
            <a:r>
              <a:rPr lang="en-US" sz="3200" dirty="0">
                <a:latin typeface="Consolas" pitchFamily="49" charset="0"/>
              </a:rPr>
              <a:t>="</a:t>
            </a:r>
            <a:r>
              <a:rPr lang="en-US" sz="3200" dirty="0" err="1">
                <a:latin typeface="Consolas" pitchFamily="49" charset="0"/>
              </a:rPr>
              <a:t>stylesheet</a:t>
            </a:r>
            <a:r>
              <a:rPr lang="en-US" altLang="en-US" sz="3200" dirty="0">
                <a:latin typeface="Consolas" pitchFamily="49" charset="0"/>
              </a:rPr>
              <a:t>"</a:t>
            </a:r>
            <a:r>
              <a:rPr lang="en-US" sz="3200" dirty="0">
                <a:latin typeface="Consolas" pitchFamily="49" charset="0"/>
              </a:rPr>
              <a:t> media="</a:t>
            </a:r>
            <a:r>
              <a:rPr lang="en-US" sz="3200" dirty="0">
                <a:solidFill>
                  <a:srgbClr val="FF0000"/>
                </a:solidFill>
                <a:latin typeface="Consolas" pitchFamily="49" charset="0"/>
              </a:rPr>
              <a:t>screen, print</a:t>
            </a:r>
            <a:r>
              <a:rPr lang="en-US" altLang="en-US" sz="3200" dirty="0">
                <a:latin typeface="Consolas" pitchFamily="49" charset="0"/>
              </a:rPr>
              <a:t>"</a:t>
            </a:r>
            <a:r>
              <a:rPr lang="en-US" sz="3200" dirty="0">
                <a:latin typeface="Consolas" pitchFamily="49" charset="0"/>
              </a:rPr>
              <a:t> </a:t>
            </a:r>
            <a:r>
              <a:rPr lang="en-US" sz="3200" dirty="0" err="1">
                <a:latin typeface="Consolas" pitchFamily="49" charset="0"/>
              </a:rPr>
              <a:t>href</a:t>
            </a:r>
            <a:r>
              <a:rPr lang="en-US" sz="3200" dirty="0">
                <a:latin typeface="Consolas" pitchFamily="49" charset="0"/>
              </a:rPr>
              <a:t>="</a:t>
            </a:r>
            <a:r>
              <a:rPr lang="en-US" sz="3200" dirty="0" err="1" smtClean="0">
                <a:latin typeface="Consolas" pitchFamily="49" charset="0"/>
              </a:rPr>
              <a:t>stylesheet.css</a:t>
            </a:r>
            <a:r>
              <a:rPr lang="en-US" sz="3200" dirty="0" smtClean="0">
                <a:latin typeface="Consolas" pitchFamily="49" charset="0"/>
              </a:rPr>
              <a:t>”&gt;</a:t>
            </a:r>
            <a:endParaRPr lang="en-US" sz="3200" dirty="0">
              <a:latin typeface="Consolas" pitchFamily="49" charset="0"/>
              <a:cs typeface="Consolas" pitchFamily="49" charset="0"/>
            </a:endParaRPr>
          </a:p>
          <a:p>
            <a:pPr lvl="1" algn="l">
              <a:buFont typeface="Wingdings" charset="0"/>
              <a:buNone/>
              <a:defRPr/>
            </a:pPr>
            <a:endParaRPr lang="en-US" sz="3200" dirty="0">
              <a:latin typeface="Consolas" pitchFamily="49" charset="0"/>
              <a:ea typeface="ＭＳ Ｐゴシック" charset="0"/>
              <a:cs typeface="Consolas" pitchFamily="49" charset="0"/>
            </a:endParaRPr>
          </a:p>
        </p:txBody>
      </p:sp>
    </p:spTree>
    <p:extLst>
      <p:ext uri="{BB962C8B-B14F-4D97-AF65-F5344CB8AC3E}">
        <p14:creationId xmlns:p14="http://schemas.microsoft.com/office/powerpoint/2010/main" val="1925027099"/>
      </p:ext>
    </p:extLst>
  </p:cSld>
  <p:clrMapOvr>
    <a:masterClrMapping/>
  </p:clrMapOvr>
  <p:transition xmlns:p14="http://schemas.microsoft.com/office/powerpoint/2010/main" spd="med"/>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026967" y="7504544"/>
            <a:ext cx="22696633" cy="401781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Recognized media types </a:t>
            </a:r>
          </a:p>
          <a:p>
            <a:pPr lvl="1" algn="l" eaLnBrk="1" hangingPunct="1">
              <a:lnSpc>
                <a:spcPct val="50000"/>
              </a:lnSpc>
            </a:pPr>
            <a:r>
              <a:rPr lang="en-US" sz="4000" dirty="0" smtClean="0">
                <a:latin typeface="Consolas" pitchFamily="49" charset="0"/>
                <a:cs typeface="Trade Gothic Next LT Pro Lt" pitchFamily="34" charset="0"/>
              </a:rPr>
              <a:t>print</a:t>
            </a:r>
            <a:endParaRPr lang="en-US" sz="4000" dirty="0">
              <a:latin typeface="Consolas" pitchFamily="49" charset="0"/>
              <a:cs typeface="Trade Gothic Next LT Pro Lt" pitchFamily="34" charset="0"/>
            </a:endParaRPr>
          </a:p>
          <a:p>
            <a:pPr lvl="1" algn="l" eaLnBrk="1" hangingPunct="1">
              <a:lnSpc>
                <a:spcPct val="50000"/>
              </a:lnSpc>
            </a:pPr>
            <a:r>
              <a:rPr lang="en-US" sz="4000" dirty="0" smtClean="0">
                <a:latin typeface="Consolas" pitchFamily="49" charset="0"/>
                <a:cs typeface="Trade Gothic Next LT Pro Lt" pitchFamily="34" charset="0"/>
              </a:rPr>
              <a:t>screen</a:t>
            </a:r>
            <a:endParaRPr lang="en-US" sz="4000" dirty="0">
              <a:latin typeface="Consolas" pitchFamily="49" charset="0"/>
              <a:cs typeface="Trade Gothic Next LT Pro Lt" pitchFamily="34" charset="0"/>
            </a:endParaRPr>
          </a:p>
          <a:p>
            <a:pPr lvl="1" algn="l" eaLnBrk="1" hangingPunct="1">
              <a:lnSpc>
                <a:spcPct val="50000"/>
              </a:lnSpc>
            </a:pPr>
            <a:r>
              <a:rPr lang="en-US" sz="4000" dirty="0" smtClean="0">
                <a:latin typeface="Consolas" pitchFamily="49" charset="0"/>
                <a:cs typeface="Trade Gothic Next LT Pro Lt" pitchFamily="34" charset="0"/>
              </a:rPr>
              <a:t>braille</a:t>
            </a:r>
            <a:endParaRPr lang="en-US" sz="4000" dirty="0">
              <a:latin typeface="Consolas" pitchFamily="49" charset="0"/>
              <a:cs typeface="Trade Gothic Next LT Pro Lt" pitchFamily="34" charset="0"/>
            </a:endParaRPr>
          </a:p>
          <a:p>
            <a:pPr lvl="1" algn="l" eaLnBrk="1" hangingPunct="1">
              <a:lnSpc>
                <a:spcPct val="50000"/>
              </a:lnSpc>
            </a:pPr>
            <a:r>
              <a:rPr lang="en-US" sz="4000" dirty="0" smtClean="0">
                <a:latin typeface="Consolas" pitchFamily="49" charset="0"/>
                <a:cs typeface="Trade Gothic Next LT Pro Lt" pitchFamily="34" charset="0"/>
              </a:rPr>
              <a:t>embossed</a:t>
            </a:r>
            <a:endParaRPr lang="en-US" sz="4000" dirty="0">
              <a:latin typeface="Consolas" pitchFamily="49" charset="0"/>
              <a:cs typeface="Trade Gothic Next LT Pro Lt" pitchFamily="34" charset="0"/>
            </a:endParaRPr>
          </a:p>
          <a:p>
            <a:pPr lvl="1" algn="l" eaLnBrk="1" hangingPunct="1">
              <a:lnSpc>
                <a:spcPct val="50000"/>
              </a:lnSpc>
            </a:pPr>
            <a:r>
              <a:rPr lang="en-US" sz="4000" dirty="0" smtClean="0">
                <a:latin typeface="Consolas" pitchFamily="49" charset="0"/>
                <a:cs typeface="Trade Gothic Next LT Pro Lt" pitchFamily="34" charset="0"/>
              </a:rPr>
              <a:t>handheld</a:t>
            </a:r>
            <a:endParaRPr lang="en-US" sz="4000" dirty="0">
              <a:latin typeface="Consolas" pitchFamily="49" charset="0"/>
              <a:cs typeface="Trade Gothic Next LT Pro Lt" pitchFamily="34" charset="0"/>
            </a:endParaRPr>
          </a:p>
          <a:p>
            <a:pPr lvl="1" algn="l" eaLnBrk="1" hangingPunct="1">
              <a:lnSpc>
                <a:spcPct val="50000"/>
              </a:lnSpc>
            </a:pPr>
            <a:r>
              <a:rPr lang="en-US" sz="4000" dirty="0" smtClean="0">
                <a:latin typeface="Consolas" pitchFamily="49" charset="0"/>
                <a:cs typeface="Trade Gothic Next LT Pro Lt" pitchFamily="34" charset="0"/>
              </a:rPr>
              <a:t>projection</a:t>
            </a:r>
          </a:p>
          <a:p>
            <a:pPr lvl="1" algn="l" eaLnBrk="1" hangingPunct="1">
              <a:lnSpc>
                <a:spcPct val="50000"/>
              </a:lnSpc>
            </a:pPr>
            <a:r>
              <a:rPr lang="en-US" sz="4000" dirty="0" smtClean="0">
                <a:latin typeface="Consolas" pitchFamily="49" charset="0"/>
                <a:cs typeface="Trade Gothic Next LT Pro Lt" pitchFamily="34" charset="0"/>
              </a:rPr>
              <a:t>speech</a:t>
            </a:r>
          </a:p>
          <a:p>
            <a:pPr lvl="1" algn="l" eaLnBrk="1" hangingPunct="1">
              <a:lnSpc>
                <a:spcPct val="50000"/>
              </a:lnSpc>
            </a:pPr>
            <a:r>
              <a:rPr lang="en-US" sz="4000" dirty="0" err="1" smtClean="0">
                <a:latin typeface="Consolas" pitchFamily="49" charset="0"/>
                <a:cs typeface="Trade Gothic Next LT Pro Lt" pitchFamily="34" charset="0"/>
              </a:rPr>
              <a:t>tty</a:t>
            </a:r>
            <a:endParaRPr lang="en-US" sz="4000" dirty="0" smtClean="0">
              <a:latin typeface="Consolas" pitchFamily="49" charset="0"/>
              <a:cs typeface="Trade Gothic Next LT Pro Lt" pitchFamily="34" charset="0"/>
            </a:endParaRPr>
          </a:p>
          <a:p>
            <a:pPr lvl="1" algn="l" eaLnBrk="1" hangingPunct="1">
              <a:lnSpc>
                <a:spcPct val="50000"/>
              </a:lnSpc>
            </a:pPr>
            <a:r>
              <a:rPr lang="en-US" sz="4000" dirty="0" err="1" smtClean="0">
                <a:latin typeface="Consolas" pitchFamily="49" charset="0"/>
                <a:cs typeface="Trade Gothic Next LT Pro Lt" pitchFamily="34" charset="0"/>
              </a:rPr>
              <a:t>tv</a:t>
            </a:r>
            <a:endParaRPr lang="en-US" sz="4000" dirty="0" smtClean="0">
              <a:latin typeface="Consolas" pitchFamily="49" charset="0"/>
              <a:cs typeface="Trade Gothic Next LT Pro Lt" pitchFamily="34" charset="0"/>
            </a:endParaRPr>
          </a:p>
          <a:p>
            <a:pPr lvl="1" algn="l" eaLnBrk="1" hangingPunct="1">
              <a:lnSpc>
                <a:spcPct val="50000"/>
              </a:lnSpc>
            </a:pPr>
            <a:r>
              <a:rPr lang="en-US" sz="4000" dirty="0" smtClean="0">
                <a:latin typeface="Consolas" pitchFamily="49" charset="0"/>
                <a:cs typeface="Trade Gothic Next LT Pro Lt" pitchFamily="34" charset="0"/>
              </a:rPr>
              <a:t>all</a:t>
            </a:r>
            <a:endParaRPr lang="en-US" sz="4000" dirty="0">
              <a:solidFill>
                <a:schemeClr val="tx1"/>
              </a:solidFill>
              <a:cs typeface="Trade Gothic Next LT Pro Lt" pitchFamily="34" charset="0"/>
            </a:endParaRPr>
          </a:p>
          <a:p>
            <a:pPr algn="l" eaLnBrk="1" hangingPunct="1">
              <a:lnSpc>
                <a:spcPct val="80000"/>
              </a:lnSpc>
            </a:pPr>
            <a:endParaRPr lang="en-US" sz="4000" i="1" dirty="0">
              <a:cs typeface="Trade Gothic Next LT Pro Lt" pitchFamily="34" charset="0"/>
            </a:endParaRPr>
          </a:p>
          <a:p>
            <a:pPr algn="l" eaLnBrk="1" hangingPunct="1">
              <a:lnSpc>
                <a:spcPct val="80000"/>
              </a:lnSpc>
            </a:pPr>
            <a:endParaRPr lang="en-US" sz="4000" dirty="0">
              <a:cs typeface="Trade Gothic Next LT Pro Lt" pitchFamily="34" charset="0"/>
            </a:endParaRPr>
          </a:p>
          <a:p>
            <a:pPr lvl="3" algn="l">
              <a:lnSpc>
                <a:spcPct val="80000"/>
              </a:lnSpc>
              <a:spcBef>
                <a:spcPts val="600"/>
              </a:spcBef>
            </a:pPr>
            <a:endParaRPr lang="en-US" sz="4000" dirty="0">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Tree>
    <p:extLst>
      <p:ext uri="{BB962C8B-B14F-4D97-AF65-F5344CB8AC3E}">
        <p14:creationId xmlns:p14="http://schemas.microsoft.com/office/powerpoint/2010/main" val="552792788"/>
      </p:ext>
    </p:extLst>
  </p:cSld>
  <p:clrMapOvr>
    <a:masterClrMapping/>
  </p:clrMapOvr>
  <p:transition xmlns:p14="http://schemas.microsoft.com/office/powerpoint/2010/main" spd="med"/>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CSS3 Extensions </a:t>
            </a:r>
            <a:endParaRPr lang="en-US" dirty="0"/>
          </a:p>
        </p:txBody>
      </p:sp>
      <p:sp>
        <p:nvSpPr>
          <p:cNvPr id="3" name="Text Placeholder 2"/>
          <p:cNvSpPr>
            <a:spLocks noGrp="1"/>
          </p:cNvSpPr>
          <p:nvPr>
            <p:ph type="body" idx="1"/>
          </p:nvPr>
        </p:nvSpPr>
        <p:spPr>
          <a:xfrm>
            <a:off x="673100" y="5880100"/>
            <a:ext cx="23050500" cy="5118679"/>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Different rules/sheets can be applied conditionally based on: </a:t>
            </a:r>
          </a:p>
          <a:p>
            <a:pPr lvl="1">
              <a:lnSpc>
                <a:spcPct val="50000"/>
              </a:lnSpc>
              <a:spcBef>
                <a:spcPts val="4200"/>
              </a:spcBef>
            </a:pPr>
            <a:r>
              <a:rPr lang="en-US" sz="4000" dirty="0" smtClean="0">
                <a:solidFill>
                  <a:schemeClr val="tx2">
                    <a:lumMod val="75000"/>
                  </a:schemeClr>
                </a:solidFill>
                <a:cs typeface="Consolas"/>
              </a:rPr>
              <a:t>media size</a:t>
            </a:r>
          </a:p>
          <a:p>
            <a:pPr lvl="1">
              <a:lnSpc>
                <a:spcPct val="50000"/>
              </a:lnSpc>
            </a:pPr>
            <a:endParaRPr lang="en-US" sz="4000" dirty="0">
              <a:solidFill>
                <a:schemeClr val="tx2">
                  <a:lumMod val="75000"/>
                </a:schemeClr>
              </a:solidFill>
              <a:cs typeface="Consolas"/>
            </a:endParaRPr>
          </a:p>
          <a:p>
            <a:pPr lvl="1">
              <a:lnSpc>
                <a:spcPct val="50000"/>
              </a:lnSpc>
            </a:pPr>
            <a:endParaRPr lang="en-US" sz="4000" dirty="0" smtClean="0">
              <a:solidFill>
                <a:schemeClr val="tx2">
                  <a:lumMod val="75000"/>
                </a:schemeClr>
              </a:solidFill>
              <a:cs typeface="Consolas"/>
            </a:endParaRPr>
          </a:p>
          <a:p>
            <a:pPr lvl="1">
              <a:lnSpc>
                <a:spcPct val="50000"/>
              </a:lnSpc>
            </a:pPr>
            <a:r>
              <a:rPr lang="en-US" sz="4000" dirty="0" smtClean="0">
                <a:solidFill>
                  <a:schemeClr val="tx2">
                    <a:lumMod val="75000"/>
                  </a:schemeClr>
                </a:solidFill>
                <a:cs typeface="Consolas"/>
              </a:rPr>
              <a:t>orientation </a:t>
            </a:r>
          </a:p>
          <a:p>
            <a:pPr lvl="1">
              <a:lnSpc>
                <a:spcPct val="50000"/>
              </a:lnSpc>
            </a:pPr>
            <a:endParaRPr lang="en-US" sz="4000" dirty="0" smtClean="0">
              <a:solidFill>
                <a:schemeClr val="tx2">
                  <a:lumMod val="75000"/>
                </a:schemeClr>
              </a:solidFill>
              <a:cs typeface="Consolas"/>
            </a:endParaRPr>
          </a:p>
          <a:p>
            <a:pPr lvl="1">
              <a:lnSpc>
                <a:spcPct val="50000"/>
              </a:lnSpc>
            </a:pPr>
            <a:r>
              <a:rPr lang="en-US" sz="4000" dirty="0" smtClean="0">
                <a:solidFill>
                  <a:schemeClr val="tx2">
                    <a:lumMod val="75000"/>
                  </a:schemeClr>
                </a:solidFill>
                <a:cs typeface="Consolas"/>
              </a:rPr>
              <a:t>other conditions: </a:t>
            </a:r>
          </a:p>
          <a:p>
            <a:pPr lvl="1">
              <a:lnSpc>
                <a:spcPct val="50000"/>
              </a:lnSpc>
            </a:pPr>
            <a:endParaRPr lang="en-US" sz="4000" dirty="0" smtClean="0">
              <a:solidFill>
                <a:schemeClr val="tx2">
                  <a:lumMod val="75000"/>
                </a:schemeClr>
              </a:solidFill>
              <a:cs typeface="Consolas"/>
            </a:endParaRPr>
          </a:p>
          <a:p>
            <a:pPr lvl="1">
              <a:lnSpc>
                <a:spcPct val="50000"/>
              </a:lnSpc>
            </a:pPr>
            <a:r>
              <a:rPr lang="en-US" sz="4000" dirty="0" smtClean="0">
                <a:solidFill>
                  <a:schemeClr val="tx2">
                    <a:lumMod val="75000"/>
                  </a:schemeClr>
                </a:solidFill>
                <a:cs typeface="Consolas"/>
              </a:rPr>
              <a:t>for mobile devices </a:t>
            </a:r>
          </a:p>
          <a:p>
            <a:pPr lvl="1">
              <a:lnSpc>
                <a:spcPct val="50000"/>
              </a:lnSpc>
            </a:pPr>
            <a:endParaRPr lang="en-US" sz="4000" dirty="0" smtClean="0">
              <a:solidFill>
                <a:schemeClr val="tx2">
                  <a:lumMod val="75000"/>
                </a:schemeClr>
              </a:solidFill>
              <a:cs typeface="Trade Gothic Next LT Pro Lt" pitchFamily="34" charset="0"/>
            </a:endParaRPr>
          </a:p>
          <a:p>
            <a:pPr lvl="2">
              <a:lnSpc>
                <a:spcPct val="50000"/>
              </a:lnSpc>
            </a:pPr>
            <a:endParaRPr lang="en-US" sz="4000" dirty="0" smtClean="0">
              <a:solidFill>
                <a:schemeClr val="tx2">
                  <a:lumMod val="75000"/>
                </a:schemeClr>
              </a:solidFill>
              <a:cs typeface="Trade Gothic Next LT Pro Lt" pitchFamily="34" charset="0"/>
            </a:endParaRPr>
          </a:p>
        </p:txBody>
      </p:sp>
      <p:graphicFrame>
        <p:nvGraphicFramePr>
          <p:cNvPr id="7" name="Content Placeholder 3"/>
          <p:cNvGraphicFramePr>
            <a:graphicFrameLocks/>
          </p:cNvGraphicFramePr>
          <p:nvPr>
            <p:extLst>
              <p:ext uri="{D42A27DB-BD31-4B8C-83A1-F6EECF244321}">
                <p14:modId xmlns:p14="http://schemas.microsoft.com/office/powerpoint/2010/main" val="912401772"/>
              </p:ext>
            </p:extLst>
          </p:nvPr>
        </p:nvGraphicFramePr>
        <p:xfrm>
          <a:off x="2326408" y="4272158"/>
          <a:ext cx="19136592" cy="2804208"/>
        </p:xfrm>
        <a:graphic>
          <a:graphicData uri="http://schemas.openxmlformats.org/drawingml/2006/table">
            <a:tbl>
              <a:tblPr firstRow="1" bandRow="1">
                <a:tableStyleId>{2D5ABB26-0587-4C30-8999-92F81FD0307C}</a:tableStyleId>
              </a:tblPr>
              <a:tblGrid>
                <a:gridCol w="9568296"/>
                <a:gridCol w="9568296"/>
              </a:tblGrid>
              <a:tr h="489353">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width</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aspect-ratio</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412481">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height</a:t>
                      </a:r>
                    </a:p>
                  </a:txBody>
                  <a:tcPr marL="91450" marR="91450" marT="45726" marB="45726"/>
                </a:tc>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device-aspect-ratio</a:t>
                      </a:r>
                    </a:p>
                  </a:txBody>
                  <a:tcPr marL="91450" marR="91450" marT="45726" marB="45726"/>
                </a:tc>
              </a:tr>
              <a:tr h="412481">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device-width</a:t>
                      </a:r>
                    </a:p>
                  </a:txBody>
                  <a:tcPr marL="91450" marR="91450" marT="45726" marB="45726"/>
                </a:tc>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min-</a:t>
                      </a:r>
                      <a:r>
                        <a:rPr lang="en-US" sz="3200" baseline="0" dirty="0" smtClean="0">
                          <a:solidFill>
                            <a:schemeClr val="accent4">
                              <a:lumMod val="75000"/>
                            </a:schemeClr>
                          </a:solidFill>
                          <a:latin typeface="Consolas" pitchFamily="49" charset="0"/>
                          <a:cs typeface="Consolas" pitchFamily="49" charset="0"/>
                        </a:rPr>
                        <a:t>*</a:t>
                      </a:r>
                      <a:r>
                        <a:rPr lang="en-US" sz="3200" baseline="0" dirty="0" smtClean="0">
                          <a:solidFill>
                            <a:schemeClr val="accent4">
                              <a:lumMod val="75000"/>
                            </a:schemeClr>
                          </a:solidFill>
                          <a:latin typeface="+mn-lt"/>
                          <a:cs typeface="Consolas" pitchFamily="49" charset="0"/>
                        </a:rPr>
                        <a:t>and</a:t>
                      </a:r>
                      <a:r>
                        <a:rPr lang="en-US" sz="3200" baseline="0" dirty="0" smtClean="0">
                          <a:solidFill>
                            <a:schemeClr val="accent4">
                              <a:lumMod val="75000"/>
                            </a:schemeClr>
                          </a:solidFill>
                          <a:latin typeface="Consolas" pitchFamily="49" charset="0"/>
                          <a:cs typeface="Consolas" pitchFamily="49" charset="0"/>
                        </a:rPr>
                        <a:t> max-* </a:t>
                      </a:r>
                      <a:r>
                        <a:rPr lang="en-US" sz="3200" baseline="0" dirty="0" smtClean="0">
                          <a:solidFill>
                            <a:schemeClr val="accent4">
                              <a:lumMod val="75000"/>
                            </a:schemeClr>
                          </a:solidFill>
                          <a:latin typeface="+mn-lt"/>
                          <a:cs typeface="Consolas" pitchFamily="49" charset="0"/>
                        </a:rPr>
                        <a:t>variations can be specified for each</a:t>
                      </a:r>
                      <a:endParaRPr lang="en-US" sz="3200" dirty="0" smtClean="0">
                        <a:solidFill>
                          <a:schemeClr val="accent4">
                            <a:lumMod val="75000"/>
                          </a:schemeClr>
                        </a:solidFill>
                        <a:latin typeface="+mn-lt"/>
                        <a:cs typeface="Consolas" pitchFamily="49" charset="0"/>
                      </a:endParaRPr>
                    </a:p>
                  </a:txBody>
                  <a:tcPr marL="91450" marR="91450" marT="45726" marB="45726"/>
                </a:tc>
              </a:tr>
              <a:tr h="738705">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device-height</a:t>
                      </a:r>
                    </a:p>
                  </a:txBody>
                  <a:tcPr marL="91450" marR="91450" marT="45726" marB="45726"/>
                </a:tc>
                <a:tc>
                  <a:txBody>
                    <a:bodyPr/>
                    <a:lstStyle/>
                    <a:p>
                      <a:pPr marL="457200" marR="0" indent="-457200" algn="l" defTabSz="825500" eaLnBrk="1" fontAlgn="auto" latinLnBrk="0" hangingPunct="1">
                        <a:lnSpc>
                          <a:spcPct val="100000"/>
                        </a:lnSpc>
                        <a:spcBef>
                          <a:spcPts val="0"/>
                        </a:spcBef>
                        <a:spcAft>
                          <a:spcPts val="0"/>
                        </a:spcAft>
                        <a:buClrTx/>
                        <a:buSzTx/>
                        <a:buFont typeface="Courier New"/>
                        <a:buChar char="o"/>
                        <a:tabLst/>
                        <a:defRPr/>
                      </a:pPr>
                      <a:r>
                        <a:rPr lang="en-US" sz="3200" dirty="0" smtClean="0">
                          <a:solidFill>
                            <a:schemeClr val="accent4">
                              <a:lumMod val="75000"/>
                            </a:schemeClr>
                          </a:solidFill>
                          <a:latin typeface="Consolas" pitchFamily="49" charset="0"/>
                          <a:cs typeface="Consolas" pitchFamily="49" charset="0"/>
                        </a:rPr>
                        <a:t>min-</a:t>
                      </a:r>
                      <a:r>
                        <a:rPr lang="en-US" sz="3200" baseline="0" dirty="0" smtClean="0">
                          <a:solidFill>
                            <a:schemeClr val="accent4">
                              <a:lumMod val="75000"/>
                            </a:schemeClr>
                          </a:solidFill>
                          <a:latin typeface="Consolas" pitchFamily="49" charset="0"/>
                          <a:cs typeface="Consolas" pitchFamily="49" charset="0"/>
                        </a:rPr>
                        <a:t>*</a:t>
                      </a:r>
                      <a:r>
                        <a:rPr lang="en-US" sz="3200" baseline="0" dirty="0" smtClean="0">
                          <a:solidFill>
                            <a:schemeClr val="accent4">
                              <a:lumMod val="75000"/>
                            </a:schemeClr>
                          </a:solidFill>
                          <a:latin typeface="+mj-lt"/>
                          <a:cs typeface="Consolas" pitchFamily="49" charset="0"/>
                        </a:rPr>
                        <a:t>and</a:t>
                      </a:r>
                      <a:r>
                        <a:rPr lang="en-US" sz="3200" baseline="0" dirty="0" smtClean="0">
                          <a:solidFill>
                            <a:schemeClr val="accent4">
                              <a:lumMod val="75000"/>
                            </a:schemeClr>
                          </a:solidFill>
                          <a:latin typeface="Consolas" pitchFamily="49" charset="0"/>
                          <a:cs typeface="Consolas" pitchFamily="49" charset="0"/>
                        </a:rPr>
                        <a:t> max-* </a:t>
                      </a:r>
                      <a:r>
                        <a:rPr lang="en-US" sz="3200" baseline="0" dirty="0" smtClean="0">
                          <a:solidFill>
                            <a:schemeClr val="accent4">
                              <a:lumMod val="75000"/>
                            </a:schemeClr>
                          </a:solidFill>
                          <a:latin typeface="+mj-lt"/>
                          <a:cs typeface="Consolas" pitchFamily="49" charset="0"/>
                        </a:rPr>
                        <a:t>can be combined to specify ranges </a:t>
                      </a:r>
                      <a:endParaRPr lang="en-US" sz="3200" dirty="0" smtClean="0">
                        <a:solidFill>
                          <a:schemeClr val="accent4">
                            <a:lumMod val="75000"/>
                          </a:schemeClr>
                        </a:solidFill>
                        <a:latin typeface="+mj-lt"/>
                        <a:cs typeface="Consolas" pitchFamily="49" charset="0"/>
                      </a:endParaRPr>
                    </a:p>
                    <a:p>
                      <a:pPr marL="457200" indent="-457200" algn="l">
                        <a:buFont typeface="Courier New"/>
                        <a:buChar char="o"/>
                      </a:pPr>
                      <a:endParaRPr lang="en-US" sz="3200" dirty="0" smtClean="0">
                        <a:solidFill>
                          <a:schemeClr val="accent4">
                            <a:lumMod val="75000"/>
                          </a:schemeClr>
                        </a:solidFill>
                        <a:latin typeface="Consolas" pitchFamily="49" charset="0"/>
                        <a:cs typeface="Consolas" pitchFamily="49" charset="0"/>
                      </a:endParaRPr>
                    </a:p>
                  </a:txBody>
                  <a:tcPr marL="91450" marR="91450" marT="45726" marB="45726"/>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4038035994"/>
              </p:ext>
            </p:extLst>
          </p:nvPr>
        </p:nvGraphicFramePr>
        <p:xfrm>
          <a:off x="3310658" y="7723968"/>
          <a:ext cx="5388842" cy="1158264"/>
        </p:xfrm>
        <a:graphic>
          <a:graphicData uri="http://schemas.openxmlformats.org/drawingml/2006/table">
            <a:tbl>
              <a:tblPr firstRow="1" bandRow="1">
                <a:tableStyleId>{2D5ABB26-0587-4C30-8999-92F81FD0307C}</a:tableStyleId>
              </a:tblPr>
              <a:tblGrid>
                <a:gridCol w="5388842"/>
              </a:tblGrid>
              <a:tr h="489353">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portrait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412481">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landscape</a:t>
                      </a:r>
                    </a:p>
                  </a:txBody>
                  <a:tcPr marL="91450" marR="91450" marT="45726" marB="45726"/>
                </a:tc>
              </a:tr>
            </a:tbl>
          </a:graphicData>
        </a:graphic>
      </p:graphicFrame>
      <p:graphicFrame>
        <p:nvGraphicFramePr>
          <p:cNvPr id="11" name="Content Placeholder 3"/>
          <p:cNvGraphicFramePr>
            <a:graphicFrameLocks/>
          </p:cNvGraphicFramePr>
          <p:nvPr>
            <p:extLst>
              <p:ext uri="{D42A27DB-BD31-4B8C-83A1-F6EECF244321}">
                <p14:modId xmlns:p14="http://schemas.microsoft.com/office/powerpoint/2010/main" val="3708514236"/>
              </p:ext>
            </p:extLst>
          </p:nvPr>
        </p:nvGraphicFramePr>
        <p:xfrm>
          <a:off x="3310658" y="11908618"/>
          <a:ext cx="5388842" cy="1158264"/>
        </p:xfrm>
        <a:graphic>
          <a:graphicData uri="http://schemas.openxmlformats.org/drawingml/2006/table">
            <a:tbl>
              <a:tblPr firstRow="1" bandRow="1">
                <a:tableStyleId>{2D5ABB26-0587-4C30-8999-92F81FD0307C}</a:tableStyleId>
              </a:tblPr>
              <a:tblGrid>
                <a:gridCol w="5388842"/>
              </a:tblGrid>
              <a:tr h="489353">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orientation</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412481">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*-device-*</a:t>
                      </a:r>
                    </a:p>
                  </a:txBody>
                  <a:tcPr marL="91450" marR="91450" marT="45726" marB="45726"/>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438470904"/>
              </p:ext>
            </p:extLst>
          </p:nvPr>
        </p:nvGraphicFramePr>
        <p:xfrm>
          <a:off x="3463058" y="10065516"/>
          <a:ext cx="11872192" cy="1158264"/>
        </p:xfrm>
        <a:graphic>
          <a:graphicData uri="http://schemas.openxmlformats.org/drawingml/2006/table">
            <a:tbl>
              <a:tblPr firstRow="1" bandRow="1">
                <a:tableStyleId>{2D5ABB26-0587-4C30-8999-92F81FD0307C}</a:tableStyleId>
              </a:tblPr>
              <a:tblGrid>
                <a:gridCol w="11872192"/>
              </a:tblGrid>
              <a:tr h="489353">
                <a:tc>
                  <a:txBody>
                    <a:bodyPr/>
                    <a:lstStyle/>
                    <a:p>
                      <a:pPr marL="457200" indent="-457200" algn="l">
                        <a:buFont typeface="Wingdings" charset="2"/>
                        <a:buChar char="Ø"/>
                      </a:pPr>
                      <a:r>
                        <a:rPr lang="en-US" sz="3200" dirty="0" smtClean="0">
                          <a:solidFill>
                            <a:schemeClr val="accent3">
                              <a:lumMod val="75000"/>
                            </a:schemeClr>
                          </a:solidFill>
                          <a:latin typeface="Consolas" pitchFamily="49" charset="0"/>
                          <a:cs typeface="Consolas" pitchFamily="49" charset="0"/>
                        </a:rPr>
                        <a:t>see http://www.w3.org/TR/css3-mediaqueries/</a:t>
                      </a:r>
                      <a:endParaRPr lang="en-US" sz="3200" dirty="0">
                        <a:solidFill>
                          <a:schemeClr val="accent3">
                            <a:lumMod val="75000"/>
                          </a:schemeClr>
                        </a:solidFill>
                        <a:latin typeface="Consolas" pitchFamily="49" charset="0"/>
                        <a:cs typeface="Consolas" pitchFamily="49" charset="0"/>
                      </a:endParaRPr>
                    </a:p>
                  </a:txBody>
                  <a:tcPr marL="91450" marR="91450" marT="45726" marB="45726"/>
                </a:tc>
              </a:tr>
              <a:tr h="412481">
                <a:tc>
                  <a:txBody>
                    <a:bodyPr/>
                    <a:lstStyle/>
                    <a:p>
                      <a:pPr marL="0" indent="0" algn="l">
                        <a:buFont typeface="Courier New"/>
                        <a:buNone/>
                      </a:pPr>
                      <a:endParaRPr lang="en-US" sz="3200" dirty="0" smtClean="0">
                        <a:solidFill>
                          <a:schemeClr val="accent4">
                            <a:lumMod val="75000"/>
                          </a:schemeClr>
                        </a:solidFill>
                        <a:latin typeface="Consolas" pitchFamily="49" charset="0"/>
                        <a:cs typeface="Consolas" pitchFamily="49" charset="0"/>
                      </a:endParaRPr>
                    </a:p>
                  </a:txBody>
                  <a:tcPr marL="91450" marR="91450" marT="45726" marB="45726"/>
                </a:tc>
              </a:tr>
            </a:tbl>
          </a:graphicData>
        </a:graphic>
      </p:graphicFrame>
    </p:spTree>
    <p:extLst>
      <p:ext uri="{BB962C8B-B14F-4D97-AF65-F5344CB8AC3E}">
        <p14:creationId xmlns:p14="http://schemas.microsoft.com/office/powerpoint/2010/main" val="2462184108"/>
      </p:ext>
    </p:extLst>
  </p:cSld>
  <p:clrMapOvr>
    <a:masterClrMapping/>
  </p:clrMapOvr>
  <p:transition xmlns:p14="http://schemas.microsoft.com/office/powerpoint/2010/main" spd="med"/>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Media Queries Examples</a:t>
            </a:r>
            <a:endParaRPr lang="en-US" dirty="0"/>
          </a:p>
        </p:txBody>
      </p:sp>
      <p:sp>
        <p:nvSpPr>
          <p:cNvPr id="3" name="Text Placeholder 2"/>
          <p:cNvSpPr>
            <a:spLocks noGrp="1"/>
          </p:cNvSpPr>
          <p:nvPr>
            <p:ph type="body" idx="1"/>
          </p:nvPr>
        </p:nvSpPr>
        <p:spPr>
          <a:xfrm>
            <a:off x="673100" y="1206500"/>
            <a:ext cx="23050500" cy="1250950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When browser view port is small than … </a:t>
            </a:r>
          </a:p>
          <a:p>
            <a:pPr lvl="1">
              <a:lnSpc>
                <a:spcPct val="50000"/>
              </a:lnSpc>
              <a:spcBef>
                <a:spcPts val="4200"/>
              </a:spcBef>
            </a:pPr>
            <a:r>
              <a:rPr lang="en-US" sz="4000" dirty="0" smtClean="0">
                <a:solidFill>
                  <a:schemeClr val="tx2">
                    <a:lumMod val="75000"/>
                  </a:schemeClr>
                </a:solidFill>
                <a:latin typeface="Consolas"/>
                <a:cs typeface="Consolas"/>
              </a:rPr>
              <a:t>@media screen and (max-width: 600px){ }</a:t>
            </a:r>
          </a:p>
          <a:p>
            <a:pPr eaLnBrk="1" hangingPunct="1">
              <a:lnSpc>
                <a:spcPct val="50000"/>
              </a:lnSpc>
            </a:pPr>
            <a:r>
              <a:rPr lang="en-US" sz="4000" dirty="0">
                <a:solidFill>
                  <a:schemeClr val="accent5">
                    <a:lumMod val="75000"/>
                  </a:schemeClr>
                </a:solidFill>
                <a:cs typeface="Trade Gothic Next LT Pro Lt" pitchFamily="34" charset="0"/>
              </a:rPr>
              <a:t>When browser view port is </a:t>
            </a:r>
            <a:r>
              <a:rPr lang="en-US" sz="4000" dirty="0" smtClean="0">
                <a:solidFill>
                  <a:schemeClr val="accent5">
                    <a:lumMod val="75000"/>
                  </a:schemeClr>
                </a:solidFill>
                <a:cs typeface="Trade Gothic Next LT Pro Lt" pitchFamily="34" charset="0"/>
              </a:rPr>
              <a:t>larger </a:t>
            </a:r>
            <a:r>
              <a:rPr lang="en-US" sz="4000" dirty="0">
                <a:solidFill>
                  <a:schemeClr val="accent5">
                    <a:lumMod val="75000"/>
                  </a:schemeClr>
                </a:solidFill>
                <a:cs typeface="Trade Gothic Next LT Pro Lt" pitchFamily="34" charset="0"/>
              </a:rPr>
              <a:t>than … </a:t>
            </a:r>
          </a:p>
          <a:p>
            <a:pPr lvl="1">
              <a:lnSpc>
                <a:spcPct val="50000"/>
              </a:lnSpc>
              <a:spcBef>
                <a:spcPts val="4200"/>
              </a:spcBef>
            </a:pPr>
            <a:r>
              <a:rPr lang="en-US" sz="4000" dirty="0">
                <a:solidFill>
                  <a:schemeClr val="tx2">
                    <a:lumMod val="75000"/>
                  </a:schemeClr>
                </a:solidFill>
                <a:latin typeface="Consolas"/>
                <a:cs typeface="Consolas"/>
              </a:rPr>
              <a:t>@media screen and </a:t>
            </a:r>
            <a:r>
              <a:rPr lang="en-US" sz="4000" dirty="0" smtClean="0">
                <a:solidFill>
                  <a:schemeClr val="tx2">
                    <a:lumMod val="75000"/>
                  </a:schemeClr>
                </a:solidFill>
                <a:latin typeface="Consolas"/>
                <a:cs typeface="Consolas"/>
              </a:rPr>
              <a:t>(min-width: 900px){ }</a:t>
            </a:r>
          </a:p>
          <a:p>
            <a:pPr eaLnBrk="1" hangingPunct="1">
              <a:lnSpc>
                <a:spcPct val="50000"/>
              </a:lnSpc>
            </a:pPr>
            <a:r>
              <a:rPr lang="en-US" sz="4000" dirty="0">
                <a:solidFill>
                  <a:schemeClr val="accent5">
                    <a:lumMod val="75000"/>
                  </a:schemeClr>
                </a:solidFill>
                <a:cs typeface="Trade Gothic Next LT Pro Lt" pitchFamily="34" charset="0"/>
              </a:rPr>
              <a:t>When browser view port is </a:t>
            </a:r>
            <a:r>
              <a:rPr lang="en-US" sz="4000" dirty="0" smtClean="0">
                <a:solidFill>
                  <a:schemeClr val="accent5">
                    <a:lumMod val="75000"/>
                  </a:schemeClr>
                </a:solidFill>
                <a:cs typeface="Trade Gothic Next LT Pro Lt" pitchFamily="34" charset="0"/>
              </a:rPr>
              <a:t>between X and Y… </a:t>
            </a:r>
            <a:endParaRPr lang="en-US" sz="4000" dirty="0">
              <a:solidFill>
                <a:schemeClr val="accent5">
                  <a:lumMod val="75000"/>
                </a:schemeClr>
              </a:solidFill>
              <a:cs typeface="Trade Gothic Next LT Pro Lt" pitchFamily="34" charset="0"/>
            </a:endParaRPr>
          </a:p>
          <a:p>
            <a:pPr lvl="1">
              <a:lnSpc>
                <a:spcPct val="50000"/>
              </a:lnSpc>
              <a:spcBef>
                <a:spcPts val="4200"/>
              </a:spcBef>
            </a:pPr>
            <a:r>
              <a:rPr lang="en-US" sz="4000" dirty="0">
                <a:solidFill>
                  <a:schemeClr val="tx2">
                    <a:lumMod val="75000"/>
                  </a:schemeClr>
                </a:solidFill>
                <a:latin typeface="Consolas"/>
                <a:cs typeface="Consolas"/>
              </a:rPr>
              <a:t>@media screen and (</a:t>
            </a:r>
            <a:r>
              <a:rPr lang="en-US" sz="4000" dirty="0" smtClean="0">
                <a:solidFill>
                  <a:schemeClr val="tx2">
                    <a:lumMod val="75000"/>
                  </a:schemeClr>
                </a:solidFill>
                <a:latin typeface="Consolas"/>
                <a:cs typeface="Consolas"/>
              </a:rPr>
              <a:t>min-</a:t>
            </a:r>
            <a:r>
              <a:rPr lang="en-US" sz="4000" dirty="0">
                <a:solidFill>
                  <a:schemeClr val="tx2">
                    <a:lumMod val="75000"/>
                  </a:schemeClr>
                </a:solidFill>
                <a:latin typeface="Consolas"/>
                <a:cs typeface="Consolas"/>
              </a:rPr>
              <a:t>width: 600px</a:t>
            </a:r>
            <a:r>
              <a:rPr lang="en-US" sz="4000" dirty="0" smtClean="0">
                <a:solidFill>
                  <a:schemeClr val="tx2">
                    <a:lumMod val="75000"/>
                  </a:schemeClr>
                </a:solidFill>
                <a:latin typeface="Consolas"/>
                <a:cs typeface="Consolas"/>
              </a:rPr>
              <a:t>) and (max-width: 900px){ }</a:t>
            </a:r>
          </a:p>
          <a:p>
            <a:pPr eaLnBrk="1" hangingPunct="1">
              <a:lnSpc>
                <a:spcPct val="50000"/>
              </a:lnSpc>
            </a:pPr>
            <a:r>
              <a:rPr lang="en-US" sz="4000" dirty="0">
                <a:solidFill>
                  <a:schemeClr val="accent5">
                    <a:lumMod val="75000"/>
                  </a:schemeClr>
                </a:solidFill>
                <a:cs typeface="Trade Gothic Next LT Pro Lt" pitchFamily="34" charset="0"/>
              </a:rPr>
              <a:t>When browser </a:t>
            </a:r>
            <a:r>
              <a:rPr lang="en-US" sz="4000" dirty="0" smtClean="0">
                <a:solidFill>
                  <a:schemeClr val="accent5">
                    <a:lumMod val="75000"/>
                  </a:schemeClr>
                </a:solidFill>
                <a:cs typeface="Trade Gothic Next LT Pro Lt" pitchFamily="34" charset="0"/>
              </a:rPr>
              <a:t>is an iPhone 4</a:t>
            </a:r>
            <a:endParaRPr lang="en-US" sz="4000" dirty="0">
              <a:solidFill>
                <a:schemeClr val="accent5">
                  <a:lumMod val="75000"/>
                </a:schemeClr>
              </a:solidFill>
              <a:cs typeface="Trade Gothic Next LT Pro Lt" pitchFamily="34" charset="0"/>
            </a:endParaRPr>
          </a:p>
          <a:p>
            <a:pPr lvl="1">
              <a:lnSpc>
                <a:spcPct val="50000"/>
              </a:lnSpc>
              <a:spcBef>
                <a:spcPts val="4200"/>
              </a:spcBef>
            </a:pPr>
            <a:r>
              <a:rPr lang="en-US" sz="4000" dirty="0">
                <a:solidFill>
                  <a:schemeClr val="tx2">
                    <a:lumMod val="75000"/>
                  </a:schemeClr>
                </a:solidFill>
                <a:latin typeface="Consolas"/>
                <a:cs typeface="Consolas"/>
              </a:rPr>
              <a:t>@media screen and (max</a:t>
            </a:r>
            <a:r>
              <a:rPr lang="en-US" sz="4000" dirty="0" smtClean="0">
                <a:solidFill>
                  <a:schemeClr val="tx2">
                    <a:lumMod val="75000"/>
                  </a:schemeClr>
                </a:solidFill>
                <a:latin typeface="Consolas"/>
                <a:cs typeface="Consolas"/>
              </a:rPr>
              <a:t>-device-width</a:t>
            </a:r>
            <a:r>
              <a:rPr lang="en-US" sz="4000" dirty="0">
                <a:solidFill>
                  <a:schemeClr val="tx2">
                    <a:lumMod val="75000"/>
                  </a:schemeClr>
                </a:solidFill>
                <a:latin typeface="Consolas"/>
                <a:cs typeface="Consolas"/>
              </a:rPr>
              <a:t>: </a:t>
            </a:r>
            <a:r>
              <a:rPr lang="en-US" sz="4000" dirty="0" smtClean="0">
                <a:solidFill>
                  <a:schemeClr val="tx2">
                    <a:lumMod val="75000"/>
                  </a:schemeClr>
                </a:solidFill>
                <a:latin typeface="Consolas"/>
                <a:cs typeface="Consolas"/>
              </a:rPr>
              <a:t>480px</a:t>
            </a:r>
            <a:r>
              <a:rPr lang="en-US" sz="4000" dirty="0">
                <a:solidFill>
                  <a:schemeClr val="tx2">
                    <a:lumMod val="75000"/>
                  </a:schemeClr>
                </a:solidFill>
                <a:latin typeface="Consolas"/>
                <a:cs typeface="Consolas"/>
              </a:rPr>
              <a:t>){ </a:t>
            </a:r>
            <a:r>
              <a:rPr lang="en-US" sz="4000" dirty="0" smtClean="0">
                <a:solidFill>
                  <a:schemeClr val="tx2">
                    <a:lumMod val="75000"/>
                  </a:schemeClr>
                </a:solidFill>
                <a:latin typeface="Consolas"/>
                <a:cs typeface="Consolas"/>
              </a:rPr>
              <a:t>}</a:t>
            </a:r>
          </a:p>
          <a:p>
            <a:pPr eaLnBrk="1" hangingPunct="1">
              <a:lnSpc>
                <a:spcPct val="50000"/>
              </a:lnSpc>
            </a:pPr>
            <a:r>
              <a:rPr lang="en-US" sz="4000" dirty="0">
                <a:solidFill>
                  <a:schemeClr val="accent5">
                    <a:lumMod val="75000"/>
                  </a:schemeClr>
                </a:solidFill>
                <a:cs typeface="Trade Gothic Next LT Pro Lt" pitchFamily="34" charset="0"/>
              </a:rPr>
              <a:t>When browser is an </a:t>
            </a:r>
            <a:r>
              <a:rPr lang="en-US" sz="4000" dirty="0" err="1" smtClean="0">
                <a:solidFill>
                  <a:schemeClr val="accent5">
                    <a:lumMod val="75000"/>
                  </a:schemeClr>
                </a:solidFill>
                <a:cs typeface="Trade Gothic Next LT Pro Lt" pitchFamily="34" charset="0"/>
              </a:rPr>
              <a:t>iPad</a:t>
            </a:r>
            <a:r>
              <a:rPr lang="en-US" sz="4000" dirty="0" smtClean="0">
                <a:solidFill>
                  <a:schemeClr val="accent5">
                    <a:lumMod val="75000"/>
                  </a:schemeClr>
                </a:solidFill>
                <a:cs typeface="Trade Gothic Next LT Pro Lt" pitchFamily="34" charset="0"/>
              </a:rPr>
              <a:t> </a:t>
            </a:r>
            <a:endParaRPr lang="en-US" sz="4000" dirty="0">
              <a:solidFill>
                <a:schemeClr val="accent5">
                  <a:lumMod val="75000"/>
                </a:schemeClr>
              </a:solidFill>
              <a:cs typeface="Trade Gothic Next LT Pro Lt" pitchFamily="34" charset="0"/>
            </a:endParaRPr>
          </a:p>
          <a:p>
            <a:pPr lvl="1">
              <a:lnSpc>
                <a:spcPct val="50000"/>
              </a:lnSpc>
              <a:spcBef>
                <a:spcPts val="4200"/>
              </a:spcBef>
            </a:pPr>
            <a:r>
              <a:rPr lang="en-US" sz="4000" dirty="0">
                <a:solidFill>
                  <a:schemeClr val="tx2">
                    <a:lumMod val="75000"/>
                  </a:schemeClr>
                </a:solidFill>
                <a:latin typeface="Consolas"/>
                <a:cs typeface="Consolas"/>
              </a:rPr>
              <a:t>@media screen and (max-device-width: </a:t>
            </a:r>
            <a:r>
              <a:rPr lang="en-US" sz="4000" dirty="0" smtClean="0">
                <a:solidFill>
                  <a:schemeClr val="tx2">
                    <a:lumMod val="75000"/>
                  </a:schemeClr>
                </a:solidFill>
                <a:latin typeface="Consolas"/>
                <a:cs typeface="Consolas"/>
              </a:rPr>
              <a:t>1024px</a:t>
            </a:r>
            <a:r>
              <a:rPr lang="en-US" sz="4000" dirty="0">
                <a:solidFill>
                  <a:schemeClr val="tx2">
                    <a:lumMod val="75000"/>
                  </a:schemeClr>
                </a:solidFill>
                <a:latin typeface="Consolas"/>
                <a:cs typeface="Consolas"/>
              </a:rPr>
              <a:t>){ </a:t>
            </a:r>
            <a:r>
              <a:rPr lang="en-US" sz="4000" dirty="0" smtClean="0">
                <a:solidFill>
                  <a:schemeClr val="tx2">
                    <a:lumMod val="75000"/>
                  </a:schemeClr>
                </a:solidFill>
                <a:latin typeface="Consolas"/>
                <a:cs typeface="Consolas"/>
              </a:rPr>
              <a:t>}</a:t>
            </a:r>
          </a:p>
        </p:txBody>
      </p:sp>
      <p:pic>
        <p:nvPicPr>
          <p:cNvPr id="8" name="Picture 7"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576436" y="10798522"/>
            <a:ext cx="2208936" cy="2208936"/>
          </a:xfrm>
          <a:prstGeom prst="rect">
            <a:avLst/>
          </a:prstGeom>
        </p:spPr>
      </p:pic>
      <p:sp>
        <p:nvSpPr>
          <p:cNvPr id="9"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/HTML5/09-css3/Demos/media-queries-viewport-</a:t>
            </a:r>
            <a:r>
              <a:rPr lang="en-US" sz="4000" u="sng" dirty="0" err="1" smtClean="0">
                <a:solidFill>
                  <a:schemeClr val="accent3">
                    <a:lumMod val="75000"/>
                  </a:schemeClr>
                </a:solidFill>
                <a:latin typeface="+mj-lt"/>
                <a:cs typeface="Trade Gothic Next LT Pro Lt" pitchFamily="34" charset="0"/>
              </a:rPr>
              <a:t>dimensions.html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3705472390"/>
      </p:ext>
    </p:extLst>
  </p:cSld>
  <p:clrMapOvr>
    <a:masterClrMapping/>
  </p:clrMapOvr>
  <p:transition xmlns:p14="http://schemas.microsoft.com/office/powerpoint/2010/main" spd="med"/>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100" y="222250"/>
            <a:ext cx="23050500" cy="1250950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When browser is wider than it is high … </a:t>
            </a:r>
          </a:p>
          <a:p>
            <a:pPr lvl="1">
              <a:lnSpc>
                <a:spcPct val="50000"/>
              </a:lnSpc>
              <a:spcBef>
                <a:spcPts val="4200"/>
              </a:spcBef>
            </a:pPr>
            <a:r>
              <a:rPr lang="en-US" sz="4000" dirty="0" smtClean="0">
                <a:solidFill>
                  <a:schemeClr val="tx2">
                    <a:lumMod val="75000"/>
                  </a:schemeClr>
                </a:solidFill>
                <a:latin typeface="Consolas"/>
                <a:cs typeface="Consolas"/>
              </a:rPr>
              <a:t>@media screen and (orientation: landscape){ }</a:t>
            </a:r>
          </a:p>
          <a:p>
            <a:pPr eaLnBrk="1" hangingPunct="1">
              <a:lnSpc>
                <a:spcPct val="50000"/>
              </a:lnSpc>
            </a:pPr>
            <a:r>
              <a:rPr lang="en-US" sz="4000" dirty="0">
                <a:solidFill>
                  <a:schemeClr val="accent5">
                    <a:lumMod val="75000"/>
                  </a:schemeClr>
                </a:solidFill>
                <a:cs typeface="Trade Gothic Next LT Pro Lt" pitchFamily="34" charset="0"/>
              </a:rPr>
              <a:t>When browser </a:t>
            </a:r>
            <a:r>
              <a:rPr lang="en-US" sz="4000" dirty="0" smtClean="0">
                <a:solidFill>
                  <a:schemeClr val="accent5">
                    <a:lumMod val="75000"/>
                  </a:schemeClr>
                </a:solidFill>
                <a:cs typeface="Trade Gothic Next LT Pro Lt" pitchFamily="34" charset="0"/>
              </a:rPr>
              <a:t>is higher than it is wide… </a:t>
            </a:r>
            <a:endParaRPr lang="en-US" sz="4000" dirty="0">
              <a:solidFill>
                <a:schemeClr val="accent5">
                  <a:lumMod val="75000"/>
                </a:schemeClr>
              </a:solidFill>
              <a:cs typeface="Trade Gothic Next LT Pro Lt" pitchFamily="34" charset="0"/>
            </a:endParaRPr>
          </a:p>
          <a:p>
            <a:pPr lvl="1">
              <a:lnSpc>
                <a:spcPct val="50000"/>
              </a:lnSpc>
              <a:spcBef>
                <a:spcPts val="4200"/>
              </a:spcBef>
            </a:pPr>
            <a:r>
              <a:rPr lang="en-US" sz="4000" dirty="0">
                <a:solidFill>
                  <a:schemeClr val="tx2">
                    <a:lumMod val="75000"/>
                  </a:schemeClr>
                </a:solidFill>
                <a:latin typeface="Consolas"/>
                <a:cs typeface="Consolas"/>
              </a:rPr>
              <a:t>@media screen and </a:t>
            </a:r>
            <a:r>
              <a:rPr lang="en-US" sz="4000" dirty="0" smtClean="0">
                <a:solidFill>
                  <a:schemeClr val="tx2">
                    <a:lumMod val="75000"/>
                  </a:schemeClr>
                </a:solidFill>
                <a:latin typeface="Consolas"/>
                <a:cs typeface="Consolas"/>
              </a:rPr>
              <a:t>(orientation: portrait){ }</a:t>
            </a:r>
          </a:p>
          <a:p>
            <a:pPr eaLnBrk="1" hangingPunct="1">
              <a:lnSpc>
                <a:spcPct val="50000"/>
              </a:lnSpc>
            </a:pPr>
            <a:r>
              <a:rPr lang="en-US" sz="4000" dirty="0" smtClean="0">
                <a:solidFill>
                  <a:schemeClr val="accent5">
                    <a:lumMod val="75000"/>
                  </a:schemeClr>
                </a:solidFill>
                <a:cs typeface="Trade Gothic Next LT Pro Lt" pitchFamily="34" charset="0"/>
              </a:rPr>
              <a:t>Don’t forget that these can be combined </a:t>
            </a:r>
          </a:p>
          <a:p>
            <a:pPr lvl="1">
              <a:lnSpc>
                <a:spcPct val="50000"/>
              </a:lnSpc>
            </a:pPr>
            <a:r>
              <a:rPr lang="en-US" sz="4000" dirty="0" err="1" smtClean="0">
                <a:solidFill>
                  <a:schemeClr val="accent2">
                    <a:lumMod val="50000"/>
                  </a:schemeClr>
                </a:solidFill>
                <a:cs typeface="Trade Gothic Next LT Pro Lt" pitchFamily="34" charset="0"/>
              </a:rPr>
              <a:t>iPad</a:t>
            </a:r>
            <a:r>
              <a:rPr lang="en-US" sz="4000" dirty="0" smtClean="0">
                <a:solidFill>
                  <a:schemeClr val="accent2">
                    <a:lumMod val="50000"/>
                  </a:schemeClr>
                </a:solidFill>
                <a:cs typeface="Trade Gothic Next LT Pro Lt" pitchFamily="34" charset="0"/>
              </a:rPr>
              <a:t> with home button at the bottom </a:t>
            </a:r>
          </a:p>
          <a:p>
            <a:pPr marL="736600" lvl="1" indent="0">
              <a:lnSpc>
                <a:spcPct val="50000"/>
              </a:lnSpc>
              <a:buNone/>
            </a:pPr>
            <a:endParaRPr lang="en-US" sz="4000" dirty="0" smtClean="0">
              <a:solidFill>
                <a:schemeClr val="accent2">
                  <a:lumMod val="50000"/>
                </a:schemeClr>
              </a:solidFill>
              <a:cs typeface="Trade Gothic Next LT Pro Lt" pitchFamily="34" charset="0"/>
            </a:endParaRPr>
          </a:p>
          <a:p>
            <a:pPr lvl="1">
              <a:lnSpc>
                <a:spcPct val="50000"/>
              </a:lnSpc>
            </a:pPr>
            <a:r>
              <a:rPr lang="en-US" sz="4000" dirty="0" smtClean="0">
                <a:solidFill>
                  <a:schemeClr val="accent2">
                    <a:lumMod val="50000"/>
                  </a:schemeClr>
                </a:solidFill>
                <a:cs typeface="Trade Gothic Next LT Pro Lt" pitchFamily="34" charset="0"/>
              </a:rPr>
              <a:t>iPhone with home button to the side </a:t>
            </a:r>
            <a:endParaRPr lang="en-US" sz="4000" dirty="0">
              <a:solidFill>
                <a:schemeClr val="accent2">
                  <a:lumMod val="50000"/>
                </a:schemeClr>
              </a:solidFill>
              <a:cs typeface="Trade Gothic Next LT Pro Lt" pitchFamily="34" charset="0"/>
            </a:endParaRPr>
          </a:p>
          <a:p>
            <a:pPr marL="736600" lvl="1" indent="0">
              <a:lnSpc>
                <a:spcPct val="50000"/>
              </a:lnSpc>
              <a:buNone/>
            </a:pPr>
            <a:endParaRPr lang="en-US" sz="4000" dirty="0">
              <a:solidFill>
                <a:schemeClr val="accent2">
                  <a:lumMod val="50000"/>
                </a:schemeClr>
              </a:solidFill>
              <a:cs typeface="Trade Gothic Next LT Pro Lt" pitchFamily="34" charset="0"/>
            </a:endParaRPr>
          </a:p>
        </p:txBody>
      </p:sp>
      <p:pic>
        <p:nvPicPr>
          <p:cNvPr id="8" name="Picture 7"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576436" y="10798522"/>
            <a:ext cx="2208936" cy="2208936"/>
          </a:xfrm>
          <a:prstGeom prst="rect">
            <a:avLst/>
          </a:prstGeom>
        </p:spPr>
      </p:pic>
      <p:sp>
        <p:nvSpPr>
          <p:cNvPr id="9"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/HTML5/09-css3/Demos/media-queries-</a:t>
            </a:r>
            <a:r>
              <a:rPr lang="en-US" sz="4000" u="sng" dirty="0" err="1" smtClean="0">
                <a:solidFill>
                  <a:schemeClr val="accent3">
                    <a:lumMod val="75000"/>
                  </a:schemeClr>
                </a:solidFill>
                <a:latin typeface="+mj-lt"/>
                <a:cs typeface="Trade Gothic Next LT Pro Lt" pitchFamily="34" charset="0"/>
              </a:rPr>
              <a:t>orientation.html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083812403"/>
              </p:ext>
            </p:extLst>
          </p:nvPr>
        </p:nvGraphicFramePr>
        <p:xfrm>
          <a:off x="3238500" y="7718213"/>
          <a:ext cx="16256000" cy="1280160"/>
        </p:xfrm>
        <a:graphic>
          <a:graphicData uri="http://schemas.openxmlformats.org/drawingml/2006/table">
            <a:tbl>
              <a:tblPr firstRow="1" bandRow="1">
                <a:tableStyleId>{5940675A-B579-460E-94D1-54222C63F5DA}</a:tableStyleId>
              </a:tblPr>
              <a:tblGrid>
                <a:gridCol w="8128000"/>
                <a:gridCol w="8128000"/>
              </a:tblGrid>
              <a:tr h="370840">
                <a:tc>
                  <a:txBody>
                    <a:bodyPr/>
                    <a:lstStyle/>
                    <a:p>
                      <a:pPr algn="l"/>
                      <a:r>
                        <a:rPr lang="en-US" sz="3600" dirty="0" smtClean="0"/>
                        <a:t>@media screen </a:t>
                      </a:r>
                      <a:endParaRPr lang="en-US" sz="3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3600" dirty="0" smtClean="0"/>
                        <a:t>and (min-width: 1024px)</a:t>
                      </a:r>
                      <a:endParaRPr lang="en-US" sz="3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endParaRPr lang="en-US" sz="3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825500" eaLnBrk="1" fontAlgn="auto" latinLnBrk="0" hangingPunct="1">
                        <a:lnSpc>
                          <a:spcPct val="100000"/>
                        </a:lnSpc>
                        <a:spcBef>
                          <a:spcPts val="0"/>
                        </a:spcBef>
                        <a:spcAft>
                          <a:spcPts val="0"/>
                        </a:spcAft>
                        <a:buClrTx/>
                        <a:buSzTx/>
                        <a:buFontTx/>
                        <a:buNone/>
                        <a:tabLst/>
                        <a:defRPr/>
                      </a:pPr>
                      <a:r>
                        <a:rPr lang="en-US" sz="3600" dirty="0" smtClean="0"/>
                        <a:t>and (orientation:</a:t>
                      </a:r>
                      <a:r>
                        <a:rPr lang="en-US" sz="3600" baseline="0" dirty="0" smtClean="0"/>
                        <a:t> portrait){ }</a:t>
                      </a:r>
                      <a:endParaRPr lang="en-US" sz="3600" dirty="0" smtClean="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724384526"/>
              </p:ext>
            </p:extLst>
          </p:nvPr>
        </p:nvGraphicFramePr>
        <p:xfrm>
          <a:off x="3238500" y="10158442"/>
          <a:ext cx="16256000" cy="1280160"/>
        </p:xfrm>
        <a:graphic>
          <a:graphicData uri="http://schemas.openxmlformats.org/drawingml/2006/table">
            <a:tbl>
              <a:tblPr firstRow="1" bandRow="1">
                <a:tableStyleId>{5940675A-B579-460E-94D1-54222C63F5DA}</a:tableStyleId>
              </a:tblPr>
              <a:tblGrid>
                <a:gridCol w="8128000"/>
                <a:gridCol w="8128000"/>
              </a:tblGrid>
              <a:tr h="370840">
                <a:tc>
                  <a:txBody>
                    <a:bodyPr/>
                    <a:lstStyle/>
                    <a:p>
                      <a:pPr algn="l"/>
                      <a:r>
                        <a:rPr lang="en-US" sz="3600" dirty="0" smtClean="0"/>
                        <a:t>@media screen </a:t>
                      </a:r>
                      <a:endParaRPr lang="en-US" sz="3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3600" dirty="0" smtClean="0"/>
                        <a:t>and (max-width: 480px)</a:t>
                      </a:r>
                      <a:endParaRPr lang="en-US" sz="3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endParaRPr lang="en-US" sz="3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825500" eaLnBrk="1" fontAlgn="auto" latinLnBrk="0" hangingPunct="1">
                        <a:lnSpc>
                          <a:spcPct val="100000"/>
                        </a:lnSpc>
                        <a:spcBef>
                          <a:spcPts val="0"/>
                        </a:spcBef>
                        <a:spcAft>
                          <a:spcPts val="0"/>
                        </a:spcAft>
                        <a:buClrTx/>
                        <a:buSzTx/>
                        <a:buFontTx/>
                        <a:buNone/>
                        <a:tabLst/>
                        <a:defRPr/>
                      </a:pPr>
                      <a:r>
                        <a:rPr lang="en-US" sz="3600" dirty="0" smtClean="0"/>
                        <a:t>and (orientation:</a:t>
                      </a:r>
                      <a:r>
                        <a:rPr lang="en-US" sz="3600" baseline="0" dirty="0" smtClean="0"/>
                        <a:t> landscape){ }</a:t>
                      </a:r>
                      <a:endParaRPr lang="en-US" sz="3600" dirty="0" smtClean="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537532914"/>
      </p:ext>
    </p:extLst>
  </p:cSld>
  <p:clrMapOvr>
    <a:masterClrMapping/>
  </p:clrMapOvr>
  <p:transition xmlns:p14="http://schemas.microsoft.com/office/powerpoint/2010/main" spd="med"/>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Design Considerations </a:t>
            </a:r>
            <a:endParaRPr lang="en-US" dirty="0"/>
          </a:p>
        </p:txBody>
      </p:sp>
      <p:sp>
        <p:nvSpPr>
          <p:cNvPr id="3" name="Text Placeholder 2"/>
          <p:cNvSpPr>
            <a:spLocks noGrp="1"/>
          </p:cNvSpPr>
          <p:nvPr>
            <p:ph type="body" idx="1"/>
          </p:nvPr>
        </p:nvSpPr>
        <p:spPr>
          <a:xfrm>
            <a:off x="673100" y="1206500"/>
            <a:ext cx="23050500" cy="1250950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Dealing with older versions of Internet Explorer </a:t>
            </a:r>
          </a:p>
          <a:p>
            <a:pPr lvl="1">
              <a:lnSpc>
                <a:spcPct val="50000"/>
              </a:lnSpc>
              <a:spcBef>
                <a:spcPts val="4200"/>
              </a:spcBef>
            </a:pPr>
            <a:r>
              <a:rPr lang="en-US" sz="4000" dirty="0" smtClean="0">
                <a:solidFill>
                  <a:schemeClr val="tx2">
                    <a:lumMod val="75000"/>
                  </a:schemeClr>
                </a:solidFill>
                <a:latin typeface="+mj-lt"/>
                <a:cs typeface="Consolas"/>
              </a:rPr>
              <a:t>option 1: Use conditional comments </a:t>
            </a:r>
          </a:p>
          <a:p>
            <a:pPr lvl="2">
              <a:lnSpc>
                <a:spcPct val="50000"/>
              </a:lnSpc>
              <a:spcBef>
                <a:spcPts val="4200"/>
              </a:spcBef>
              <a:buFont typeface="Courier New"/>
              <a:buChar char="o"/>
            </a:pPr>
            <a:r>
              <a:rPr lang="en-US" sz="4000" dirty="0" smtClean="0">
                <a:solidFill>
                  <a:schemeClr val="tx2">
                    <a:lumMod val="75000"/>
                  </a:schemeClr>
                </a:solidFill>
                <a:latin typeface="+mj-lt"/>
                <a:cs typeface="Consolas"/>
              </a:rPr>
              <a:t>media queries still don’t work but you can feed different static styles to IE</a:t>
            </a:r>
          </a:p>
          <a:p>
            <a:pPr lvl="1">
              <a:lnSpc>
                <a:spcPct val="50000"/>
              </a:lnSpc>
              <a:spcBef>
                <a:spcPts val="4200"/>
              </a:spcBef>
            </a:pPr>
            <a:r>
              <a:rPr lang="en-US" sz="4000" dirty="0">
                <a:solidFill>
                  <a:schemeClr val="tx2">
                    <a:lumMod val="75000"/>
                  </a:schemeClr>
                </a:solidFill>
                <a:cs typeface="Consolas"/>
              </a:rPr>
              <a:t>option </a:t>
            </a:r>
            <a:r>
              <a:rPr lang="en-US" sz="4000" dirty="0" smtClean="0">
                <a:solidFill>
                  <a:schemeClr val="tx2">
                    <a:lumMod val="75000"/>
                  </a:schemeClr>
                </a:solidFill>
                <a:cs typeface="Consolas"/>
              </a:rPr>
              <a:t>2: </a:t>
            </a:r>
            <a:r>
              <a:rPr lang="en-US" sz="4000" dirty="0">
                <a:solidFill>
                  <a:schemeClr val="tx2">
                    <a:lumMod val="75000"/>
                  </a:schemeClr>
                </a:solidFill>
                <a:cs typeface="Consolas"/>
              </a:rPr>
              <a:t>Use </a:t>
            </a:r>
            <a:r>
              <a:rPr lang="en-US" sz="4000" dirty="0" smtClean="0">
                <a:solidFill>
                  <a:schemeClr val="tx2">
                    <a:lumMod val="75000"/>
                  </a:schemeClr>
                </a:solidFill>
                <a:cs typeface="Consolas"/>
              </a:rPr>
              <a:t>JavaScript </a:t>
            </a:r>
            <a:endParaRPr lang="en-US" sz="4000" dirty="0">
              <a:solidFill>
                <a:schemeClr val="tx2">
                  <a:lumMod val="75000"/>
                </a:schemeClr>
              </a:solidFill>
              <a:cs typeface="Consolas"/>
            </a:endParaRPr>
          </a:p>
          <a:p>
            <a:pPr lvl="2">
              <a:lnSpc>
                <a:spcPct val="50000"/>
              </a:lnSpc>
              <a:spcBef>
                <a:spcPts val="4200"/>
              </a:spcBef>
              <a:buFont typeface="Courier New"/>
              <a:buChar char="o"/>
            </a:pPr>
            <a:r>
              <a:rPr lang="en-US" sz="4000" dirty="0" smtClean="0">
                <a:solidFill>
                  <a:schemeClr val="tx2">
                    <a:lumMod val="75000"/>
                  </a:schemeClr>
                </a:solidFill>
                <a:cs typeface="Consolas"/>
              </a:rPr>
              <a:t>you do get basic media query functionality </a:t>
            </a:r>
          </a:p>
          <a:p>
            <a:pPr lvl="2">
              <a:lnSpc>
                <a:spcPct val="50000"/>
              </a:lnSpc>
              <a:spcBef>
                <a:spcPts val="4200"/>
              </a:spcBef>
              <a:buFont typeface="Courier New"/>
              <a:buChar char="o"/>
            </a:pPr>
            <a:r>
              <a:rPr lang="en-US" sz="4000" dirty="0" smtClean="0">
                <a:solidFill>
                  <a:schemeClr val="tx2">
                    <a:lumMod val="75000"/>
                  </a:schemeClr>
                </a:solidFill>
                <a:cs typeface="Consolas"/>
              </a:rPr>
              <a:t>dependent on JavaScript </a:t>
            </a:r>
          </a:p>
          <a:p>
            <a:pPr lvl="2">
              <a:lnSpc>
                <a:spcPct val="50000"/>
              </a:lnSpc>
              <a:spcBef>
                <a:spcPts val="4200"/>
              </a:spcBef>
              <a:buFont typeface="Wingdings" charset="2"/>
              <a:buChar char="Ø"/>
            </a:pPr>
            <a:r>
              <a:rPr lang="en-US" sz="4000" dirty="0" smtClean="0">
                <a:solidFill>
                  <a:srgbClr val="A37113"/>
                </a:solidFill>
                <a:cs typeface="Consolas"/>
              </a:rPr>
              <a:t>http://</a:t>
            </a:r>
            <a:r>
              <a:rPr lang="en-US" sz="4000" dirty="0" err="1" smtClean="0">
                <a:solidFill>
                  <a:srgbClr val="A37113"/>
                </a:solidFill>
                <a:cs typeface="Consolas"/>
              </a:rPr>
              <a:t>github.com</a:t>
            </a:r>
            <a:r>
              <a:rPr lang="en-US" sz="4000" dirty="0" smtClean="0">
                <a:solidFill>
                  <a:srgbClr val="A37113"/>
                </a:solidFill>
                <a:cs typeface="Consolas"/>
              </a:rPr>
              <a:t>/</a:t>
            </a:r>
            <a:r>
              <a:rPr lang="en-US" sz="4000" dirty="0" err="1" smtClean="0">
                <a:solidFill>
                  <a:srgbClr val="A37113"/>
                </a:solidFill>
                <a:cs typeface="Consolas"/>
              </a:rPr>
              <a:t>scottjehl</a:t>
            </a:r>
            <a:r>
              <a:rPr lang="en-US" sz="4000" dirty="0" smtClean="0">
                <a:solidFill>
                  <a:srgbClr val="A37113"/>
                </a:solidFill>
                <a:cs typeface="Consolas"/>
              </a:rPr>
              <a:t>/Respond</a:t>
            </a:r>
          </a:p>
          <a:p>
            <a:pPr lvl="2">
              <a:lnSpc>
                <a:spcPct val="50000"/>
              </a:lnSpc>
              <a:spcBef>
                <a:spcPts val="4200"/>
              </a:spcBef>
              <a:buFont typeface="Wingdings" charset="2"/>
              <a:buChar char="Ø"/>
            </a:pPr>
            <a:r>
              <a:rPr lang="en-US" sz="4000" dirty="0" smtClean="0">
                <a:solidFill>
                  <a:srgbClr val="A37113"/>
                </a:solidFill>
                <a:cs typeface="Consolas"/>
              </a:rPr>
              <a:t>http://</a:t>
            </a:r>
            <a:r>
              <a:rPr lang="en-US" sz="4000" dirty="0" err="1" smtClean="0">
                <a:solidFill>
                  <a:srgbClr val="A37113"/>
                </a:solidFill>
                <a:cs typeface="Consolas"/>
              </a:rPr>
              <a:t>code.google.com</a:t>
            </a:r>
            <a:r>
              <a:rPr lang="en-US" sz="4000" dirty="0" smtClean="0">
                <a:solidFill>
                  <a:srgbClr val="A37113"/>
                </a:solidFill>
                <a:cs typeface="Consolas"/>
              </a:rPr>
              <a:t>/p/css3-mediaqueries-js/</a:t>
            </a:r>
          </a:p>
          <a:p>
            <a:pPr lvl="2">
              <a:lnSpc>
                <a:spcPct val="50000"/>
              </a:lnSpc>
              <a:spcBef>
                <a:spcPts val="4200"/>
              </a:spcBef>
              <a:buFont typeface="Wingdings" charset="2"/>
              <a:buChar char="Ø"/>
            </a:pPr>
            <a:r>
              <a:rPr lang="en-US" sz="4000" dirty="0" smtClean="0">
                <a:solidFill>
                  <a:srgbClr val="A37113"/>
                </a:solidFill>
                <a:cs typeface="Consolas"/>
              </a:rPr>
              <a:t>http://</a:t>
            </a:r>
            <a:r>
              <a:rPr lang="en-US" sz="4000" dirty="0" err="1" smtClean="0">
                <a:solidFill>
                  <a:srgbClr val="A37113"/>
                </a:solidFill>
                <a:cs typeface="Consolas"/>
              </a:rPr>
              <a:t>protofunc.com</a:t>
            </a:r>
            <a:r>
              <a:rPr lang="en-US" sz="4000" dirty="0" smtClean="0">
                <a:solidFill>
                  <a:srgbClr val="A37113"/>
                </a:solidFill>
                <a:cs typeface="Consolas"/>
              </a:rPr>
              <a:t>/scripts/</a:t>
            </a:r>
            <a:r>
              <a:rPr lang="en-US" sz="4000" dirty="0" err="1" smtClean="0">
                <a:solidFill>
                  <a:srgbClr val="A37113"/>
                </a:solidFill>
                <a:cs typeface="Consolas"/>
              </a:rPr>
              <a:t>jquery</a:t>
            </a:r>
            <a:r>
              <a:rPr lang="en-US" sz="4000" dirty="0" smtClean="0">
                <a:solidFill>
                  <a:srgbClr val="A37113"/>
                </a:solidFill>
                <a:cs typeface="Consolas"/>
              </a:rPr>
              <a:t>/</a:t>
            </a:r>
            <a:r>
              <a:rPr lang="en-US" sz="4000" dirty="0" err="1" smtClean="0">
                <a:solidFill>
                  <a:srgbClr val="A37113"/>
                </a:solidFill>
                <a:cs typeface="Consolas"/>
              </a:rPr>
              <a:t>mediaqueries</a:t>
            </a:r>
            <a:r>
              <a:rPr lang="en-US" sz="4000" dirty="0" smtClean="0">
                <a:solidFill>
                  <a:srgbClr val="A37113"/>
                </a:solidFill>
                <a:cs typeface="Consolas"/>
              </a:rPr>
              <a:t>/</a:t>
            </a:r>
            <a:endParaRPr lang="en-US" sz="4000" dirty="0">
              <a:solidFill>
                <a:srgbClr val="A37113"/>
              </a:solidFill>
              <a:cs typeface="Consolas"/>
            </a:endParaRPr>
          </a:p>
          <a:p>
            <a:pPr lvl="2">
              <a:lnSpc>
                <a:spcPct val="50000"/>
              </a:lnSpc>
              <a:spcBef>
                <a:spcPts val="4200"/>
              </a:spcBef>
              <a:buFont typeface="Courier New"/>
              <a:buChar char="o"/>
            </a:pPr>
            <a:endParaRPr lang="en-US" sz="4000" dirty="0" smtClean="0">
              <a:solidFill>
                <a:schemeClr val="tx2">
                  <a:lumMod val="75000"/>
                </a:schemeClr>
              </a:solidFill>
              <a:latin typeface="+mj-lt"/>
              <a:cs typeface="Consolas"/>
            </a:endParaRPr>
          </a:p>
        </p:txBody>
      </p:sp>
      <p:pic>
        <p:nvPicPr>
          <p:cNvPr id="8" name="Picture 7"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576436" y="10798522"/>
            <a:ext cx="2208936" cy="2208936"/>
          </a:xfrm>
          <a:prstGeom prst="rect">
            <a:avLst/>
          </a:prstGeom>
        </p:spPr>
      </p:pic>
      <p:sp>
        <p:nvSpPr>
          <p:cNvPr id="9" name="Content Placeholder 1"/>
          <p:cNvSpPr txBox="1">
            <a:spLocks/>
          </p:cNvSpPr>
          <p:nvPr/>
        </p:nvSpPr>
        <p:spPr>
          <a:xfrm>
            <a:off x="7778750" y="12321614"/>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4000" u="sng" dirty="0" smtClean="0">
                <a:solidFill>
                  <a:schemeClr val="accent3">
                    <a:lumMod val="75000"/>
                  </a:schemeClr>
                </a:solidFill>
                <a:latin typeface="+mj-lt"/>
                <a:cs typeface="Trade Gothic Next LT Pro Lt" pitchFamily="34" charset="0"/>
              </a:rPr>
              <a:t>/HTML5/09-css3/Demos/media-queries-</a:t>
            </a:r>
            <a:r>
              <a:rPr lang="en-US" sz="4000" u="sng" dirty="0" err="1" smtClean="0">
                <a:solidFill>
                  <a:schemeClr val="accent3">
                    <a:lumMod val="75000"/>
                  </a:schemeClr>
                </a:solidFill>
                <a:latin typeface="+mj-lt"/>
                <a:cs typeface="Trade Gothic Next LT Pro Lt" pitchFamily="34" charset="0"/>
              </a:rPr>
              <a:t>ie</a:t>
            </a:r>
            <a:r>
              <a:rPr lang="en-US" sz="4000" u="sng" dirty="0" smtClean="0">
                <a:solidFill>
                  <a:schemeClr val="accent3">
                    <a:lumMod val="75000"/>
                  </a:schemeClr>
                </a:solidFill>
                <a:latin typeface="+mj-lt"/>
                <a:cs typeface="Trade Gothic Next LT Pro Lt" pitchFamily="34" charset="0"/>
              </a:rPr>
              <a:t>-</a:t>
            </a:r>
            <a:r>
              <a:rPr lang="en-US" sz="4000" u="sng" dirty="0" err="1" smtClean="0">
                <a:solidFill>
                  <a:schemeClr val="accent3">
                    <a:lumMod val="75000"/>
                  </a:schemeClr>
                </a:solidFill>
                <a:latin typeface="+mj-lt"/>
                <a:cs typeface="Trade Gothic Next LT Pro Lt" pitchFamily="34" charset="0"/>
              </a:rPr>
              <a:t>only.html</a:t>
            </a:r>
            <a:endParaRPr lang="en-US" sz="4000" u="sng" dirty="0" smtClean="0">
              <a:solidFill>
                <a:srgbClr val="A37113"/>
              </a:solidFill>
              <a:latin typeface="+mj-lt"/>
              <a:cs typeface="Trade Gothic Next LT Pro Lt" pitchFamily="34" charset="0"/>
            </a:endParaRPr>
          </a:p>
          <a:p>
            <a:pPr algn="l"/>
            <a:endParaRPr lang="en-US" sz="4000" dirty="0" smtClean="0">
              <a:latin typeface="+mj-lt"/>
              <a:cs typeface="Trade Gothic Next LT Pro Lt" pitchFamily="34" charset="0"/>
            </a:endParaRPr>
          </a:p>
        </p:txBody>
      </p:sp>
    </p:spTree>
    <p:extLst>
      <p:ext uri="{BB962C8B-B14F-4D97-AF65-F5344CB8AC3E}">
        <p14:creationId xmlns:p14="http://schemas.microsoft.com/office/powerpoint/2010/main" val="3705319772"/>
      </p:ext>
    </p:extLst>
  </p:cSld>
  <p:clrMapOvr>
    <a:masterClrMapping/>
  </p:clrMapOvr>
  <p:transition xmlns:p14="http://schemas.microsoft.com/office/powerpoint/2010/main" spd="med"/>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927100" y="2516909"/>
            <a:ext cx="23050500" cy="1795318"/>
          </a:xfrm>
          <a:prstGeom prst="rect">
            <a:avLst/>
          </a:prstGeom>
        </p:spPr>
        <p:txBody>
          <a:bodyPr/>
          <a:lstStyle/>
          <a:p>
            <a:pPr lvl="0"/>
            <a:r>
              <a:rPr lang="en-CA" dirty="0" smtClean="0"/>
              <a:t>Gradients</a:t>
            </a:r>
            <a:endParaRPr sz="8000" dirty="0"/>
          </a:p>
        </p:txBody>
      </p:sp>
      <p:pic>
        <p:nvPicPr>
          <p:cNvPr id="5" name="Picture 4" descr="css3-logo.png"/>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8405091" y="4312227"/>
            <a:ext cx="8093363" cy="8093363"/>
          </a:xfrm>
          <a:prstGeom prst="rect">
            <a:avLst/>
          </a:prstGeom>
        </p:spPr>
      </p:pic>
    </p:spTree>
    <p:extLst>
      <p:ext uri="{BB962C8B-B14F-4D97-AF65-F5344CB8AC3E}">
        <p14:creationId xmlns:p14="http://schemas.microsoft.com/office/powerpoint/2010/main" val="22882409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bwMode="auto">
          <a:xfrm rot="16200000">
            <a:off x="11337104" y="10278962"/>
            <a:ext cx="5193000" cy="347663"/>
          </a:xfrm>
          <a:prstGeom prst="rect">
            <a:avLst/>
          </a:prstGeom>
          <a:noFill/>
          <a:ln w="9525">
            <a:noFill/>
            <a:miter lim="800000"/>
            <a:headEnd/>
            <a:tailEnd/>
          </a:ln>
        </p:spPr>
        <p:txBody>
          <a:bodyPr/>
          <a:lstStyle/>
          <a:p>
            <a:pPr eaLnBrk="0" hangingPunct="0">
              <a:spcBef>
                <a:spcPct val="25000"/>
              </a:spcBef>
              <a:spcAft>
                <a:spcPct val="25000"/>
              </a:spcAft>
              <a:buClr>
                <a:srgbClr val="6D7E29"/>
              </a:buClr>
              <a:buSzPct val="75000"/>
            </a:pPr>
            <a:r>
              <a:rPr lang="en-US" sz="4000" b="0" dirty="0" smtClean="0">
                <a:solidFill>
                  <a:srgbClr val="6D7E29"/>
                </a:solidFill>
              </a:rPr>
              <a:t>October 2015</a:t>
            </a:r>
            <a:endParaRPr lang="en-US" sz="4000" b="0" u="sng" dirty="0">
              <a:solidFill>
                <a:srgbClr val="6D7E29"/>
              </a:solidFill>
            </a:endParaRPr>
          </a:p>
        </p:txBody>
      </p:sp>
      <p:pic>
        <p:nvPicPr>
          <p:cNvPr id="6" name="Picture 5" descr="Screen Shot 2015-10-13 at 1.03.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50" y="3462380"/>
            <a:ext cx="14971855" cy="4393914"/>
          </a:xfrm>
          <a:prstGeom prst="rect">
            <a:avLst/>
          </a:prstGeom>
        </p:spPr>
      </p:pic>
      <p:sp>
        <p:nvSpPr>
          <p:cNvPr id="7" name="Rectangle 6"/>
          <p:cNvSpPr/>
          <p:nvPr/>
        </p:nvSpPr>
        <p:spPr>
          <a:xfrm>
            <a:off x="539750" y="10619509"/>
            <a:ext cx="10933188" cy="1323439"/>
          </a:xfrm>
          <a:prstGeom prst="rect">
            <a:avLst/>
          </a:prstGeom>
        </p:spPr>
        <p:txBody>
          <a:bodyPr wrap="square">
            <a:spAutoFit/>
          </a:bodyPr>
          <a:lstStyle/>
          <a:p>
            <a:pPr marL="571500" indent="-571500" algn="l">
              <a:buFont typeface="Wingdings" charset="2"/>
              <a:buChar char="Ø"/>
            </a:pPr>
            <a:r>
              <a:rPr lang="en-US" sz="4000" dirty="0" smtClean="0">
                <a:solidFill>
                  <a:schemeClr val="accent3">
                    <a:lumMod val="75000"/>
                  </a:schemeClr>
                </a:solidFill>
                <a:latin typeface="+mj-lt"/>
                <a:cs typeface="Trade Gothic Next LT Pro Lt" pitchFamily="34" charset="0"/>
              </a:rPr>
              <a:t>www.w3counter.com/</a:t>
            </a:r>
            <a:r>
              <a:rPr lang="en-US" sz="4000" dirty="0" err="1" smtClean="0">
                <a:solidFill>
                  <a:schemeClr val="accent3">
                    <a:lumMod val="75000"/>
                  </a:schemeClr>
                </a:solidFill>
                <a:latin typeface="+mj-lt"/>
                <a:cs typeface="Trade Gothic Next LT Pro Lt" pitchFamily="34" charset="0"/>
              </a:rPr>
              <a:t>globalstats.php</a:t>
            </a:r>
            <a:endParaRPr lang="en-US" sz="4000" dirty="0" smtClean="0">
              <a:solidFill>
                <a:schemeClr val="accent3">
                  <a:lumMod val="75000"/>
                </a:schemeClr>
              </a:solidFill>
              <a:latin typeface="+mj-lt"/>
              <a:cs typeface="Trade Gothic Next LT Pro Lt" pitchFamily="34" charset="0"/>
            </a:endParaRPr>
          </a:p>
          <a:p>
            <a:pPr marL="571500" indent="-571500" algn="l">
              <a:buFont typeface="Wingdings" charset="2"/>
              <a:buChar char="Ø"/>
            </a:pPr>
            <a:r>
              <a:rPr lang="en-US" sz="4000" dirty="0" smtClean="0">
                <a:solidFill>
                  <a:schemeClr val="accent3">
                    <a:lumMod val="75000"/>
                  </a:schemeClr>
                </a:solidFill>
                <a:latin typeface="+mj-lt"/>
                <a:cs typeface="Trade Gothic Next LT Pro Lt" pitchFamily="34" charset="0"/>
              </a:rPr>
              <a:t>www.html5test.com/results/</a:t>
            </a:r>
            <a:r>
              <a:rPr lang="en-US" sz="4000" dirty="0" err="1" smtClean="0">
                <a:solidFill>
                  <a:schemeClr val="accent3">
                    <a:lumMod val="75000"/>
                  </a:schemeClr>
                </a:solidFill>
                <a:latin typeface="+mj-lt"/>
                <a:cs typeface="Trade Gothic Next LT Pro Lt" pitchFamily="34" charset="0"/>
              </a:rPr>
              <a:t>desktop.html</a:t>
            </a:r>
            <a:endParaRPr lang="en-US" sz="4000" dirty="0">
              <a:solidFill>
                <a:schemeClr val="accent3">
                  <a:lumMod val="75000"/>
                </a:schemeClr>
              </a:solidFill>
              <a:latin typeface="+mj-lt"/>
              <a:cs typeface="Trade Gothic Next LT Pro Lt" pitchFamily="34" charset="0"/>
            </a:endParaRPr>
          </a:p>
        </p:txBody>
      </p:sp>
      <p:pic>
        <p:nvPicPr>
          <p:cNvPr id="8" name="Picture 7" descr="Magnifying_glass_icon.svg.png"/>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23903" y="9459043"/>
            <a:ext cx="2208936" cy="2208936"/>
          </a:xfrm>
          <a:prstGeom prst="rect">
            <a:avLst/>
          </a:prstGeom>
        </p:spPr>
      </p:pic>
      <p:graphicFrame>
        <p:nvGraphicFramePr>
          <p:cNvPr id="4" name="Content Placeholder 8"/>
          <p:cNvGraphicFramePr>
            <a:graphicFrameLocks/>
          </p:cNvGraphicFramePr>
          <p:nvPr>
            <p:extLst>
              <p:ext uri="{D42A27DB-BD31-4B8C-83A1-F6EECF244321}">
                <p14:modId xmlns:p14="http://schemas.microsoft.com/office/powerpoint/2010/main" val="2249825142"/>
              </p:ext>
            </p:extLst>
          </p:nvPr>
        </p:nvGraphicFramePr>
        <p:xfrm>
          <a:off x="14452599" y="5119587"/>
          <a:ext cx="8181251" cy="82296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2715486"/>
                <a:gridCol w="2441403"/>
                <a:gridCol w="3024362"/>
              </a:tblGrid>
              <a:tr h="1641916">
                <a:tc>
                  <a:txBody>
                    <a:bodyPr/>
                    <a:lstStyle/>
                    <a:p>
                      <a:pPr algn="ctr"/>
                      <a:r>
                        <a:rPr lang="en-US" sz="4000" dirty="0" smtClean="0">
                          <a:latin typeface="+mj-lt"/>
                        </a:rPr>
                        <a:t>Name</a:t>
                      </a:r>
                      <a:endParaRPr lang="en-US" sz="4000" dirty="0">
                        <a:latin typeface="+mj-lt"/>
                      </a:endParaRPr>
                    </a:p>
                  </a:txBody>
                  <a:tcPr marL="197008" marR="197008">
                    <a:solidFill>
                      <a:srgbClr val="51868F"/>
                    </a:solidFill>
                  </a:tcPr>
                </a:tc>
                <a:tc>
                  <a:txBody>
                    <a:bodyPr/>
                    <a:lstStyle/>
                    <a:p>
                      <a:pPr algn="ctr"/>
                      <a:r>
                        <a:rPr lang="en-US" sz="4000" dirty="0" smtClean="0">
                          <a:latin typeface="+mj-lt"/>
                        </a:rPr>
                        <a:t>Share</a:t>
                      </a:r>
                      <a:endParaRPr lang="en-US" sz="4000" dirty="0">
                        <a:latin typeface="+mj-lt"/>
                      </a:endParaRPr>
                    </a:p>
                  </a:txBody>
                  <a:tcPr marL="197008" marR="197008">
                    <a:solidFill>
                      <a:srgbClr val="51868F"/>
                    </a:solidFill>
                  </a:tcPr>
                </a:tc>
                <a:tc>
                  <a:txBody>
                    <a:bodyPr/>
                    <a:lstStyle/>
                    <a:p>
                      <a:pPr algn="ctr"/>
                      <a:r>
                        <a:rPr lang="en-US" sz="4000" dirty="0" smtClean="0">
                          <a:latin typeface="+mj-lt"/>
                        </a:rPr>
                        <a:t>HTML5 Score (out of 500)</a:t>
                      </a:r>
                      <a:endParaRPr lang="en-US" sz="4000" dirty="0">
                        <a:latin typeface="+mj-lt"/>
                      </a:endParaRPr>
                    </a:p>
                  </a:txBody>
                  <a:tcPr marL="197008" marR="197008">
                    <a:solidFill>
                      <a:srgbClr val="51868F"/>
                    </a:solidFill>
                  </a:tcPr>
                </a:tc>
              </a:tr>
              <a:tr h="599429">
                <a:tc>
                  <a:txBody>
                    <a:bodyPr/>
                    <a:lstStyle/>
                    <a:p>
                      <a:r>
                        <a:rPr lang="en-US" sz="4000" dirty="0" smtClean="0">
                          <a:latin typeface="+mj-lt"/>
                        </a:rPr>
                        <a:t>Chrome 44</a:t>
                      </a:r>
                      <a:endParaRPr lang="en-US" sz="4000" dirty="0">
                        <a:latin typeface="+mj-lt"/>
                      </a:endParaRPr>
                    </a:p>
                  </a:txBody>
                  <a:tcPr marL="197008" marR="197008">
                    <a:solidFill>
                      <a:srgbClr val="FD4E34"/>
                    </a:solidFill>
                  </a:tcPr>
                </a:tc>
                <a:tc>
                  <a:txBody>
                    <a:bodyPr/>
                    <a:lstStyle/>
                    <a:p>
                      <a:r>
                        <a:rPr lang="en-US" sz="4000" dirty="0" smtClean="0">
                          <a:latin typeface="Consolas" pitchFamily="49" charset="0"/>
                        </a:rPr>
                        <a:t>5.11%</a:t>
                      </a:r>
                      <a:endParaRPr lang="en-US" sz="4000" dirty="0">
                        <a:latin typeface="Consolas" pitchFamily="49" charset="0"/>
                      </a:endParaRPr>
                    </a:p>
                  </a:txBody>
                  <a:tcPr marL="197008" marR="197008">
                    <a:solidFill>
                      <a:srgbClr val="FFFFFF"/>
                    </a:solidFill>
                  </a:tcPr>
                </a:tc>
                <a:tc>
                  <a:txBody>
                    <a:bodyPr/>
                    <a:lstStyle/>
                    <a:p>
                      <a:r>
                        <a:rPr lang="en-US" sz="4000" b="0" dirty="0" smtClean="0">
                          <a:latin typeface="Consolas" pitchFamily="49" charset="0"/>
                        </a:rPr>
                        <a:t>526</a:t>
                      </a:r>
                      <a:endParaRPr lang="en-US" sz="4000" b="0" dirty="0">
                        <a:latin typeface="Consolas" pitchFamily="49" charset="0"/>
                      </a:endParaRPr>
                    </a:p>
                  </a:txBody>
                  <a:tcPr marL="197008" marR="197008">
                    <a:solidFill>
                      <a:srgbClr val="FFFFFF"/>
                    </a:solidFill>
                  </a:tcPr>
                </a:tc>
              </a:tr>
              <a:tr h="599429">
                <a:tc>
                  <a:txBody>
                    <a:bodyPr/>
                    <a:lstStyle/>
                    <a:p>
                      <a:r>
                        <a:rPr lang="en-US" sz="4000" dirty="0" smtClean="0">
                          <a:latin typeface="+mj-lt"/>
                        </a:rPr>
                        <a:t>IE Edge</a:t>
                      </a:r>
                      <a:endParaRPr lang="en-US" sz="4000" dirty="0">
                        <a:latin typeface="+mj-lt"/>
                      </a:endParaRPr>
                    </a:p>
                  </a:txBody>
                  <a:tcPr marL="197008" marR="197008">
                    <a:solidFill>
                      <a:schemeClr val="accent4">
                        <a:lumMod val="60000"/>
                        <a:lumOff val="40000"/>
                      </a:schemeClr>
                    </a:solidFill>
                  </a:tcPr>
                </a:tc>
                <a:tc>
                  <a:txBody>
                    <a:bodyPr/>
                    <a:lstStyle/>
                    <a:p>
                      <a:endParaRPr lang="en-US" sz="4000" dirty="0">
                        <a:latin typeface="Consolas" pitchFamily="49" charset="0"/>
                      </a:endParaRPr>
                    </a:p>
                  </a:txBody>
                  <a:tcPr marL="197008" marR="197008">
                    <a:solidFill>
                      <a:srgbClr val="FFFFFF"/>
                    </a:solidFill>
                  </a:tcPr>
                </a:tc>
                <a:tc>
                  <a:txBody>
                    <a:bodyPr/>
                    <a:lstStyle/>
                    <a:p>
                      <a:r>
                        <a:rPr lang="en-US" sz="4000" b="0" dirty="0" smtClean="0">
                          <a:latin typeface="Consolas" pitchFamily="49" charset="0"/>
                        </a:rPr>
                        <a:t>402</a:t>
                      </a:r>
                      <a:endParaRPr lang="en-US" sz="4000" b="0" dirty="0">
                        <a:latin typeface="Consolas" pitchFamily="49" charset="0"/>
                      </a:endParaRPr>
                    </a:p>
                  </a:txBody>
                  <a:tcPr marL="197008" marR="197008">
                    <a:solidFill>
                      <a:srgbClr val="FFFFFF"/>
                    </a:solidFill>
                  </a:tcPr>
                </a:tc>
              </a:tr>
              <a:tr h="599429">
                <a:tc>
                  <a:txBody>
                    <a:bodyPr/>
                    <a:lstStyle/>
                    <a:p>
                      <a:r>
                        <a:rPr lang="en-US" sz="4000" dirty="0" smtClean="0">
                          <a:latin typeface="+mj-lt"/>
                        </a:rPr>
                        <a:t>IE</a:t>
                      </a:r>
                      <a:r>
                        <a:rPr lang="en-US" sz="4000" baseline="0" dirty="0" smtClean="0">
                          <a:latin typeface="+mj-lt"/>
                        </a:rPr>
                        <a:t> 11</a:t>
                      </a:r>
                      <a:endParaRPr lang="en-US" sz="4000" dirty="0">
                        <a:latin typeface="+mj-lt"/>
                      </a:endParaRPr>
                    </a:p>
                  </a:txBody>
                  <a:tcPr marL="197008" marR="197008">
                    <a:solidFill>
                      <a:schemeClr val="accent4">
                        <a:lumMod val="60000"/>
                        <a:lumOff val="40000"/>
                      </a:schemeClr>
                    </a:solidFill>
                  </a:tcPr>
                </a:tc>
                <a:tc>
                  <a:txBody>
                    <a:bodyPr/>
                    <a:lstStyle/>
                    <a:p>
                      <a:r>
                        <a:rPr lang="en-US" sz="4000" dirty="0" smtClean="0">
                          <a:latin typeface="Consolas" pitchFamily="49" charset="0"/>
                        </a:rPr>
                        <a:t>7.38%</a:t>
                      </a:r>
                      <a:endParaRPr lang="en-US" sz="4000" dirty="0">
                        <a:latin typeface="Consolas" pitchFamily="49" charset="0"/>
                      </a:endParaRPr>
                    </a:p>
                  </a:txBody>
                  <a:tcPr marL="197008" marR="197008">
                    <a:solidFill>
                      <a:srgbClr val="FFFFFF"/>
                    </a:solidFill>
                  </a:tcPr>
                </a:tc>
                <a:tc>
                  <a:txBody>
                    <a:bodyPr/>
                    <a:lstStyle/>
                    <a:p>
                      <a:r>
                        <a:rPr lang="en-US" sz="4000" b="0" dirty="0" smtClean="0">
                          <a:latin typeface="Consolas" pitchFamily="49" charset="0"/>
                        </a:rPr>
                        <a:t>336</a:t>
                      </a:r>
                      <a:endParaRPr lang="en-US" sz="4000" b="0" dirty="0">
                        <a:latin typeface="Consolas" pitchFamily="49" charset="0"/>
                      </a:endParaRPr>
                    </a:p>
                  </a:txBody>
                  <a:tcPr marL="197008" marR="197008">
                    <a:solidFill>
                      <a:srgbClr val="FFFFFF"/>
                    </a:solidFill>
                  </a:tcPr>
                </a:tc>
              </a:tr>
              <a:tr h="599429">
                <a:tc>
                  <a:txBody>
                    <a:bodyPr/>
                    <a:lstStyle/>
                    <a:p>
                      <a:r>
                        <a:rPr lang="en-US" sz="4000" dirty="0" smtClean="0">
                          <a:latin typeface="+mj-lt"/>
                        </a:rPr>
                        <a:t>Firefox 40</a:t>
                      </a:r>
                      <a:endParaRPr lang="en-US" sz="4000" dirty="0">
                        <a:latin typeface="+mj-lt"/>
                      </a:endParaRPr>
                    </a:p>
                  </a:txBody>
                  <a:tcPr marL="197008" marR="197008">
                    <a:solidFill>
                      <a:schemeClr val="accent3">
                        <a:lumMod val="60000"/>
                        <a:lumOff val="40000"/>
                      </a:schemeClr>
                    </a:solidFill>
                  </a:tcPr>
                </a:tc>
                <a:tc>
                  <a:txBody>
                    <a:bodyPr/>
                    <a:lstStyle/>
                    <a:p>
                      <a:r>
                        <a:rPr lang="en-US" sz="4000" dirty="0" smtClean="0">
                          <a:latin typeface="Consolas" pitchFamily="49" charset="0"/>
                        </a:rPr>
                        <a:t>8.06%</a:t>
                      </a:r>
                      <a:endParaRPr lang="en-US" sz="4000" dirty="0">
                        <a:latin typeface="Consolas" pitchFamily="49" charset="0"/>
                      </a:endParaRPr>
                    </a:p>
                  </a:txBody>
                  <a:tcPr marL="197008" marR="197008">
                    <a:solidFill>
                      <a:srgbClr val="FFFFFF"/>
                    </a:solidFill>
                  </a:tcPr>
                </a:tc>
                <a:tc>
                  <a:txBody>
                    <a:bodyPr/>
                    <a:lstStyle/>
                    <a:p>
                      <a:r>
                        <a:rPr lang="en-US" sz="4000" b="0" dirty="0" smtClean="0">
                          <a:latin typeface="Consolas" pitchFamily="49" charset="0"/>
                        </a:rPr>
                        <a:t>467</a:t>
                      </a:r>
                      <a:endParaRPr lang="en-US" sz="4000" b="0" dirty="0">
                        <a:latin typeface="Consolas" pitchFamily="49" charset="0"/>
                      </a:endParaRPr>
                    </a:p>
                  </a:txBody>
                  <a:tcPr marL="197008" marR="197008">
                    <a:solidFill>
                      <a:srgbClr val="FFFFFF"/>
                    </a:solidFill>
                  </a:tcPr>
                </a:tc>
              </a:tr>
              <a:tr h="599429">
                <a:tc>
                  <a:txBody>
                    <a:bodyPr/>
                    <a:lstStyle/>
                    <a:p>
                      <a:r>
                        <a:rPr lang="en-US" sz="4000" dirty="0" smtClean="0">
                          <a:latin typeface="+mj-lt"/>
                        </a:rPr>
                        <a:t>Firefox</a:t>
                      </a:r>
                      <a:r>
                        <a:rPr lang="en-US" sz="4000" baseline="0" dirty="0" smtClean="0">
                          <a:latin typeface="+mj-lt"/>
                        </a:rPr>
                        <a:t> 37</a:t>
                      </a:r>
                      <a:endParaRPr lang="en-US" sz="4000" dirty="0">
                        <a:latin typeface="+mj-lt"/>
                      </a:endParaRPr>
                    </a:p>
                  </a:txBody>
                  <a:tcPr marL="197008" marR="197008">
                    <a:solidFill>
                      <a:schemeClr val="accent3">
                        <a:lumMod val="60000"/>
                        <a:lumOff val="40000"/>
                      </a:schemeClr>
                    </a:solidFill>
                  </a:tcPr>
                </a:tc>
                <a:tc>
                  <a:txBody>
                    <a:bodyPr/>
                    <a:lstStyle/>
                    <a:p>
                      <a:endParaRPr lang="en-US" sz="4000" dirty="0">
                        <a:latin typeface="Consolas" pitchFamily="49" charset="0"/>
                      </a:endParaRPr>
                    </a:p>
                  </a:txBody>
                  <a:tcPr marL="197008" marR="197008">
                    <a:solidFill>
                      <a:srgbClr val="FFFFFF"/>
                    </a:solidFill>
                  </a:tcPr>
                </a:tc>
                <a:tc>
                  <a:txBody>
                    <a:bodyPr/>
                    <a:lstStyle/>
                    <a:p>
                      <a:r>
                        <a:rPr lang="en-US" sz="4000" b="0" dirty="0" smtClean="0">
                          <a:latin typeface="Consolas" pitchFamily="49" charset="0"/>
                        </a:rPr>
                        <a:t>449</a:t>
                      </a:r>
                      <a:endParaRPr lang="en-US" sz="4000" b="0" dirty="0">
                        <a:latin typeface="Consolas" pitchFamily="49" charset="0"/>
                      </a:endParaRPr>
                    </a:p>
                  </a:txBody>
                  <a:tcPr marL="197008" marR="197008">
                    <a:solidFill>
                      <a:srgbClr val="FFFFFF"/>
                    </a:solidFill>
                  </a:tcPr>
                </a:tc>
              </a:tr>
              <a:tr h="599429">
                <a:tc>
                  <a:txBody>
                    <a:bodyPr/>
                    <a:lstStyle/>
                    <a:p>
                      <a:r>
                        <a:rPr lang="en-US" sz="4000" dirty="0" smtClean="0">
                          <a:latin typeface="+mj-lt"/>
                        </a:rPr>
                        <a:t>Safari 8</a:t>
                      </a:r>
                      <a:endParaRPr lang="en-US" sz="4000" dirty="0">
                        <a:latin typeface="+mj-lt"/>
                      </a:endParaRPr>
                    </a:p>
                  </a:txBody>
                  <a:tcPr marL="197008" marR="197008">
                    <a:solidFill>
                      <a:schemeClr val="accent1">
                        <a:lumMod val="60000"/>
                        <a:lumOff val="40000"/>
                      </a:schemeClr>
                    </a:solidFill>
                  </a:tcPr>
                </a:tc>
                <a:tc>
                  <a:txBody>
                    <a:bodyPr/>
                    <a:lstStyle/>
                    <a:p>
                      <a:r>
                        <a:rPr lang="en-US" sz="4000" dirty="0" smtClean="0">
                          <a:latin typeface="Consolas" pitchFamily="49" charset="0"/>
                        </a:rPr>
                        <a:t>12.11%</a:t>
                      </a:r>
                      <a:endParaRPr lang="en-US" sz="4000" dirty="0">
                        <a:latin typeface="Consolas" pitchFamily="49" charset="0"/>
                      </a:endParaRPr>
                    </a:p>
                  </a:txBody>
                  <a:tcPr marL="197008" marR="197008">
                    <a:solidFill>
                      <a:srgbClr val="FFFFFF"/>
                    </a:solidFill>
                  </a:tcPr>
                </a:tc>
                <a:tc>
                  <a:txBody>
                    <a:bodyPr/>
                    <a:lstStyle/>
                    <a:p>
                      <a:r>
                        <a:rPr lang="en-US" sz="4000" b="0" dirty="0" smtClean="0">
                          <a:latin typeface="Consolas" pitchFamily="49" charset="0"/>
                        </a:rPr>
                        <a:t>496</a:t>
                      </a:r>
                      <a:endParaRPr lang="en-US" sz="4000" b="0" dirty="0">
                        <a:latin typeface="Consolas" pitchFamily="49" charset="0"/>
                      </a:endParaRPr>
                    </a:p>
                  </a:txBody>
                  <a:tcPr marL="197008" marR="197008">
                    <a:solidFill>
                      <a:srgbClr val="FFFFFF"/>
                    </a:solidFill>
                  </a:tcPr>
                </a:tc>
              </a:tr>
              <a:tr h="599429">
                <a:tc>
                  <a:txBody>
                    <a:bodyPr/>
                    <a:lstStyle/>
                    <a:p>
                      <a:r>
                        <a:rPr lang="en-US" sz="4000" dirty="0" smtClean="0">
                          <a:latin typeface="+mj-lt"/>
                        </a:rPr>
                        <a:t>IE</a:t>
                      </a:r>
                      <a:r>
                        <a:rPr lang="en-US" sz="4000" baseline="0" dirty="0" smtClean="0">
                          <a:latin typeface="+mj-lt"/>
                        </a:rPr>
                        <a:t> 9</a:t>
                      </a:r>
                      <a:endParaRPr lang="en-US" sz="4000" dirty="0">
                        <a:latin typeface="+mj-lt"/>
                      </a:endParaRPr>
                    </a:p>
                  </a:txBody>
                  <a:tcPr marL="197008" marR="197008">
                    <a:solidFill>
                      <a:schemeClr val="accent5">
                        <a:lumMod val="60000"/>
                        <a:lumOff val="40000"/>
                      </a:schemeClr>
                    </a:solidFill>
                  </a:tcPr>
                </a:tc>
                <a:tc>
                  <a:txBody>
                    <a:bodyPr/>
                    <a:lstStyle/>
                    <a:p>
                      <a:r>
                        <a:rPr lang="en-US" sz="4000" dirty="0" smtClean="0">
                          <a:latin typeface="Consolas" pitchFamily="49" charset="0"/>
                        </a:rPr>
                        <a:t>2.12%</a:t>
                      </a:r>
                      <a:endParaRPr lang="en-US" sz="4000" dirty="0">
                        <a:latin typeface="Consolas" pitchFamily="49" charset="0"/>
                      </a:endParaRPr>
                    </a:p>
                  </a:txBody>
                  <a:tcPr marL="197008" marR="197008">
                    <a:solidFill>
                      <a:srgbClr val="FFFFFF"/>
                    </a:solidFill>
                  </a:tcPr>
                </a:tc>
                <a:tc>
                  <a:txBody>
                    <a:bodyPr/>
                    <a:lstStyle/>
                    <a:p>
                      <a:r>
                        <a:rPr lang="en-US" sz="4000" b="0" dirty="0" smtClean="0">
                          <a:latin typeface="Consolas" pitchFamily="49" charset="0"/>
                        </a:rPr>
                        <a:t>113</a:t>
                      </a:r>
                      <a:endParaRPr lang="en-US" sz="4000" b="0" dirty="0">
                        <a:latin typeface="Consolas" pitchFamily="49" charset="0"/>
                      </a:endParaRPr>
                    </a:p>
                  </a:txBody>
                  <a:tcPr marL="197008" marR="197008">
                    <a:solidFill>
                      <a:srgbClr val="FFFFFF"/>
                    </a:solidFill>
                  </a:tcPr>
                </a:tc>
              </a:tr>
              <a:tr h="599429">
                <a:tc>
                  <a:txBody>
                    <a:bodyPr/>
                    <a:lstStyle/>
                    <a:p>
                      <a:r>
                        <a:rPr lang="en-US" sz="4000" dirty="0" err="1" smtClean="0">
                          <a:latin typeface="+mj-lt"/>
                        </a:rPr>
                        <a:t>iOS</a:t>
                      </a:r>
                      <a:r>
                        <a:rPr lang="en-US" sz="4000" dirty="0" smtClean="0">
                          <a:latin typeface="+mj-lt"/>
                        </a:rPr>
                        <a:t> 9</a:t>
                      </a:r>
                      <a:endParaRPr lang="en-US" sz="4000" dirty="0">
                        <a:latin typeface="+mj-lt"/>
                      </a:endParaRPr>
                    </a:p>
                  </a:txBody>
                  <a:tcPr marL="197008" marR="197008">
                    <a:solidFill>
                      <a:srgbClr val="AECCD1"/>
                    </a:solidFill>
                  </a:tcPr>
                </a:tc>
                <a:tc>
                  <a:txBody>
                    <a:bodyPr/>
                    <a:lstStyle/>
                    <a:p>
                      <a:r>
                        <a:rPr lang="en-US" sz="4000" dirty="0" smtClean="0">
                          <a:latin typeface="Consolas" pitchFamily="49" charset="0"/>
                        </a:rPr>
                        <a:t>3.07%</a:t>
                      </a:r>
                      <a:endParaRPr lang="en-US" sz="4000" dirty="0">
                        <a:latin typeface="Consolas" pitchFamily="49" charset="0"/>
                      </a:endParaRPr>
                    </a:p>
                  </a:txBody>
                  <a:tcPr marL="197008" marR="197008">
                    <a:solidFill>
                      <a:srgbClr val="FFFFFF"/>
                    </a:solidFill>
                  </a:tcPr>
                </a:tc>
                <a:tc>
                  <a:txBody>
                    <a:bodyPr/>
                    <a:lstStyle/>
                    <a:p>
                      <a:r>
                        <a:rPr lang="en-US" sz="4000" b="0" dirty="0" smtClean="0">
                          <a:latin typeface="Consolas" pitchFamily="49" charset="0"/>
                        </a:rPr>
                        <a:t>409</a:t>
                      </a:r>
                      <a:endParaRPr lang="en-US" sz="4000" b="0" dirty="0">
                        <a:latin typeface="Consolas" pitchFamily="49" charset="0"/>
                      </a:endParaRPr>
                    </a:p>
                  </a:txBody>
                  <a:tcPr marL="197008" marR="197008">
                    <a:solidFill>
                      <a:srgbClr val="FFFFFF"/>
                    </a:solidFill>
                  </a:tcPr>
                </a:tc>
              </a:tr>
              <a:tr h="599429">
                <a:tc>
                  <a:txBody>
                    <a:bodyPr/>
                    <a:lstStyle/>
                    <a:p>
                      <a:r>
                        <a:rPr lang="en-US" sz="4000" dirty="0" smtClean="0">
                          <a:latin typeface="+mj-lt"/>
                        </a:rPr>
                        <a:t>Firefox 40</a:t>
                      </a:r>
                      <a:endParaRPr lang="en-US" sz="4000" dirty="0">
                        <a:latin typeface="+mj-lt"/>
                      </a:endParaRPr>
                    </a:p>
                  </a:txBody>
                  <a:tcPr marL="197008" marR="197008">
                    <a:solidFill>
                      <a:schemeClr val="accent3">
                        <a:lumMod val="60000"/>
                        <a:lumOff val="40000"/>
                      </a:schemeClr>
                    </a:solidFill>
                  </a:tcPr>
                </a:tc>
                <a:tc>
                  <a:txBody>
                    <a:bodyPr/>
                    <a:lstStyle/>
                    <a:p>
                      <a:r>
                        <a:rPr lang="en-US" sz="4000" dirty="0" smtClean="0">
                          <a:latin typeface="Consolas" pitchFamily="49" charset="0"/>
                        </a:rPr>
                        <a:t>8.06%</a:t>
                      </a:r>
                      <a:endParaRPr lang="en-US" sz="4000" dirty="0">
                        <a:latin typeface="Consolas" pitchFamily="49" charset="0"/>
                      </a:endParaRPr>
                    </a:p>
                  </a:txBody>
                  <a:tcPr marL="197008" marR="197008">
                    <a:solidFill>
                      <a:srgbClr val="FFFFFF"/>
                    </a:solidFill>
                  </a:tcPr>
                </a:tc>
                <a:tc>
                  <a:txBody>
                    <a:bodyPr/>
                    <a:lstStyle/>
                    <a:p>
                      <a:r>
                        <a:rPr lang="en-US" sz="4000" b="0" dirty="0" smtClean="0">
                          <a:latin typeface="Consolas" pitchFamily="49" charset="0"/>
                        </a:rPr>
                        <a:t>467</a:t>
                      </a:r>
                      <a:endParaRPr lang="en-US" sz="4000" b="0" dirty="0">
                        <a:latin typeface="Consolas" pitchFamily="49" charset="0"/>
                      </a:endParaRPr>
                    </a:p>
                  </a:txBody>
                  <a:tcPr marL="197008" marR="197008">
                    <a:solidFill>
                      <a:srgbClr val="FFFFFF"/>
                    </a:solidFill>
                  </a:tcPr>
                </a:tc>
              </a:tr>
            </a:tbl>
          </a:graphicData>
        </a:graphic>
      </p:graphicFrame>
      <p:sp>
        <p:nvSpPr>
          <p:cNvPr id="9" name="Title 1"/>
          <p:cNvSpPr>
            <a:spLocks noGrp="1"/>
          </p:cNvSpPr>
          <p:nvPr>
            <p:ph type="title"/>
          </p:nvPr>
        </p:nvSpPr>
        <p:spPr>
          <a:xfrm>
            <a:off x="673100" y="355600"/>
            <a:ext cx="23050500" cy="3429000"/>
          </a:xfrm>
        </p:spPr>
        <p:txBody>
          <a:bodyPr/>
          <a:lstStyle/>
          <a:p>
            <a:r>
              <a:rPr lang="en-US" sz="8000" dirty="0" smtClean="0"/>
              <a:t>Browser support</a:t>
            </a:r>
            <a:endParaRPr lang="en-US" sz="8000" dirty="0"/>
          </a:p>
        </p:txBody>
      </p:sp>
    </p:spTree>
    <p:extLst>
      <p:ext uri="{BB962C8B-B14F-4D97-AF65-F5344CB8AC3E}">
        <p14:creationId xmlns:p14="http://schemas.microsoft.com/office/powerpoint/2010/main" val="448198096"/>
      </p:ext>
    </p:extLst>
  </p:cSld>
  <p:clrMapOvr>
    <a:masterClrMapping/>
  </p:clrMapOvr>
  <p:transition xmlns:p14="http://schemas.microsoft.com/office/powerpoint/2010/main" spd="me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Gradients</a:t>
            </a:r>
            <a:endParaRPr lang="en-US" dirty="0"/>
          </a:p>
        </p:txBody>
      </p:sp>
      <p:sp>
        <p:nvSpPr>
          <p:cNvPr id="3" name="Text Placeholder 2"/>
          <p:cNvSpPr>
            <a:spLocks noGrp="1"/>
          </p:cNvSpPr>
          <p:nvPr>
            <p:ph type="body" idx="1"/>
          </p:nvPr>
        </p:nvSpPr>
        <p:spPr>
          <a:xfrm>
            <a:off x="673100" y="2286000"/>
            <a:ext cx="23050500" cy="1060450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The problem </a:t>
            </a:r>
          </a:p>
          <a:p>
            <a:pPr lvl="1">
              <a:lnSpc>
                <a:spcPct val="50000"/>
              </a:lnSpc>
              <a:spcBef>
                <a:spcPts val="4200"/>
              </a:spcBef>
              <a:buFont typeface="Courier New"/>
              <a:buChar char="o"/>
            </a:pPr>
            <a:r>
              <a:rPr lang="en-US" sz="4000" dirty="0" smtClean="0">
                <a:solidFill>
                  <a:schemeClr val="tx2">
                    <a:lumMod val="75000"/>
                  </a:schemeClr>
                </a:solidFill>
                <a:latin typeface="+mj-lt"/>
                <a:cs typeface="Consolas"/>
              </a:rPr>
              <a:t>heavy, inflexible images required for cross browser gradient backgrounds</a:t>
            </a:r>
          </a:p>
          <a:p>
            <a:pPr eaLnBrk="1" hangingPunct="1">
              <a:lnSpc>
                <a:spcPct val="50000"/>
              </a:lnSpc>
            </a:pPr>
            <a:r>
              <a:rPr lang="en-US" sz="4000" dirty="0">
                <a:solidFill>
                  <a:schemeClr val="accent5">
                    <a:lumMod val="75000"/>
                  </a:schemeClr>
                </a:solidFill>
                <a:cs typeface="Trade Gothic Next LT Pro Lt" pitchFamily="34" charset="0"/>
              </a:rPr>
              <a:t>The </a:t>
            </a:r>
            <a:r>
              <a:rPr lang="en-US" sz="4000" dirty="0" smtClean="0">
                <a:solidFill>
                  <a:schemeClr val="accent5">
                    <a:lumMod val="75000"/>
                  </a:schemeClr>
                </a:solidFill>
                <a:cs typeface="Trade Gothic Next LT Pro Lt" pitchFamily="34" charset="0"/>
              </a:rPr>
              <a:t>solution</a:t>
            </a:r>
            <a:endParaRPr lang="en-US" sz="4000" dirty="0">
              <a:solidFill>
                <a:schemeClr val="accent5">
                  <a:lumMod val="75000"/>
                </a:schemeClr>
              </a:solidFill>
              <a:cs typeface="Trade Gothic Next LT Pro Lt" pitchFamily="34" charset="0"/>
            </a:endParaRPr>
          </a:p>
          <a:p>
            <a:pPr lvl="1">
              <a:lnSpc>
                <a:spcPct val="50000"/>
              </a:lnSpc>
              <a:spcBef>
                <a:spcPts val="4200"/>
              </a:spcBef>
              <a:buFont typeface="Courier New"/>
              <a:buChar char="o"/>
            </a:pPr>
            <a:r>
              <a:rPr lang="en-US" sz="4000" dirty="0" smtClean="0">
                <a:solidFill>
                  <a:schemeClr val="tx2">
                    <a:lumMod val="75000"/>
                  </a:schemeClr>
                </a:solidFill>
                <a:cs typeface="Consolas"/>
              </a:rPr>
              <a:t>CSS3 gradient syntax</a:t>
            </a:r>
            <a:endParaRPr lang="en-US" sz="4000" dirty="0">
              <a:solidFill>
                <a:schemeClr val="tx2">
                  <a:lumMod val="75000"/>
                </a:schemeClr>
              </a:solidFill>
              <a:cs typeface="Consolas"/>
            </a:endParaRPr>
          </a:p>
          <a:p>
            <a:pPr eaLnBrk="1" hangingPunct="1">
              <a:lnSpc>
                <a:spcPct val="50000"/>
              </a:lnSpc>
            </a:pPr>
            <a:r>
              <a:rPr lang="en-US" sz="4000" dirty="0" smtClean="0">
                <a:solidFill>
                  <a:schemeClr val="accent5">
                    <a:lumMod val="75000"/>
                  </a:schemeClr>
                </a:solidFill>
                <a:cs typeface="Trade Gothic Next LT Pro Lt" pitchFamily="34" charset="0"/>
              </a:rPr>
              <a:t>The benefits</a:t>
            </a:r>
            <a:endParaRPr lang="en-US" sz="4000" dirty="0">
              <a:solidFill>
                <a:schemeClr val="accent5">
                  <a:lumMod val="75000"/>
                </a:schemeClr>
              </a:solidFill>
              <a:cs typeface="Trade Gothic Next LT Pro Lt" pitchFamily="34" charset="0"/>
            </a:endParaRPr>
          </a:p>
          <a:p>
            <a:pPr lvl="1">
              <a:lnSpc>
                <a:spcPct val="50000"/>
              </a:lnSpc>
              <a:spcBef>
                <a:spcPts val="4200"/>
              </a:spcBef>
              <a:buFont typeface="Courier New"/>
              <a:buChar char="o"/>
            </a:pPr>
            <a:r>
              <a:rPr lang="en-US" sz="4000" dirty="0" smtClean="0">
                <a:solidFill>
                  <a:schemeClr val="tx2">
                    <a:lumMod val="75000"/>
                  </a:schemeClr>
                </a:solidFill>
                <a:latin typeface="+mj-lt"/>
                <a:cs typeface="Consolas"/>
              </a:rPr>
              <a:t>replace expensive images with light-weight CSS syntax</a:t>
            </a:r>
          </a:p>
          <a:p>
            <a:pPr lvl="1">
              <a:lnSpc>
                <a:spcPct val="50000"/>
              </a:lnSpc>
              <a:spcBef>
                <a:spcPts val="4200"/>
              </a:spcBef>
              <a:buFont typeface="Courier New"/>
              <a:buChar char="o"/>
            </a:pPr>
            <a:r>
              <a:rPr lang="en-US" sz="4000" dirty="0" smtClean="0">
                <a:solidFill>
                  <a:schemeClr val="tx2">
                    <a:lumMod val="75000"/>
                  </a:schemeClr>
                </a:solidFill>
                <a:cs typeface="Consolas"/>
              </a:rPr>
              <a:t>syntax isn’t always simple but many generators available to cut the code </a:t>
            </a:r>
            <a:endParaRPr lang="en-US" sz="4000" dirty="0" smtClean="0">
              <a:solidFill>
                <a:schemeClr val="tx2">
                  <a:lumMod val="75000"/>
                </a:schemeClr>
              </a:solidFill>
              <a:latin typeface="+mj-lt"/>
              <a:cs typeface="Consolas"/>
            </a:endParaRPr>
          </a:p>
          <a:p>
            <a:pPr eaLnBrk="1" hangingPunct="1">
              <a:lnSpc>
                <a:spcPct val="50000"/>
              </a:lnSpc>
            </a:pPr>
            <a:r>
              <a:rPr lang="en-US" sz="4000" dirty="0" smtClean="0">
                <a:solidFill>
                  <a:schemeClr val="accent5">
                    <a:lumMod val="75000"/>
                  </a:schemeClr>
                </a:solidFill>
                <a:cs typeface="Trade Gothic Next LT Pro Lt" pitchFamily="34" charset="0"/>
              </a:rPr>
              <a:t>The bottom line</a:t>
            </a:r>
          </a:p>
          <a:p>
            <a:pPr lvl="1">
              <a:lnSpc>
                <a:spcPct val="50000"/>
              </a:lnSpc>
              <a:spcBef>
                <a:spcPts val="4200"/>
              </a:spcBef>
              <a:buFont typeface="Courier New"/>
              <a:buChar char="o"/>
            </a:pPr>
            <a:r>
              <a:rPr lang="en-US" sz="4000" dirty="0" smtClean="0">
                <a:solidFill>
                  <a:schemeClr val="tx2">
                    <a:lumMod val="75000"/>
                  </a:schemeClr>
                </a:solidFill>
                <a:cs typeface="Consolas"/>
              </a:rPr>
              <a:t>support coming in Internet Explorer 10 </a:t>
            </a:r>
          </a:p>
          <a:p>
            <a:pPr lvl="1">
              <a:lnSpc>
                <a:spcPct val="50000"/>
              </a:lnSpc>
              <a:spcBef>
                <a:spcPts val="4200"/>
              </a:spcBef>
              <a:buFont typeface="Courier New"/>
              <a:buChar char="o"/>
            </a:pPr>
            <a:r>
              <a:rPr lang="en-US" sz="4000" dirty="0" smtClean="0">
                <a:solidFill>
                  <a:schemeClr val="tx2">
                    <a:lumMod val="75000"/>
                  </a:schemeClr>
                </a:solidFill>
                <a:cs typeface="Consolas"/>
              </a:rPr>
              <a:t>all other browsers us prefixes</a:t>
            </a:r>
            <a:endParaRPr lang="en-US" sz="4000" dirty="0">
              <a:solidFill>
                <a:schemeClr val="tx2">
                  <a:lumMod val="75000"/>
                </a:schemeClr>
              </a:solidFill>
              <a:cs typeface="Consolas"/>
            </a:endParaRPr>
          </a:p>
        </p:txBody>
      </p:sp>
    </p:spTree>
    <p:extLst>
      <p:ext uri="{BB962C8B-B14F-4D97-AF65-F5344CB8AC3E}">
        <p14:creationId xmlns:p14="http://schemas.microsoft.com/office/powerpoint/2010/main" val="2341111700"/>
      </p:ext>
    </p:extLst>
  </p:cSld>
  <p:clrMapOvr>
    <a:masterClrMapping/>
  </p:clrMapOvr>
  <p:transition xmlns:p14="http://schemas.microsoft.com/office/powerpoint/2010/main" spd="me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Usage</a:t>
            </a:r>
            <a:endParaRPr lang="en-US" dirty="0"/>
          </a:p>
        </p:txBody>
      </p:sp>
      <p:sp>
        <p:nvSpPr>
          <p:cNvPr id="3" name="Text Placeholder 2"/>
          <p:cNvSpPr>
            <a:spLocks noGrp="1"/>
          </p:cNvSpPr>
          <p:nvPr>
            <p:ph type="body" idx="1"/>
          </p:nvPr>
        </p:nvSpPr>
        <p:spPr>
          <a:xfrm>
            <a:off x="673100" y="2571750"/>
            <a:ext cx="23050500" cy="1060450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Gradients can be used anywhere an image can be specified </a:t>
            </a:r>
          </a:p>
          <a:p>
            <a:pPr lvl="1">
              <a:lnSpc>
                <a:spcPct val="50000"/>
              </a:lnSpc>
              <a:spcBef>
                <a:spcPts val="4200"/>
              </a:spcBef>
              <a:buFont typeface="Courier New"/>
              <a:buChar char="o"/>
            </a:pPr>
            <a:r>
              <a:rPr lang="en-US" sz="4000" dirty="0" smtClean="0">
                <a:solidFill>
                  <a:srgbClr val="51868F"/>
                </a:solidFill>
                <a:latin typeface="Consolas"/>
                <a:cs typeface="Consolas"/>
              </a:rPr>
              <a:t>background</a:t>
            </a:r>
          </a:p>
          <a:p>
            <a:pPr lvl="1">
              <a:lnSpc>
                <a:spcPct val="50000"/>
              </a:lnSpc>
              <a:spcBef>
                <a:spcPts val="4200"/>
              </a:spcBef>
              <a:buFont typeface="Courier New"/>
              <a:buChar char="o"/>
            </a:pPr>
            <a:r>
              <a:rPr lang="en-US" sz="4000" dirty="0" smtClean="0">
                <a:solidFill>
                  <a:srgbClr val="51868F"/>
                </a:solidFill>
                <a:latin typeface="Consolas"/>
                <a:cs typeface="Consolas"/>
              </a:rPr>
              <a:t>background-image</a:t>
            </a:r>
          </a:p>
          <a:p>
            <a:pPr lvl="1">
              <a:lnSpc>
                <a:spcPct val="50000"/>
              </a:lnSpc>
              <a:spcBef>
                <a:spcPts val="4200"/>
              </a:spcBef>
              <a:buFont typeface="Courier New"/>
              <a:buChar char="o"/>
            </a:pPr>
            <a:r>
              <a:rPr lang="en-US" sz="4000" dirty="0" smtClean="0">
                <a:solidFill>
                  <a:srgbClr val="51868F"/>
                </a:solidFill>
                <a:latin typeface="Consolas"/>
                <a:cs typeface="Consolas"/>
              </a:rPr>
              <a:t>list-style-image</a:t>
            </a:r>
          </a:p>
          <a:p>
            <a:pPr eaLnBrk="1" hangingPunct="1">
              <a:lnSpc>
                <a:spcPct val="50000"/>
              </a:lnSpc>
            </a:pPr>
            <a:r>
              <a:rPr lang="en-US" sz="4000" dirty="0" smtClean="0">
                <a:solidFill>
                  <a:schemeClr val="accent5">
                    <a:lumMod val="75000"/>
                  </a:schemeClr>
                </a:solidFill>
                <a:cs typeface="Trade Gothic Next LT Pro Lt" pitchFamily="34" charset="0"/>
              </a:rPr>
              <a:t>Browser specify </a:t>
            </a:r>
          </a:p>
          <a:p>
            <a:pPr lvl="1">
              <a:lnSpc>
                <a:spcPct val="50000"/>
              </a:lnSpc>
            </a:pPr>
            <a:r>
              <a:rPr lang="en-US" sz="4000" dirty="0" smtClean="0">
                <a:solidFill>
                  <a:schemeClr val="tx2">
                    <a:lumMod val="75000"/>
                  </a:schemeClr>
                </a:solidFill>
                <a:cs typeface="Trade Gothic Next LT Pro Lt" pitchFamily="34" charset="0"/>
              </a:rPr>
              <a:t>specify a solid background color as a fallback for older browsers </a:t>
            </a:r>
          </a:p>
          <a:p>
            <a:pPr lvl="1">
              <a:lnSpc>
                <a:spcPct val="50000"/>
              </a:lnSpc>
            </a:pPr>
            <a:r>
              <a:rPr lang="en-US" sz="4000" dirty="0" smtClean="0">
                <a:solidFill>
                  <a:schemeClr val="tx2">
                    <a:lumMod val="75000"/>
                  </a:schemeClr>
                </a:solidFill>
                <a:cs typeface="Trade Gothic Next LT Pro Lt" pitchFamily="34" charset="0"/>
              </a:rPr>
              <a:t>use the following prefixes for supporting browsers </a:t>
            </a:r>
            <a:endParaRPr lang="en-US" sz="4000" dirty="0">
              <a:solidFill>
                <a:schemeClr val="tx2">
                  <a:lumMod val="75000"/>
                </a:schemeClr>
              </a:solidFill>
              <a:cs typeface="Trade Gothic Next LT Pro Lt" pitchFamily="34" charset="0"/>
            </a:endParaRPr>
          </a:p>
          <a:p>
            <a:pPr lvl="2">
              <a:lnSpc>
                <a:spcPct val="50000"/>
              </a:lnSpc>
              <a:spcBef>
                <a:spcPts val="4200"/>
              </a:spcBef>
              <a:buFont typeface="Courier New"/>
              <a:buChar char="o"/>
            </a:pPr>
            <a:r>
              <a:rPr lang="en-US" sz="4000" dirty="0" smtClean="0">
                <a:solidFill>
                  <a:srgbClr val="51868F"/>
                </a:solidFill>
                <a:latin typeface="Consolas"/>
                <a:cs typeface="Consolas"/>
              </a:rPr>
              <a:t>-</a:t>
            </a:r>
            <a:r>
              <a:rPr lang="en-US" sz="4000" dirty="0" err="1" smtClean="0">
                <a:solidFill>
                  <a:srgbClr val="51868F"/>
                </a:solidFill>
                <a:latin typeface="Consolas"/>
                <a:cs typeface="Consolas"/>
              </a:rPr>
              <a:t>webkit</a:t>
            </a:r>
            <a:r>
              <a:rPr lang="en-US" sz="4000" dirty="0" smtClean="0">
                <a:solidFill>
                  <a:srgbClr val="51868F"/>
                </a:solidFill>
                <a:latin typeface="Consolas"/>
                <a:cs typeface="Consolas"/>
              </a:rPr>
              <a:t>-</a:t>
            </a:r>
          </a:p>
          <a:p>
            <a:pPr lvl="2">
              <a:lnSpc>
                <a:spcPct val="50000"/>
              </a:lnSpc>
              <a:spcBef>
                <a:spcPts val="4200"/>
              </a:spcBef>
              <a:buFont typeface="Courier New"/>
              <a:buChar char="o"/>
            </a:pPr>
            <a:r>
              <a:rPr lang="en-US" sz="4000" dirty="0" smtClean="0">
                <a:solidFill>
                  <a:srgbClr val="51868F"/>
                </a:solidFill>
                <a:latin typeface="Consolas"/>
                <a:cs typeface="Consolas"/>
              </a:rPr>
              <a:t>-</a:t>
            </a:r>
            <a:r>
              <a:rPr lang="en-US" sz="4000" dirty="0" err="1" smtClean="0">
                <a:solidFill>
                  <a:srgbClr val="51868F"/>
                </a:solidFill>
                <a:latin typeface="Consolas"/>
                <a:cs typeface="Consolas"/>
              </a:rPr>
              <a:t>moz</a:t>
            </a:r>
            <a:r>
              <a:rPr lang="en-US" sz="4000" dirty="0" smtClean="0">
                <a:solidFill>
                  <a:srgbClr val="51868F"/>
                </a:solidFill>
                <a:latin typeface="Consolas"/>
                <a:cs typeface="Consolas"/>
              </a:rPr>
              <a:t>-</a:t>
            </a:r>
          </a:p>
          <a:p>
            <a:pPr lvl="2">
              <a:lnSpc>
                <a:spcPct val="50000"/>
              </a:lnSpc>
              <a:spcBef>
                <a:spcPts val="4200"/>
              </a:spcBef>
              <a:buFont typeface="Courier New"/>
              <a:buChar char="o"/>
            </a:pPr>
            <a:r>
              <a:rPr lang="en-US" sz="4000" dirty="0" smtClean="0">
                <a:solidFill>
                  <a:srgbClr val="51868F"/>
                </a:solidFill>
                <a:latin typeface="Consolas"/>
                <a:cs typeface="Consolas"/>
              </a:rPr>
              <a:t>-o-</a:t>
            </a:r>
          </a:p>
          <a:p>
            <a:pPr lvl="2">
              <a:lnSpc>
                <a:spcPct val="50000"/>
              </a:lnSpc>
              <a:spcBef>
                <a:spcPts val="4200"/>
              </a:spcBef>
              <a:buFont typeface="Courier New"/>
              <a:buChar char="o"/>
            </a:pPr>
            <a:r>
              <a:rPr lang="en-US" sz="4000" dirty="0" smtClean="0">
                <a:solidFill>
                  <a:srgbClr val="51868F"/>
                </a:solidFill>
                <a:latin typeface="Consolas"/>
                <a:cs typeface="Consolas"/>
              </a:rPr>
              <a:t>-</a:t>
            </a:r>
            <a:r>
              <a:rPr lang="en-US" sz="4000" dirty="0" err="1" smtClean="0">
                <a:solidFill>
                  <a:srgbClr val="51868F"/>
                </a:solidFill>
                <a:latin typeface="Consolas"/>
                <a:cs typeface="Consolas"/>
              </a:rPr>
              <a:t>ms</a:t>
            </a:r>
            <a:r>
              <a:rPr lang="en-US" sz="4000" dirty="0" smtClean="0">
                <a:solidFill>
                  <a:srgbClr val="51868F"/>
                </a:solidFill>
                <a:latin typeface="Consolas"/>
                <a:cs typeface="Consolas"/>
              </a:rPr>
              <a:t>- </a:t>
            </a:r>
            <a:r>
              <a:rPr lang="en-US" sz="4000" dirty="0" smtClean="0">
                <a:solidFill>
                  <a:schemeClr val="tx2">
                    <a:lumMod val="75000"/>
                  </a:schemeClr>
                </a:solidFill>
                <a:cs typeface="Consolas"/>
              </a:rPr>
              <a:t>(IE10)</a:t>
            </a:r>
            <a:endParaRPr lang="en-US" sz="4000" dirty="0">
              <a:solidFill>
                <a:schemeClr val="tx2">
                  <a:lumMod val="75000"/>
                </a:schemeClr>
              </a:solidFill>
              <a:cs typeface="Consolas"/>
            </a:endParaRPr>
          </a:p>
        </p:txBody>
      </p:sp>
    </p:spTree>
    <p:extLst>
      <p:ext uri="{BB962C8B-B14F-4D97-AF65-F5344CB8AC3E}">
        <p14:creationId xmlns:p14="http://schemas.microsoft.com/office/powerpoint/2010/main" val="3187089892"/>
      </p:ext>
    </p:extLst>
  </p:cSld>
  <p:clrMapOvr>
    <a:masterClrMapping/>
  </p:clrMapOvr>
  <p:transition xmlns:p14="http://schemas.microsoft.com/office/powerpoint/2010/main" spd="med"/>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Gradient types</a:t>
            </a:r>
            <a:endParaRPr lang="en-US" dirty="0"/>
          </a:p>
        </p:txBody>
      </p:sp>
      <p:sp>
        <p:nvSpPr>
          <p:cNvPr id="3" name="Text Placeholder 2"/>
          <p:cNvSpPr>
            <a:spLocks noGrp="1"/>
          </p:cNvSpPr>
          <p:nvPr>
            <p:ph type="body" idx="1"/>
          </p:nvPr>
        </p:nvSpPr>
        <p:spPr>
          <a:xfrm>
            <a:off x="673100" y="2571750"/>
            <a:ext cx="11518900" cy="10604500"/>
          </a:xfrm>
        </p:spPr>
        <p:txBody>
          <a:bodyPr>
            <a:noAutofit/>
          </a:bodyPr>
          <a:lstStyle/>
          <a:p>
            <a:pPr eaLnBrk="1" hangingPunct="1">
              <a:lnSpc>
                <a:spcPct val="50000"/>
              </a:lnSpc>
            </a:pPr>
            <a:r>
              <a:rPr lang="en-US" sz="3600" dirty="0" smtClean="0">
                <a:solidFill>
                  <a:schemeClr val="accent5">
                    <a:lumMod val="75000"/>
                  </a:schemeClr>
                </a:solidFill>
                <a:cs typeface="Trade Gothic Next LT Pro Lt" pitchFamily="34" charset="0"/>
              </a:rPr>
              <a:t>Two basic types</a:t>
            </a:r>
          </a:p>
          <a:p>
            <a:pPr lvl="1">
              <a:lnSpc>
                <a:spcPct val="50000"/>
              </a:lnSpc>
              <a:spcBef>
                <a:spcPts val="4200"/>
              </a:spcBef>
              <a:buFont typeface="Courier New"/>
              <a:buChar char="o"/>
            </a:pPr>
            <a:r>
              <a:rPr lang="en-US" sz="3600" dirty="0" smtClean="0">
                <a:solidFill>
                  <a:schemeClr val="tx2">
                    <a:lumMod val="75000"/>
                  </a:schemeClr>
                </a:solidFill>
                <a:cs typeface="Consolas"/>
              </a:rPr>
              <a:t>linear</a:t>
            </a:r>
          </a:p>
          <a:p>
            <a:pPr lvl="1">
              <a:lnSpc>
                <a:spcPct val="50000"/>
              </a:lnSpc>
              <a:spcBef>
                <a:spcPts val="4200"/>
              </a:spcBef>
              <a:buFont typeface="Courier New"/>
              <a:buChar char="o"/>
            </a:pPr>
            <a:r>
              <a:rPr lang="en-US" sz="3600" dirty="0" smtClean="0">
                <a:solidFill>
                  <a:schemeClr val="tx2">
                    <a:lumMod val="75000"/>
                  </a:schemeClr>
                </a:solidFill>
                <a:cs typeface="Consolas"/>
              </a:rPr>
              <a:t>radial</a:t>
            </a:r>
          </a:p>
          <a:p>
            <a:pPr eaLnBrk="1" hangingPunct="1">
              <a:lnSpc>
                <a:spcPct val="50000"/>
              </a:lnSpc>
            </a:pPr>
            <a:r>
              <a:rPr lang="en-US" sz="3600" dirty="0" smtClean="0">
                <a:solidFill>
                  <a:schemeClr val="accent5">
                    <a:lumMod val="75000"/>
                  </a:schemeClr>
                </a:solidFill>
                <a:cs typeface="Trade Gothic Next LT Pro Lt" pitchFamily="34" charset="0"/>
              </a:rPr>
              <a:t>Two variations of each </a:t>
            </a:r>
          </a:p>
          <a:p>
            <a:pPr lvl="1">
              <a:lnSpc>
                <a:spcPct val="50000"/>
              </a:lnSpc>
              <a:buFont typeface="Courier New"/>
              <a:buChar char="o"/>
            </a:pPr>
            <a:r>
              <a:rPr lang="en-US" sz="3600" dirty="0" smtClean="0">
                <a:solidFill>
                  <a:schemeClr val="tx2">
                    <a:lumMod val="75000"/>
                  </a:schemeClr>
                </a:solidFill>
                <a:cs typeface="Trade Gothic Next LT Pro Lt" pitchFamily="34" charset="0"/>
              </a:rPr>
              <a:t>repeating </a:t>
            </a:r>
          </a:p>
          <a:p>
            <a:pPr lvl="1">
              <a:lnSpc>
                <a:spcPct val="50000"/>
              </a:lnSpc>
              <a:buFont typeface="Courier New"/>
              <a:buChar char="o"/>
            </a:pPr>
            <a:r>
              <a:rPr lang="en-US" sz="3600" dirty="0" smtClean="0">
                <a:solidFill>
                  <a:schemeClr val="tx2">
                    <a:lumMod val="75000"/>
                  </a:schemeClr>
                </a:solidFill>
                <a:cs typeface="Trade Gothic Next LT Pro Lt" pitchFamily="34" charset="0"/>
              </a:rPr>
              <a:t>non-repeating </a:t>
            </a:r>
          </a:p>
        </p:txBody>
      </p:sp>
      <p:sp>
        <p:nvSpPr>
          <p:cNvPr id="4" name="Text Placeholder 2"/>
          <p:cNvSpPr txBox="1">
            <a:spLocks/>
          </p:cNvSpPr>
          <p:nvPr/>
        </p:nvSpPr>
        <p:spPr>
          <a:xfrm>
            <a:off x="12922250" y="2724150"/>
            <a:ext cx="11518900" cy="98488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lnSpc>
                <a:spcPct val="50000"/>
              </a:lnSpc>
            </a:pPr>
            <a:r>
              <a:rPr lang="en-US" sz="3600" dirty="0" smtClean="0">
                <a:solidFill>
                  <a:schemeClr val="accent5">
                    <a:lumMod val="75000"/>
                  </a:schemeClr>
                </a:solidFill>
                <a:cs typeface="Trade Gothic Next LT Pro Lt" pitchFamily="34" charset="0"/>
              </a:rPr>
              <a:t>Four gradient types, in total </a:t>
            </a:r>
          </a:p>
          <a:p>
            <a:pPr lvl="1" algn="l">
              <a:lnSpc>
                <a:spcPct val="50000"/>
              </a:lnSpc>
              <a:buFont typeface="Courier New"/>
              <a:buChar char="o"/>
            </a:pPr>
            <a:r>
              <a:rPr lang="en-US" sz="3600" dirty="0" smtClean="0">
                <a:solidFill>
                  <a:schemeClr val="tx2">
                    <a:lumMod val="75000"/>
                  </a:schemeClr>
                </a:solidFill>
                <a:cs typeface="Trade Gothic Next LT Pro Lt" pitchFamily="34" charset="0"/>
              </a:rPr>
              <a:t>linear-gradient</a:t>
            </a:r>
          </a:p>
          <a:p>
            <a:pPr lvl="1" algn="l">
              <a:lnSpc>
                <a:spcPct val="50000"/>
              </a:lnSpc>
              <a:buFont typeface="Courier New"/>
              <a:buChar char="o"/>
            </a:pPr>
            <a:r>
              <a:rPr lang="en-US" sz="3600" dirty="0" smtClean="0">
                <a:solidFill>
                  <a:schemeClr val="tx2">
                    <a:lumMod val="75000"/>
                  </a:schemeClr>
                </a:solidFill>
                <a:cs typeface="Trade Gothic Next LT Pro Lt" pitchFamily="34" charset="0"/>
              </a:rPr>
              <a:t>radial-gradient </a:t>
            </a:r>
          </a:p>
          <a:p>
            <a:pPr lvl="1" algn="l">
              <a:lnSpc>
                <a:spcPct val="50000"/>
              </a:lnSpc>
              <a:buFont typeface="Courier New"/>
              <a:buChar char="o"/>
            </a:pPr>
            <a:r>
              <a:rPr lang="en-US" sz="3600" dirty="0" smtClean="0">
                <a:solidFill>
                  <a:schemeClr val="tx2">
                    <a:lumMod val="75000"/>
                  </a:schemeClr>
                </a:solidFill>
                <a:cs typeface="Trade Gothic Next LT Pro Lt" pitchFamily="34" charset="0"/>
              </a:rPr>
              <a:t>repeating-linear-gradient</a:t>
            </a:r>
          </a:p>
          <a:p>
            <a:pPr lvl="1" algn="l">
              <a:lnSpc>
                <a:spcPct val="50000"/>
              </a:lnSpc>
              <a:buFont typeface="Courier New"/>
              <a:buChar char="o"/>
            </a:pPr>
            <a:r>
              <a:rPr lang="en-US" sz="3600" dirty="0" smtClean="0">
                <a:solidFill>
                  <a:schemeClr val="tx2">
                    <a:lumMod val="75000"/>
                  </a:schemeClr>
                </a:solidFill>
                <a:cs typeface="Trade Gothic Next LT Pro Lt" pitchFamily="34" charset="0"/>
              </a:rPr>
              <a:t>repeating-radial-gradient </a:t>
            </a:r>
            <a:endParaRPr lang="en-US" sz="3600" dirty="0">
              <a:solidFill>
                <a:schemeClr val="tx2">
                  <a:lumMod val="75000"/>
                </a:schemeClr>
              </a:solidFill>
              <a:cs typeface="Trade Gothic Next LT Pro Lt" pitchFamily="34" charset="0"/>
            </a:endParaRPr>
          </a:p>
        </p:txBody>
      </p:sp>
    </p:spTree>
    <p:extLst>
      <p:ext uri="{BB962C8B-B14F-4D97-AF65-F5344CB8AC3E}">
        <p14:creationId xmlns:p14="http://schemas.microsoft.com/office/powerpoint/2010/main" val="3634311167"/>
      </p:ext>
    </p:extLst>
  </p:cSld>
  <p:clrMapOvr>
    <a:masterClrMapping/>
  </p:clrMapOvr>
  <p:transition xmlns:p14="http://schemas.microsoft.com/office/powerpoint/2010/main" spd="me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Building gradients</a:t>
            </a:r>
            <a:endParaRPr lang="en-US" dirty="0"/>
          </a:p>
        </p:txBody>
      </p:sp>
      <p:graphicFrame>
        <p:nvGraphicFramePr>
          <p:cNvPr id="11" name="Diagram 10"/>
          <p:cNvGraphicFramePr/>
          <p:nvPr>
            <p:extLst>
              <p:ext uri="{D42A27DB-BD31-4B8C-83A1-F6EECF244321}">
                <p14:modId xmlns:p14="http://schemas.microsoft.com/office/powerpoint/2010/main" val="1897457354"/>
              </p:ext>
            </p:extLst>
          </p:nvPr>
        </p:nvGraphicFramePr>
        <p:xfrm>
          <a:off x="2220188" y="2172852"/>
          <a:ext cx="19138902" cy="9877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4636017"/>
      </p:ext>
    </p:extLst>
  </p:cSld>
  <p:clrMapOvr>
    <a:masterClrMapping/>
  </p:clrMapOvr>
  <p:transition xmlns:p14="http://schemas.microsoft.com/office/powerpoint/2010/main" spd="me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680423590"/>
              </p:ext>
            </p:extLst>
          </p:nvPr>
        </p:nvGraphicFramePr>
        <p:xfrm>
          <a:off x="729673" y="92363"/>
          <a:ext cx="14325600" cy="74997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853796315"/>
              </p:ext>
            </p:extLst>
          </p:nvPr>
        </p:nvGraphicFramePr>
        <p:xfrm>
          <a:off x="8923482" y="4923753"/>
          <a:ext cx="14282882" cy="76642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1670240"/>
      </p:ext>
    </p:extLst>
  </p:cSld>
  <p:clrMapOvr>
    <a:masterClrMapping/>
  </p:clrMapOvr>
  <p:transition xmlns:p14="http://schemas.microsoft.com/office/powerpoint/2010/main" spd="me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Building linear gradients using keywords</a:t>
            </a:r>
            <a:endParaRPr lang="en-US" dirty="0"/>
          </a:p>
        </p:txBody>
      </p:sp>
      <p:sp>
        <p:nvSpPr>
          <p:cNvPr id="3" name="Text Placeholder 2"/>
          <p:cNvSpPr>
            <a:spLocks noGrp="1"/>
          </p:cNvSpPr>
          <p:nvPr>
            <p:ph type="body" idx="1"/>
          </p:nvPr>
        </p:nvSpPr>
        <p:spPr>
          <a:xfrm>
            <a:off x="673100" y="2571750"/>
            <a:ext cx="11518900" cy="10604500"/>
          </a:xfrm>
        </p:spPr>
        <p:txBody>
          <a:bodyPr>
            <a:noAutofit/>
          </a:bodyPr>
          <a:lstStyle/>
          <a:p>
            <a:pPr eaLnBrk="1" hangingPunct="1">
              <a:lnSpc>
                <a:spcPct val="100000"/>
              </a:lnSpc>
            </a:pPr>
            <a:r>
              <a:rPr lang="en-US" sz="3600" dirty="0" smtClean="0">
                <a:solidFill>
                  <a:schemeClr val="accent5">
                    <a:lumMod val="75000"/>
                  </a:schemeClr>
                </a:solidFill>
                <a:cs typeface="Trade Gothic Next LT Pro Lt" pitchFamily="34" charset="0"/>
              </a:rPr>
              <a:t>Specify the line direction using keywords</a:t>
            </a:r>
          </a:p>
          <a:p>
            <a:pPr lvl="1">
              <a:lnSpc>
                <a:spcPct val="100000"/>
              </a:lnSpc>
              <a:spcBef>
                <a:spcPts val="4200"/>
              </a:spcBef>
              <a:buFont typeface="Courier New"/>
              <a:buChar char="o"/>
            </a:pPr>
            <a:r>
              <a:rPr lang="en-US" sz="3600" dirty="0" smtClean="0">
                <a:solidFill>
                  <a:schemeClr val="tx2">
                    <a:lumMod val="75000"/>
                  </a:schemeClr>
                </a:solidFill>
                <a:cs typeface="Consolas"/>
              </a:rPr>
              <a:t>arrow</a:t>
            </a:r>
            <a:r>
              <a:rPr lang="en-US" sz="3600" dirty="0" smtClean="0">
                <a:solidFill>
                  <a:schemeClr val="accent3">
                    <a:lumMod val="50000"/>
                  </a:schemeClr>
                </a:solidFill>
                <a:cs typeface="Consolas"/>
              </a:rPr>
              <a:t> </a:t>
            </a:r>
            <a:r>
              <a:rPr lang="en-US" sz="3600" u="sng" dirty="0" smtClean="0">
                <a:solidFill>
                  <a:schemeClr val="accent3">
                    <a:lumMod val="50000"/>
                  </a:schemeClr>
                </a:solidFill>
                <a:cs typeface="Consolas"/>
              </a:rPr>
              <a:t>starts</a:t>
            </a:r>
            <a:r>
              <a:rPr lang="en-US" sz="3600" dirty="0" smtClean="0">
                <a:solidFill>
                  <a:schemeClr val="accent3">
                    <a:lumMod val="50000"/>
                  </a:schemeClr>
                </a:solidFill>
                <a:cs typeface="Consolas"/>
              </a:rPr>
              <a:t> </a:t>
            </a:r>
            <a:r>
              <a:rPr lang="en-US" sz="3600" dirty="0" smtClean="0">
                <a:solidFill>
                  <a:schemeClr val="tx2">
                    <a:lumMod val="75000"/>
                  </a:schemeClr>
                </a:solidFill>
                <a:cs typeface="Consolas"/>
              </a:rPr>
              <a:t>in one of the four corners on the middle of one of the four sides </a:t>
            </a:r>
          </a:p>
          <a:p>
            <a:pPr lvl="1">
              <a:lnSpc>
                <a:spcPct val="100000"/>
              </a:lnSpc>
              <a:spcBef>
                <a:spcPts val="4200"/>
              </a:spcBef>
              <a:buFont typeface="Courier New"/>
              <a:buChar char="o"/>
            </a:pPr>
            <a:r>
              <a:rPr lang="en-US" sz="3600" dirty="0" smtClean="0">
                <a:solidFill>
                  <a:schemeClr val="tx2">
                    <a:lumMod val="75000"/>
                  </a:schemeClr>
                </a:solidFill>
                <a:cs typeface="Consolas"/>
              </a:rPr>
              <a:t>arrow runs through the center and </a:t>
            </a:r>
            <a:r>
              <a:rPr lang="en-US" sz="3600" u="sng" dirty="0" smtClean="0">
                <a:solidFill>
                  <a:srgbClr val="6D4B0D"/>
                </a:solidFill>
                <a:cs typeface="Consolas"/>
              </a:rPr>
              <a:t>ends</a:t>
            </a:r>
            <a:r>
              <a:rPr lang="en-US" sz="3600" dirty="0" smtClean="0">
                <a:solidFill>
                  <a:schemeClr val="tx2">
                    <a:lumMod val="75000"/>
                  </a:schemeClr>
                </a:solidFill>
                <a:cs typeface="Consolas"/>
              </a:rPr>
              <a:t> at the opposite side/corner </a:t>
            </a:r>
          </a:p>
          <a:p>
            <a:pPr lvl="1">
              <a:lnSpc>
                <a:spcPct val="100000"/>
              </a:lnSpc>
              <a:spcBef>
                <a:spcPts val="4200"/>
              </a:spcBef>
              <a:buFont typeface="Courier New"/>
              <a:buChar char="o"/>
            </a:pPr>
            <a:r>
              <a:rPr lang="en-US" sz="3600" dirty="0" smtClean="0">
                <a:solidFill>
                  <a:schemeClr val="tx2">
                    <a:lumMod val="75000"/>
                  </a:schemeClr>
                </a:solidFill>
                <a:cs typeface="Consolas"/>
              </a:rPr>
              <a:t>gradient direction follows the line </a:t>
            </a:r>
            <a:endParaRPr lang="en-US" sz="3600" dirty="0">
              <a:solidFill>
                <a:schemeClr val="tx2">
                  <a:lumMod val="75000"/>
                </a:schemeClr>
              </a:solidFill>
              <a:cs typeface="Consolas"/>
            </a:endParaRPr>
          </a:p>
          <a:p>
            <a:pPr>
              <a:lnSpc>
                <a:spcPct val="100000"/>
              </a:lnSpc>
              <a:spcBef>
                <a:spcPts val="4200"/>
              </a:spcBef>
              <a:buFont typeface="Wingdings" charset="2"/>
              <a:buChar char="Ø"/>
            </a:pPr>
            <a:r>
              <a:rPr lang="en-US" sz="3600" dirty="0" smtClean="0">
                <a:solidFill>
                  <a:schemeClr val="accent3">
                    <a:lumMod val="75000"/>
                  </a:schemeClr>
                </a:solidFill>
                <a:cs typeface="Consolas"/>
              </a:rPr>
              <a:t>/HTML5/09-css3/Demos/linear-gradient-</a:t>
            </a:r>
            <a:r>
              <a:rPr lang="en-US" sz="3600" dirty="0" err="1" smtClean="0">
                <a:solidFill>
                  <a:schemeClr val="accent3">
                    <a:lumMod val="75000"/>
                  </a:schemeClr>
                </a:solidFill>
                <a:cs typeface="Consolas"/>
              </a:rPr>
              <a:t>keyword.html</a:t>
            </a:r>
            <a:endParaRPr lang="en-US" sz="3600" dirty="0" smtClean="0">
              <a:solidFill>
                <a:schemeClr val="accent3">
                  <a:lumMod val="75000"/>
                </a:schemeClr>
              </a:solidFill>
              <a:cs typeface="Consolas"/>
            </a:endParaRPr>
          </a:p>
        </p:txBody>
      </p:sp>
      <p:pic>
        <p:nvPicPr>
          <p:cNvPr id="7" name="Picture 6" descr="box-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7455" y="3740727"/>
            <a:ext cx="6502400" cy="3556000"/>
          </a:xfrm>
          <a:prstGeom prst="rect">
            <a:avLst/>
          </a:prstGeom>
        </p:spPr>
      </p:pic>
      <p:pic>
        <p:nvPicPr>
          <p:cNvPr id="8" name="Picture 7" descr="Box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7455" y="8612908"/>
            <a:ext cx="6502400" cy="3556000"/>
          </a:xfrm>
          <a:prstGeom prst="rect">
            <a:avLst/>
          </a:prstGeom>
        </p:spPr>
      </p:pic>
      <p:pic>
        <p:nvPicPr>
          <p:cNvPr id="9" name="Picture 8" descr="Magnifying_glass_icon.svg.png"/>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38924" y="9217373"/>
            <a:ext cx="1612264" cy="1612264"/>
          </a:xfrm>
          <a:prstGeom prst="rect">
            <a:avLst/>
          </a:prstGeom>
        </p:spPr>
      </p:pic>
    </p:spTree>
    <p:extLst>
      <p:ext uri="{BB962C8B-B14F-4D97-AF65-F5344CB8AC3E}">
        <p14:creationId xmlns:p14="http://schemas.microsoft.com/office/powerpoint/2010/main" val="2482880576"/>
      </p:ext>
    </p:extLst>
  </p:cSld>
  <p:clrMapOvr>
    <a:masterClrMapping/>
  </p:clrMapOvr>
  <p:transition xmlns:p14="http://schemas.microsoft.com/office/powerpoint/2010/main" spd="med"/>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468656" y="1252689"/>
            <a:ext cx="19467708" cy="106691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4000" dirty="0">
                <a:solidFill>
                  <a:schemeClr val="tx1"/>
                </a:solidFill>
                <a:latin typeface="Consolas" pitchFamily="49" charset="0"/>
                <a:ea typeface="ＭＳ Ｐゴシック" charset="0"/>
                <a:cs typeface="ＭＳ Ｐゴシック" charset="0"/>
              </a:rPr>
              <a:t>#div { </a:t>
            </a:r>
          </a:p>
          <a:p>
            <a:pPr algn="l">
              <a:defRPr/>
            </a:pPr>
            <a:r>
              <a:rPr lang="en-US" sz="4000" dirty="0">
                <a:solidFill>
                  <a:schemeClr val="tx1"/>
                </a:solidFill>
                <a:latin typeface="Consolas" pitchFamily="49" charset="0"/>
                <a:ea typeface="ＭＳ Ｐゴシック" charset="0"/>
                <a:cs typeface="ＭＳ Ｐゴシック" charset="0"/>
              </a:rPr>
              <a:t>	background-color: red;</a:t>
            </a:r>
            <a:br>
              <a:rPr lang="en-US" sz="4000" dirty="0">
                <a:solidFill>
                  <a:schemeClr val="tx1"/>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
            </a:r>
            <a:br>
              <a:rPr lang="en-US" sz="4000" dirty="0">
                <a:solidFill>
                  <a:schemeClr val="tx1"/>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	</a:t>
            </a:r>
            <a:r>
              <a:rPr lang="en-US" sz="4000" dirty="0">
                <a:solidFill>
                  <a:srgbClr val="7F7F7F"/>
                </a:solidFill>
                <a:latin typeface="Consolas" pitchFamily="49" charset="0"/>
                <a:ea typeface="ＭＳ Ｐゴシック" charset="0"/>
                <a:cs typeface="ＭＳ Ｐゴシック" charset="0"/>
              </a:rPr>
              <a:t>/* Chrome 10+, Saf5.1+, </a:t>
            </a:r>
            <a:r>
              <a:rPr lang="en-US" sz="4000" dirty="0" err="1">
                <a:solidFill>
                  <a:srgbClr val="7F7F7F"/>
                </a:solidFill>
                <a:latin typeface="Consolas" pitchFamily="49" charset="0"/>
                <a:ea typeface="ＭＳ Ｐゴシック" charset="0"/>
                <a:cs typeface="ＭＳ Ｐゴシック" charset="0"/>
              </a:rPr>
              <a:t>iOS</a:t>
            </a:r>
            <a:r>
              <a:rPr lang="en-US" sz="4000" dirty="0">
                <a:solidFill>
                  <a:srgbClr val="7F7F7F"/>
                </a:solidFill>
                <a:latin typeface="Consolas" pitchFamily="49" charset="0"/>
                <a:ea typeface="ＭＳ Ｐゴシック" charset="0"/>
                <a:cs typeface="ＭＳ Ｐゴシック" charset="0"/>
              </a:rPr>
              <a:t> 5+ */</a:t>
            </a:r>
            <a:br>
              <a:rPr lang="en-US" sz="4000" dirty="0">
                <a:solidFill>
                  <a:srgbClr val="7F7F7F"/>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	background-image:	-</a:t>
            </a:r>
            <a:r>
              <a:rPr lang="en-US" sz="4000" dirty="0" err="1">
                <a:solidFill>
                  <a:schemeClr val="tx1"/>
                </a:solidFill>
                <a:latin typeface="Consolas" pitchFamily="49" charset="0"/>
                <a:ea typeface="ＭＳ Ｐゴシック" charset="0"/>
                <a:cs typeface="ＭＳ Ｐゴシック" charset="0"/>
              </a:rPr>
              <a:t>webkit</a:t>
            </a:r>
            <a:r>
              <a:rPr lang="en-US" sz="4000" dirty="0">
                <a:solidFill>
                  <a:schemeClr val="tx1"/>
                </a:solidFill>
                <a:latin typeface="Consolas" pitchFamily="49" charset="0"/>
                <a:ea typeface="ＭＳ Ｐゴシック" charset="0"/>
                <a:cs typeface="ＭＳ Ｐゴシック" charset="0"/>
              </a:rPr>
              <a:t>-linear-gradient(</a:t>
            </a:r>
            <a:r>
              <a:rPr lang="en-US" sz="4000" dirty="0">
                <a:solidFill>
                  <a:schemeClr val="accent1">
                    <a:lumMod val="75000"/>
                  </a:schemeClr>
                </a:solidFill>
                <a:latin typeface="Consolas" pitchFamily="49" charset="0"/>
                <a:ea typeface="ＭＳ Ｐゴシック" charset="0"/>
                <a:cs typeface="ＭＳ Ｐゴシック" charset="0"/>
              </a:rPr>
              <a:t>top right</a:t>
            </a:r>
            <a:r>
              <a:rPr lang="en-US" sz="4000" dirty="0">
                <a:solidFill>
                  <a:schemeClr val="tx1"/>
                </a:solidFill>
                <a:latin typeface="Consolas" pitchFamily="49" charset="0"/>
                <a:ea typeface="ＭＳ Ｐゴシック" charset="0"/>
                <a:cs typeface="ＭＳ Ｐゴシック" charset="0"/>
              </a:rPr>
              <a:t>, red, blue); </a:t>
            </a:r>
          </a:p>
          <a:p>
            <a:pPr algn="l">
              <a:defRPr/>
            </a:pPr>
            <a:r>
              <a:rPr lang="en-US" sz="4000" dirty="0">
                <a:solidFill>
                  <a:srgbClr val="A6A6A6"/>
                </a:solidFill>
                <a:latin typeface="Consolas" pitchFamily="49" charset="0"/>
                <a:ea typeface="ＭＳ Ｐゴシック" charset="0"/>
                <a:cs typeface="ＭＳ Ｐゴシック" charset="0"/>
              </a:rPr>
              <a:t>	</a:t>
            </a:r>
          </a:p>
          <a:p>
            <a:pPr algn="l">
              <a:defRPr/>
            </a:pPr>
            <a:r>
              <a:rPr lang="en-US" sz="4000" dirty="0">
                <a:solidFill>
                  <a:srgbClr val="A6A6A6"/>
                </a:solidFill>
                <a:latin typeface="Consolas" pitchFamily="49" charset="0"/>
                <a:ea typeface="ＭＳ Ｐゴシック" charset="0"/>
                <a:cs typeface="ＭＳ Ｐゴシック" charset="0"/>
              </a:rPr>
              <a:t>	</a:t>
            </a:r>
            <a:r>
              <a:rPr lang="en-US" sz="4000" dirty="0">
                <a:solidFill>
                  <a:srgbClr val="7F7F7F"/>
                </a:solidFill>
                <a:latin typeface="Consolas" pitchFamily="49" charset="0"/>
                <a:ea typeface="ＭＳ Ｐゴシック" charset="0"/>
                <a:cs typeface="ＭＳ Ｐゴシック" charset="0"/>
              </a:rPr>
              <a:t>/* FF3.6 */ </a:t>
            </a:r>
            <a:br>
              <a:rPr lang="en-US" sz="4000" dirty="0">
                <a:solidFill>
                  <a:srgbClr val="7F7F7F"/>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	background-image:	-</a:t>
            </a:r>
            <a:r>
              <a:rPr lang="en-US" sz="4000" dirty="0" err="1">
                <a:solidFill>
                  <a:schemeClr val="tx1"/>
                </a:solidFill>
                <a:latin typeface="Consolas" pitchFamily="49" charset="0"/>
                <a:ea typeface="ＭＳ Ｐゴシック" charset="0"/>
                <a:cs typeface="ＭＳ Ｐゴシック" charset="0"/>
              </a:rPr>
              <a:t>moz</a:t>
            </a:r>
            <a:r>
              <a:rPr lang="en-US" sz="4000" dirty="0">
                <a:solidFill>
                  <a:schemeClr val="tx1"/>
                </a:solidFill>
                <a:latin typeface="Consolas" pitchFamily="49" charset="0"/>
                <a:ea typeface="ＭＳ Ｐゴシック" charset="0"/>
                <a:cs typeface="ＭＳ Ｐゴシック" charset="0"/>
              </a:rPr>
              <a:t>-linear-gradient(</a:t>
            </a:r>
            <a:r>
              <a:rPr lang="en-US" sz="4000" dirty="0">
                <a:solidFill>
                  <a:srgbClr val="51868F"/>
                </a:solidFill>
                <a:latin typeface="Consolas" pitchFamily="49" charset="0"/>
                <a:ea typeface="ＭＳ Ｐゴシック" charset="0"/>
                <a:cs typeface="ＭＳ Ｐゴシック" charset="0"/>
              </a:rPr>
              <a:t>top right</a:t>
            </a:r>
            <a:r>
              <a:rPr lang="en-US" sz="4000" dirty="0">
                <a:solidFill>
                  <a:schemeClr val="tx1"/>
                </a:solidFill>
                <a:latin typeface="Consolas" pitchFamily="49" charset="0"/>
                <a:ea typeface="ＭＳ Ｐゴシック" charset="0"/>
                <a:cs typeface="ＭＳ Ｐゴシック" charset="0"/>
              </a:rPr>
              <a:t>, red, blue);</a:t>
            </a:r>
          </a:p>
          <a:p>
            <a:pPr algn="l">
              <a:defRPr/>
            </a:pPr>
            <a:r>
              <a:rPr lang="en-US" sz="4000" dirty="0">
                <a:solidFill>
                  <a:srgbClr val="A6A6A6"/>
                </a:solidFill>
                <a:latin typeface="Consolas" pitchFamily="49" charset="0"/>
                <a:ea typeface="ＭＳ Ｐゴシック" charset="0"/>
                <a:cs typeface="ＭＳ Ｐゴシック" charset="0"/>
              </a:rPr>
              <a:t>	</a:t>
            </a:r>
          </a:p>
          <a:p>
            <a:pPr algn="l">
              <a:defRPr/>
            </a:pPr>
            <a:r>
              <a:rPr lang="en-US" sz="4000" dirty="0">
                <a:solidFill>
                  <a:srgbClr val="A6A6A6"/>
                </a:solidFill>
                <a:latin typeface="Consolas" pitchFamily="49" charset="0"/>
                <a:ea typeface="ＭＳ Ｐゴシック" charset="0"/>
                <a:cs typeface="ＭＳ Ｐゴシック" charset="0"/>
              </a:rPr>
              <a:t>	</a:t>
            </a:r>
            <a:r>
              <a:rPr lang="en-US" sz="4000" dirty="0">
                <a:solidFill>
                  <a:srgbClr val="7F7F7F"/>
                </a:solidFill>
                <a:latin typeface="Consolas" pitchFamily="49" charset="0"/>
                <a:ea typeface="ＭＳ Ｐゴシック" charset="0"/>
                <a:cs typeface="ＭＳ Ｐゴシック" charset="0"/>
              </a:rPr>
              <a:t>/* IE10 */ </a:t>
            </a:r>
            <a:br>
              <a:rPr lang="en-US" sz="4000" dirty="0">
                <a:solidFill>
                  <a:srgbClr val="7F7F7F"/>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	background-image:	-</a:t>
            </a:r>
            <a:r>
              <a:rPr lang="en-US" sz="4000" dirty="0" err="1">
                <a:solidFill>
                  <a:schemeClr val="tx1"/>
                </a:solidFill>
                <a:latin typeface="Consolas" pitchFamily="49" charset="0"/>
                <a:ea typeface="ＭＳ Ｐゴシック" charset="0"/>
                <a:cs typeface="ＭＳ Ｐゴシック" charset="0"/>
              </a:rPr>
              <a:t>ms</a:t>
            </a:r>
            <a:r>
              <a:rPr lang="en-US" sz="4000" dirty="0">
                <a:solidFill>
                  <a:schemeClr val="tx1"/>
                </a:solidFill>
                <a:latin typeface="Consolas" pitchFamily="49" charset="0"/>
                <a:ea typeface="ＭＳ Ｐゴシック" charset="0"/>
                <a:cs typeface="ＭＳ Ｐゴシック" charset="0"/>
              </a:rPr>
              <a:t>-linear-gradient(</a:t>
            </a:r>
            <a:r>
              <a:rPr lang="en-US" sz="4000" dirty="0">
                <a:solidFill>
                  <a:srgbClr val="51868F"/>
                </a:solidFill>
                <a:latin typeface="Consolas" pitchFamily="49" charset="0"/>
                <a:ea typeface="ＭＳ Ｐゴシック" charset="0"/>
                <a:cs typeface="ＭＳ Ｐゴシック" charset="0"/>
              </a:rPr>
              <a:t>top right</a:t>
            </a:r>
            <a:r>
              <a:rPr lang="en-US" sz="4000" dirty="0">
                <a:solidFill>
                  <a:schemeClr val="tx1"/>
                </a:solidFill>
                <a:latin typeface="Consolas" pitchFamily="49" charset="0"/>
                <a:ea typeface="ＭＳ Ｐゴシック" charset="0"/>
                <a:cs typeface="ＭＳ Ｐゴシック" charset="0"/>
              </a:rPr>
              <a:t>, red, blue); </a:t>
            </a:r>
          </a:p>
          <a:p>
            <a:pPr algn="l">
              <a:defRPr/>
            </a:pPr>
            <a:r>
              <a:rPr lang="en-US" sz="4000" dirty="0">
                <a:solidFill>
                  <a:srgbClr val="A6A6A6"/>
                </a:solidFill>
                <a:latin typeface="Consolas" pitchFamily="49" charset="0"/>
                <a:ea typeface="ＭＳ Ｐゴシック" charset="0"/>
                <a:cs typeface="ＭＳ Ｐゴシック" charset="0"/>
              </a:rPr>
              <a:t>	</a:t>
            </a:r>
          </a:p>
          <a:p>
            <a:pPr algn="l">
              <a:defRPr/>
            </a:pPr>
            <a:r>
              <a:rPr lang="en-US" sz="4000" dirty="0">
                <a:solidFill>
                  <a:srgbClr val="A6A6A6"/>
                </a:solidFill>
                <a:latin typeface="Consolas" pitchFamily="49" charset="0"/>
                <a:ea typeface="ＭＳ Ｐゴシック" charset="0"/>
                <a:cs typeface="ＭＳ Ｐゴシック" charset="0"/>
              </a:rPr>
              <a:t>	</a:t>
            </a:r>
            <a:r>
              <a:rPr lang="en-US" sz="4000" dirty="0">
                <a:solidFill>
                  <a:srgbClr val="7F7F7F"/>
                </a:solidFill>
                <a:latin typeface="Consolas" pitchFamily="49" charset="0"/>
                <a:ea typeface="ＭＳ Ｐゴシック" charset="0"/>
                <a:cs typeface="ＭＳ Ｐゴシック" charset="0"/>
              </a:rPr>
              <a:t>/* Opera 11.10+ */</a:t>
            </a:r>
            <a:br>
              <a:rPr lang="en-US" sz="4000" dirty="0">
                <a:solidFill>
                  <a:srgbClr val="7F7F7F"/>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	background-image:	-o-linear-gradient(</a:t>
            </a:r>
            <a:r>
              <a:rPr lang="en-US" sz="4000" dirty="0">
                <a:solidFill>
                  <a:srgbClr val="51868F"/>
                </a:solidFill>
                <a:latin typeface="Consolas" pitchFamily="49" charset="0"/>
                <a:ea typeface="ＭＳ Ｐゴシック" charset="0"/>
                <a:cs typeface="ＭＳ Ｐゴシック" charset="0"/>
              </a:rPr>
              <a:t>top right</a:t>
            </a:r>
            <a:r>
              <a:rPr lang="en-US" sz="4000" dirty="0">
                <a:solidFill>
                  <a:schemeClr val="tx1"/>
                </a:solidFill>
                <a:latin typeface="Consolas" pitchFamily="49" charset="0"/>
                <a:ea typeface="ＭＳ Ｐゴシック" charset="0"/>
                <a:cs typeface="ＭＳ Ｐゴシック" charset="0"/>
              </a:rPr>
              <a:t>, red, blue); </a:t>
            </a:r>
            <a:br>
              <a:rPr lang="en-US" sz="4000" dirty="0">
                <a:solidFill>
                  <a:schemeClr val="tx1"/>
                </a:solidFill>
                <a:latin typeface="Consolas" pitchFamily="49" charset="0"/>
                <a:ea typeface="ＭＳ Ｐゴシック" charset="0"/>
                <a:cs typeface="ＭＳ Ｐゴシック" charset="0"/>
              </a:rPr>
            </a:br>
            <a:endParaRPr lang="en-US" sz="4000" dirty="0">
              <a:solidFill>
                <a:schemeClr val="tx1"/>
              </a:solidFill>
              <a:latin typeface="Consolas" pitchFamily="49" charset="0"/>
              <a:ea typeface="ＭＳ Ｐゴシック" charset="0"/>
              <a:cs typeface="ＭＳ Ｐゴシック" charset="0"/>
            </a:endParaRPr>
          </a:p>
          <a:p>
            <a:pPr algn="l">
              <a:defRPr/>
            </a:pPr>
            <a:r>
              <a:rPr lang="en-US" sz="4000" dirty="0">
                <a:solidFill>
                  <a:schemeClr val="tx1"/>
                </a:solidFill>
                <a:latin typeface="Consolas" pitchFamily="49" charset="0"/>
                <a:ea typeface="ＭＳ Ｐゴシック" charset="0"/>
                <a:cs typeface="ＭＳ Ｐゴシック" charset="0"/>
              </a:rPr>
              <a:t>	background-image: 	linear-gradient(</a:t>
            </a:r>
            <a:r>
              <a:rPr lang="en-US" sz="4000" dirty="0">
                <a:solidFill>
                  <a:srgbClr val="51868F"/>
                </a:solidFill>
                <a:latin typeface="Consolas" pitchFamily="49" charset="0"/>
                <a:ea typeface="ＭＳ Ｐゴシック" charset="0"/>
                <a:cs typeface="ＭＳ Ｐゴシック" charset="0"/>
              </a:rPr>
              <a:t>top right</a:t>
            </a:r>
            <a:r>
              <a:rPr lang="en-US" sz="4000" dirty="0">
                <a:solidFill>
                  <a:schemeClr val="tx1"/>
                </a:solidFill>
                <a:latin typeface="Consolas" pitchFamily="49" charset="0"/>
                <a:ea typeface="ＭＳ Ｐゴシック" charset="0"/>
                <a:cs typeface="ＭＳ Ｐゴシック" charset="0"/>
              </a:rPr>
              <a:t>, red, blue)</a:t>
            </a:r>
            <a:r>
              <a:rPr lang="en-US" sz="4000" dirty="0" smtClean="0">
                <a:solidFill>
                  <a:schemeClr val="tx1"/>
                </a:solidFill>
                <a:latin typeface="Consolas" pitchFamily="49" charset="0"/>
                <a:ea typeface="ＭＳ Ｐゴシック" charset="0"/>
                <a:cs typeface="ＭＳ Ｐゴシック" charset="0"/>
              </a:rPr>
              <a:t>;</a:t>
            </a:r>
            <a:endParaRPr lang="en-US" sz="1400" dirty="0">
              <a:solidFill>
                <a:schemeClr val="tx1"/>
              </a:solidFill>
              <a:latin typeface="Consolas" pitchFamily="49" charset="0"/>
              <a:ea typeface="ＭＳ Ｐゴシック" charset="0"/>
              <a:cs typeface="ＭＳ Ｐゴシック" charset="0"/>
            </a:endParaRPr>
          </a:p>
          <a:p>
            <a:pPr algn="l">
              <a:defRPr/>
            </a:pPr>
            <a:r>
              <a:rPr lang="en-US" sz="4000" dirty="0">
                <a:solidFill>
                  <a:schemeClr val="tx1"/>
                </a:solidFill>
                <a:latin typeface="Consolas" pitchFamily="49" charset="0"/>
                <a:ea typeface="ＭＳ Ｐゴシック" charset="0"/>
                <a:cs typeface="ＭＳ Ｐゴシック" charset="0"/>
              </a:rPr>
              <a:t>}</a:t>
            </a:r>
          </a:p>
        </p:txBody>
      </p:sp>
    </p:spTree>
    <p:extLst>
      <p:ext uri="{BB962C8B-B14F-4D97-AF65-F5344CB8AC3E}">
        <p14:creationId xmlns:p14="http://schemas.microsoft.com/office/powerpoint/2010/main" val="3630348509"/>
      </p:ext>
    </p:extLst>
  </p:cSld>
  <p:clrMapOvr>
    <a:masterClrMapping/>
  </p:clrMapOvr>
  <p:transition xmlns:p14="http://schemas.microsoft.com/office/powerpoint/2010/main" spd="me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Building linear gradients using Degrees</a:t>
            </a:r>
            <a:endParaRPr lang="en-US" dirty="0"/>
          </a:p>
        </p:txBody>
      </p:sp>
      <p:sp>
        <p:nvSpPr>
          <p:cNvPr id="3" name="Text Placeholder 2"/>
          <p:cNvSpPr>
            <a:spLocks noGrp="1"/>
          </p:cNvSpPr>
          <p:nvPr>
            <p:ph type="body" idx="1"/>
          </p:nvPr>
        </p:nvSpPr>
        <p:spPr>
          <a:xfrm>
            <a:off x="673100" y="2571750"/>
            <a:ext cx="11518900" cy="10604500"/>
          </a:xfrm>
        </p:spPr>
        <p:txBody>
          <a:bodyPr>
            <a:noAutofit/>
          </a:bodyPr>
          <a:lstStyle/>
          <a:p>
            <a:pPr eaLnBrk="1" hangingPunct="1">
              <a:lnSpc>
                <a:spcPct val="100000"/>
              </a:lnSpc>
            </a:pPr>
            <a:r>
              <a:rPr lang="en-US" sz="3600" dirty="0" smtClean="0">
                <a:solidFill>
                  <a:schemeClr val="accent5">
                    <a:lumMod val="75000"/>
                  </a:schemeClr>
                </a:solidFill>
                <a:cs typeface="Trade Gothic Next LT Pro Lt" pitchFamily="34" charset="0"/>
              </a:rPr>
              <a:t>Specify the line direction using degrees</a:t>
            </a:r>
          </a:p>
          <a:p>
            <a:pPr lvl="1">
              <a:lnSpc>
                <a:spcPct val="100000"/>
              </a:lnSpc>
              <a:spcBef>
                <a:spcPts val="4200"/>
              </a:spcBef>
              <a:buFont typeface="Courier New"/>
              <a:buChar char="o"/>
            </a:pPr>
            <a:r>
              <a:rPr lang="en-US" sz="3600" dirty="0">
                <a:solidFill>
                  <a:schemeClr val="tx2">
                    <a:lumMod val="75000"/>
                  </a:schemeClr>
                </a:solidFill>
                <a:cs typeface="Consolas"/>
              </a:rPr>
              <a:t>arrow</a:t>
            </a:r>
            <a:r>
              <a:rPr lang="en-US" sz="3600" dirty="0">
                <a:solidFill>
                  <a:schemeClr val="accent3">
                    <a:lumMod val="50000"/>
                  </a:schemeClr>
                </a:solidFill>
                <a:cs typeface="Consolas"/>
              </a:rPr>
              <a:t> </a:t>
            </a:r>
            <a:r>
              <a:rPr lang="en-US" sz="3600" u="sng" dirty="0">
                <a:solidFill>
                  <a:schemeClr val="accent3">
                    <a:lumMod val="50000"/>
                  </a:schemeClr>
                </a:solidFill>
                <a:cs typeface="Consolas"/>
              </a:rPr>
              <a:t>starts</a:t>
            </a:r>
            <a:r>
              <a:rPr lang="en-US" sz="3600" dirty="0">
                <a:solidFill>
                  <a:schemeClr val="accent3">
                    <a:lumMod val="50000"/>
                  </a:schemeClr>
                </a:solidFill>
                <a:cs typeface="Consolas"/>
              </a:rPr>
              <a:t> </a:t>
            </a:r>
            <a:r>
              <a:rPr lang="en-US" sz="3600" dirty="0" smtClean="0">
                <a:solidFill>
                  <a:schemeClr val="tx2">
                    <a:lumMod val="75000"/>
                  </a:schemeClr>
                </a:solidFill>
                <a:cs typeface="Consolas"/>
              </a:rPr>
              <a:t>at center</a:t>
            </a:r>
            <a:endParaRPr lang="en-US" sz="3600" dirty="0">
              <a:solidFill>
                <a:schemeClr val="tx2">
                  <a:lumMod val="75000"/>
                </a:schemeClr>
              </a:solidFill>
              <a:cs typeface="Consolas"/>
            </a:endParaRPr>
          </a:p>
          <a:p>
            <a:pPr lvl="1">
              <a:lnSpc>
                <a:spcPct val="100000"/>
              </a:lnSpc>
              <a:spcBef>
                <a:spcPts val="4200"/>
              </a:spcBef>
              <a:buFont typeface="Courier New"/>
              <a:buChar char="o"/>
            </a:pPr>
            <a:r>
              <a:rPr lang="en-US" sz="3600" dirty="0">
                <a:solidFill>
                  <a:schemeClr val="tx2">
                    <a:lumMod val="75000"/>
                  </a:schemeClr>
                </a:solidFill>
                <a:cs typeface="Consolas"/>
              </a:rPr>
              <a:t>arrow </a:t>
            </a:r>
            <a:r>
              <a:rPr lang="en-US" sz="3600" u="sng" dirty="0" smtClean="0">
                <a:solidFill>
                  <a:srgbClr val="6D4B0D"/>
                </a:solidFill>
                <a:cs typeface="Consolas"/>
              </a:rPr>
              <a:t>ends</a:t>
            </a:r>
            <a:r>
              <a:rPr lang="en-US" sz="3600" dirty="0" smtClean="0">
                <a:solidFill>
                  <a:schemeClr val="tx2">
                    <a:lumMod val="75000"/>
                  </a:schemeClr>
                </a:solidFill>
                <a:cs typeface="Consolas"/>
              </a:rPr>
              <a:t> </a:t>
            </a:r>
            <a:r>
              <a:rPr lang="en-US" sz="3600" dirty="0">
                <a:solidFill>
                  <a:schemeClr val="tx2">
                    <a:lumMod val="75000"/>
                  </a:schemeClr>
                </a:solidFill>
                <a:cs typeface="Consolas"/>
              </a:rPr>
              <a:t>at the </a:t>
            </a:r>
            <a:r>
              <a:rPr lang="en-US" sz="3600" dirty="0" smtClean="0">
                <a:solidFill>
                  <a:schemeClr val="tx2">
                    <a:lumMod val="75000"/>
                  </a:schemeClr>
                </a:solidFill>
                <a:cs typeface="Consolas"/>
              </a:rPr>
              <a:t>perimeter</a:t>
            </a:r>
            <a:endParaRPr lang="en-US" sz="3600" dirty="0">
              <a:solidFill>
                <a:schemeClr val="tx2">
                  <a:lumMod val="75000"/>
                </a:schemeClr>
              </a:solidFill>
              <a:cs typeface="Consolas"/>
            </a:endParaRPr>
          </a:p>
          <a:p>
            <a:pPr lvl="1">
              <a:lnSpc>
                <a:spcPct val="100000"/>
              </a:lnSpc>
              <a:spcBef>
                <a:spcPts val="4200"/>
              </a:spcBef>
              <a:buFont typeface="Courier New"/>
              <a:buChar char="o"/>
            </a:pPr>
            <a:r>
              <a:rPr lang="en-US" sz="3600" dirty="0">
                <a:solidFill>
                  <a:schemeClr val="tx2">
                    <a:lumMod val="75000"/>
                  </a:schemeClr>
                </a:solidFill>
                <a:cs typeface="Consolas"/>
              </a:rPr>
              <a:t>gradient direction </a:t>
            </a:r>
            <a:r>
              <a:rPr lang="en-US" sz="3600" dirty="0" smtClean="0">
                <a:solidFill>
                  <a:schemeClr val="tx2">
                    <a:lumMod val="75000"/>
                  </a:schemeClr>
                </a:solidFill>
                <a:cs typeface="Consolas"/>
              </a:rPr>
              <a:t>flows perpendicular to direction of line</a:t>
            </a:r>
            <a:endParaRPr lang="en-US" sz="3600" dirty="0">
              <a:solidFill>
                <a:schemeClr val="tx2">
                  <a:lumMod val="75000"/>
                </a:schemeClr>
              </a:solidFill>
              <a:cs typeface="Consolas"/>
            </a:endParaRPr>
          </a:p>
          <a:p>
            <a:pPr>
              <a:lnSpc>
                <a:spcPct val="100000"/>
              </a:lnSpc>
              <a:spcBef>
                <a:spcPts val="4200"/>
              </a:spcBef>
              <a:buFont typeface="Wingdings" charset="2"/>
              <a:buChar char="Ø"/>
            </a:pPr>
            <a:r>
              <a:rPr lang="en-US" sz="3600" dirty="0" smtClean="0">
                <a:solidFill>
                  <a:schemeClr val="accent3">
                    <a:lumMod val="75000"/>
                  </a:schemeClr>
                </a:solidFill>
                <a:cs typeface="Consolas"/>
              </a:rPr>
              <a:t>/HTML5/09-css3/Demos/linear-gradient-</a:t>
            </a:r>
            <a:r>
              <a:rPr lang="en-US" sz="3600" dirty="0" err="1" smtClean="0">
                <a:solidFill>
                  <a:schemeClr val="accent3">
                    <a:lumMod val="75000"/>
                  </a:schemeClr>
                </a:solidFill>
                <a:cs typeface="Consolas"/>
              </a:rPr>
              <a:t>degrees.html</a:t>
            </a:r>
            <a:endParaRPr lang="en-US" sz="3600" dirty="0" smtClean="0">
              <a:solidFill>
                <a:schemeClr val="accent3">
                  <a:lumMod val="75000"/>
                </a:schemeClr>
              </a:solidFill>
              <a:cs typeface="Consolas"/>
            </a:endParaRPr>
          </a:p>
        </p:txBody>
      </p:sp>
      <p:pic>
        <p:nvPicPr>
          <p:cNvPr id="9" name="Picture 8"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528936" y="9064973"/>
            <a:ext cx="1612264" cy="1612264"/>
          </a:xfrm>
          <a:prstGeom prst="rect">
            <a:avLst/>
          </a:prstGeom>
        </p:spPr>
      </p:pic>
      <p:pic>
        <p:nvPicPr>
          <p:cNvPr id="4" name="Picture 3" descr="Box-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6877" y="3498850"/>
            <a:ext cx="4432300" cy="3962400"/>
          </a:xfrm>
          <a:prstGeom prst="rect">
            <a:avLst/>
          </a:prstGeom>
        </p:spPr>
      </p:pic>
      <p:pic>
        <p:nvPicPr>
          <p:cNvPr id="6" name="Picture 5" descr="Box-colo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48941" y="8340436"/>
            <a:ext cx="4432300" cy="3962400"/>
          </a:xfrm>
          <a:prstGeom prst="rect">
            <a:avLst/>
          </a:prstGeom>
        </p:spPr>
      </p:pic>
    </p:spTree>
    <p:extLst>
      <p:ext uri="{BB962C8B-B14F-4D97-AF65-F5344CB8AC3E}">
        <p14:creationId xmlns:p14="http://schemas.microsoft.com/office/powerpoint/2010/main" val="2231886518"/>
      </p:ext>
    </p:extLst>
  </p:cSld>
  <p:clrMapOvr>
    <a:masterClrMapping/>
  </p:clrMapOvr>
  <p:transition xmlns:p14="http://schemas.microsoft.com/office/powerpoint/2010/main" spd="me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468656" y="1252689"/>
            <a:ext cx="19467708" cy="106691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4000" dirty="0">
                <a:solidFill>
                  <a:schemeClr val="tx1"/>
                </a:solidFill>
                <a:latin typeface="Consolas" pitchFamily="49" charset="0"/>
                <a:ea typeface="ＭＳ Ｐゴシック" charset="0"/>
                <a:cs typeface="ＭＳ Ｐゴシック" charset="0"/>
              </a:rPr>
              <a:t>#div { </a:t>
            </a:r>
          </a:p>
          <a:p>
            <a:pPr algn="l">
              <a:defRPr/>
            </a:pPr>
            <a:r>
              <a:rPr lang="en-US" sz="4000" dirty="0">
                <a:solidFill>
                  <a:schemeClr val="tx1"/>
                </a:solidFill>
                <a:latin typeface="Consolas" pitchFamily="49" charset="0"/>
                <a:ea typeface="ＭＳ Ｐゴシック" charset="0"/>
                <a:cs typeface="ＭＳ Ｐゴシック" charset="0"/>
              </a:rPr>
              <a:t>	background-color: red;</a:t>
            </a:r>
            <a:br>
              <a:rPr lang="en-US" sz="4000" dirty="0">
                <a:solidFill>
                  <a:schemeClr val="tx1"/>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
            </a:r>
            <a:br>
              <a:rPr lang="en-US" sz="4000" dirty="0">
                <a:solidFill>
                  <a:schemeClr val="tx1"/>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	</a:t>
            </a:r>
            <a:r>
              <a:rPr lang="en-US" sz="4000" dirty="0">
                <a:solidFill>
                  <a:srgbClr val="7F7F7F"/>
                </a:solidFill>
                <a:latin typeface="Consolas" pitchFamily="49" charset="0"/>
                <a:ea typeface="ＭＳ Ｐゴシック" charset="0"/>
                <a:cs typeface="ＭＳ Ｐゴシック" charset="0"/>
              </a:rPr>
              <a:t>/* Chrome 10+, Saf5.1+, </a:t>
            </a:r>
            <a:r>
              <a:rPr lang="en-US" sz="4000" dirty="0" err="1">
                <a:solidFill>
                  <a:srgbClr val="7F7F7F"/>
                </a:solidFill>
                <a:latin typeface="Consolas" pitchFamily="49" charset="0"/>
                <a:ea typeface="ＭＳ Ｐゴシック" charset="0"/>
                <a:cs typeface="ＭＳ Ｐゴシック" charset="0"/>
              </a:rPr>
              <a:t>iOS</a:t>
            </a:r>
            <a:r>
              <a:rPr lang="en-US" sz="4000" dirty="0">
                <a:solidFill>
                  <a:srgbClr val="7F7F7F"/>
                </a:solidFill>
                <a:latin typeface="Consolas" pitchFamily="49" charset="0"/>
                <a:ea typeface="ＭＳ Ｐゴシック" charset="0"/>
                <a:cs typeface="ＭＳ Ｐゴシック" charset="0"/>
              </a:rPr>
              <a:t> 5+ */</a:t>
            </a:r>
            <a:br>
              <a:rPr lang="en-US" sz="4000" dirty="0">
                <a:solidFill>
                  <a:srgbClr val="7F7F7F"/>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	background-image:	-</a:t>
            </a:r>
            <a:r>
              <a:rPr lang="en-US" sz="4000" dirty="0" err="1">
                <a:solidFill>
                  <a:schemeClr val="tx1"/>
                </a:solidFill>
                <a:latin typeface="Consolas" pitchFamily="49" charset="0"/>
                <a:ea typeface="ＭＳ Ｐゴシック" charset="0"/>
                <a:cs typeface="ＭＳ Ｐゴシック" charset="0"/>
              </a:rPr>
              <a:t>webkit</a:t>
            </a:r>
            <a:r>
              <a:rPr lang="en-US" sz="4000" dirty="0">
                <a:solidFill>
                  <a:schemeClr val="tx1"/>
                </a:solidFill>
                <a:latin typeface="Consolas" pitchFamily="49" charset="0"/>
                <a:ea typeface="ＭＳ Ｐゴシック" charset="0"/>
                <a:cs typeface="ＭＳ Ｐゴシック" charset="0"/>
              </a:rPr>
              <a:t>-linear-gradient(</a:t>
            </a:r>
            <a:r>
              <a:rPr lang="en-US" sz="4000" dirty="0">
                <a:solidFill>
                  <a:schemeClr val="accent3">
                    <a:lumMod val="75000"/>
                  </a:schemeClr>
                </a:solidFill>
                <a:latin typeface="Consolas" pitchFamily="49" charset="0"/>
                <a:ea typeface="ＭＳ Ｐゴシック" charset="0"/>
                <a:cs typeface="ＭＳ Ｐゴシック" charset="0"/>
              </a:rPr>
              <a:t>135deg</a:t>
            </a:r>
            <a:r>
              <a:rPr lang="en-US" sz="4000" dirty="0">
                <a:solidFill>
                  <a:schemeClr val="tx1"/>
                </a:solidFill>
                <a:latin typeface="Consolas" pitchFamily="49" charset="0"/>
                <a:ea typeface="ＭＳ Ｐゴシック" charset="0"/>
                <a:cs typeface="ＭＳ Ｐゴシック" charset="0"/>
              </a:rPr>
              <a:t>, red, blue); </a:t>
            </a:r>
          </a:p>
          <a:p>
            <a:pPr algn="l">
              <a:defRPr/>
            </a:pPr>
            <a:r>
              <a:rPr lang="en-US" sz="4000" dirty="0">
                <a:solidFill>
                  <a:srgbClr val="A6A6A6"/>
                </a:solidFill>
                <a:latin typeface="Consolas" pitchFamily="49" charset="0"/>
                <a:ea typeface="ＭＳ Ｐゴシック" charset="0"/>
                <a:cs typeface="ＭＳ Ｐゴシック" charset="0"/>
              </a:rPr>
              <a:t>	</a:t>
            </a:r>
          </a:p>
          <a:p>
            <a:pPr lvl="2" algn="l">
              <a:defRPr/>
            </a:pPr>
            <a:r>
              <a:rPr lang="en-US" sz="4000" dirty="0">
                <a:solidFill>
                  <a:srgbClr val="7F7F7F"/>
                </a:solidFill>
                <a:latin typeface="Consolas" pitchFamily="49" charset="0"/>
                <a:ea typeface="ＭＳ Ｐゴシック" charset="0"/>
                <a:cs typeface="ＭＳ Ｐゴシック" charset="0"/>
              </a:rPr>
              <a:t>/* FF3.6 */ </a:t>
            </a:r>
            <a:br>
              <a:rPr lang="en-US" sz="4000" dirty="0">
                <a:solidFill>
                  <a:srgbClr val="7F7F7F"/>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background-image:	-</a:t>
            </a:r>
            <a:r>
              <a:rPr lang="en-US" sz="4000" dirty="0" err="1">
                <a:solidFill>
                  <a:schemeClr val="tx1"/>
                </a:solidFill>
                <a:latin typeface="Consolas" pitchFamily="49" charset="0"/>
                <a:ea typeface="ＭＳ Ｐゴシック" charset="0"/>
                <a:cs typeface="ＭＳ Ｐゴシック" charset="0"/>
              </a:rPr>
              <a:t>moz</a:t>
            </a:r>
            <a:r>
              <a:rPr lang="en-US" sz="4000" dirty="0">
                <a:solidFill>
                  <a:schemeClr val="tx1"/>
                </a:solidFill>
                <a:latin typeface="Consolas" pitchFamily="49" charset="0"/>
                <a:ea typeface="ＭＳ Ｐゴシック" charset="0"/>
                <a:cs typeface="ＭＳ Ｐゴシック" charset="0"/>
              </a:rPr>
              <a:t>-linear-gradient(</a:t>
            </a:r>
            <a:r>
              <a:rPr lang="en-US" sz="4000" dirty="0">
                <a:solidFill>
                  <a:srgbClr val="A37113"/>
                </a:solidFill>
                <a:latin typeface="Consolas" pitchFamily="49" charset="0"/>
                <a:ea typeface="ＭＳ Ｐゴシック" charset="0"/>
                <a:cs typeface="ＭＳ Ｐゴシック" charset="0"/>
              </a:rPr>
              <a:t>135deg</a:t>
            </a:r>
            <a:r>
              <a:rPr lang="en-US" sz="4000" dirty="0">
                <a:solidFill>
                  <a:schemeClr val="tx1"/>
                </a:solidFill>
                <a:latin typeface="Consolas" pitchFamily="49" charset="0"/>
                <a:ea typeface="ＭＳ Ｐゴシック" charset="0"/>
                <a:cs typeface="ＭＳ Ｐゴシック" charset="0"/>
              </a:rPr>
              <a:t>, red, blue);</a:t>
            </a:r>
          </a:p>
          <a:p>
            <a:pPr algn="l">
              <a:defRPr/>
            </a:pPr>
            <a:r>
              <a:rPr lang="en-US" sz="4000" dirty="0">
                <a:solidFill>
                  <a:srgbClr val="A6A6A6"/>
                </a:solidFill>
                <a:latin typeface="Consolas" pitchFamily="49" charset="0"/>
                <a:ea typeface="ＭＳ Ｐゴシック" charset="0"/>
                <a:cs typeface="ＭＳ Ｐゴシック" charset="0"/>
              </a:rPr>
              <a:t>	</a:t>
            </a:r>
          </a:p>
          <a:p>
            <a:pPr lvl="2" algn="l">
              <a:defRPr/>
            </a:pPr>
            <a:r>
              <a:rPr lang="en-US" sz="4000" dirty="0">
                <a:solidFill>
                  <a:srgbClr val="7F7F7F"/>
                </a:solidFill>
                <a:latin typeface="Consolas" pitchFamily="49" charset="0"/>
                <a:ea typeface="ＭＳ Ｐゴシック" charset="0"/>
                <a:cs typeface="ＭＳ Ｐゴシック" charset="0"/>
              </a:rPr>
              <a:t>/* IE10 */ </a:t>
            </a:r>
            <a:br>
              <a:rPr lang="en-US" sz="4000" dirty="0">
                <a:solidFill>
                  <a:srgbClr val="7F7F7F"/>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background-image:	-</a:t>
            </a:r>
            <a:r>
              <a:rPr lang="en-US" sz="4000" dirty="0" err="1">
                <a:solidFill>
                  <a:schemeClr val="tx1"/>
                </a:solidFill>
                <a:latin typeface="Consolas" pitchFamily="49" charset="0"/>
                <a:ea typeface="ＭＳ Ｐゴシック" charset="0"/>
                <a:cs typeface="ＭＳ Ｐゴシック" charset="0"/>
              </a:rPr>
              <a:t>ms</a:t>
            </a:r>
            <a:r>
              <a:rPr lang="en-US" sz="4000" dirty="0">
                <a:solidFill>
                  <a:schemeClr val="tx1"/>
                </a:solidFill>
                <a:latin typeface="Consolas" pitchFamily="49" charset="0"/>
                <a:ea typeface="ＭＳ Ｐゴシック" charset="0"/>
                <a:cs typeface="ＭＳ Ｐゴシック" charset="0"/>
              </a:rPr>
              <a:t>-linear-gradient(</a:t>
            </a:r>
            <a:r>
              <a:rPr lang="en-US" sz="4000" dirty="0">
                <a:solidFill>
                  <a:srgbClr val="A37113"/>
                </a:solidFill>
                <a:latin typeface="Consolas" pitchFamily="49" charset="0"/>
                <a:ea typeface="ＭＳ Ｐゴシック" charset="0"/>
                <a:cs typeface="ＭＳ Ｐゴシック" charset="0"/>
              </a:rPr>
              <a:t>135deg</a:t>
            </a:r>
            <a:r>
              <a:rPr lang="en-US" sz="4000" dirty="0">
                <a:solidFill>
                  <a:schemeClr val="tx1"/>
                </a:solidFill>
                <a:latin typeface="Consolas" pitchFamily="49" charset="0"/>
                <a:ea typeface="ＭＳ Ｐゴシック" charset="0"/>
                <a:cs typeface="ＭＳ Ｐゴシック" charset="0"/>
              </a:rPr>
              <a:t>, red, blue); </a:t>
            </a:r>
          </a:p>
          <a:p>
            <a:pPr algn="l">
              <a:defRPr/>
            </a:pPr>
            <a:r>
              <a:rPr lang="en-US" sz="4000" dirty="0">
                <a:solidFill>
                  <a:srgbClr val="A6A6A6"/>
                </a:solidFill>
                <a:latin typeface="Consolas" pitchFamily="49" charset="0"/>
                <a:ea typeface="ＭＳ Ｐゴシック" charset="0"/>
                <a:cs typeface="ＭＳ Ｐゴシック" charset="0"/>
              </a:rPr>
              <a:t>	</a:t>
            </a:r>
          </a:p>
          <a:p>
            <a:pPr lvl="2" algn="l">
              <a:defRPr/>
            </a:pPr>
            <a:r>
              <a:rPr lang="en-US" sz="4000" dirty="0">
                <a:solidFill>
                  <a:srgbClr val="7F7F7F"/>
                </a:solidFill>
                <a:latin typeface="Consolas" pitchFamily="49" charset="0"/>
                <a:ea typeface="ＭＳ Ｐゴシック" charset="0"/>
                <a:cs typeface="ＭＳ Ｐゴシック" charset="0"/>
              </a:rPr>
              <a:t>/* Opera 11.10+ */</a:t>
            </a:r>
            <a:br>
              <a:rPr lang="en-US" sz="4000" dirty="0">
                <a:solidFill>
                  <a:srgbClr val="7F7F7F"/>
                </a:solidFill>
                <a:latin typeface="Consolas" pitchFamily="49" charset="0"/>
                <a:ea typeface="ＭＳ Ｐゴシック" charset="0"/>
                <a:cs typeface="ＭＳ Ｐゴシック" charset="0"/>
              </a:rPr>
            </a:br>
            <a:r>
              <a:rPr lang="en-US" sz="4000" dirty="0">
                <a:solidFill>
                  <a:schemeClr val="tx1"/>
                </a:solidFill>
                <a:latin typeface="Consolas" pitchFamily="49" charset="0"/>
                <a:ea typeface="ＭＳ Ｐゴシック" charset="0"/>
                <a:cs typeface="ＭＳ Ｐゴシック" charset="0"/>
              </a:rPr>
              <a:t>background-image:	-o-linear-gradient(</a:t>
            </a:r>
            <a:r>
              <a:rPr lang="en-US" sz="4000" dirty="0">
                <a:solidFill>
                  <a:srgbClr val="A37113"/>
                </a:solidFill>
                <a:latin typeface="Consolas" pitchFamily="49" charset="0"/>
                <a:ea typeface="ＭＳ Ｐゴシック" charset="0"/>
                <a:cs typeface="ＭＳ Ｐゴシック" charset="0"/>
              </a:rPr>
              <a:t>135deg</a:t>
            </a:r>
            <a:r>
              <a:rPr lang="en-US" sz="4000" dirty="0">
                <a:solidFill>
                  <a:schemeClr val="tx1"/>
                </a:solidFill>
                <a:latin typeface="Consolas" pitchFamily="49" charset="0"/>
                <a:ea typeface="ＭＳ Ｐゴシック" charset="0"/>
                <a:cs typeface="ＭＳ Ｐゴシック" charset="0"/>
              </a:rPr>
              <a:t>, red, blue); </a:t>
            </a:r>
            <a:br>
              <a:rPr lang="en-US" sz="4000" dirty="0">
                <a:solidFill>
                  <a:schemeClr val="tx1"/>
                </a:solidFill>
                <a:latin typeface="Consolas" pitchFamily="49" charset="0"/>
                <a:ea typeface="ＭＳ Ｐゴシック" charset="0"/>
                <a:cs typeface="ＭＳ Ｐゴシック" charset="0"/>
              </a:rPr>
            </a:br>
            <a:endParaRPr lang="en-US" sz="4000" dirty="0">
              <a:solidFill>
                <a:schemeClr val="tx1"/>
              </a:solidFill>
              <a:latin typeface="Consolas" pitchFamily="49" charset="0"/>
              <a:ea typeface="ＭＳ Ｐゴシック" charset="0"/>
              <a:cs typeface="ＭＳ Ｐゴシック" charset="0"/>
            </a:endParaRPr>
          </a:p>
          <a:p>
            <a:pPr algn="l">
              <a:defRPr/>
            </a:pPr>
            <a:r>
              <a:rPr lang="en-US" sz="4000" dirty="0">
                <a:solidFill>
                  <a:schemeClr val="tx1"/>
                </a:solidFill>
                <a:latin typeface="Consolas" pitchFamily="49" charset="0"/>
                <a:ea typeface="ＭＳ Ｐゴシック" charset="0"/>
                <a:cs typeface="ＭＳ Ｐゴシック" charset="0"/>
              </a:rPr>
              <a:t>	background-image: 	linear-gradient(</a:t>
            </a:r>
            <a:r>
              <a:rPr lang="en-US" sz="4000" dirty="0">
                <a:solidFill>
                  <a:srgbClr val="A37113"/>
                </a:solidFill>
                <a:latin typeface="Consolas" pitchFamily="49" charset="0"/>
                <a:ea typeface="ＭＳ Ｐゴシック" charset="0"/>
                <a:cs typeface="ＭＳ Ｐゴシック" charset="0"/>
              </a:rPr>
              <a:t>135deg</a:t>
            </a:r>
            <a:r>
              <a:rPr lang="en-US" sz="4000" dirty="0">
                <a:solidFill>
                  <a:schemeClr val="tx1"/>
                </a:solidFill>
                <a:latin typeface="Consolas" pitchFamily="49" charset="0"/>
                <a:ea typeface="ＭＳ Ｐゴシック" charset="0"/>
                <a:cs typeface="ＭＳ Ｐゴシック" charset="0"/>
              </a:rPr>
              <a:t>, red, blue);</a:t>
            </a:r>
          </a:p>
          <a:p>
            <a:pPr algn="l">
              <a:defRPr/>
            </a:pPr>
            <a:r>
              <a:rPr lang="en-US" sz="4000" dirty="0">
                <a:solidFill>
                  <a:schemeClr val="tx1"/>
                </a:solidFill>
                <a:latin typeface="Consolas" pitchFamily="49" charset="0"/>
                <a:ea typeface="ＭＳ Ｐゴシック" charset="0"/>
                <a:cs typeface="ＭＳ Ｐゴシック" charset="0"/>
              </a:rPr>
              <a:t>}</a:t>
            </a:r>
          </a:p>
        </p:txBody>
      </p:sp>
    </p:spTree>
    <p:extLst>
      <p:ext uri="{BB962C8B-B14F-4D97-AF65-F5344CB8AC3E}">
        <p14:creationId xmlns:p14="http://schemas.microsoft.com/office/powerpoint/2010/main" val="3812795535"/>
      </p:ext>
    </p:extLst>
  </p:cSld>
  <p:clrMapOvr>
    <a:masterClrMapping/>
  </p:clrMapOvr>
  <p:transition xmlns:p14="http://schemas.microsoft.com/office/powerpoint/2010/main" spd="me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11518900" cy="3429000"/>
          </a:xfrm>
        </p:spPr>
        <p:txBody>
          <a:bodyPr/>
          <a:lstStyle/>
          <a:p>
            <a:r>
              <a:rPr lang="en-US" dirty="0" smtClean="0"/>
              <a:t>building radial gradients</a:t>
            </a:r>
            <a:endParaRPr lang="en-US" dirty="0"/>
          </a:p>
        </p:txBody>
      </p:sp>
      <p:sp>
        <p:nvSpPr>
          <p:cNvPr id="5" name="Text Placeholder 2"/>
          <p:cNvSpPr>
            <a:spLocks noGrp="1"/>
          </p:cNvSpPr>
          <p:nvPr>
            <p:ph type="body" idx="1"/>
          </p:nvPr>
        </p:nvSpPr>
        <p:spPr>
          <a:xfrm>
            <a:off x="1784350" y="4222750"/>
            <a:ext cx="8597900" cy="8255000"/>
          </a:xfrm>
        </p:spPr>
        <p:txBody>
          <a:bodyPr anchor="t">
            <a:noAutofit/>
          </a:bodyPr>
          <a:lstStyle/>
          <a:p>
            <a:pPr eaLnBrk="1" hangingPunct="1">
              <a:lnSpc>
                <a:spcPct val="100000"/>
              </a:lnSpc>
            </a:pPr>
            <a:r>
              <a:rPr lang="en-US" sz="3600" dirty="0" smtClean="0">
                <a:solidFill>
                  <a:schemeClr val="accent5">
                    <a:lumMod val="75000"/>
                  </a:schemeClr>
                </a:solidFill>
                <a:cs typeface="Trade Gothic Next LT Pro Lt" pitchFamily="34" charset="0"/>
              </a:rPr>
              <a:t>Specify at least two colors </a:t>
            </a:r>
          </a:p>
          <a:p>
            <a:pPr lvl="1">
              <a:lnSpc>
                <a:spcPct val="100000"/>
              </a:lnSpc>
              <a:spcBef>
                <a:spcPts val="4200"/>
              </a:spcBef>
              <a:buFont typeface="Courier New"/>
              <a:buChar char="o"/>
            </a:pPr>
            <a:r>
              <a:rPr lang="en-US" sz="3600" dirty="0" smtClean="0">
                <a:solidFill>
                  <a:schemeClr val="accent5">
                    <a:lumMod val="75000"/>
                  </a:schemeClr>
                </a:solidFill>
                <a:cs typeface="Consolas"/>
              </a:rPr>
              <a:t>red</a:t>
            </a:r>
            <a:endParaRPr lang="en-US" sz="3600" dirty="0">
              <a:solidFill>
                <a:schemeClr val="accent5">
                  <a:lumMod val="75000"/>
                </a:schemeClr>
              </a:solidFill>
              <a:cs typeface="Consolas"/>
            </a:endParaRPr>
          </a:p>
          <a:p>
            <a:pPr lvl="1">
              <a:lnSpc>
                <a:spcPct val="100000"/>
              </a:lnSpc>
              <a:spcBef>
                <a:spcPts val="4200"/>
              </a:spcBef>
              <a:buFont typeface="Courier New"/>
              <a:buChar char="o"/>
            </a:pPr>
            <a:r>
              <a:rPr lang="en-US" sz="3600" dirty="0" smtClean="0">
                <a:solidFill>
                  <a:schemeClr val="accent1">
                    <a:lumMod val="50000"/>
                  </a:schemeClr>
                </a:solidFill>
                <a:cs typeface="Consolas"/>
              </a:rPr>
              <a:t>blue</a:t>
            </a:r>
          </a:p>
          <a:p>
            <a:pPr eaLnBrk="1" hangingPunct="1">
              <a:lnSpc>
                <a:spcPct val="100000"/>
              </a:lnSpc>
            </a:pPr>
            <a:r>
              <a:rPr lang="en-US" sz="3600" dirty="0">
                <a:solidFill>
                  <a:schemeClr val="accent5">
                    <a:lumMod val="75000"/>
                  </a:schemeClr>
                </a:solidFill>
                <a:cs typeface="Trade Gothic Next LT Pro Lt" pitchFamily="34" charset="0"/>
              </a:rPr>
              <a:t>Specify </a:t>
            </a:r>
            <a:r>
              <a:rPr lang="en-US" sz="3600" dirty="0" smtClean="0">
                <a:solidFill>
                  <a:schemeClr val="accent5">
                    <a:lumMod val="75000"/>
                  </a:schemeClr>
                </a:solidFill>
                <a:cs typeface="Trade Gothic Next LT Pro Lt" pitchFamily="34" charset="0"/>
              </a:rPr>
              <a:t>the position </a:t>
            </a:r>
            <a:endParaRPr lang="en-US" sz="3600" dirty="0">
              <a:solidFill>
                <a:schemeClr val="accent5">
                  <a:lumMod val="75000"/>
                </a:schemeClr>
              </a:solidFill>
              <a:cs typeface="Trade Gothic Next LT Pro Lt" pitchFamily="34" charset="0"/>
            </a:endParaRPr>
          </a:p>
          <a:p>
            <a:pPr lvl="1">
              <a:lnSpc>
                <a:spcPct val="100000"/>
              </a:lnSpc>
              <a:spcBef>
                <a:spcPts val="4200"/>
              </a:spcBef>
              <a:buFont typeface="Courier New"/>
              <a:buChar char="o"/>
            </a:pPr>
            <a:r>
              <a:rPr lang="en-US" sz="3600" dirty="0" smtClean="0">
                <a:solidFill>
                  <a:schemeClr val="tx1">
                    <a:lumMod val="75000"/>
                  </a:schemeClr>
                </a:solidFill>
                <a:cs typeface="Consolas"/>
              </a:rPr>
              <a:t>center (default) </a:t>
            </a:r>
          </a:p>
          <a:p>
            <a:pPr lvl="1">
              <a:lnSpc>
                <a:spcPct val="100000"/>
              </a:lnSpc>
              <a:spcBef>
                <a:spcPts val="4200"/>
              </a:spcBef>
              <a:buFont typeface="Courier New"/>
              <a:buChar char="o"/>
            </a:pPr>
            <a:endParaRPr lang="en-US" sz="3600" dirty="0">
              <a:solidFill>
                <a:schemeClr val="tx1">
                  <a:lumMod val="75000"/>
                </a:schemeClr>
              </a:solidFill>
              <a:cs typeface="Consolas"/>
            </a:endParaRPr>
          </a:p>
          <a:p>
            <a:pPr lvl="1">
              <a:lnSpc>
                <a:spcPct val="100000"/>
              </a:lnSpc>
              <a:spcBef>
                <a:spcPts val="4200"/>
              </a:spcBef>
              <a:buFont typeface="Courier New"/>
              <a:buChar char="o"/>
            </a:pPr>
            <a:endParaRPr lang="en-US" sz="3600" dirty="0">
              <a:solidFill>
                <a:schemeClr val="tx2">
                  <a:lumMod val="75000"/>
                </a:schemeClr>
              </a:solidFill>
              <a:cs typeface="Consolas"/>
            </a:endParaRPr>
          </a:p>
        </p:txBody>
      </p:sp>
      <p:graphicFrame>
        <p:nvGraphicFramePr>
          <p:cNvPr id="4" name="Diagram 3"/>
          <p:cNvGraphicFramePr/>
          <p:nvPr>
            <p:extLst>
              <p:ext uri="{D42A27DB-BD31-4B8C-83A1-F6EECF244321}">
                <p14:modId xmlns:p14="http://schemas.microsoft.com/office/powerpoint/2010/main" val="2352426755"/>
              </p:ext>
            </p:extLst>
          </p:nvPr>
        </p:nvGraphicFramePr>
        <p:xfrm>
          <a:off x="6381750" y="197414"/>
          <a:ext cx="19367500" cy="13412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0369268"/>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p:spPr>
        <p:txBody>
          <a:bodyPr/>
          <a:lstStyle/>
          <a:p>
            <a:pPr lvl="0"/>
            <a:r>
              <a:rPr lang="en-US" dirty="0" smtClean="0"/>
              <a:t>Facilities and Procedures</a:t>
            </a:r>
            <a:endParaRPr dirty="0"/>
          </a:p>
        </p:txBody>
      </p:sp>
      <p:sp>
        <p:nvSpPr>
          <p:cNvPr id="37" name="Shape 37"/>
          <p:cNvSpPr>
            <a:spLocks noGrp="1"/>
          </p:cNvSpPr>
          <p:nvPr>
            <p:ph type="body" idx="1"/>
          </p:nvPr>
        </p:nvSpPr>
        <p:spPr>
          <a:xfrm>
            <a:off x="3651077" y="3232727"/>
            <a:ext cx="18288173" cy="10097371"/>
          </a:xfrm>
          <a:prstGeom prst="rect">
            <a:avLst/>
          </a:prstGeom>
        </p:spPr>
        <p:txBody>
          <a:bodyPr anchor="t">
            <a:noAutofit/>
          </a:bodyPr>
          <a:lstStyle/>
          <a:p>
            <a:pPr lvl="0">
              <a:lnSpc>
                <a:spcPct val="50000"/>
              </a:lnSpc>
            </a:pPr>
            <a:r>
              <a:rPr lang="en-US" sz="4000" dirty="0" smtClean="0">
                <a:solidFill>
                  <a:schemeClr val="accent5">
                    <a:lumMod val="75000"/>
                  </a:schemeClr>
                </a:solidFill>
              </a:rPr>
              <a:t>Washrooms</a:t>
            </a:r>
          </a:p>
          <a:p>
            <a:pPr lvl="0">
              <a:lnSpc>
                <a:spcPct val="50000"/>
              </a:lnSpc>
            </a:pPr>
            <a:r>
              <a:rPr lang="en-US" sz="4000" dirty="0" smtClean="0">
                <a:solidFill>
                  <a:schemeClr val="accent5">
                    <a:lumMod val="75000"/>
                  </a:schemeClr>
                </a:solidFill>
              </a:rPr>
              <a:t>Phones</a:t>
            </a:r>
          </a:p>
          <a:p>
            <a:pPr lvl="4">
              <a:lnSpc>
                <a:spcPct val="50000"/>
              </a:lnSpc>
              <a:buFont typeface="Courier New"/>
              <a:buChar char="o"/>
            </a:pPr>
            <a:r>
              <a:rPr lang="en-US" sz="4000" dirty="0" smtClean="0"/>
              <a:t>vibrate</a:t>
            </a:r>
          </a:p>
          <a:p>
            <a:pPr lvl="4">
              <a:lnSpc>
                <a:spcPct val="50000"/>
              </a:lnSpc>
              <a:buFont typeface="Courier New"/>
              <a:buChar char="o"/>
            </a:pPr>
            <a:r>
              <a:rPr lang="en-US" sz="4000" dirty="0" smtClean="0"/>
              <a:t>leave room </a:t>
            </a:r>
          </a:p>
          <a:p>
            <a:pPr algn="l">
              <a:lnSpc>
                <a:spcPct val="50000"/>
              </a:lnSpc>
            </a:pPr>
            <a:r>
              <a:rPr lang="en-US" sz="4000" dirty="0">
                <a:solidFill>
                  <a:srgbClr val="7D1102"/>
                </a:solidFill>
              </a:rPr>
              <a:t>Directives</a:t>
            </a:r>
          </a:p>
          <a:p>
            <a:pPr algn="l">
              <a:lnSpc>
                <a:spcPct val="50000"/>
              </a:lnSpc>
            </a:pPr>
            <a:r>
              <a:rPr lang="en-US" sz="4000" dirty="0">
                <a:solidFill>
                  <a:srgbClr val="7D1102"/>
                </a:solidFill>
              </a:rPr>
              <a:t>Adobe Connect</a:t>
            </a:r>
          </a:p>
          <a:p>
            <a:pPr lvl="4" algn="l">
              <a:lnSpc>
                <a:spcPct val="50000"/>
              </a:lnSpc>
              <a:buFont typeface="Courier New"/>
              <a:buChar char="o"/>
            </a:pPr>
            <a:r>
              <a:rPr lang="en-US" sz="4000" dirty="0"/>
              <a:t>if needed – mute voice </a:t>
            </a:r>
          </a:p>
          <a:p>
            <a:pPr algn="l">
              <a:lnSpc>
                <a:spcPct val="50000"/>
              </a:lnSpc>
            </a:pPr>
            <a:r>
              <a:rPr lang="en-US" sz="4000" dirty="0">
                <a:solidFill>
                  <a:srgbClr val="7D1102"/>
                </a:solidFill>
              </a:rPr>
              <a:t>Lunch</a:t>
            </a:r>
          </a:p>
          <a:p>
            <a:pPr lvl="2">
              <a:lnSpc>
                <a:spcPct val="50000"/>
              </a:lnSpc>
              <a:buFont typeface="Courier New"/>
              <a:buChar char="o"/>
            </a:pPr>
            <a:endParaRPr lang="en-US" sz="4000" dirty="0" smtClean="0"/>
          </a:p>
          <a:p>
            <a:pPr marL="0" lvl="0" indent="0">
              <a:lnSpc>
                <a:spcPct val="50000"/>
              </a:lnSpc>
              <a:buNone/>
            </a:pPr>
            <a:endParaRPr lang="en-US" sz="4000" dirty="0" smtClean="0"/>
          </a:p>
        </p:txBody>
      </p:sp>
    </p:spTree>
    <p:extLst>
      <p:ext uri="{BB962C8B-B14F-4D97-AF65-F5344CB8AC3E}">
        <p14:creationId xmlns:p14="http://schemas.microsoft.com/office/powerpoint/2010/main" val="28844447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normAutofit fontScale="90000"/>
          </a:bodyPr>
          <a:lstStyle/>
          <a:p>
            <a:pPr lvl="0"/>
            <a:r>
              <a:rPr lang="en-US" dirty="0" smtClean="0"/>
              <a:t>Unit 2</a:t>
            </a:r>
            <a:br>
              <a:rPr lang="en-US" dirty="0" smtClean="0"/>
            </a:br>
            <a:r>
              <a:rPr lang="en-US" dirty="0" smtClean="0"/>
              <a:t>tools and resources</a:t>
            </a:r>
            <a:endParaRPr dirty="0"/>
          </a:p>
        </p:txBody>
      </p:sp>
      <p:pic>
        <p:nvPicPr>
          <p:cNvPr id="4" name="Picture 3" descr="HTML5_logo_and_wordmark.svg.png"/>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8289637" y="4756728"/>
            <a:ext cx="7874000" cy="7874000"/>
          </a:xfrm>
          <a:prstGeom prst="rect">
            <a:avLst/>
          </a:prstGeom>
        </p:spPr>
      </p:pic>
    </p:spTree>
    <p:extLst>
      <p:ext uri="{BB962C8B-B14F-4D97-AF65-F5344CB8AC3E}">
        <p14:creationId xmlns:p14="http://schemas.microsoft.com/office/powerpoint/2010/main" val="9422062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Demo – CSS Radial Gradients</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6467682"/>
            <a:ext cx="11227376" cy="2327067"/>
          </a:xfrm>
        </p:spPr>
        <p:txBody>
          <a:bodyPr>
            <a:noAutofit/>
          </a:bodyPr>
          <a:lstStyle/>
          <a:p>
            <a:pPr eaLnBrk="1" hangingPunct="1">
              <a:buFont typeface="Wingdings" charset="2"/>
              <a:buChar char="v"/>
            </a:pPr>
            <a:endParaRPr lang="en-US" sz="4400" b="1" dirty="0" smtClean="0">
              <a:solidFill>
                <a:srgbClr val="51868F"/>
              </a:solidFill>
              <a:latin typeface="+mj-lt"/>
              <a:cs typeface="Trade Gothic Next LT Pro Lt" pitchFamily="34" charset="0"/>
            </a:endParaRPr>
          </a:p>
          <a:p>
            <a:pPr eaLnBrk="1" hangingPunct="1">
              <a:buFont typeface="Wingdings" charset="2"/>
              <a:buChar char="v"/>
            </a:pPr>
            <a:r>
              <a:rPr lang="en-US" sz="4400" b="1" dirty="0" smtClean="0">
                <a:solidFill>
                  <a:srgbClr val="51868F"/>
                </a:solidFill>
                <a:latin typeface="+mj-lt"/>
                <a:cs typeface="Trade Gothic Next LT Pro Lt" pitchFamily="34" charset="0"/>
              </a:rPr>
              <a:t>Demos/Unit09-CSS3/radial-gradient-</a:t>
            </a:r>
            <a:r>
              <a:rPr lang="en-US" sz="4400" b="1" dirty="0" err="1" smtClean="0">
                <a:solidFill>
                  <a:srgbClr val="51868F"/>
                </a:solidFill>
                <a:latin typeface="+mj-lt"/>
                <a:cs typeface="Trade Gothic Next LT Pro Lt" pitchFamily="34" charset="0"/>
              </a:rPr>
              <a:t>iframe.html</a:t>
            </a:r>
            <a:endParaRPr lang="en-US" sz="4400" dirty="0">
              <a:solidFill>
                <a:srgbClr val="51868F"/>
              </a:solidFill>
              <a:latin typeface="+mj-lt"/>
              <a:cs typeface="Trade Gothic Next LT Pro Lt" pitchFamily="34" charset="0"/>
            </a:endParaRPr>
          </a:p>
        </p:txBody>
      </p:sp>
      <p:pic>
        <p:nvPicPr>
          <p:cNvPr id="5" name="Picture 4" descr="Slice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0650" y="57930"/>
            <a:ext cx="17437100" cy="13658070"/>
          </a:xfrm>
          <a:prstGeom prst="rect">
            <a:avLst/>
          </a:prstGeom>
        </p:spPr>
      </p:pic>
    </p:spTree>
    <p:extLst>
      <p:ext uri="{BB962C8B-B14F-4D97-AF65-F5344CB8AC3E}">
        <p14:creationId xmlns:p14="http://schemas.microsoft.com/office/powerpoint/2010/main" val="2742048530"/>
      </p:ext>
    </p:extLst>
  </p:cSld>
  <p:clrMapOvr>
    <a:masterClrMapping/>
  </p:clrMapOvr>
  <p:transition xmlns:p14="http://schemas.microsoft.com/office/powerpoint/2010/main" spd="med"/>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lstStyle/>
          <a:p>
            <a:pPr lvl="0"/>
            <a:r>
              <a:rPr lang="en-CA" dirty="0" smtClean="0"/>
              <a:t>Transforms and </a:t>
            </a:r>
            <a:r>
              <a:rPr lang="en-CA" dirty="0" err="1" smtClean="0"/>
              <a:t>trasitions</a:t>
            </a:r>
            <a:endParaRPr sz="8000" dirty="0"/>
          </a:p>
        </p:txBody>
      </p:sp>
      <p:pic>
        <p:nvPicPr>
          <p:cNvPr id="5" name="Picture 4" descr="css3-logo.png"/>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8405091" y="4312227"/>
            <a:ext cx="8093363" cy="8093363"/>
          </a:xfrm>
          <a:prstGeom prst="rect">
            <a:avLst/>
          </a:prstGeom>
        </p:spPr>
      </p:pic>
    </p:spTree>
    <p:extLst>
      <p:ext uri="{BB962C8B-B14F-4D97-AF65-F5344CB8AC3E}">
        <p14:creationId xmlns:p14="http://schemas.microsoft.com/office/powerpoint/2010/main" val="8522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Transforms and </a:t>
            </a:r>
            <a:r>
              <a:rPr lang="en-US" dirty="0" err="1" smtClean="0"/>
              <a:t>trasitions</a:t>
            </a:r>
            <a:endParaRPr lang="en-US" dirty="0"/>
          </a:p>
        </p:txBody>
      </p:sp>
      <p:sp>
        <p:nvSpPr>
          <p:cNvPr id="3" name="Text Placeholder 2"/>
          <p:cNvSpPr>
            <a:spLocks noGrp="1"/>
          </p:cNvSpPr>
          <p:nvPr>
            <p:ph type="body" idx="1"/>
          </p:nvPr>
        </p:nvSpPr>
        <p:spPr>
          <a:xfrm>
            <a:off x="673100" y="2286000"/>
            <a:ext cx="23050500" cy="1060450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The problem </a:t>
            </a:r>
          </a:p>
          <a:p>
            <a:pPr lvl="1">
              <a:lnSpc>
                <a:spcPct val="50000"/>
              </a:lnSpc>
              <a:spcBef>
                <a:spcPts val="4200"/>
              </a:spcBef>
              <a:buFont typeface="Courier New"/>
              <a:buChar char="o"/>
            </a:pPr>
            <a:r>
              <a:rPr lang="en-US" sz="4000" dirty="0" smtClean="0">
                <a:solidFill>
                  <a:schemeClr val="tx2">
                    <a:lumMod val="75000"/>
                  </a:schemeClr>
                </a:solidFill>
                <a:latin typeface="+mj-lt"/>
                <a:cs typeface="Consolas"/>
              </a:rPr>
              <a:t>even for the simplest graphic effects and/or animations, designers had to rely on third part plugins </a:t>
            </a:r>
          </a:p>
          <a:p>
            <a:pPr eaLnBrk="1" hangingPunct="1">
              <a:lnSpc>
                <a:spcPct val="50000"/>
              </a:lnSpc>
            </a:pPr>
            <a:r>
              <a:rPr lang="en-US" sz="4000" dirty="0">
                <a:solidFill>
                  <a:schemeClr val="accent5">
                    <a:lumMod val="75000"/>
                  </a:schemeClr>
                </a:solidFill>
                <a:cs typeface="Trade Gothic Next LT Pro Lt" pitchFamily="34" charset="0"/>
              </a:rPr>
              <a:t>The </a:t>
            </a:r>
            <a:r>
              <a:rPr lang="en-US" sz="4000" dirty="0" smtClean="0">
                <a:solidFill>
                  <a:schemeClr val="accent5">
                    <a:lumMod val="75000"/>
                  </a:schemeClr>
                </a:solidFill>
                <a:cs typeface="Trade Gothic Next LT Pro Lt" pitchFamily="34" charset="0"/>
              </a:rPr>
              <a:t>solution</a:t>
            </a:r>
            <a:endParaRPr lang="en-US" sz="4000" dirty="0">
              <a:solidFill>
                <a:schemeClr val="accent5">
                  <a:lumMod val="75000"/>
                </a:schemeClr>
              </a:solidFill>
              <a:cs typeface="Trade Gothic Next LT Pro Lt" pitchFamily="34" charset="0"/>
            </a:endParaRPr>
          </a:p>
          <a:p>
            <a:pPr lvl="1">
              <a:lnSpc>
                <a:spcPct val="50000"/>
              </a:lnSpc>
              <a:spcBef>
                <a:spcPts val="4200"/>
              </a:spcBef>
              <a:buFont typeface="Courier New"/>
              <a:buChar char="o"/>
            </a:pPr>
            <a:r>
              <a:rPr lang="en-US" sz="4000" dirty="0" smtClean="0">
                <a:solidFill>
                  <a:schemeClr val="tx2">
                    <a:lumMod val="75000"/>
                  </a:schemeClr>
                </a:solidFill>
                <a:cs typeface="Consolas"/>
              </a:rPr>
              <a:t>CSS3 Transforms for graphical effects: skew, scale, rotate, translate</a:t>
            </a:r>
          </a:p>
          <a:p>
            <a:pPr lvl="1">
              <a:lnSpc>
                <a:spcPct val="50000"/>
              </a:lnSpc>
              <a:spcBef>
                <a:spcPts val="4200"/>
              </a:spcBef>
              <a:buFont typeface="Courier New"/>
              <a:buChar char="o"/>
            </a:pPr>
            <a:r>
              <a:rPr lang="en-US" sz="4000" dirty="0" smtClean="0">
                <a:solidFill>
                  <a:schemeClr val="tx2">
                    <a:lumMod val="75000"/>
                  </a:schemeClr>
                </a:solidFill>
                <a:cs typeface="Consolas"/>
              </a:rPr>
              <a:t>CSS3 Transitions for animations</a:t>
            </a:r>
            <a:endParaRPr lang="en-US" sz="4000" dirty="0">
              <a:solidFill>
                <a:schemeClr val="tx2">
                  <a:lumMod val="75000"/>
                </a:schemeClr>
              </a:solidFill>
              <a:cs typeface="Consolas"/>
            </a:endParaRPr>
          </a:p>
          <a:p>
            <a:pPr eaLnBrk="1" hangingPunct="1">
              <a:lnSpc>
                <a:spcPct val="50000"/>
              </a:lnSpc>
            </a:pPr>
            <a:r>
              <a:rPr lang="en-US" sz="4000" dirty="0" smtClean="0">
                <a:solidFill>
                  <a:schemeClr val="accent5">
                    <a:lumMod val="75000"/>
                  </a:schemeClr>
                </a:solidFill>
                <a:cs typeface="Trade Gothic Next LT Pro Lt" pitchFamily="34" charset="0"/>
              </a:rPr>
              <a:t>The benefits</a:t>
            </a:r>
            <a:endParaRPr lang="en-US" sz="4000" dirty="0">
              <a:solidFill>
                <a:schemeClr val="accent5">
                  <a:lumMod val="75000"/>
                </a:schemeClr>
              </a:solidFill>
              <a:cs typeface="Trade Gothic Next LT Pro Lt" pitchFamily="34" charset="0"/>
            </a:endParaRPr>
          </a:p>
          <a:p>
            <a:pPr lvl="1">
              <a:lnSpc>
                <a:spcPct val="50000"/>
              </a:lnSpc>
              <a:spcBef>
                <a:spcPts val="4200"/>
              </a:spcBef>
              <a:buFont typeface="Courier New"/>
              <a:buChar char="o"/>
            </a:pPr>
            <a:r>
              <a:rPr lang="en-US" sz="4000" dirty="0" smtClean="0">
                <a:solidFill>
                  <a:schemeClr val="tx2">
                    <a:lumMod val="75000"/>
                  </a:schemeClr>
                </a:solidFill>
                <a:latin typeface="+mj-lt"/>
                <a:cs typeface="Consolas"/>
              </a:rPr>
              <a:t>text does not have to be converted to an image to apply the desired effects </a:t>
            </a:r>
          </a:p>
          <a:p>
            <a:pPr lvl="1">
              <a:lnSpc>
                <a:spcPct val="50000"/>
              </a:lnSpc>
              <a:spcBef>
                <a:spcPts val="4200"/>
              </a:spcBef>
              <a:buFont typeface="Courier New"/>
              <a:buChar char="o"/>
            </a:pPr>
            <a:r>
              <a:rPr lang="en-US" sz="4000" dirty="0" smtClean="0">
                <a:solidFill>
                  <a:schemeClr val="tx2">
                    <a:lumMod val="75000"/>
                  </a:schemeClr>
                </a:solidFill>
                <a:cs typeface="Consolas"/>
              </a:rPr>
              <a:t>content remains selectable,</a:t>
            </a:r>
            <a:r>
              <a:rPr lang="en-US" sz="4000" dirty="0">
                <a:solidFill>
                  <a:schemeClr val="tx2">
                    <a:lumMod val="75000"/>
                  </a:schemeClr>
                </a:solidFill>
                <a:cs typeface="Consolas"/>
              </a:rPr>
              <a:t> </a:t>
            </a:r>
            <a:r>
              <a:rPr lang="en-US" sz="4000" dirty="0" smtClean="0">
                <a:solidFill>
                  <a:schemeClr val="tx2">
                    <a:lumMod val="75000"/>
                  </a:schemeClr>
                </a:solidFill>
                <a:cs typeface="Consolas"/>
              </a:rPr>
              <a:t>searchable</a:t>
            </a:r>
          </a:p>
          <a:p>
            <a:pPr lvl="1">
              <a:lnSpc>
                <a:spcPct val="50000"/>
              </a:lnSpc>
              <a:spcBef>
                <a:spcPts val="4200"/>
              </a:spcBef>
              <a:buFont typeface="Courier New"/>
              <a:buChar char="o"/>
            </a:pPr>
            <a:r>
              <a:rPr lang="en-US" sz="4000" dirty="0" smtClean="0">
                <a:solidFill>
                  <a:schemeClr val="tx2">
                    <a:lumMod val="75000"/>
                  </a:schemeClr>
                </a:solidFill>
                <a:latin typeface="+mj-lt"/>
                <a:cs typeface="Consolas"/>
              </a:rPr>
              <a:t>no reliance on plugins </a:t>
            </a:r>
          </a:p>
        </p:txBody>
      </p:sp>
    </p:spTree>
    <p:extLst>
      <p:ext uri="{BB962C8B-B14F-4D97-AF65-F5344CB8AC3E}">
        <p14:creationId xmlns:p14="http://schemas.microsoft.com/office/powerpoint/2010/main" val="119218061"/>
      </p:ext>
    </p:extLst>
  </p:cSld>
  <p:clrMapOvr>
    <a:masterClrMapping/>
  </p:clrMapOvr>
  <p:transition xmlns:p14="http://schemas.microsoft.com/office/powerpoint/2010/main" spd="me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transforms </a:t>
            </a:r>
            <a:endParaRPr lang="en-US" dirty="0"/>
          </a:p>
        </p:txBody>
      </p:sp>
      <p:sp>
        <p:nvSpPr>
          <p:cNvPr id="3" name="Text Placeholder 2"/>
          <p:cNvSpPr>
            <a:spLocks noGrp="1"/>
          </p:cNvSpPr>
          <p:nvPr>
            <p:ph type="body" idx="1"/>
          </p:nvPr>
        </p:nvSpPr>
        <p:spPr>
          <a:xfrm>
            <a:off x="9194800" y="2266950"/>
            <a:ext cx="5613400" cy="2159000"/>
          </a:xfrm>
        </p:spPr>
        <p:txBody>
          <a:bodyPr>
            <a:noAutofit/>
          </a:bodyPr>
          <a:lstStyle/>
          <a:p>
            <a:pPr marL="0" indent="0" algn="ctr" eaLnBrk="1" hangingPunct="1">
              <a:lnSpc>
                <a:spcPct val="50000"/>
              </a:lnSpc>
              <a:buNone/>
            </a:pPr>
            <a:r>
              <a:rPr lang="en-US" sz="4000" dirty="0" smtClean="0">
                <a:solidFill>
                  <a:schemeClr val="accent5">
                    <a:lumMod val="75000"/>
                  </a:schemeClr>
                </a:solidFill>
                <a:cs typeface="Trade Gothic Next LT Pro Lt" pitchFamily="34" charset="0"/>
              </a:rPr>
              <a:t>Two variations: </a:t>
            </a:r>
          </a:p>
        </p:txBody>
      </p:sp>
      <p:sp>
        <p:nvSpPr>
          <p:cNvPr id="9" name="Text Placeholder 2"/>
          <p:cNvSpPr txBox="1">
            <a:spLocks/>
          </p:cNvSpPr>
          <p:nvPr/>
        </p:nvSpPr>
        <p:spPr>
          <a:xfrm>
            <a:off x="673100" y="2857500"/>
            <a:ext cx="10883900" cy="10604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indent="0">
              <a:lnSpc>
                <a:spcPct val="100000"/>
              </a:lnSpc>
              <a:buNone/>
            </a:pPr>
            <a:r>
              <a:rPr lang="en-US" sz="4000" dirty="0" smtClean="0">
                <a:solidFill>
                  <a:schemeClr val="accent5">
                    <a:lumMod val="75000"/>
                  </a:schemeClr>
                </a:solidFill>
                <a:cs typeface="Trade Gothic Next LT Pro Lt" pitchFamily="34" charset="0"/>
              </a:rPr>
              <a:t>2D</a:t>
            </a:r>
          </a:p>
          <a:p>
            <a:pPr algn="l">
              <a:lnSpc>
                <a:spcPct val="100000"/>
              </a:lnSpc>
            </a:pPr>
            <a:r>
              <a:rPr lang="en-US" sz="4000" dirty="0" smtClean="0">
                <a:solidFill>
                  <a:schemeClr val="accent5">
                    <a:lumMod val="75000"/>
                  </a:schemeClr>
                </a:solidFill>
                <a:cs typeface="Trade Gothic Next LT Pro Lt" pitchFamily="34" charset="0"/>
              </a:rPr>
              <a:t>The 2D transform functions </a:t>
            </a:r>
          </a:p>
          <a:p>
            <a:pPr lvl="1" algn="l">
              <a:lnSpc>
                <a:spcPct val="100000"/>
              </a:lnSpc>
              <a:spcBef>
                <a:spcPts val="4200"/>
              </a:spcBef>
              <a:buFont typeface="Courier New"/>
              <a:buChar char="o"/>
            </a:pPr>
            <a:r>
              <a:rPr lang="en-US" sz="4000" dirty="0" smtClean="0">
                <a:solidFill>
                  <a:schemeClr val="tx2">
                    <a:lumMod val="75000"/>
                  </a:schemeClr>
                </a:solidFill>
                <a:cs typeface="Consolas"/>
              </a:rPr>
              <a:t>skew- wrap it out of square </a:t>
            </a:r>
          </a:p>
          <a:p>
            <a:pPr lvl="1" algn="l">
              <a:lnSpc>
                <a:spcPct val="100000"/>
              </a:lnSpc>
              <a:spcBef>
                <a:spcPts val="4200"/>
              </a:spcBef>
              <a:buFont typeface="Courier New"/>
              <a:buChar char="o"/>
            </a:pPr>
            <a:r>
              <a:rPr lang="en-US" sz="4000" dirty="0" smtClean="0">
                <a:solidFill>
                  <a:schemeClr val="tx2">
                    <a:lumMod val="75000"/>
                  </a:schemeClr>
                </a:solidFill>
                <a:cs typeface="Consolas"/>
              </a:rPr>
              <a:t>scale – stretch it higher or wider; squeeze it lower or narrower </a:t>
            </a:r>
          </a:p>
          <a:p>
            <a:pPr lvl="1" algn="l">
              <a:lnSpc>
                <a:spcPct val="100000"/>
              </a:lnSpc>
              <a:spcBef>
                <a:spcPts val="4200"/>
              </a:spcBef>
              <a:buFont typeface="Courier New"/>
              <a:buChar char="o"/>
            </a:pPr>
            <a:r>
              <a:rPr lang="en-US" sz="4000" dirty="0" smtClean="0">
                <a:solidFill>
                  <a:schemeClr val="tx2">
                    <a:lumMod val="75000"/>
                  </a:schemeClr>
                </a:solidFill>
                <a:cs typeface="Consolas"/>
              </a:rPr>
              <a:t>rotate – spin it on an axis</a:t>
            </a:r>
          </a:p>
          <a:p>
            <a:pPr lvl="1" algn="l">
              <a:lnSpc>
                <a:spcPct val="100000"/>
              </a:lnSpc>
              <a:spcBef>
                <a:spcPts val="4200"/>
              </a:spcBef>
              <a:buFont typeface="Courier New"/>
              <a:buChar char="o"/>
            </a:pPr>
            <a:r>
              <a:rPr lang="en-US" sz="4000" dirty="0" err="1" smtClean="0">
                <a:solidFill>
                  <a:schemeClr val="tx2">
                    <a:lumMod val="75000"/>
                  </a:schemeClr>
                </a:solidFill>
                <a:cs typeface="Consolas"/>
              </a:rPr>
              <a:t>transate</a:t>
            </a:r>
            <a:r>
              <a:rPr lang="en-US" sz="4000" dirty="0" smtClean="0">
                <a:solidFill>
                  <a:schemeClr val="tx2">
                    <a:lumMod val="75000"/>
                  </a:schemeClr>
                </a:solidFill>
                <a:cs typeface="Consolas"/>
              </a:rPr>
              <a:t> – move it </a:t>
            </a:r>
          </a:p>
          <a:p>
            <a:pPr lvl="1" algn="l">
              <a:lnSpc>
                <a:spcPct val="100000"/>
              </a:lnSpc>
              <a:spcBef>
                <a:spcPts val="4200"/>
              </a:spcBef>
              <a:buFont typeface="Courier New"/>
              <a:buChar char="o"/>
            </a:pPr>
            <a:r>
              <a:rPr lang="en-US" sz="4000" dirty="0" smtClean="0">
                <a:solidFill>
                  <a:schemeClr val="tx2">
                    <a:lumMod val="75000"/>
                  </a:schemeClr>
                </a:solidFill>
                <a:cs typeface="Consolas"/>
              </a:rPr>
              <a:t>matrix – encapsulates all four </a:t>
            </a:r>
          </a:p>
        </p:txBody>
      </p:sp>
      <p:sp>
        <p:nvSpPr>
          <p:cNvPr id="10" name="Text Placeholder 2"/>
          <p:cNvSpPr txBox="1">
            <a:spLocks/>
          </p:cNvSpPr>
          <p:nvPr/>
        </p:nvSpPr>
        <p:spPr>
          <a:xfrm>
            <a:off x="12001500" y="2990850"/>
            <a:ext cx="11550650" cy="10604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indent="0">
              <a:lnSpc>
                <a:spcPct val="100000"/>
              </a:lnSpc>
              <a:buNone/>
            </a:pPr>
            <a:r>
              <a:rPr lang="en-US" sz="4000" dirty="0" smtClean="0">
                <a:solidFill>
                  <a:schemeClr val="accent5">
                    <a:lumMod val="75000"/>
                  </a:schemeClr>
                </a:solidFill>
                <a:cs typeface="Trade Gothic Next LT Pro Lt" pitchFamily="34" charset="0"/>
              </a:rPr>
              <a:t>3D</a:t>
            </a:r>
          </a:p>
          <a:p>
            <a:pPr algn="l">
              <a:lnSpc>
                <a:spcPct val="100000"/>
              </a:lnSpc>
            </a:pPr>
            <a:r>
              <a:rPr lang="en-US" sz="4000" dirty="0" smtClean="0">
                <a:solidFill>
                  <a:schemeClr val="accent5">
                    <a:lumMod val="75000"/>
                  </a:schemeClr>
                </a:solidFill>
                <a:cs typeface="Trade Gothic Next LT Pro Lt" pitchFamily="34" charset="0"/>
              </a:rPr>
              <a:t>The 3D transform functions </a:t>
            </a:r>
          </a:p>
          <a:p>
            <a:pPr lvl="1" algn="l">
              <a:lnSpc>
                <a:spcPct val="100000"/>
              </a:lnSpc>
              <a:spcBef>
                <a:spcPts val="4200"/>
              </a:spcBef>
              <a:buFont typeface="Courier New"/>
              <a:buChar char="o"/>
            </a:pPr>
            <a:r>
              <a:rPr lang="en-US" sz="4000" dirty="0" smtClean="0">
                <a:solidFill>
                  <a:schemeClr val="tx2">
                    <a:lumMod val="75000"/>
                  </a:schemeClr>
                </a:solidFill>
                <a:cs typeface="Consolas"/>
              </a:rPr>
              <a:t>variations of the 2D functions in the following forms: </a:t>
            </a:r>
          </a:p>
          <a:p>
            <a:pPr lvl="2" algn="l">
              <a:lnSpc>
                <a:spcPct val="100000"/>
              </a:lnSpc>
              <a:spcBef>
                <a:spcPts val="4200"/>
              </a:spcBef>
              <a:buFont typeface="Arial"/>
              <a:buChar char="•"/>
            </a:pPr>
            <a:r>
              <a:rPr lang="en-US" sz="4000" dirty="0" smtClean="0">
                <a:solidFill>
                  <a:schemeClr val="tx2">
                    <a:lumMod val="75000"/>
                  </a:schemeClr>
                </a:solidFill>
                <a:latin typeface="Consolas"/>
                <a:cs typeface="Consolas"/>
              </a:rPr>
              <a:t>&lt;2d-transform-function&gt;X</a:t>
            </a:r>
          </a:p>
          <a:p>
            <a:pPr lvl="2" algn="l">
              <a:lnSpc>
                <a:spcPct val="100000"/>
              </a:lnSpc>
              <a:spcBef>
                <a:spcPts val="4200"/>
              </a:spcBef>
              <a:buFont typeface="Arial"/>
              <a:buChar char="•"/>
            </a:pPr>
            <a:r>
              <a:rPr lang="en-US" sz="4000" dirty="0" smtClean="0">
                <a:solidFill>
                  <a:schemeClr val="tx2">
                    <a:lumMod val="75000"/>
                  </a:schemeClr>
                </a:solidFill>
                <a:latin typeface="Consolas"/>
                <a:cs typeface="Consolas"/>
              </a:rPr>
              <a:t>&lt;2d-transform-function&gt;Y</a:t>
            </a:r>
          </a:p>
          <a:p>
            <a:pPr lvl="2" algn="l">
              <a:lnSpc>
                <a:spcPct val="100000"/>
              </a:lnSpc>
              <a:spcBef>
                <a:spcPts val="4200"/>
              </a:spcBef>
              <a:buFont typeface="Arial"/>
              <a:buChar char="•"/>
            </a:pPr>
            <a:r>
              <a:rPr lang="en-US" sz="4000" dirty="0" smtClean="0">
                <a:solidFill>
                  <a:schemeClr val="tx2">
                    <a:lumMod val="75000"/>
                  </a:schemeClr>
                </a:solidFill>
                <a:latin typeface="Consolas"/>
                <a:cs typeface="Consolas"/>
              </a:rPr>
              <a:t>&lt;2d-transform-function&gt;Z</a:t>
            </a:r>
          </a:p>
          <a:p>
            <a:pPr lvl="2" algn="l">
              <a:lnSpc>
                <a:spcPct val="100000"/>
              </a:lnSpc>
              <a:spcBef>
                <a:spcPts val="4200"/>
              </a:spcBef>
              <a:buFont typeface="Arial"/>
              <a:buChar char="•"/>
            </a:pPr>
            <a:r>
              <a:rPr lang="en-US" sz="4000" dirty="0" smtClean="0">
                <a:solidFill>
                  <a:schemeClr val="tx2">
                    <a:lumMod val="75000"/>
                  </a:schemeClr>
                </a:solidFill>
                <a:latin typeface="Consolas"/>
                <a:cs typeface="Consolas"/>
              </a:rPr>
              <a:t>&lt;2d-transform-function&gt;3d</a:t>
            </a:r>
            <a:endParaRPr lang="en-US" sz="4000" dirty="0" smtClean="0">
              <a:solidFill>
                <a:schemeClr val="tx2">
                  <a:lumMod val="75000"/>
                </a:schemeClr>
              </a:solidFill>
              <a:cs typeface="Consolas"/>
            </a:endParaRPr>
          </a:p>
        </p:txBody>
      </p:sp>
    </p:spTree>
    <p:extLst>
      <p:ext uri="{BB962C8B-B14F-4D97-AF65-F5344CB8AC3E}">
        <p14:creationId xmlns:p14="http://schemas.microsoft.com/office/powerpoint/2010/main" val="3503046075"/>
      </p:ext>
    </p:extLst>
  </p:cSld>
  <p:clrMapOvr>
    <a:masterClrMapping/>
  </p:clrMapOvr>
  <p:transition xmlns:p14="http://schemas.microsoft.com/office/powerpoint/2010/main" spd="me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2D transforms </a:t>
            </a:r>
            <a:endParaRPr lang="en-US" dirty="0"/>
          </a:p>
        </p:txBody>
      </p:sp>
      <p:sp>
        <p:nvSpPr>
          <p:cNvPr id="9" name="Text Placeholder 2"/>
          <p:cNvSpPr txBox="1">
            <a:spLocks/>
          </p:cNvSpPr>
          <p:nvPr/>
        </p:nvSpPr>
        <p:spPr>
          <a:xfrm>
            <a:off x="673100" y="2959100"/>
            <a:ext cx="11468100" cy="10604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lnSpc>
                <a:spcPct val="100000"/>
              </a:lnSpc>
            </a:pPr>
            <a:r>
              <a:rPr lang="en-US" sz="3600" dirty="0" smtClean="0">
                <a:solidFill>
                  <a:schemeClr val="accent5">
                    <a:lumMod val="75000"/>
                  </a:schemeClr>
                </a:solidFill>
                <a:cs typeface="Trade Gothic Next LT Pro Lt" pitchFamily="34" charset="0"/>
              </a:rPr>
              <a:t>The 2D transform functions </a:t>
            </a:r>
          </a:p>
          <a:p>
            <a:pPr lvl="1" algn="l">
              <a:lnSpc>
                <a:spcPct val="100000"/>
              </a:lnSpc>
              <a:spcBef>
                <a:spcPts val="4200"/>
              </a:spcBef>
              <a:buFont typeface="Courier New"/>
              <a:buChar char="o"/>
            </a:pPr>
            <a:r>
              <a:rPr lang="en-US" sz="3600" dirty="0" smtClean="0">
                <a:solidFill>
                  <a:srgbClr val="51868F"/>
                </a:solidFill>
                <a:latin typeface="Consolas"/>
                <a:cs typeface="Consolas"/>
              </a:rPr>
              <a:t>translate(x[,y]) </a:t>
            </a:r>
            <a:r>
              <a:rPr lang="en-US" sz="3600" dirty="0" smtClean="0">
                <a:solidFill>
                  <a:schemeClr val="tx2">
                    <a:lumMod val="75000"/>
                  </a:schemeClr>
                </a:solidFill>
                <a:cs typeface="Consolas"/>
              </a:rPr>
              <a:t>– y defaults to 0</a:t>
            </a:r>
          </a:p>
          <a:p>
            <a:pPr lvl="1" algn="l">
              <a:lnSpc>
                <a:spcPct val="100000"/>
              </a:lnSpc>
              <a:spcBef>
                <a:spcPts val="4200"/>
              </a:spcBef>
              <a:buFont typeface="Courier New"/>
              <a:buChar char="o"/>
            </a:pPr>
            <a:r>
              <a:rPr lang="en-US" sz="3600" dirty="0" smtClean="0">
                <a:solidFill>
                  <a:srgbClr val="51868F"/>
                </a:solidFill>
                <a:latin typeface="Consolas"/>
                <a:cs typeface="Consolas"/>
              </a:rPr>
              <a:t>skew(</a:t>
            </a:r>
            <a:r>
              <a:rPr lang="en-US" sz="3600" dirty="0">
                <a:solidFill>
                  <a:srgbClr val="51868F"/>
                </a:solidFill>
                <a:latin typeface="Consolas"/>
                <a:cs typeface="Consolas"/>
              </a:rPr>
              <a:t>x[,y]) </a:t>
            </a:r>
            <a:r>
              <a:rPr lang="en-US" sz="3600" dirty="0">
                <a:solidFill>
                  <a:schemeClr val="tx2">
                    <a:lumMod val="75000"/>
                  </a:schemeClr>
                </a:solidFill>
                <a:cs typeface="Consolas"/>
              </a:rPr>
              <a:t>– y defaults to 0 </a:t>
            </a:r>
          </a:p>
          <a:p>
            <a:pPr lvl="1" algn="l">
              <a:lnSpc>
                <a:spcPct val="100000"/>
              </a:lnSpc>
              <a:spcBef>
                <a:spcPts val="4200"/>
              </a:spcBef>
              <a:buFont typeface="Courier New"/>
              <a:buChar char="o"/>
            </a:pPr>
            <a:r>
              <a:rPr lang="en-US" sz="3600" dirty="0" smtClean="0">
                <a:solidFill>
                  <a:srgbClr val="51868F"/>
                </a:solidFill>
                <a:cs typeface="Consolas"/>
              </a:rPr>
              <a:t> </a:t>
            </a:r>
            <a:r>
              <a:rPr lang="en-US" sz="3600" dirty="0" smtClean="0">
                <a:solidFill>
                  <a:srgbClr val="51868F"/>
                </a:solidFill>
                <a:latin typeface="Consolas"/>
                <a:cs typeface="Consolas"/>
              </a:rPr>
              <a:t>scale(</a:t>
            </a:r>
            <a:r>
              <a:rPr lang="en-US" sz="3600" dirty="0">
                <a:solidFill>
                  <a:srgbClr val="51868F"/>
                </a:solidFill>
                <a:latin typeface="Consolas"/>
                <a:cs typeface="Consolas"/>
              </a:rPr>
              <a:t>x[,y]) </a:t>
            </a:r>
            <a:r>
              <a:rPr lang="en-US" sz="3600" dirty="0">
                <a:solidFill>
                  <a:schemeClr val="tx2">
                    <a:lumMod val="75000"/>
                  </a:schemeClr>
                </a:solidFill>
                <a:cs typeface="Consolas"/>
              </a:rPr>
              <a:t>– y defaults to </a:t>
            </a:r>
            <a:r>
              <a:rPr lang="en-US" sz="3600" dirty="0" smtClean="0">
                <a:solidFill>
                  <a:schemeClr val="tx2">
                    <a:lumMod val="75000"/>
                  </a:schemeClr>
                </a:solidFill>
                <a:cs typeface="Consolas"/>
              </a:rPr>
              <a:t>x</a:t>
            </a:r>
          </a:p>
          <a:p>
            <a:pPr lvl="1" algn="l">
              <a:lnSpc>
                <a:spcPct val="100000"/>
              </a:lnSpc>
              <a:spcBef>
                <a:spcPts val="4200"/>
              </a:spcBef>
              <a:buFont typeface="Courier New"/>
              <a:buChar char="o"/>
            </a:pPr>
            <a:r>
              <a:rPr lang="en-US" sz="3600" dirty="0" smtClean="0">
                <a:solidFill>
                  <a:schemeClr val="accent1">
                    <a:lumMod val="75000"/>
                  </a:schemeClr>
                </a:solidFill>
                <a:latin typeface="Consolas"/>
                <a:cs typeface="Consolas"/>
              </a:rPr>
              <a:t>rotate(</a:t>
            </a:r>
            <a:r>
              <a:rPr lang="en-US" sz="3600" dirty="0" err="1" smtClean="0">
                <a:solidFill>
                  <a:schemeClr val="accent1">
                    <a:lumMod val="75000"/>
                  </a:schemeClr>
                </a:solidFill>
                <a:latin typeface="Consolas"/>
                <a:cs typeface="Consolas"/>
              </a:rPr>
              <a:t>ndeg</a:t>
            </a:r>
            <a:r>
              <a:rPr lang="en-US" sz="3600" dirty="0" smtClean="0">
                <a:solidFill>
                  <a:schemeClr val="accent1">
                    <a:lumMod val="75000"/>
                  </a:schemeClr>
                </a:solidFill>
                <a:latin typeface="Consolas"/>
                <a:cs typeface="Consolas"/>
              </a:rPr>
              <a:t>) </a:t>
            </a:r>
            <a:r>
              <a:rPr lang="en-US" sz="3600" dirty="0">
                <a:solidFill>
                  <a:schemeClr val="tx2">
                    <a:lumMod val="75000"/>
                  </a:schemeClr>
                </a:solidFill>
                <a:cs typeface="Consolas"/>
              </a:rPr>
              <a:t>– </a:t>
            </a:r>
            <a:r>
              <a:rPr lang="en-US" sz="3600" dirty="0" smtClean="0">
                <a:solidFill>
                  <a:schemeClr val="tx2">
                    <a:lumMod val="75000"/>
                  </a:schemeClr>
                </a:solidFill>
                <a:cs typeface="Consolas"/>
              </a:rPr>
              <a:t>n is a number </a:t>
            </a:r>
            <a:endParaRPr lang="en-US" sz="3600" dirty="0">
              <a:solidFill>
                <a:schemeClr val="tx2">
                  <a:lumMod val="75000"/>
                </a:schemeClr>
              </a:solidFill>
              <a:cs typeface="Consolas"/>
            </a:endParaRPr>
          </a:p>
          <a:p>
            <a:pPr algn="l">
              <a:lnSpc>
                <a:spcPct val="100000"/>
              </a:lnSpc>
            </a:pPr>
            <a:r>
              <a:rPr lang="en-US" sz="3600" dirty="0">
                <a:solidFill>
                  <a:schemeClr val="accent5">
                    <a:lumMod val="75000"/>
                  </a:schemeClr>
                </a:solidFill>
                <a:cs typeface="Trade Gothic Next LT Pro Lt" pitchFamily="34" charset="0"/>
              </a:rPr>
              <a:t>The 2D CSS Properties </a:t>
            </a:r>
          </a:p>
          <a:p>
            <a:pPr lvl="1" algn="l">
              <a:lnSpc>
                <a:spcPct val="100000"/>
              </a:lnSpc>
              <a:buFont typeface="Arial"/>
              <a:buChar char="•"/>
            </a:pPr>
            <a:r>
              <a:rPr lang="en-US" sz="3600" dirty="0">
                <a:solidFill>
                  <a:srgbClr val="51868F"/>
                </a:solidFill>
                <a:latin typeface="Consolas"/>
                <a:cs typeface="Consolas"/>
              </a:rPr>
              <a:t>transform</a:t>
            </a:r>
            <a:r>
              <a:rPr lang="en-US" sz="3600" dirty="0">
                <a:solidFill>
                  <a:schemeClr val="tx2">
                    <a:lumMod val="75000"/>
                  </a:schemeClr>
                </a:solidFill>
                <a:latin typeface="Consolas"/>
                <a:cs typeface="Consolas"/>
              </a:rPr>
              <a:t> </a:t>
            </a:r>
          </a:p>
          <a:p>
            <a:pPr lvl="2" algn="l">
              <a:lnSpc>
                <a:spcPct val="100000"/>
              </a:lnSpc>
              <a:buFont typeface="Courier New"/>
              <a:buChar char="o"/>
            </a:pPr>
            <a:r>
              <a:rPr lang="en-US" sz="3600" dirty="0">
                <a:solidFill>
                  <a:schemeClr val="tx2">
                    <a:lumMod val="75000"/>
                  </a:schemeClr>
                </a:solidFill>
                <a:cs typeface="Consolas"/>
              </a:rPr>
              <a:t>accepts a space delimited list of transform </a:t>
            </a:r>
            <a:r>
              <a:rPr lang="en-US" sz="3600" dirty="0" smtClean="0">
                <a:solidFill>
                  <a:schemeClr val="tx2">
                    <a:lumMod val="75000"/>
                  </a:schemeClr>
                </a:solidFill>
                <a:cs typeface="Consolas"/>
              </a:rPr>
              <a:t>functions</a:t>
            </a:r>
          </a:p>
          <a:p>
            <a:pPr lvl="1" algn="l">
              <a:lnSpc>
                <a:spcPct val="100000"/>
              </a:lnSpc>
              <a:spcBef>
                <a:spcPts val="4200"/>
              </a:spcBef>
              <a:buFont typeface="Courier New"/>
              <a:buChar char="o"/>
            </a:pPr>
            <a:endParaRPr lang="en-US" sz="3600" dirty="0" smtClean="0">
              <a:solidFill>
                <a:schemeClr val="tx2">
                  <a:lumMod val="75000"/>
                </a:schemeClr>
              </a:solidFill>
              <a:cs typeface="Consolas"/>
            </a:endParaRPr>
          </a:p>
        </p:txBody>
      </p:sp>
      <p:sp>
        <p:nvSpPr>
          <p:cNvPr id="4" name="Text Placeholder 2"/>
          <p:cNvSpPr txBox="1">
            <a:spLocks/>
          </p:cNvSpPr>
          <p:nvPr/>
        </p:nvSpPr>
        <p:spPr>
          <a:xfrm>
            <a:off x="12915900" y="2959100"/>
            <a:ext cx="11468100" cy="10604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lvl="1" algn="l">
              <a:lnSpc>
                <a:spcPct val="100000"/>
              </a:lnSpc>
              <a:buFont typeface="Arial"/>
              <a:buChar char="•"/>
            </a:pPr>
            <a:r>
              <a:rPr lang="en-US" sz="3600" dirty="0" smtClean="0">
                <a:solidFill>
                  <a:srgbClr val="51868F"/>
                </a:solidFill>
                <a:latin typeface="Consolas"/>
                <a:cs typeface="Consolas"/>
              </a:rPr>
              <a:t>transform-origin</a:t>
            </a:r>
            <a:endParaRPr lang="en-US" sz="3600" dirty="0">
              <a:solidFill>
                <a:srgbClr val="51868F"/>
              </a:solidFill>
              <a:latin typeface="Consolas"/>
              <a:cs typeface="Consolas"/>
            </a:endParaRPr>
          </a:p>
          <a:p>
            <a:pPr lvl="2" algn="l">
              <a:lnSpc>
                <a:spcPct val="100000"/>
              </a:lnSpc>
              <a:buFont typeface="Courier New"/>
              <a:buChar char="o"/>
            </a:pPr>
            <a:r>
              <a:rPr lang="en-US" sz="3600" dirty="0" smtClean="0">
                <a:solidFill>
                  <a:schemeClr val="tx2">
                    <a:lumMod val="75000"/>
                  </a:schemeClr>
                </a:solidFill>
                <a:cs typeface="Consolas"/>
              </a:rPr>
              <a:t>default: top left == 0%, 0% </a:t>
            </a:r>
            <a:endParaRPr lang="en-US" sz="3600" dirty="0">
              <a:solidFill>
                <a:schemeClr val="tx2">
                  <a:lumMod val="75000"/>
                </a:schemeClr>
              </a:solidFill>
              <a:cs typeface="Consolas"/>
            </a:endParaRPr>
          </a:p>
          <a:p>
            <a:pPr lvl="2" algn="l">
              <a:lnSpc>
                <a:spcPct val="100000"/>
              </a:lnSpc>
              <a:buFont typeface="Courier New"/>
              <a:buChar char="o"/>
            </a:pPr>
            <a:r>
              <a:rPr lang="en-US" sz="3600" dirty="0" smtClean="0">
                <a:solidFill>
                  <a:schemeClr val="tx2">
                    <a:lumMod val="75000"/>
                  </a:schemeClr>
                </a:solidFill>
                <a:cs typeface="Consolas"/>
              </a:rPr>
              <a:t> pixels, percentages or keywords</a:t>
            </a:r>
          </a:p>
          <a:p>
            <a:pPr lvl="2" algn="l">
              <a:lnSpc>
                <a:spcPct val="100000"/>
              </a:lnSpc>
              <a:buFont typeface="Courier New"/>
              <a:buChar char="o"/>
            </a:pPr>
            <a:r>
              <a:rPr lang="en-US" sz="3600" dirty="0" smtClean="0">
                <a:solidFill>
                  <a:schemeClr val="tx2">
                    <a:lumMod val="75000"/>
                  </a:schemeClr>
                </a:solidFill>
                <a:cs typeface="Consolas"/>
              </a:rPr>
              <a:t>x-axis: left, center, right </a:t>
            </a:r>
          </a:p>
          <a:p>
            <a:pPr lvl="2" algn="l">
              <a:lnSpc>
                <a:spcPct val="100000"/>
              </a:lnSpc>
              <a:buFont typeface="Courier New"/>
              <a:buChar char="o"/>
            </a:pPr>
            <a:r>
              <a:rPr lang="en-US" sz="3600" dirty="0" smtClean="0">
                <a:solidFill>
                  <a:schemeClr val="tx2">
                    <a:lumMod val="75000"/>
                  </a:schemeClr>
                </a:solidFill>
                <a:cs typeface="Consolas"/>
              </a:rPr>
              <a:t>y-axis: top, center, bottom </a:t>
            </a:r>
          </a:p>
          <a:p>
            <a:pPr lvl="2" algn="l">
              <a:lnSpc>
                <a:spcPct val="100000"/>
              </a:lnSpc>
              <a:buFont typeface="Courier New"/>
              <a:buChar char="o"/>
            </a:pPr>
            <a:r>
              <a:rPr lang="en-US" sz="3600" dirty="0" smtClean="0">
                <a:solidFill>
                  <a:schemeClr val="tx2">
                    <a:lumMod val="75000"/>
                  </a:schemeClr>
                </a:solidFill>
                <a:cs typeface="Consolas"/>
              </a:rPr>
              <a:t>negatives or values greater than 100% are valid </a:t>
            </a:r>
            <a:endParaRPr lang="en-US" sz="3600" dirty="0">
              <a:solidFill>
                <a:schemeClr val="tx2">
                  <a:lumMod val="75000"/>
                </a:schemeClr>
              </a:solidFill>
              <a:cs typeface="Consolas"/>
            </a:endParaRPr>
          </a:p>
          <a:p>
            <a:pPr algn="l">
              <a:lnSpc>
                <a:spcPct val="100000"/>
              </a:lnSpc>
              <a:buFont typeface="Arial"/>
              <a:buChar char="•"/>
            </a:pPr>
            <a:r>
              <a:rPr lang="en-US" sz="3600" dirty="0" smtClean="0">
                <a:solidFill>
                  <a:schemeClr val="tx2">
                    <a:lumMod val="75000"/>
                  </a:schemeClr>
                </a:solidFill>
                <a:cs typeface="Consolas"/>
              </a:rPr>
              <a:t>don’t forget the browser prefixes</a:t>
            </a:r>
          </a:p>
          <a:p>
            <a:pPr lvl="2" algn="l">
              <a:lnSpc>
                <a:spcPct val="100000"/>
              </a:lnSpc>
              <a:spcBef>
                <a:spcPts val="4200"/>
              </a:spcBef>
              <a:buFont typeface="Courier New"/>
              <a:buChar char="o"/>
            </a:pPr>
            <a:endParaRPr lang="en-US" sz="3600" dirty="0" smtClean="0">
              <a:solidFill>
                <a:schemeClr val="tx2">
                  <a:lumMod val="75000"/>
                </a:schemeClr>
              </a:solidFill>
              <a:cs typeface="Consolas"/>
            </a:endParaRPr>
          </a:p>
        </p:txBody>
      </p:sp>
      <p:pic>
        <p:nvPicPr>
          <p:cNvPr id="5" name="Picture 4"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798686" y="11306522"/>
            <a:ext cx="1743814" cy="1743814"/>
          </a:xfrm>
          <a:prstGeom prst="rect">
            <a:avLst/>
          </a:prstGeom>
        </p:spPr>
      </p:pic>
      <p:sp>
        <p:nvSpPr>
          <p:cNvPr id="6" name="Content Placeholder 1"/>
          <p:cNvSpPr txBox="1">
            <a:spLocks/>
          </p:cNvSpPr>
          <p:nvPr/>
        </p:nvSpPr>
        <p:spPr>
          <a:xfrm>
            <a:off x="12700000" y="12499414"/>
            <a:ext cx="984250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3600" u="sng" dirty="0" smtClean="0">
                <a:solidFill>
                  <a:schemeClr val="accent3">
                    <a:lumMod val="75000"/>
                  </a:schemeClr>
                </a:solidFill>
                <a:latin typeface="+mj-lt"/>
                <a:cs typeface="Trade Gothic Next LT Pro Lt" pitchFamily="34" charset="0"/>
              </a:rPr>
              <a:t>http://css3.bradshawenterprises.com/transforms/</a:t>
            </a:r>
            <a:endParaRPr lang="en-US" sz="3600" dirty="0" smtClean="0">
              <a:latin typeface="+mj-lt"/>
              <a:cs typeface="Trade Gothic Next LT Pro Lt" pitchFamily="34" charset="0"/>
            </a:endParaRPr>
          </a:p>
        </p:txBody>
      </p:sp>
    </p:spTree>
    <p:extLst>
      <p:ext uri="{BB962C8B-B14F-4D97-AF65-F5344CB8AC3E}">
        <p14:creationId xmlns:p14="http://schemas.microsoft.com/office/powerpoint/2010/main" val="2553200039"/>
      </p:ext>
    </p:extLst>
  </p:cSld>
  <p:clrMapOvr>
    <a:masterClrMapping/>
  </p:clrMapOvr>
  <p:transition xmlns:p14="http://schemas.microsoft.com/office/powerpoint/2010/main" spd="me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transforms syntax</a:t>
            </a:r>
            <a:endParaRPr lang="en-US" dirty="0"/>
          </a:p>
        </p:txBody>
      </p:sp>
      <p:sp>
        <p:nvSpPr>
          <p:cNvPr id="4" name="Rounded Rectangle 3"/>
          <p:cNvSpPr/>
          <p:nvPr/>
        </p:nvSpPr>
        <p:spPr>
          <a:xfrm>
            <a:off x="2468656" y="3738000"/>
            <a:ext cx="19467708" cy="8556070"/>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200" dirty="0">
                <a:solidFill>
                  <a:schemeClr val="tx1">
                    <a:lumMod val="50000"/>
                  </a:schemeClr>
                </a:solidFill>
                <a:latin typeface="Consolas" pitchFamily="49" charset="0"/>
                <a:ea typeface="ＭＳ Ｐゴシック" charset="0"/>
                <a:cs typeface="Consolas" pitchFamily="49" charset="0"/>
              </a:rPr>
              <a:t>#selector { </a:t>
            </a:r>
          </a:p>
          <a:p>
            <a:pPr algn="l">
              <a:tabLst>
                <a:tab pos="457200" algn="l"/>
                <a:tab pos="1828800" algn="l"/>
                <a:tab pos="8521700" algn="r"/>
              </a:tabLst>
              <a:defRPr/>
            </a:pPr>
            <a:r>
              <a:rPr lang="en-US" sz="3200" dirty="0">
                <a:solidFill>
                  <a:schemeClr val="tx1">
                    <a:lumMod val="50000"/>
                  </a:schemeClr>
                </a:solidFill>
                <a:latin typeface="Consolas" pitchFamily="49" charset="0"/>
                <a:ea typeface="ＭＳ Ｐゴシック" charset="0"/>
                <a:cs typeface="Consolas" pitchFamily="49" charset="0"/>
              </a:rPr>
              <a:t>	transform:  </a:t>
            </a:r>
            <a:r>
              <a:rPr lang="en-US" sz="3200" dirty="0" smtClean="0">
                <a:solidFill>
                  <a:schemeClr val="tx1">
                    <a:lumMod val="50000"/>
                  </a:schemeClr>
                </a:solidFill>
                <a:latin typeface="Consolas" pitchFamily="49" charset="0"/>
                <a:ea typeface="ＭＳ Ｐゴシック" charset="0"/>
                <a:cs typeface="Consolas" pitchFamily="49" charset="0"/>
              </a:rPr>
              <a:t>  skew</a:t>
            </a:r>
            <a:r>
              <a:rPr lang="en-US" sz="3200" dirty="0">
                <a:solidFill>
                  <a:schemeClr val="tx1">
                    <a:lumMod val="50000"/>
                  </a:schemeClr>
                </a:solidFill>
                <a:latin typeface="Consolas" pitchFamily="49" charset="0"/>
                <a:ea typeface="ＭＳ Ｐゴシック" charset="0"/>
                <a:cs typeface="Consolas" pitchFamily="49" charset="0"/>
              </a:rPr>
              <a:t>(15</a:t>
            </a:r>
            <a:r>
              <a:rPr lang="en-US" sz="3200" dirty="0">
                <a:solidFill>
                  <a:schemeClr val="accent1">
                    <a:lumMod val="75000"/>
                  </a:schemeClr>
                </a:solidFill>
                <a:latin typeface="Consolas" pitchFamily="49" charset="0"/>
                <a:ea typeface="ＭＳ Ｐゴシック" charset="0"/>
                <a:cs typeface="Consolas" pitchFamily="49" charset="0"/>
              </a:rPr>
              <a:t>deg</a:t>
            </a:r>
            <a:r>
              <a:rPr lang="en-US" sz="3200" dirty="0">
                <a:solidFill>
                  <a:schemeClr val="tx1">
                    <a:lumMod val="50000"/>
                  </a:schemeClr>
                </a:solidFill>
                <a:latin typeface="Consolas" pitchFamily="49" charset="0"/>
                <a:ea typeface="ＭＳ Ｐゴシック" charset="0"/>
                <a:cs typeface="Consolas" pitchFamily="49" charset="0"/>
              </a:rPr>
              <a:t>) </a:t>
            </a:r>
            <a:br>
              <a:rPr lang="en-US" sz="3200" dirty="0">
                <a:solidFill>
                  <a:schemeClr val="tx1">
                    <a:lumMod val="50000"/>
                  </a:schemeClr>
                </a:solidFill>
                <a:latin typeface="Consolas" pitchFamily="49" charset="0"/>
                <a:ea typeface="ＭＳ Ｐゴシック" charset="0"/>
                <a:cs typeface="Consolas" pitchFamily="49" charset="0"/>
              </a:rPr>
            </a:br>
            <a:r>
              <a:rPr lang="en-US" sz="3200" dirty="0">
                <a:solidFill>
                  <a:schemeClr val="tx1">
                    <a:lumMod val="50000"/>
                  </a:schemeClr>
                </a:solidFill>
                <a:latin typeface="Consolas" pitchFamily="49" charset="0"/>
                <a:ea typeface="ＭＳ Ｐゴシック" charset="0"/>
                <a:cs typeface="Consolas" pitchFamily="49" charset="0"/>
              </a:rPr>
              <a:t>		 </a:t>
            </a:r>
            <a:r>
              <a:rPr lang="en-US" sz="3200" dirty="0" smtClean="0">
                <a:solidFill>
                  <a:schemeClr val="tx1">
                    <a:lumMod val="50000"/>
                  </a:schemeClr>
                </a:solidFill>
                <a:latin typeface="Consolas" pitchFamily="49" charset="0"/>
                <a:ea typeface="ＭＳ Ｐゴシック" charset="0"/>
                <a:cs typeface="Consolas" pitchFamily="49" charset="0"/>
              </a:rPr>
              <a:t>       scale</a:t>
            </a:r>
            <a:r>
              <a:rPr lang="en-US" sz="3200" dirty="0">
                <a:solidFill>
                  <a:schemeClr val="tx1">
                    <a:lumMod val="50000"/>
                  </a:schemeClr>
                </a:solidFill>
                <a:latin typeface="Consolas" pitchFamily="49" charset="0"/>
                <a:ea typeface="ＭＳ Ｐゴシック" charset="0"/>
                <a:cs typeface="Consolas" pitchFamily="49" charset="0"/>
              </a:rPr>
              <a:t>(1.5, 1.5) </a:t>
            </a:r>
            <a:br>
              <a:rPr lang="en-US" sz="3200" dirty="0">
                <a:solidFill>
                  <a:schemeClr val="tx1">
                    <a:lumMod val="50000"/>
                  </a:schemeClr>
                </a:solidFill>
                <a:latin typeface="Consolas" pitchFamily="49" charset="0"/>
                <a:ea typeface="ＭＳ Ｐゴシック" charset="0"/>
                <a:cs typeface="Consolas" pitchFamily="49" charset="0"/>
              </a:rPr>
            </a:br>
            <a:r>
              <a:rPr lang="en-US" sz="3200" dirty="0">
                <a:solidFill>
                  <a:schemeClr val="tx1">
                    <a:lumMod val="50000"/>
                  </a:schemeClr>
                </a:solidFill>
                <a:latin typeface="Consolas" pitchFamily="49" charset="0"/>
                <a:ea typeface="ＭＳ Ｐゴシック" charset="0"/>
                <a:cs typeface="Consolas" pitchFamily="49" charset="0"/>
              </a:rPr>
              <a:t>		</a:t>
            </a:r>
            <a:r>
              <a:rPr lang="en-US" sz="3200" dirty="0" smtClean="0">
                <a:solidFill>
                  <a:schemeClr val="tx1">
                    <a:lumMod val="50000"/>
                  </a:schemeClr>
                </a:solidFill>
                <a:latin typeface="Consolas" pitchFamily="49" charset="0"/>
                <a:ea typeface="ＭＳ Ｐゴシック" charset="0"/>
                <a:cs typeface="Consolas" pitchFamily="49" charset="0"/>
              </a:rPr>
              <a:t>        rotate</a:t>
            </a:r>
            <a:r>
              <a:rPr lang="en-US" sz="3200" dirty="0">
                <a:solidFill>
                  <a:schemeClr val="tx1">
                    <a:lumMod val="50000"/>
                  </a:schemeClr>
                </a:solidFill>
                <a:latin typeface="Consolas" pitchFamily="49" charset="0"/>
                <a:ea typeface="ＭＳ Ｐゴシック" charset="0"/>
                <a:cs typeface="Consolas" pitchFamily="49" charset="0"/>
              </a:rPr>
              <a:t>(45</a:t>
            </a:r>
            <a:r>
              <a:rPr lang="en-US" sz="3200" dirty="0">
                <a:solidFill>
                  <a:srgbClr val="51868F"/>
                </a:solidFill>
                <a:latin typeface="Consolas" pitchFamily="49" charset="0"/>
                <a:ea typeface="ＭＳ Ｐゴシック" charset="0"/>
                <a:cs typeface="Consolas" pitchFamily="49" charset="0"/>
              </a:rPr>
              <a:t>deg</a:t>
            </a:r>
            <a:r>
              <a:rPr lang="en-US" sz="3200" dirty="0">
                <a:solidFill>
                  <a:schemeClr val="tx1">
                    <a:lumMod val="50000"/>
                  </a:schemeClr>
                </a:solidFill>
                <a:latin typeface="Consolas" pitchFamily="49" charset="0"/>
                <a:ea typeface="ＭＳ Ｐゴシック" charset="0"/>
                <a:cs typeface="Consolas" pitchFamily="49" charset="0"/>
              </a:rPr>
              <a:t>) </a:t>
            </a:r>
            <a:br>
              <a:rPr lang="en-US" sz="3200" dirty="0">
                <a:solidFill>
                  <a:schemeClr val="tx1">
                    <a:lumMod val="50000"/>
                  </a:schemeClr>
                </a:solidFill>
                <a:latin typeface="Consolas" pitchFamily="49" charset="0"/>
                <a:ea typeface="ＭＳ Ｐゴシック" charset="0"/>
                <a:cs typeface="Consolas" pitchFamily="49" charset="0"/>
              </a:rPr>
            </a:br>
            <a:r>
              <a:rPr lang="en-US" sz="3200" dirty="0">
                <a:solidFill>
                  <a:schemeClr val="tx1">
                    <a:lumMod val="50000"/>
                  </a:schemeClr>
                </a:solidFill>
                <a:latin typeface="Consolas" pitchFamily="49" charset="0"/>
                <a:ea typeface="ＭＳ Ｐゴシック" charset="0"/>
                <a:cs typeface="Consolas" pitchFamily="49" charset="0"/>
              </a:rPr>
              <a:t>		</a:t>
            </a:r>
            <a:r>
              <a:rPr lang="en-US" sz="3200" dirty="0" smtClean="0">
                <a:solidFill>
                  <a:schemeClr val="tx1">
                    <a:lumMod val="50000"/>
                  </a:schemeClr>
                </a:solidFill>
                <a:latin typeface="Consolas" pitchFamily="49" charset="0"/>
                <a:ea typeface="ＭＳ Ｐゴシック" charset="0"/>
                <a:cs typeface="Consolas" pitchFamily="49" charset="0"/>
              </a:rPr>
              <a:t>        translate</a:t>
            </a:r>
            <a:r>
              <a:rPr lang="en-US" sz="3200" dirty="0">
                <a:solidFill>
                  <a:schemeClr val="tx1">
                    <a:lumMod val="50000"/>
                  </a:schemeClr>
                </a:solidFill>
                <a:latin typeface="Consolas" pitchFamily="49" charset="0"/>
                <a:ea typeface="ＭＳ Ｐゴシック" charset="0"/>
                <a:cs typeface="Consolas" pitchFamily="49" charset="0"/>
              </a:rPr>
              <a:t>(10</a:t>
            </a:r>
            <a:r>
              <a:rPr lang="en-US" sz="3200" dirty="0">
                <a:solidFill>
                  <a:schemeClr val="accent3">
                    <a:lumMod val="75000"/>
                  </a:schemeClr>
                </a:solidFill>
                <a:latin typeface="Consolas" pitchFamily="49" charset="0"/>
                <a:ea typeface="ＭＳ Ｐゴシック" charset="0"/>
                <a:cs typeface="Consolas" pitchFamily="49" charset="0"/>
              </a:rPr>
              <a:t>px</a:t>
            </a:r>
            <a:r>
              <a:rPr lang="en-US" sz="3200" dirty="0">
                <a:solidFill>
                  <a:schemeClr val="tx1">
                    <a:lumMod val="50000"/>
                  </a:schemeClr>
                </a:solidFill>
                <a:latin typeface="Consolas" pitchFamily="49" charset="0"/>
                <a:ea typeface="ＭＳ Ｐゴシック" charset="0"/>
                <a:cs typeface="Consolas" pitchFamily="49" charset="0"/>
              </a:rPr>
              <a:t>, 10</a:t>
            </a:r>
            <a:r>
              <a:rPr lang="en-US" sz="3200" dirty="0">
                <a:solidFill>
                  <a:srgbClr val="A37113"/>
                </a:solidFill>
                <a:latin typeface="Consolas" pitchFamily="49" charset="0"/>
                <a:ea typeface="ＭＳ Ｐゴシック" charset="0"/>
                <a:cs typeface="Consolas" pitchFamily="49" charset="0"/>
              </a:rPr>
              <a:t>px</a:t>
            </a:r>
            <a:r>
              <a:rPr lang="en-US" sz="3200" dirty="0">
                <a:solidFill>
                  <a:schemeClr val="tx1">
                    <a:lumMod val="50000"/>
                  </a:schemeClr>
                </a:solidFill>
                <a:latin typeface="Consolas" pitchFamily="49" charset="0"/>
                <a:ea typeface="ＭＳ Ｐゴシック" charset="0"/>
                <a:cs typeface="Consolas" pitchFamily="49" charset="0"/>
              </a:rPr>
              <a:t>)</a:t>
            </a:r>
            <a:r>
              <a:rPr lang="en-US" sz="3200" dirty="0" smtClean="0">
                <a:solidFill>
                  <a:schemeClr val="tx1">
                    <a:lumMod val="50000"/>
                  </a:schemeClr>
                </a:solidFill>
                <a:latin typeface="Consolas" pitchFamily="49" charset="0"/>
                <a:ea typeface="ＭＳ Ｐゴシック" charset="0"/>
                <a:cs typeface="Consolas" pitchFamily="49" charset="0"/>
              </a:rPr>
              <a:t>;</a:t>
            </a:r>
          </a:p>
          <a:p>
            <a:pPr algn="l">
              <a:tabLst>
                <a:tab pos="457200" algn="l"/>
                <a:tab pos="1828800" algn="l"/>
                <a:tab pos="8521700" algn="r"/>
              </a:tabLst>
              <a:defRPr/>
            </a:pPr>
            <a:endParaRPr lang="en-US" sz="3200" dirty="0">
              <a:solidFill>
                <a:schemeClr val="tx1"/>
              </a:solidFill>
              <a:latin typeface="Consolas" pitchFamily="49" charset="0"/>
              <a:ea typeface="ＭＳ Ｐゴシック" charset="0"/>
              <a:cs typeface="Consolas" pitchFamily="49" charset="0"/>
            </a:endParaRPr>
          </a:p>
          <a:p>
            <a:pPr algn="l">
              <a:tabLst>
                <a:tab pos="457200" algn="l"/>
                <a:tab pos="1828800" algn="l"/>
                <a:tab pos="8521700" algn="r"/>
              </a:tabLst>
              <a:defRPr/>
            </a:pPr>
            <a:r>
              <a:rPr lang="en-US" sz="3200" dirty="0">
                <a:solidFill>
                  <a:schemeClr val="tx1"/>
                </a:solidFill>
                <a:latin typeface="Consolas" pitchFamily="49" charset="0"/>
                <a:ea typeface="ＭＳ Ｐゴシック" charset="0"/>
                <a:cs typeface="Consolas" pitchFamily="49" charset="0"/>
              </a:rPr>
              <a:t>	</a:t>
            </a:r>
            <a:r>
              <a:rPr lang="en-US" sz="3200" dirty="0" smtClean="0">
                <a:solidFill>
                  <a:schemeClr val="tx1"/>
                </a:solidFill>
                <a:latin typeface="Consolas" pitchFamily="49" charset="0"/>
                <a:ea typeface="ＭＳ Ｐゴシック" charset="0"/>
                <a:cs typeface="Consolas" pitchFamily="49" charset="0"/>
              </a:rPr>
              <a:t>		    </a:t>
            </a:r>
            <a:r>
              <a:rPr lang="en-US" sz="3200" dirty="0" smtClean="0">
                <a:solidFill>
                  <a:schemeClr val="bg2">
                    <a:lumMod val="75000"/>
                  </a:schemeClr>
                </a:solidFill>
                <a:latin typeface="Consolas" pitchFamily="49" charset="0"/>
                <a:ea typeface="ＭＳ Ｐゴシック" charset="0"/>
                <a:cs typeface="Consolas" pitchFamily="49" charset="0"/>
              </a:rPr>
              <a:t>-</a:t>
            </a:r>
            <a:r>
              <a:rPr lang="en-US" sz="3200" dirty="0" err="1" smtClean="0">
                <a:solidFill>
                  <a:schemeClr val="bg2">
                    <a:lumMod val="75000"/>
                  </a:schemeClr>
                </a:solidFill>
                <a:latin typeface="Consolas" pitchFamily="49" charset="0"/>
                <a:ea typeface="ＭＳ Ｐゴシック" charset="0"/>
                <a:cs typeface="Consolas" pitchFamily="49" charset="0"/>
              </a:rPr>
              <a:t>webkit</a:t>
            </a:r>
            <a:r>
              <a:rPr lang="en-US" sz="3200" dirty="0" smtClean="0">
                <a:solidFill>
                  <a:schemeClr val="bg2">
                    <a:lumMod val="75000"/>
                  </a:schemeClr>
                </a:solidFill>
                <a:latin typeface="Consolas" pitchFamily="49" charset="0"/>
                <a:ea typeface="ＭＳ Ｐゴシック" charset="0"/>
                <a:cs typeface="Consolas" pitchFamily="49" charset="0"/>
              </a:rPr>
              <a:t>-transform: </a:t>
            </a:r>
            <a:r>
              <a:rPr lang="en-US" sz="3200" i="1" dirty="0" smtClean="0">
                <a:solidFill>
                  <a:schemeClr val="bg2">
                    <a:lumMod val="75000"/>
                  </a:schemeClr>
                </a:solidFill>
                <a:latin typeface="Consolas" pitchFamily="49" charset="0"/>
                <a:ea typeface="ＭＳ Ｐゴシック" charset="0"/>
                <a:cs typeface="Consolas" pitchFamily="49" charset="0"/>
              </a:rPr>
              <a:t>ditto;</a:t>
            </a:r>
            <a:br>
              <a:rPr lang="en-US" sz="3200" i="1" dirty="0" smtClean="0">
                <a:solidFill>
                  <a:schemeClr val="bg2">
                    <a:lumMod val="75000"/>
                  </a:schemeClr>
                </a:solidFill>
                <a:latin typeface="Consolas" pitchFamily="49" charset="0"/>
                <a:ea typeface="ＭＳ Ｐゴシック" charset="0"/>
                <a:cs typeface="Consolas" pitchFamily="49" charset="0"/>
              </a:rPr>
            </a:br>
            <a:r>
              <a:rPr lang="en-US" sz="3200" i="1" dirty="0" smtClean="0">
                <a:solidFill>
                  <a:schemeClr val="bg2">
                    <a:lumMod val="75000"/>
                  </a:schemeClr>
                </a:solidFill>
                <a:latin typeface="Consolas" pitchFamily="49" charset="0"/>
                <a:ea typeface="ＭＳ Ｐゴシック" charset="0"/>
                <a:cs typeface="Consolas" pitchFamily="49" charset="0"/>
              </a:rPr>
              <a:t>		     </a:t>
            </a:r>
            <a:r>
              <a:rPr lang="en-US" sz="3200" dirty="0" smtClean="0">
                <a:solidFill>
                  <a:schemeClr val="bg2">
                    <a:lumMod val="75000"/>
                  </a:schemeClr>
                </a:solidFill>
                <a:latin typeface="Consolas" pitchFamily="49" charset="0"/>
                <a:ea typeface="ＭＳ Ｐゴシック" charset="0"/>
                <a:cs typeface="Consolas" pitchFamily="49" charset="0"/>
              </a:rPr>
              <a:t>-</a:t>
            </a:r>
            <a:r>
              <a:rPr lang="en-US" sz="3200" dirty="0" err="1" smtClean="0">
                <a:solidFill>
                  <a:schemeClr val="bg2">
                    <a:lumMod val="75000"/>
                  </a:schemeClr>
                </a:solidFill>
                <a:latin typeface="Consolas" pitchFamily="49" charset="0"/>
                <a:ea typeface="ＭＳ Ｐゴシック" charset="0"/>
                <a:cs typeface="Consolas" pitchFamily="49" charset="0"/>
              </a:rPr>
              <a:t>moz</a:t>
            </a:r>
            <a:r>
              <a:rPr lang="en-US" sz="3200" dirty="0" smtClean="0">
                <a:solidFill>
                  <a:schemeClr val="bg2">
                    <a:lumMod val="75000"/>
                  </a:schemeClr>
                </a:solidFill>
                <a:latin typeface="Consolas" pitchFamily="49" charset="0"/>
                <a:ea typeface="ＭＳ Ｐゴシック" charset="0"/>
                <a:cs typeface="Consolas" pitchFamily="49" charset="0"/>
              </a:rPr>
              <a:t>-transform: </a:t>
            </a:r>
            <a:r>
              <a:rPr lang="en-US" sz="3200" i="1" dirty="0" smtClean="0">
                <a:solidFill>
                  <a:schemeClr val="bg2">
                    <a:lumMod val="75000"/>
                  </a:schemeClr>
                </a:solidFill>
                <a:latin typeface="Consolas" pitchFamily="49" charset="0"/>
                <a:ea typeface="ＭＳ Ｐゴシック" charset="0"/>
                <a:cs typeface="Consolas" pitchFamily="49" charset="0"/>
              </a:rPr>
              <a:t>ditto;</a:t>
            </a:r>
            <a:br>
              <a:rPr lang="en-US" sz="3200" i="1" dirty="0" smtClean="0">
                <a:solidFill>
                  <a:schemeClr val="bg2">
                    <a:lumMod val="75000"/>
                  </a:schemeClr>
                </a:solidFill>
                <a:latin typeface="Consolas" pitchFamily="49" charset="0"/>
                <a:ea typeface="ＭＳ Ｐゴシック" charset="0"/>
                <a:cs typeface="Consolas" pitchFamily="49" charset="0"/>
              </a:rPr>
            </a:br>
            <a:r>
              <a:rPr lang="en-US" sz="3200" i="1" dirty="0" smtClean="0">
                <a:solidFill>
                  <a:schemeClr val="bg2">
                    <a:lumMod val="75000"/>
                  </a:schemeClr>
                </a:solidFill>
                <a:latin typeface="Consolas" pitchFamily="49" charset="0"/>
                <a:ea typeface="ＭＳ Ｐゴシック" charset="0"/>
                <a:cs typeface="Consolas" pitchFamily="49" charset="0"/>
              </a:rPr>
              <a:t>	           </a:t>
            </a:r>
            <a:r>
              <a:rPr lang="en-US" sz="3200" dirty="0" smtClean="0">
                <a:solidFill>
                  <a:schemeClr val="bg2">
                    <a:lumMod val="75000"/>
                  </a:schemeClr>
                </a:solidFill>
                <a:latin typeface="Consolas" pitchFamily="49" charset="0"/>
                <a:ea typeface="ＭＳ Ｐゴシック" charset="0"/>
                <a:cs typeface="Consolas" pitchFamily="49" charset="0"/>
              </a:rPr>
              <a:t>-o-transform: </a:t>
            </a:r>
            <a:r>
              <a:rPr lang="en-US" sz="3200" i="1" dirty="0" smtClean="0">
                <a:solidFill>
                  <a:schemeClr val="bg2">
                    <a:lumMod val="75000"/>
                  </a:schemeClr>
                </a:solidFill>
                <a:latin typeface="Consolas" pitchFamily="49" charset="0"/>
                <a:ea typeface="ＭＳ Ｐゴシック" charset="0"/>
                <a:cs typeface="Consolas" pitchFamily="49" charset="0"/>
              </a:rPr>
              <a:t>ditto;</a:t>
            </a:r>
            <a:br>
              <a:rPr lang="en-US" sz="3200" i="1" dirty="0" smtClean="0">
                <a:solidFill>
                  <a:schemeClr val="bg2">
                    <a:lumMod val="75000"/>
                  </a:schemeClr>
                </a:solidFill>
                <a:latin typeface="Consolas" pitchFamily="49" charset="0"/>
                <a:ea typeface="ＭＳ Ｐゴシック" charset="0"/>
                <a:cs typeface="Consolas" pitchFamily="49" charset="0"/>
              </a:rPr>
            </a:br>
            <a:r>
              <a:rPr lang="en-US" sz="3200" i="1" dirty="0" smtClean="0">
                <a:solidFill>
                  <a:schemeClr val="bg2">
                    <a:lumMod val="75000"/>
                  </a:schemeClr>
                </a:solidFill>
                <a:latin typeface="Consolas" pitchFamily="49" charset="0"/>
                <a:ea typeface="ＭＳ Ｐゴシック" charset="0"/>
                <a:cs typeface="Consolas" pitchFamily="49" charset="0"/>
              </a:rPr>
              <a:t>	           </a:t>
            </a:r>
            <a:r>
              <a:rPr lang="en-US" sz="3200" dirty="0" smtClean="0">
                <a:solidFill>
                  <a:schemeClr val="bg2">
                    <a:lumMod val="75000"/>
                  </a:schemeClr>
                </a:solidFill>
                <a:latin typeface="Consolas" pitchFamily="49" charset="0"/>
                <a:ea typeface="ＭＳ Ｐゴシック" charset="0"/>
                <a:cs typeface="Consolas" pitchFamily="49" charset="0"/>
              </a:rPr>
              <a:t>-</a:t>
            </a:r>
            <a:r>
              <a:rPr lang="en-US" sz="3200" dirty="0" err="1" smtClean="0">
                <a:solidFill>
                  <a:schemeClr val="bg2">
                    <a:lumMod val="75000"/>
                  </a:schemeClr>
                </a:solidFill>
                <a:latin typeface="Consolas" pitchFamily="49" charset="0"/>
                <a:ea typeface="ＭＳ Ｐゴシック" charset="0"/>
                <a:cs typeface="Consolas" pitchFamily="49" charset="0"/>
              </a:rPr>
              <a:t>ms</a:t>
            </a:r>
            <a:r>
              <a:rPr lang="en-US" sz="3200" dirty="0" smtClean="0">
                <a:solidFill>
                  <a:schemeClr val="bg2">
                    <a:lumMod val="75000"/>
                  </a:schemeClr>
                </a:solidFill>
                <a:latin typeface="Consolas" pitchFamily="49" charset="0"/>
                <a:ea typeface="ＭＳ Ｐゴシック" charset="0"/>
                <a:cs typeface="Consolas" pitchFamily="49" charset="0"/>
              </a:rPr>
              <a:t>-transform: </a:t>
            </a:r>
            <a:r>
              <a:rPr lang="en-US" sz="3200" i="1" dirty="0" smtClean="0">
                <a:solidFill>
                  <a:schemeClr val="bg2">
                    <a:lumMod val="75000"/>
                  </a:schemeClr>
                </a:solidFill>
                <a:latin typeface="Consolas" pitchFamily="49" charset="0"/>
                <a:ea typeface="ＭＳ Ｐゴシック" charset="0"/>
                <a:cs typeface="Consolas" pitchFamily="49" charset="0"/>
              </a:rPr>
              <a:t>ditto;</a:t>
            </a:r>
          </a:p>
          <a:p>
            <a:pPr algn="l">
              <a:tabLst>
                <a:tab pos="457200" algn="l"/>
                <a:tab pos="1828800" algn="l"/>
                <a:tab pos="8521700" algn="r"/>
              </a:tabLst>
              <a:defRPr/>
            </a:pPr>
            <a:endParaRPr lang="en-US" sz="3200" i="1" dirty="0">
              <a:solidFill>
                <a:schemeClr val="bg1">
                  <a:lumMod val="65000"/>
                </a:schemeClr>
              </a:solidFill>
              <a:latin typeface="Consolas" pitchFamily="49" charset="0"/>
              <a:ea typeface="ＭＳ Ｐゴシック" charset="0"/>
              <a:cs typeface="Consolas" pitchFamily="49" charset="0"/>
            </a:endParaRPr>
          </a:p>
          <a:p>
            <a:pPr algn="l">
              <a:tabLst>
                <a:tab pos="457200" algn="l"/>
                <a:tab pos="1828800" algn="l"/>
                <a:tab pos="8521700" algn="r"/>
              </a:tabLst>
              <a:defRPr/>
            </a:pPr>
            <a:r>
              <a:rPr lang="en-US" sz="3200" dirty="0">
                <a:solidFill>
                  <a:schemeClr val="tx1"/>
                </a:solidFill>
                <a:latin typeface="Consolas" pitchFamily="49" charset="0"/>
                <a:ea typeface="ＭＳ Ｐゴシック" charset="0"/>
                <a:cs typeface="Consolas" pitchFamily="49" charset="0"/>
              </a:rPr>
              <a:t>	</a:t>
            </a:r>
            <a:r>
              <a:rPr lang="en-US" sz="3200" dirty="0">
                <a:solidFill>
                  <a:schemeClr val="tx1">
                    <a:lumMod val="50000"/>
                  </a:schemeClr>
                </a:solidFill>
                <a:latin typeface="Consolas" pitchFamily="49" charset="0"/>
                <a:ea typeface="ＭＳ Ｐゴシック" charset="0"/>
                <a:cs typeface="Consolas" pitchFamily="49" charset="0"/>
              </a:rPr>
              <a:t>transform-origin:         50</a:t>
            </a:r>
            <a:r>
              <a:rPr lang="en-US" sz="3200" dirty="0">
                <a:solidFill>
                  <a:schemeClr val="bg1">
                    <a:lumMod val="75000"/>
                    <a:lumOff val="25000"/>
                  </a:schemeClr>
                </a:solidFill>
                <a:latin typeface="Consolas" pitchFamily="49" charset="0"/>
                <a:ea typeface="ＭＳ Ｐゴシック" charset="0"/>
                <a:cs typeface="Consolas" pitchFamily="49" charset="0"/>
              </a:rPr>
              <a:t>%</a:t>
            </a:r>
            <a:r>
              <a:rPr lang="en-US" sz="3200" dirty="0">
                <a:solidFill>
                  <a:schemeClr val="tx1">
                    <a:lumMod val="50000"/>
                  </a:schemeClr>
                </a:solidFill>
                <a:latin typeface="Consolas" pitchFamily="49" charset="0"/>
                <a:ea typeface="ＭＳ Ｐゴシック" charset="0"/>
                <a:cs typeface="Consolas" pitchFamily="49" charset="0"/>
              </a:rPr>
              <a:t> 100</a:t>
            </a:r>
            <a:r>
              <a:rPr lang="en-US" sz="3200" dirty="0">
                <a:solidFill>
                  <a:srgbClr val="A37113"/>
                </a:solidFill>
                <a:latin typeface="Consolas" pitchFamily="49" charset="0"/>
                <a:ea typeface="ＭＳ Ｐゴシック" charset="0"/>
                <a:cs typeface="Consolas" pitchFamily="49" charset="0"/>
              </a:rPr>
              <a:t>px</a:t>
            </a:r>
            <a:r>
              <a:rPr lang="en-US" sz="3200" dirty="0">
                <a:solidFill>
                  <a:schemeClr val="tx1">
                    <a:lumMod val="50000"/>
                  </a:schemeClr>
                </a:solidFill>
                <a:latin typeface="Consolas" pitchFamily="49" charset="0"/>
                <a:ea typeface="ＭＳ Ｐゴシック" charset="0"/>
                <a:cs typeface="Consolas" pitchFamily="49" charset="0"/>
              </a:rPr>
              <a:t>;</a:t>
            </a:r>
          </a:p>
          <a:p>
            <a:pPr algn="l">
              <a:tabLst>
                <a:tab pos="457200" algn="l"/>
                <a:tab pos="1828800" algn="l"/>
                <a:tab pos="8521700" algn="r"/>
              </a:tabLst>
              <a:defRPr/>
            </a:pPr>
            <a:r>
              <a:rPr lang="en-US" sz="3200" dirty="0">
                <a:solidFill>
                  <a:schemeClr val="tx1"/>
                </a:solidFill>
                <a:latin typeface="Consolas" pitchFamily="49" charset="0"/>
                <a:ea typeface="ＭＳ Ｐゴシック" charset="0"/>
                <a:cs typeface="Consolas" pitchFamily="49" charset="0"/>
              </a:rPr>
              <a:t>		</a:t>
            </a:r>
          </a:p>
          <a:p>
            <a:pPr algn="l">
              <a:tabLst>
                <a:tab pos="457200" algn="l"/>
                <a:tab pos="1828800" algn="l"/>
                <a:tab pos="8521700" algn="r"/>
              </a:tabLst>
              <a:defRPr/>
            </a:pPr>
            <a:r>
              <a:rPr lang="en-US" sz="3200" dirty="0">
                <a:solidFill>
                  <a:schemeClr val="tx1"/>
                </a:solidFill>
                <a:latin typeface="Consolas" pitchFamily="49" charset="0"/>
                <a:ea typeface="ＭＳ Ｐゴシック" charset="0"/>
                <a:cs typeface="Consolas" pitchFamily="49" charset="0"/>
              </a:rPr>
              <a:t>		</a:t>
            </a:r>
            <a:r>
              <a:rPr lang="en-US" sz="3200" dirty="0" smtClean="0">
                <a:solidFill>
                  <a:schemeClr val="tx1"/>
                </a:solidFill>
                <a:latin typeface="Consolas" pitchFamily="49" charset="0"/>
                <a:ea typeface="ＭＳ Ｐゴシック" charset="0"/>
                <a:cs typeface="Consolas" pitchFamily="49" charset="0"/>
              </a:rPr>
              <a:t>    </a:t>
            </a:r>
            <a:r>
              <a:rPr lang="en-US" sz="3200" dirty="0" smtClean="0">
                <a:solidFill>
                  <a:schemeClr val="bg2">
                    <a:lumMod val="75000"/>
                  </a:schemeClr>
                </a:solidFill>
                <a:latin typeface="Consolas" pitchFamily="49" charset="0"/>
                <a:ea typeface="ＭＳ Ｐゴシック" charset="0"/>
                <a:cs typeface="Consolas" pitchFamily="49" charset="0"/>
              </a:rPr>
              <a:t>-</a:t>
            </a:r>
            <a:r>
              <a:rPr lang="en-US" sz="3200" dirty="0" err="1">
                <a:solidFill>
                  <a:schemeClr val="bg2">
                    <a:lumMod val="75000"/>
                  </a:schemeClr>
                </a:solidFill>
                <a:latin typeface="Consolas" pitchFamily="49" charset="0"/>
                <a:ea typeface="ＭＳ Ｐゴシック" charset="0"/>
                <a:cs typeface="Consolas" pitchFamily="49" charset="0"/>
              </a:rPr>
              <a:t>webkit</a:t>
            </a:r>
            <a:r>
              <a:rPr lang="en-US" sz="3200" dirty="0">
                <a:solidFill>
                  <a:schemeClr val="bg2">
                    <a:lumMod val="75000"/>
                  </a:schemeClr>
                </a:solidFill>
                <a:latin typeface="Consolas" pitchFamily="49" charset="0"/>
                <a:ea typeface="ＭＳ Ｐゴシック" charset="0"/>
                <a:cs typeface="Consolas" pitchFamily="49" charset="0"/>
              </a:rPr>
              <a:t>-transform-origin: </a:t>
            </a:r>
            <a:r>
              <a:rPr lang="en-US" sz="3200" i="1" dirty="0">
                <a:solidFill>
                  <a:schemeClr val="bg2">
                    <a:lumMod val="75000"/>
                  </a:schemeClr>
                </a:solidFill>
                <a:latin typeface="Consolas" pitchFamily="49" charset="0"/>
                <a:ea typeface="ＭＳ Ｐゴシック" charset="0"/>
                <a:cs typeface="Consolas" pitchFamily="49" charset="0"/>
              </a:rPr>
              <a:t>ditto</a:t>
            </a:r>
            <a:r>
              <a:rPr lang="en-US" sz="3200" dirty="0">
                <a:solidFill>
                  <a:schemeClr val="bg2">
                    <a:lumMod val="75000"/>
                  </a:schemeClr>
                </a:solidFill>
                <a:latin typeface="Consolas" pitchFamily="49" charset="0"/>
                <a:ea typeface="ＭＳ Ｐゴシック" charset="0"/>
                <a:cs typeface="Consolas" pitchFamily="49" charset="0"/>
              </a:rPr>
              <a:t>;</a:t>
            </a:r>
            <a:br>
              <a:rPr lang="en-US" sz="3200" dirty="0">
                <a:solidFill>
                  <a:schemeClr val="bg2">
                    <a:lumMod val="75000"/>
                  </a:schemeClr>
                </a:solidFill>
                <a:latin typeface="Consolas" pitchFamily="49" charset="0"/>
                <a:ea typeface="ＭＳ Ｐゴシック" charset="0"/>
                <a:cs typeface="Consolas" pitchFamily="49" charset="0"/>
              </a:rPr>
            </a:br>
            <a:r>
              <a:rPr lang="en-US" sz="3200" dirty="0">
                <a:solidFill>
                  <a:schemeClr val="bg2">
                    <a:lumMod val="75000"/>
                  </a:schemeClr>
                </a:solidFill>
                <a:latin typeface="Consolas" pitchFamily="49" charset="0"/>
                <a:ea typeface="ＭＳ Ｐゴシック" charset="0"/>
                <a:cs typeface="Consolas" pitchFamily="49" charset="0"/>
              </a:rPr>
              <a:t>	</a:t>
            </a:r>
            <a:r>
              <a:rPr lang="en-US" sz="3200" dirty="0" smtClean="0">
                <a:solidFill>
                  <a:schemeClr val="bg2">
                    <a:lumMod val="75000"/>
                  </a:schemeClr>
                </a:solidFill>
                <a:latin typeface="Consolas" pitchFamily="49" charset="0"/>
                <a:ea typeface="ＭＳ Ｐゴシック" charset="0"/>
                <a:cs typeface="Consolas" pitchFamily="49" charset="0"/>
              </a:rPr>
              <a:t>          -</a:t>
            </a:r>
            <a:r>
              <a:rPr lang="en-US" sz="3200" dirty="0" err="1">
                <a:solidFill>
                  <a:schemeClr val="bg2">
                    <a:lumMod val="75000"/>
                  </a:schemeClr>
                </a:solidFill>
                <a:latin typeface="Consolas" pitchFamily="49" charset="0"/>
                <a:ea typeface="ＭＳ Ｐゴシック" charset="0"/>
                <a:cs typeface="Consolas" pitchFamily="49" charset="0"/>
              </a:rPr>
              <a:t>moz</a:t>
            </a:r>
            <a:r>
              <a:rPr lang="en-US" sz="3200" dirty="0">
                <a:solidFill>
                  <a:schemeClr val="bg2">
                    <a:lumMod val="75000"/>
                  </a:schemeClr>
                </a:solidFill>
                <a:latin typeface="Consolas" pitchFamily="49" charset="0"/>
                <a:ea typeface="ＭＳ Ｐゴシック" charset="0"/>
                <a:cs typeface="Consolas" pitchFamily="49" charset="0"/>
              </a:rPr>
              <a:t>-transform-origin: </a:t>
            </a:r>
            <a:r>
              <a:rPr lang="en-US" sz="3200" i="1" dirty="0">
                <a:solidFill>
                  <a:schemeClr val="bg2">
                    <a:lumMod val="75000"/>
                  </a:schemeClr>
                </a:solidFill>
                <a:latin typeface="Consolas" pitchFamily="49" charset="0"/>
                <a:ea typeface="ＭＳ Ｐゴシック" charset="0"/>
                <a:cs typeface="Consolas" pitchFamily="49" charset="0"/>
              </a:rPr>
              <a:t>ditto</a:t>
            </a:r>
            <a:r>
              <a:rPr lang="en-US" sz="3200" dirty="0">
                <a:solidFill>
                  <a:schemeClr val="bg2">
                    <a:lumMod val="75000"/>
                  </a:schemeClr>
                </a:solidFill>
                <a:latin typeface="Consolas" pitchFamily="49" charset="0"/>
                <a:ea typeface="ＭＳ Ｐゴシック" charset="0"/>
                <a:cs typeface="Consolas" pitchFamily="49" charset="0"/>
              </a:rPr>
              <a:t>;</a:t>
            </a:r>
            <a:br>
              <a:rPr lang="en-US" sz="3200" dirty="0">
                <a:solidFill>
                  <a:schemeClr val="bg2">
                    <a:lumMod val="75000"/>
                  </a:schemeClr>
                </a:solidFill>
                <a:latin typeface="Consolas" pitchFamily="49" charset="0"/>
                <a:ea typeface="ＭＳ Ｐゴシック" charset="0"/>
                <a:cs typeface="Consolas" pitchFamily="49" charset="0"/>
              </a:rPr>
            </a:br>
            <a:r>
              <a:rPr lang="en-US" sz="3200" dirty="0">
                <a:solidFill>
                  <a:schemeClr val="bg2">
                    <a:lumMod val="75000"/>
                  </a:schemeClr>
                </a:solidFill>
                <a:latin typeface="Consolas" pitchFamily="49" charset="0"/>
                <a:ea typeface="ＭＳ Ｐゴシック" charset="0"/>
                <a:cs typeface="Consolas" pitchFamily="49" charset="0"/>
              </a:rPr>
              <a:t>	</a:t>
            </a:r>
            <a:r>
              <a:rPr lang="en-US" sz="3200" dirty="0" smtClean="0">
                <a:solidFill>
                  <a:schemeClr val="bg2">
                    <a:lumMod val="75000"/>
                  </a:schemeClr>
                </a:solidFill>
                <a:latin typeface="Consolas" pitchFamily="49" charset="0"/>
                <a:ea typeface="ＭＳ Ｐゴシック" charset="0"/>
                <a:cs typeface="Consolas" pitchFamily="49" charset="0"/>
              </a:rPr>
              <a:t>          -</a:t>
            </a:r>
            <a:r>
              <a:rPr lang="en-US" sz="3200" dirty="0">
                <a:solidFill>
                  <a:schemeClr val="bg2">
                    <a:lumMod val="75000"/>
                  </a:schemeClr>
                </a:solidFill>
                <a:latin typeface="Consolas" pitchFamily="49" charset="0"/>
                <a:ea typeface="ＭＳ Ｐゴシック" charset="0"/>
                <a:cs typeface="Consolas" pitchFamily="49" charset="0"/>
              </a:rPr>
              <a:t>o-transform-origin: </a:t>
            </a:r>
            <a:r>
              <a:rPr lang="en-US" sz="3200" i="1" dirty="0">
                <a:solidFill>
                  <a:schemeClr val="bg2">
                    <a:lumMod val="75000"/>
                  </a:schemeClr>
                </a:solidFill>
                <a:latin typeface="Consolas" pitchFamily="49" charset="0"/>
                <a:ea typeface="ＭＳ Ｐゴシック" charset="0"/>
                <a:cs typeface="Consolas" pitchFamily="49" charset="0"/>
              </a:rPr>
              <a:t>ditto</a:t>
            </a:r>
            <a:r>
              <a:rPr lang="en-US" sz="3200" dirty="0">
                <a:solidFill>
                  <a:schemeClr val="bg2">
                    <a:lumMod val="75000"/>
                  </a:schemeClr>
                </a:solidFill>
                <a:latin typeface="Consolas" pitchFamily="49" charset="0"/>
                <a:ea typeface="ＭＳ Ｐゴシック" charset="0"/>
                <a:cs typeface="Consolas" pitchFamily="49" charset="0"/>
              </a:rPr>
              <a:t>;	-</a:t>
            </a:r>
            <a:r>
              <a:rPr lang="en-US" sz="3200" dirty="0" err="1">
                <a:solidFill>
                  <a:schemeClr val="bg2">
                    <a:lumMod val="75000"/>
                  </a:schemeClr>
                </a:solidFill>
                <a:latin typeface="Consolas" pitchFamily="49" charset="0"/>
                <a:ea typeface="ＭＳ Ｐゴシック" charset="0"/>
                <a:cs typeface="Consolas" pitchFamily="49" charset="0"/>
              </a:rPr>
              <a:t>ms</a:t>
            </a:r>
            <a:r>
              <a:rPr lang="en-US" sz="3200" dirty="0">
                <a:solidFill>
                  <a:schemeClr val="bg2">
                    <a:lumMod val="75000"/>
                  </a:schemeClr>
                </a:solidFill>
                <a:latin typeface="Consolas" pitchFamily="49" charset="0"/>
                <a:ea typeface="ＭＳ Ｐゴシック" charset="0"/>
                <a:cs typeface="Consolas" pitchFamily="49" charset="0"/>
              </a:rPr>
              <a:t>-transform-origin:</a:t>
            </a:r>
            <a:r>
              <a:rPr lang="en-US" sz="3200" i="1" dirty="0">
                <a:solidFill>
                  <a:schemeClr val="bg2">
                    <a:lumMod val="75000"/>
                  </a:schemeClr>
                </a:solidFill>
                <a:latin typeface="Consolas" pitchFamily="49" charset="0"/>
                <a:ea typeface="ＭＳ Ｐゴシック" charset="0"/>
                <a:cs typeface="Consolas" pitchFamily="49" charset="0"/>
              </a:rPr>
              <a:t> ditto</a:t>
            </a:r>
            <a:r>
              <a:rPr lang="en-US" sz="3200" dirty="0" smtClean="0">
                <a:solidFill>
                  <a:schemeClr val="bg2">
                    <a:lumMod val="75000"/>
                  </a:schemeClr>
                </a:solidFill>
                <a:latin typeface="Consolas" pitchFamily="49" charset="0"/>
                <a:ea typeface="ＭＳ Ｐゴシック" charset="0"/>
                <a:cs typeface="Consolas" pitchFamily="49" charset="0"/>
              </a:rPr>
              <a:t>;</a:t>
            </a:r>
            <a:endParaRPr lang="en-US" sz="3200" dirty="0">
              <a:solidFill>
                <a:schemeClr val="bg2">
                  <a:lumMod val="75000"/>
                </a:schemeClr>
              </a:solidFill>
              <a:latin typeface="Consolas" pitchFamily="49" charset="0"/>
              <a:ea typeface="ＭＳ Ｐゴシック" charset="0"/>
              <a:cs typeface="Consolas" pitchFamily="49" charset="0"/>
            </a:endParaRPr>
          </a:p>
          <a:p>
            <a:pPr algn="l">
              <a:tabLst>
                <a:tab pos="457200" algn="l"/>
                <a:tab pos="1828800" algn="l"/>
                <a:tab pos="8521700" algn="r"/>
              </a:tabLst>
              <a:defRPr/>
            </a:pPr>
            <a:r>
              <a:rPr lang="en-US" sz="3200" dirty="0" smtClean="0">
                <a:solidFill>
                  <a:schemeClr val="bg1">
                    <a:lumMod val="65000"/>
                  </a:schemeClr>
                </a:solidFill>
                <a:latin typeface="Consolas" pitchFamily="49" charset="0"/>
                <a:ea typeface="ＭＳ Ｐゴシック" charset="0"/>
                <a:cs typeface="Consolas" pitchFamily="49" charset="0"/>
              </a:rPr>
              <a:t>}</a:t>
            </a:r>
            <a:endParaRPr lang="en-US" sz="3200" dirty="0">
              <a:solidFill>
                <a:schemeClr val="bg1">
                  <a:lumMod val="65000"/>
                </a:schemeClr>
              </a:solidFill>
              <a:latin typeface="Consolas" pitchFamily="49" charset="0"/>
              <a:ea typeface="ＭＳ Ｐゴシック" charset="0"/>
              <a:cs typeface="Consolas" pitchFamily="49" charset="0"/>
            </a:endParaRPr>
          </a:p>
        </p:txBody>
      </p:sp>
    </p:spTree>
    <p:extLst>
      <p:ext uri="{BB962C8B-B14F-4D97-AF65-F5344CB8AC3E}">
        <p14:creationId xmlns:p14="http://schemas.microsoft.com/office/powerpoint/2010/main" val="505702934"/>
      </p:ext>
    </p:extLst>
  </p:cSld>
  <p:clrMapOvr>
    <a:masterClrMapping/>
  </p:clrMapOvr>
  <p:transition xmlns:p14="http://schemas.microsoft.com/office/powerpoint/2010/main" spd="med"/>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transforms </a:t>
            </a:r>
            <a:endParaRPr lang="en-US" dirty="0"/>
          </a:p>
        </p:txBody>
      </p:sp>
      <p:sp>
        <p:nvSpPr>
          <p:cNvPr id="3" name="Text Placeholder 2"/>
          <p:cNvSpPr>
            <a:spLocks noGrp="1"/>
          </p:cNvSpPr>
          <p:nvPr>
            <p:ph type="body" idx="1"/>
          </p:nvPr>
        </p:nvSpPr>
        <p:spPr>
          <a:xfrm>
            <a:off x="7734300" y="2266950"/>
            <a:ext cx="9093200" cy="2159000"/>
          </a:xfrm>
        </p:spPr>
        <p:txBody>
          <a:bodyPr>
            <a:noAutofit/>
          </a:bodyPr>
          <a:lstStyle/>
          <a:p>
            <a:pPr marL="0" indent="0" algn="ctr" eaLnBrk="1" hangingPunct="1">
              <a:lnSpc>
                <a:spcPct val="50000"/>
              </a:lnSpc>
              <a:buNone/>
            </a:pPr>
            <a:r>
              <a:rPr lang="en-US" sz="4000" dirty="0" smtClean="0">
                <a:solidFill>
                  <a:schemeClr val="accent5">
                    <a:lumMod val="75000"/>
                  </a:schemeClr>
                </a:solidFill>
                <a:latin typeface="American Typewriter"/>
                <a:cs typeface="American Typewriter"/>
              </a:rPr>
              <a:t>1</a:t>
            </a:r>
            <a:r>
              <a:rPr lang="en-US" sz="4000" dirty="0" smtClean="0">
                <a:solidFill>
                  <a:schemeClr val="accent5">
                    <a:lumMod val="75000"/>
                  </a:schemeClr>
                </a:solidFill>
                <a:cs typeface="Trade Gothic Next LT Pro Lt" pitchFamily="34" charset="0"/>
              </a:rPr>
              <a:t> more dimension… the z axis </a:t>
            </a:r>
          </a:p>
        </p:txBody>
      </p:sp>
      <p:pic>
        <p:nvPicPr>
          <p:cNvPr id="4" name="Picture 3" descr="ha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8600" y="5213349"/>
            <a:ext cx="5549900" cy="5375375"/>
          </a:xfrm>
          <a:prstGeom prst="rect">
            <a:avLst/>
          </a:prstGeom>
        </p:spPr>
      </p:pic>
    </p:spTree>
    <p:extLst>
      <p:ext uri="{BB962C8B-B14F-4D97-AF65-F5344CB8AC3E}">
        <p14:creationId xmlns:p14="http://schemas.microsoft.com/office/powerpoint/2010/main" val="3968481512"/>
      </p:ext>
    </p:extLst>
  </p:cSld>
  <p:clrMapOvr>
    <a:masterClrMapping/>
  </p:clrMapOvr>
  <p:transition xmlns:p14="http://schemas.microsoft.com/office/powerpoint/2010/main" spd="me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2D transforms </a:t>
            </a:r>
            <a:r>
              <a:rPr lang="en-US" sz="5400" dirty="0" err="1" smtClean="0"/>
              <a:t>vs</a:t>
            </a:r>
            <a:r>
              <a:rPr lang="en-US" dirty="0" smtClean="0"/>
              <a:t> 3d transforms </a:t>
            </a:r>
            <a:endParaRPr lang="en-US" dirty="0"/>
          </a:p>
        </p:txBody>
      </p:sp>
      <p:sp>
        <p:nvSpPr>
          <p:cNvPr id="3" name="Text Placeholder 2"/>
          <p:cNvSpPr>
            <a:spLocks noGrp="1"/>
          </p:cNvSpPr>
          <p:nvPr>
            <p:ph type="body" idx="1"/>
          </p:nvPr>
        </p:nvSpPr>
        <p:spPr>
          <a:xfrm>
            <a:off x="673100" y="2286000"/>
            <a:ext cx="23050500" cy="638175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3D is meaningless without perspective </a:t>
            </a:r>
          </a:p>
          <a:p>
            <a:pPr eaLnBrk="1" hangingPunct="1">
              <a:lnSpc>
                <a:spcPct val="50000"/>
              </a:lnSpc>
            </a:pPr>
            <a:r>
              <a:rPr lang="en-US" sz="4000" dirty="0" smtClean="0">
                <a:solidFill>
                  <a:schemeClr val="accent5">
                    <a:lumMod val="75000"/>
                  </a:schemeClr>
                </a:solidFill>
                <a:cs typeface="Trade Gothic Next LT Pro Lt" pitchFamily="34" charset="0"/>
              </a:rPr>
              <a:t>The viewer must be placed somewhere in the 3D environment </a:t>
            </a:r>
            <a:endParaRPr lang="en-US" sz="4000" dirty="0">
              <a:solidFill>
                <a:schemeClr val="tx2">
                  <a:lumMod val="75000"/>
                </a:schemeClr>
              </a:solidFill>
              <a:cs typeface="Consolas"/>
            </a:endParaRPr>
          </a:p>
          <a:p>
            <a:pPr eaLnBrk="1" hangingPunct="1">
              <a:lnSpc>
                <a:spcPct val="50000"/>
              </a:lnSpc>
            </a:pPr>
            <a:r>
              <a:rPr lang="en-US" sz="4000" dirty="0" smtClean="0">
                <a:solidFill>
                  <a:schemeClr val="accent5">
                    <a:lumMod val="75000"/>
                  </a:schemeClr>
                </a:solidFill>
                <a:cs typeface="Trade Gothic Next LT Pro Lt" pitchFamily="34" charset="0"/>
              </a:rPr>
              <a:t>Perspective is applied to the parent container </a:t>
            </a:r>
          </a:p>
          <a:p>
            <a:pPr>
              <a:lnSpc>
                <a:spcPct val="50000"/>
              </a:lnSpc>
            </a:pPr>
            <a:r>
              <a:rPr lang="en-US" sz="4000" dirty="0" smtClean="0">
                <a:solidFill>
                  <a:schemeClr val="accent5">
                    <a:lumMod val="75000"/>
                  </a:schemeClr>
                </a:solidFill>
                <a:cs typeface="Trade Gothic Next LT Pro Lt" pitchFamily="34" charset="0"/>
              </a:rPr>
              <a:t>Transform is applied to the child element </a:t>
            </a:r>
            <a:endParaRPr lang="en-US" sz="4000" dirty="0">
              <a:solidFill>
                <a:schemeClr val="accent5">
                  <a:lumMod val="75000"/>
                </a:schemeClr>
              </a:solidFill>
              <a:cs typeface="Trade Gothic Next LT Pro Lt" pitchFamily="34" charset="0"/>
            </a:endParaRPr>
          </a:p>
        </p:txBody>
      </p:sp>
      <p:sp>
        <p:nvSpPr>
          <p:cNvPr id="4" name="Rounded Rectangle 3"/>
          <p:cNvSpPr/>
          <p:nvPr/>
        </p:nvSpPr>
        <p:spPr>
          <a:xfrm>
            <a:off x="3077680" y="8008440"/>
            <a:ext cx="18495262" cy="4454128"/>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4000" dirty="0">
                <a:solidFill>
                  <a:schemeClr val="tx1"/>
                </a:solidFill>
                <a:latin typeface="Consolas" pitchFamily="49" charset="0"/>
              </a:rPr>
              <a:t>&lt;div id="</a:t>
            </a:r>
            <a:r>
              <a:rPr lang="en-US" sz="4000" dirty="0" err="1">
                <a:solidFill>
                  <a:schemeClr val="tx1"/>
                </a:solidFill>
                <a:latin typeface="Consolas" pitchFamily="49" charset="0"/>
              </a:rPr>
              <a:t>parentBox</a:t>
            </a:r>
            <a:r>
              <a:rPr lang="en-US" altLang="en-US" sz="4000" dirty="0">
                <a:solidFill>
                  <a:schemeClr val="tx1"/>
                </a:solidFill>
                <a:latin typeface="Consolas" pitchFamily="49" charset="0"/>
              </a:rPr>
              <a:t>"</a:t>
            </a:r>
            <a:r>
              <a:rPr lang="en-US" sz="4000" dirty="0">
                <a:solidFill>
                  <a:schemeClr val="tx1"/>
                </a:solidFill>
                <a:latin typeface="Consolas" pitchFamily="49" charset="0"/>
              </a:rPr>
              <a:t> style="</a:t>
            </a:r>
            <a:r>
              <a:rPr lang="en-US" sz="4000" dirty="0">
                <a:solidFill>
                  <a:srgbClr val="7F7F7F"/>
                </a:solidFill>
                <a:latin typeface="Consolas" pitchFamily="49" charset="0"/>
              </a:rPr>
              <a:t>-</a:t>
            </a:r>
            <a:r>
              <a:rPr lang="en-US" sz="4000" i="1" dirty="0">
                <a:solidFill>
                  <a:srgbClr val="7F7F7F"/>
                </a:solidFill>
                <a:latin typeface="Consolas" pitchFamily="49" charset="0"/>
              </a:rPr>
              <a:t>prefix</a:t>
            </a:r>
            <a:r>
              <a:rPr lang="en-US" sz="4000" dirty="0">
                <a:solidFill>
                  <a:srgbClr val="7F7F7F"/>
                </a:solidFill>
                <a:latin typeface="Consolas" pitchFamily="49" charset="0"/>
              </a:rPr>
              <a:t>-</a:t>
            </a:r>
            <a:r>
              <a:rPr lang="en-US" sz="4000" dirty="0">
                <a:solidFill>
                  <a:srgbClr val="7700BE"/>
                </a:solidFill>
                <a:latin typeface="Consolas" pitchFamily="49" charset="0"/>
              </a:rPr>
              <a:t>perspective</a:t>
            </a:r>
            <a:r>
              <a:rPr lang="en-US" sz="4000" dirty="0">
                <a:solidFill>
                  <a:schemeClr val="tx1"/>
                </a:solidFill>
                <a:latin typeface="Consolas" pitchFamily="49" charset="0"/>
              </a:rPr>
              <a:t>: 500px;"&gt;</a:t>
            </a:r>
          </a:p>
          <a:p>
            <a:pPr algn="l">
              <a:defRPr/>
            </a:pPr>
            <a:r>
              <a:rPr lang="en-US" sz="4000" dirty="0">
                <a:solidFill>
                  <a:schemeClr val="tx1"/>
                </a:solidFill>
                <a:latin typeface="Consolas" pitchFamily="49" charset="0"/>
              </a:rPr>
              <a:t>	</a:t>
            </a:r>
          </a:p>
          <a:p>
            <a:pPr algn="l">
              <a:defRPr/>
            </a:pPr>
            <a:r>
              <a:rPr lang="en-US" sz="4000" dirty="0">
                <a:solidFill>
                  <a:schemeClr val="tx1"/>
                </a:solidFill>
                <a:latin typeface="Consolas" pitchFamily="49" charset="0"/>
              </a:rPr>
              <a:t>	&lt;div id="</a:t>
            </a:r>
            <a:r>
              <a:rPr lang="en-US" sz="4000" dirty="0" err="1">
                <a:solidFill>
                  <a:schemeClr val="tx1"/>
                </a:solidFill>
                <a:latin typeface="Consolas" pitchFamily="49" charset="0"/>
              </a:rPr>
              <a:t>childBox</a:t>
            </a:r>
            <a:r>
              <a:rPr lang="en-US" altLang="en-US" sz="4000" dirty="0">
                <a:solidFill>
                  <a:schemeClr val="tx1"/>
                </a:solidFill>
                <a:latin typeface="Consolas" pitchFamily="49" charset="0"/>
              </a:rPr>
              <a:t>"</a:t>
            </a:r>
            <a:r>
              <a:rPr lang="en-US" sz="4000" dirty="0">
                <a:solidFill>
                  <a:schemeClr val="tx1"/>
                </a:solidFill>
                <a:latin typeface="Consolas" pitchFamily="49" charset="0"/>
              </a:rPr>
              <a:t> </a:t>
            </a:r>
          </a:p>
          <a:p>
            <a:pPr algn="l">
              <a:defRPr/>
            </a:pPr>
            <a:r>
              <a:rPr lang="en-US" sz="4000" dirty="0">
                <a:solidFill>
                  <a:schemeClr val="tx1"/>
                </a:solidFill>
                <a:latin typeface="Consolas" pitchFamily="49" charset="0"/>
              </a:rPr>
              <a:t>	     style="</a:t>
            </a:r>
            <a:r>
              <a:rPr lang="en-US" sz="4000" dirty="0">
                <a:solidFill>
                  <a:srgbClr val="7F7F7F"/>
                </a:solidFill>
                <a:latin typeface="Consolas" pitchFamily="49" charset="0"/>
              </a:rPr>
              <a:t>-</a:t>
            </a:r>
            <a:r>
              <a:rPr lang="en-US" sz="4000" i="1" dirty="0">
                <a:solidFill>
                  <a:srgbClr val="7F7F7F"/>
                </a:solidFill>
                <a:latin typeface="Consolas" pitchFamily="49" charset="0"/>
              </a:rPr>
              <a:t>prefix</a:t>
            </a:r>
            <a:r>
              <a:rPr lang="en-US" sz="4000" dirty="0">
                <a:solidFill>
                  <a:srgbClr val="7F7F7F"/>
                </a:solidFill>
                <a:latin typeface="Consolas" pitchFamily="49" charset="0"/>
              </a:rPr>
              <a:t>-</a:t>
            </a:r>
            <a:r>
              <a:rPr lang="en-US" sz="4000" dirty="0">
                <a:solidFill>
                  <a:srgbClr val="7700BE"/>
                </a:solidFill>
                <a:latin typeface="Consolas" pitchFamily="49" charset="0"/>
              </a:rPr>
              <a:t>transform</a:t>
            </a:r>
            <a:r>
              <a:rPr lang="en-US" sz="4000" dirty="0">
                <a:solidFill>
                  <a:schemeClr val="tx1"/>
                </a:solidFill>
                <a:latin typeface="Consolas" pitchFamily="49" charset="0"/>
              </a:rPr>
              <a:t>: rotate3d(.5, .5, .5, 10deg);"&gt;</a:t>
            </a:r>
          </a:p>
          <a:p>
            <a:pPr algn="l">
              <a:defRPr/>
            </a:pPr>
            <a:r>
              <a:rPr lang="en-US" sz="4000" dirty="0">
                <a:solidFill>
                  <a:schemeClr val="tx1"/>
                </a:solidFill>
                <a:latin typeface="Consolas" pitchFamily="49" charset="0"/>
              </a:rPr>
              <a:t>  	&lt;/div&gt;</a:t>
            </a:r>
          </a:p>
          <a:p>
            <a:pPr algn="l">
              <a:defRPr/>
            </a:pPr>
            <a:endParaRPr lang="en-US" sz="4000" dirty="0">
              <a:solidFill>
                <a:schemeClr val="tx1"/>
              </a:solidFill>
              <a:latin typeface="Consolas" pitchFamily="49" charset="0"/>
            </a:endParaRPr>
          </a:p>
          <a:p>
            <a:pPr algn="l">
              <a:defRPr/>
            </a:pPr>
            <a:r>
              <a:rPr lang="en-US" sz="4000" dirty="0">
                <a:solidFill>
                  <a:schemeClr val="tx1"/>
                </a:solidFill>
                <a:latin typeface="Consolas" pitchFamily="49" charset="0"/>
              </a:rPr>
              <a:t>&lt;/div&gt;</a:t>
            </a:r>
          </a:p>
        </p:txBody>
      </p:sp>
    </p:spTree>
    <p:extLst>
      <p:ext uri="{BB962C8B-B14F-4D97-AF65-F5344CB8AC3E}">
        <p14:creationId xmlns:p14="http://schemas.microsoft.com/office/powerpoint/2010/main" val="1222491650"/>
      </p:ext>
    </p:extLst>
  </p:cSld>
  <p:clrMapOvr>
    <a:masterClrMapping/>
  </p:clrMapOvr>
  <p:transition xmlns:p14="http://schemas.microsoft.com/office/powerpoint/2010/main" spd="me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3D Transitions</a:t>
            </a:r>
            <a:endParaRPr lang="en-US" dirty="0"/>
          </a:p>
        </p:txBody>
      </p:sp>
      <p:sp>
        <p:nvSpPr>
          <p:cNvPr id="9" name="Text Placeholder 2"/>
          <p:cNvSpPr txBox="1">
            <a:spLocks/>
          </p:cNvSpPr>
          <p:nvPr/>
        </p:nvSpPr>
        <p:spPr>
          <a:xfrm>
            <a:off x="673100" y="2736850"/>
            <a:ext cx="11468100" cy="10604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lnSpc>
                <a:spcPct val="100000"/>
              </a:lnSpc>
            </a:pPr>
            <a:r>
              <a:rPr lang="en-US" sz="3600" dirty="0" smtClean="0">
                <a:solidFill>
                  <a:schemeClr val="accent5">
                    <a:lumMod val="75000"/>
                  </a:schemeClr>
                </a:solidFill>
                <a:cs typeface="Trade Gothic Next LT Pro Lt" pitchFamily="34" charset="0"/>
              </a:rPr>
              <a:t>Synonymous with animation; gradual </a:t>
            </a:r>
            <a:r>
              <a:rPr lang="en-US" sz="3600" dirty="0" err="1" smtClean="0">
                <a:solidFill>
                  <a:schemeClr val="accent5">
                    <a:lumMod val="75000"/>
                  </a:schemeClr>
                </a:solidFill>
                <a:cs typeface="Trade Gothic Next LT Pro Lt" pitchFamily="34" charset="0"/>
              </a:rPr>
              <a:t>vs</a:t>
            </a:r>
            <a:r>
              <a:rPr lang="en-US" sz="3600" dirty="0" smtClean="0">
                <a:solidFill>
                  <a:schemeClr val="accent5">
                    <a:lumMod val="75000"/>
                  </a:schemeClr>
                </a:solidFill>
                <a:cs typeface="Trade Gothic Next LT Pro Lt" pitchFamily="34" charset="0"/>
              </a:rPr>
              <a:t> instant changes </a:t>
            </a:r>
          </a:p>
          <a:p>
            <a:pPr lvl="1" algn="l">
              <a:lnSpc>
                <a:spcPct val="100000"/>
              </a:lnSpc>
              <a:spcBef>
                <a:spcPts val="4200"/>
              </a:spcBef>
              <a:buFont typeface="Courier New"/>
              <a:buChar char="o"/>
            </a:pPr>
            <a:r>
              <a:rPr lang="en-US" sz="3600" dirty="0" smtClean="0">
                <a:solidFill>
                  <a:srgbClr val="51868F"/>
                </a:solidFill>
                <a:latin typeface="Consolas"/>
                <a:cs typeface="Consolas"/>
              </a:rPr>
              <a:t>perspective </a:t>
            </a:r>
            <a:endParaRPr lang="en-US" sz="3600" dirty="0">
              <a:solidFill>
                <a:srgbClr val="51868F"/>
              </a:solidFill>
              <a:cs typeface="Consolas"/>
            </a:endParaRPr>
          </a:p>
          <a:p>
            <a:pPr lvl="2" algn="l">
              <a:lnSpc>
                <a:spcPct val="100000"/>
              </a:lnSpc>
              <a:spcBef>
                <a:spcPts val="4200"/>
              </a:spcBef>
              <a:buFont typeface="Arial"/>
              <a:buChar char="•"/>
            </a:pPr>
            <a:r>
              <a:rPr lang="en-US" sz="3600" dirty="0" smtClean="0">
                <a:solidFill>
                  <a:schemeClr val="tx2">
                    <a:lumMod val="75000"/>
                  </a:schemeClr>
                </a:solidFill>
                <a:latin typeface="+mj-lt"/>
                <a:cs typeface="Consolas"/>
              </a:rPr>
              <a:t>defines the distance between viewer and object </a:t>
            </a:r>
            <a:endParaRPr lang="en-US" sz="3600" dirty="0">
              <a:solidFill>
                <a:schemeClr val="tx2">
                  <a:lumMod val="75000"/>
                </a:schemeClr>
              </a:solidFill>
              <a:latin typeface="+mj-lt"/>
              <a:cs typeface="Consolas"/>
            </a:endParaRPr>
          </a:p>
          <a:p>
            <a:pPr lvl="2" algn="l">
              <a:lnSpc>
                <a:spcPct val="100000"/>
              </a:lnSpc>
              <a:spcBef>
                <a:spcPts val="4200"/>
              </a:spcBef>
              <a:buFont typeface="Arial"/>
              <a:buChar char="•"/>
            </a:pPr>
            <a:r>
              <a:rPr lang="en-US" sz="3600" dirty="0" smtClean="0">
                <a:solidFill>
                  <a:schemeClr val="tx2">
                    <a:lumMod val="75000"/>
                  </a:schemeClr>
                </a:solidFill>
                <a:latin typeface="+mj-lt"/>
                <a:cs typeface="Consolas"/>
              </a:rPr>
              <a:t>shorter distance = closer; effects more pronounced </a:t>
            </a:r>
          </a:p>
          <a:p>
            <a:pPr lvl="2" algn="l">
              <a:lnSpc>
                <a:spcPct val="100000"/>
              </a:lnSpc>
              <a:spcBef>
                <a:spcPts val="4200"/>
              </a:spcBef>
              <a:buFont typeface="Arial"/>
              <a:buChar char="•"/>
            </a:pPr>
            <a:r>
              <a:rPr lang="en-US" sz="3600" dirty="0" smtClean="0">
                <a:solidFill>
                  <a:schemeClr val="tx2">
                    <a:lumMod val="75000"/>
                  </a:schemeClr>
                </a:solidFill>
                <a:latin typeface="+mj-lt"/>
                <a:cs typeface="Consolas"/>
              </a:rPr>
              <a:t>shorter distance = further; effects more subdued</a:t>
            </a:r>
            <a:endParaRPr lang="en-US" sz="3600" dirty="0">
              <a:solidFill>
                <a:schemeClr val="tx2">
                  <a:lumMod val="75000"/>
                </a:schemeClr>
              </a:solidFill>
              <a:latin typeface="+mj-lt"/>
              <a:cs typeface="Consolas"/>
            </a:endParaRPr>
          </a:p>
          <a:p>
            <a:pPr lvl="1" algn="l">
              <a:lnSpc>
                <a:spcPct val="100000"/>
              </a:lnSpc>
              <a:spcBef>
                <a:spcPts val="4200"/>
              </a:spcBef>
              <a:buFont typeface="Courier New"/>
              <a:buChar char="o"/>
            </a:pPr>
            <a:r>
              <a:rPr lang="en-US" sz="3600" dirty="0" smtClean="0">
                <a:solidFill>
                  <a:srgbClr val="51868F"/>
                </a:solidFill>
                <a:latin typeface="Consolas"/>
                <a:cs typeface="Consolas"/>
              </a:rPr>
              <a:t>perspective-origin </a:t>
            </a:r>
            <a:endParaRPr lang="en-US" sz="3600" dirty="0">
              <a:solidFill>
                <a:srgbClr val="51868F"/>
              </a:solidFill>
              <a:cs typeface="Consolas"/>
            </a:endParaRPr>
          </a:p>
          <a:p>
            <a:pPr lvl="2" algn="l">
              <a:lnSpc>
                <a:spcPct val="100000"/>
              </a:lnSpc>
              <a:spcBef>
                <a:spcPts val="4200"/>
              </a:spcBef>
              <a:buFont typeface="Arial"/>
              <a:buChar char="•"/>
            </a:pPr>
            <a:r>
              <a:rPr lang="en-US" sz="3600" dirty="0" smtClean="0">
                <a:solidFill>
                  <a:schemeClr val="tx2">
                    <a:lumMod val="75000"/>
                  </a:schemeClr>
                </a:solidFill>
                <a:cs typeface="Consolas"/>
              </a:rPr>
              <a:t>defines the position of the vanishing point in 3 dimensional space</a:t>
            </a:r>
          </a:p>
          <a:p>
            <a:pPr lvl="2" algn="l">
              <a:lnSpc>
                <a:spcPct val="100000"/>
              </a:lnSpc>
              <a:spcBef>
                <a:spcPts val="4200"/>
              </a:spcBef>
              <a:buFont typeface="Arial"/>
              <a:buChar char="•"/>
            </a:pPr>
            <a:endParaRPr lang="en-US" sz="3600" dirty="0">
              <a:solidFill>
                <a:schemeClr val="tx2">
                  <a:lumMod val="75000"/>
                </a:schemeClr>
              </a:solidFill>
              <a:cs typeface="Consolas"/>
            </a:endParaRPr>
          </a:p>
          <a:p>
            <a:pPr lvl="1" algn="l">
              <a:lnSpc>
                <a:spcPct val="100000"/>
              </a:lnSpc>
              <a:spcBef>
                <a:spcPts val="4200"/>
              </a:spcBef>
              <a:buFont typeface="Courier New"/>
              <a:buChar char="o"/>
            </a:pPr>
            <a:endParaRPr lang="en-US" sz="3600" dirty="0" smtClean="0">
              <a:solidFill>
                <a:schemeClr val="tx2">
                  <a:lumMod val="75000"/>
                </a:schemeClr>
              </a:solidFill>
              <a:cs typeface="Consolas"/>
            </a:endParaRPr>
          </a:p>
        </p:txBody>
      </p:sp>
      <p:sp>
        <p:nvSpPr>
          <p:cNvPr id="4" name="Text Placeholder 2"/>
          <p:cNvSpPr txBox="1">
            <a:spLocks/>
          </p:cNvSpPr>
          <p:nvPr/>
        </p:nvSpPr>
        <p:spPr>
          <a:xfrm>
            <a:off x="12915900" y="2959100"/>
            <a:ext cx="11468100" cy="10604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lvl="1" algn="l">
              <a:lnSpc>
                <a:spcPct val="100000"/>
              </a:lnSpc>
              <a:spcBef>
                <a:spcPts val="4200"/>
              </a:spcBef>
              <a:buFont typeface="Courier New"/>
              <a:buChar char="o"/>
            </a:pPr>
            <a:r>
              <a:rPr lang="en-US" sz="3600" dirty="0" smtClean="0">
                <a:solidFill>
                  <a:srgbClr val="51868F"/>
                </a:solidFill>
                <a:latin typeface="Consolas"/>
                <a:cs typeface="Consolas"/>
              </a:rPr>
              <a:t>transform-style</a:t>
            </a:r>
            <a:endParaRPr lang="en-US" sz="3600" dirty="0" smtClean="0">
              <a:solidFill>
                <a:srgbClr val="51868F"/>
              </a:solidFill>
              <a:cs typeface="Consolas"/>
            </a:endParaRPr>
          </a:p>
          <a:p>
            <a:pPr lvl="2" algn="l">
              <a:lnSpc>
                <a:spcPct val="100000"/>
              </a:lnSpc>
              <a:spcBef>
                <a:spcPts val="4200"/>
              </a:spcBef>
              <a:buFont typeface="Arial"/>
              <a:buChar char="•"/>
            </a:pPr>
            <a:r>
              <a:rPr lang="en-US" sz="3600" dirty="0" smtClean="0">
                <a:solidFill>
                  <a:srgbClr val="51868F"/>
                </a:solidFill>
                <a:latin typeface="Consolas"/>
                <a:cs typeface="Consolas"/>
              </a:rPr>
              <a:t>flat</a:t>
            </a:r>
            <a:r>
              <a:rPr lang="en-US" sz="3600" dirty="0" smtClean="0">
                <a:solidFill>
                  <a:schemeClr val="tx2">
                    <a:lumMod val="75000"/>
                  </a:schemeClr>
                </a:solidFill>
                <a:latin typeface="Consolas"/>
                <a:cs typeface="Consolas"/>
              </a:rPr>
              <a:t> </a:t>
            </a:r>
            <a:r>
              <a:rPr lang="en-US" sz="3600" dirty="0" smtClean="0">
                <a:solidFill>
                  <a:schemeClr val="tx2">
                    <a:lumMod val="75000"/>
                  </a:schemeClr>
                </a:solidFill>
                <a:cs typeface="Consolas"/>
              </a:rPr>
              <a:t>– (default) transform on parent does not affect children </a:t>
            </a:r>
          </a:p>
          <a:p>
            <a:pPr lvl="2" algn="l">
              <a:lnSpc>
                <a:spcPct val="100000"/>
              </a:lnSpc>
              <a:spcBef>
                <a:spcPts val="4200"/>
              </a:spcBef>
              <a:buFont typeface="Arial"/>
              <a:buChar char="•"/>
            </a:pPr>
            <a:r>
              <a:rPr lang="en-US" sz="3600" dirty="0" smtClean="0">
                <a:solidFill>
                  <a:srgbClr val="51868F"/>
                </a:solidFill>
                <a:latin typeface="Consolas"/>
                <a:cs typeface="Consolas"/>
              </a:rPr>
              <a:t>preserve</a:t>
            </a:r>
            <a:r>
              <a:rPr lang="en-US" sz="3600" dirty="0">
                <a:solidFill>
                  <a:srgbClr val="51868F"/>
                </a:solidFill>
                <a:latin typeface="Consolas"/>
                <a:cs typeface="Consolas"/>
              </a:rPr>
              <a:t>-3d </a:t>
            </a:r>
            <a:r>
              <a:rPr lang="en-US" sz="3600" dirty="0">
                <a:solidFill>
                  <a:schemeClr val="tx2">
                    <a:lumMod val="75000"/>
                  </a:schemeClr>
                </a:solidFill>
                <a:cs typeface="Consolas"/>
              </a:rPr>
              <a:t>– children of transformed element shares the parent’s perspective </a:t>
            </a:r>
            <a:endParaRPr lang="en-US" sz="3600" dirty="0" smtClean="0">
              <a:solidFill>
                <a:schemeClr val="tx2">
                  <a:lumMod val="75000"/>
                </a:schemeClr>
              </a:solidFill>
              <a:cs typeface="Consolas"/>
            </a:endParaRPr>
          </a:p>
          <a:p>
            <a:pPr lvl="1" algn="l">
              <a:lnSpc>
                <a:spcPct val="100000"/>
              </a:lnSpc>
              <a:spcBef>
                <a:spcPts val="4200"/>
              </a:spcBef>
              <a:buFont typeface="Courier New"/>
              <a:buChar char="o"/>
            </a:pPr>
            <a:r>
              <a:rPr lang="en-US" sz="3600" dirty="0" err="1" smtClean="0">
                <a:solidFill>
                  <a:srgbClr val="51868F"/>
                </a:solidFill>
                <a:latin typeface="Consolas"/>
                <a:cs typeface="Consolas"/>
              </a:rPr>
              <a:t>backface</a:t>
            </a:r>
            <a:r>
              <a:rPr lang="en-US" sz="3600" dirty="0" smtClean="0">
                <a:solidFill>
                  <a:srgbClr val="51868F"/>
                </a:solidFill>
                <a:latin typeface="Consolas"/>
                <a:cs typeface="Consolas"/>
              </a:rPr>
              <a:t>-visibility</a:t>
            </a:r>
            <a:endParaRPr lang="en-US" sz="3600" dirty="0">
              <a:solidFill>
                <a:srgbClr val="51868F"/>
              </a:solidFill>
              <a:cs typeface="Consolas"/>
            </a:endParaRPr>
          </a:p>
          <a:p>
            <a:pPr lvl="2" algn="l">
              <a:lnSpc>
                <a:spcPct val="100000"/>
              </a:lnSpc>
              <a:spcBef>
                <a:spcPts val="4200"/>
              </a:spcBef>
              <a:buFont typeface="Arial"/>
              <a:buChar char="•"/>
            </a:pPr>
            <a:r>
              <a:rPr lang="en-US" sz="3600" dirty="0" smtClean="0">
                <a:solidFill>
                  <a:srgbClr val="51868F"/>
                </a:solidFill>
                <a:latin typeface="Consolas"/>
                <a:cs typeface="Consolas"/>
              </a:rPr>
              <a:t>visible</a:t>
            </a:r>
            <a:r>
              <a:rPr lang="en-US" sz="3600" dirty="0" smtClean="0">
                <a:solidFill>
                  <a:schemeClr val="tx2">
                    <a:lumMod val="75000"/>
                  </a:schemeClr>
                </a:solidFill>
                <a:latin typeface="Consolas"/>
                <a:cs typeface="Consolas"/>
              </a:rPr>
              <a:t> </a:t>
            </a:r>
            <a:r>
              <a:rPr lang="en-US" sz="3600" dirty="0">
                <a:solidFill>
                  <a:schemeClr val="tx2">
                    <a:lumMod val="75000"/>
                  </a:schemeClr>
                </a:solidFill>
                <a:cs typeface="Consolas"/>
              </a:rPr>
              <a:t>– </a:t>
            </a:r>
            <a:r>
              <a:rPr lang="en-US" sz="3600" dirty="0" smtClean="0">
                <a:solidFill>
                  <a:schemeClr val="tx2">
                    <a:lumMod val="75000"/>
                  </a:schemeClr>
                </a:solidFill>
                <a:cs typeface="Consolas"/>
              </a:rPr>
              <a:t>front surface is visible (in reverse) when rotated away from viewer </a:t>
            </a:r>
            <a:endParaRPr lang="en-US" sz="3600" dirty="0">
              <a:solidFill>
                <a:schemeClr val="tx2">
                  <a:lumMod val="75000"/>
                </a:schemeClr>
              </a:solidFill>
              <a:cs typeface="Consolas"/>
            </a:endParaRPr>
          </a:p>
          <a:p>
            <a:pPr lvl="2" algn="l">
              <a:lnSpc>
                <a:spcPct val="100000"/>
              </a:lnSpc>
              <a:spcBef>
                <a:spcPts val="4200"/>
              </a:spcBef>
              <a:buFont typeface="Arial"/>
              <a:buChar char="•"/>
            </a:pPr>
            <a:r>
              <a:rPr lang="en-US" sz="3600" dirty="0" smtClean="0">
                <a:solidFill>
                  <a:srgbClr val="51868F"/>
                </a:solidFill>
                <a:latin typeface="Consolas"/>
                <a:cs typeface="Consolas"/>
              </a:rPr>
              <a:t>hidden</a:t>
            </a:r>
            <a:r>
              <a:rPr lang="en-US" sz="3600" dirty="0" smtClean="0">
                <a:solidFill>
                  <a:schemeClr val="tx2">
                    <a:lumMod val="75000"/>
                  </a:schemeClr>
                </a:solidFill>
                <a:latin typeface="Consolas"/>
                <a:cs typeface="Consolas"/>
              </a:rPr>
              <a:t> </a:t>
            </a:r>
            <a:r>
              <a:rPr lang="en-US" sz="3600" dirty="0" smtClean="0">
                <a:solidFill>
                  <a:schemeClr val="tx2">
                    <a:lumMod val="75000"/>
                  </a:schemeClr>
                </a:solidFill>
                <a:cs typeface="Consolas"/>
              </a:rPr>
              <a:t>– front surface is not visible when rotated away from viewer </a:t>
            </a:r>
            <a:endParaRPr lang="en-US" sz="3600" dirty="0">
              <a:solidFill>
                <a:schemeClr val="tx2">
                  <a:lumMod val="75000"/>
                </a:schemeClr>
              </a:solidFill>
              <a:cs typeface="Consolas"/>
            </a:endParaRPr>
          </a:p>
          <a:p>
            <a:pPr algn="l">
              <a:lnSpc>
                <a:spcPct val="100000"/>
              </a:lnSpc>
              <a:buFont typeface="Arial"/>
              <a:buChar char="•"/>
            </a:pPr>
            <a:r>
              <a:rPr lang="en-US" sz="4800" b="1" dirty="0">
                <a:solidFill>
                  <a:schemeClr val="bg1">
                    <a:lumMod val="90000"/>
                    <a:lumOff val="10000"/>
                  </a:schemeClr>
                </a:solidFill>
                <a:cs typeface="Consolas"/>
              </a:rPr>
              <a:t>D</a:t>
            </a:r>
            <a:r>
              <a:rPr lang="en-US" sz="4800" b="1" dirty="0" smtClean="0">
                <a:solidFill>
                  <a:schemeClr val="bg1">
                    <a:lumMod val="90000"/>
                    <a:lumOff val="10000"/>
                  </a:schemeClr>
                </a:solidFill>
                <a:cs typeface="Consolas"/>
              </a:rPr>
              <a:t>on’t forget the browser prefixes</a:t>
            </a:r>
          </a:p>
          <a:p>
            <a:pPr lvl="2" algn="l">
              <a:lnSpc>
                <a:spcPct val="100000"/>
              </a:lnSpc>
              <a:spcBef>
                <a:spcPts val="4200"/>
              </a:spcBef>
              <a:buFont typeface="Courier New"/>
              <a:buChar char="o"/>
            </a:pPr>
            <a:endParaRPr lang="en-US" sz="3600" dirty="0" smtClean="0">
              <a:solidFill>
                <a:schemeClr val="tx2">
                  <a:lumMod val="75000"/>
                </a:schemeClr>
              </a:solidFill>
              <a:cs typeface="Consolas"/>
            </a:endParaRPr>
          </a:p>
        </p:txBody>
      </p:sp>
    </p:spTree>
    <p:extLst>
      <p:ext uri="{BB962C8B-B14F-4D97-AF65-F5344CB8AC3E}">
        <p14:creationId xmlns:p14="http://schemas.microsoft.com/office/powerpoint/2010/main" val="305506926"/>
      </p:ext>
    </p:extLst>
  </p:cSld>
  <p:clrMapOvr>
    <a:masterClrMapping/>
  </p:clrMapOvr>
  <p:transition xmlns:p14="http://schemas.microsoft.com/office/powerpoint/2010/main" spd="med"/>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3D transform Functions </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217917312"/>
              </p:ext>
            </p:extLst>
          </p:nvPr>
        </p:nvGraphicFramePr>
        <p:xfrm>
          <a:off x="1619249" y="3086100"/>
          <a:ext cx="18165234" cy="8883649"/>
        </p:xfrm>
        <a:graphic>
          <a:graphicData uri="http://schemas.openxmlformats.org/drawingml/2006/table">
            <a:tbl>
              <a:tblPr firstRow="1" bandRow="1">
                <a:tableStyleId>{2D5ABB26-0587-4C30-8999-92F81FD0307C}</a:tableStyleId>
              </a:tblPr>
              <a:tblGrid>
                <a:gridCol w="9082617"/>
                <a:gridCol w="9082617"/>
              </a:tblGrid>
              <a:tr h="624848">
                <a:tc>
                  <a:txBody>
                    <a:bodyPr/>
                    <a:lstStyle/>
                    <a:p>
                      <a:pPr marL="457200" indent="-457200" algn="l">
                        <a:buFont typeface="Courier New"/>
                        <a:buChar char="o"/>
                      </a:pPr>
                      <a:r>
                        <a:rPr lang="en-US" sz="3200" dirty="0" err="1" smtClean="0">
                          <a:solidFill>
                            <a:schemeClr val="accent4">
                              <a:lumMod val="75000"/>
                            </a:schemeClr>
                          </a:solidFill>
                          <a:latin typeface="Consolas" pitchFamily="49" charset="0"/>
                          <a:cs typeface="Consolas" pitchFamily="49" charset="0"/>
                        </a:rPr>
                        <a:t>skewX</a:t>
                      </a:r>
                      <a:r>
                        <a:rPr lang="en-US" sz="3200" dirty="0" smtClean="0">
                          <a:solidFill>
                            <a:schemeClr val="accent4">
                              <a:lumMod val="75000"/>
                            </a:schemeClr>
                          </a:solidFill>
                          <a:latin typeface="Consolas" pitchFamily="49" charset="0"/>
                          <a:cs typeface="Consolas" pitchFamily="49" charset="0"/>
                        </a:rPr>
                        <a:t>(</a:t>
                      </a:r>
                      <a:r>
                        <a:rPr lang="en-US" sz="3200" dirty="0" err="1" smtClean="0">
                          <a:solidFill>
                            <a:schemeClr val="accent4">
                              <a:lumMod val="75000"/>
                            </a:schemeClr>
                          </a:solidFill>
                          <a:latin typeface="Consolas" pitchFamily="49" charset="0"/>
                          <a:cs typeface="Consolas" pitchFamily="49" charset="0"/>
                        </a:rPr>
                        <a:t>X</a:t>
                      </a:r>
                      <a:r>
                        <a:rPr lang="en-US" sz="3200" dirty="0" err="1" smtClean="0">
                          <a:solidFill>
                            <a:schemeClr val="accent1">
                              <a:lumMod val="75000"/>
                            </a:schemeClr>
                          </a:solidFill>
                          <a:latin typeface="Consolas" pitchFamily="49" charset="0"/>
                          <a:cs typeface="Consolas" pitchFamily="49" charset="0"/>
                        </a:rPr>
                        <a:t>deg</a:t>
                      </a:r>
                      <a:r>
                        <a:rPr lang="en-US" sz="3200" dirty="0" smtClean="0">
                          <a:solidFill>
                            <a:schemeClr val="accent4">
                              <a:lumMod val="75000"/>
                            </a:schemeClr>
                          </a:solidFill>
                          <a:latin typeface="Consolas" pitchFamily="49" charset="0"/>
                          <a:cs typeface="Consolas" pitchFamily="49" charset="0"/>
                        </a:rPr>
                        <a: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marL="457200" indent="-457200" algn="l">
                        <a:buFont typeface="Courier New"/>
                        <a:buChar char="o"/>
                      </a:pPr>
                      <a:r>
                        <a:rPr lang="en-US" sz="3200" dirty="0" err="1" smtClean="0">
                          <a:solidFill>
                            <a:schemeClr val="accent4">
                              <a:lumMod val="75000"/>
                            </a:schemeClr>
                          </a:solidFill>
                          <a:latin typeface="Consolas" pitchFamily="49" charset="0"/>
                          <a:cs typeface="Consolas" pitchFamily="49" charset="0"/>
                        </a:rPr>
                        <a:t>translateX</a:t>
                      </a:r>
                      <a:r>
                        <a:rPr lang="en-US" sz="3200" dirty="0" smtClean="0">
                          <a:solidFill>
                            <a:schemeClr val="accent4">
                              <a:lumMod val="75000"/>
                            </a:schemeClr>
                          </a:solidFill>
                          <a:latin typeface="Consolas" pitchFamily="49" charset="0"/>
                          <a:cs typeface="Consolas" pitchFamily="49" charset="0"/>
                        </a:rPr>
                        <a:t>(</a:t>
                      </a:r>
                      <a:r>
                        <a:rPr lang="en-US" sz="3200" dirty="0" err="1" smtClean="0">
                          <a:solidFill>
                            <a:srgbClr val="434746"/>
                          </a:solidFill>
                          <a:latin typeface="Consolas" pitchFamily="49" charset="0"/>
                          <a:cs typeface="Consolas" pitchFamily="49" charset="0"/>
                        </a:rPr>
                        <a:t>n</a:t>
                      </a:r>
                      <a:r>
                        <a:rPr lang="en-US" sz="3200" dirty="0" err="1" smtClean="0">
                          <a:solidFill>
                            <a:schemeClr val="accent4">
                              <a:lumMod val="75000"/>
                            </a:schemeClr>
                          </a:solidFill>
                          <a:latin typeface="Consolas" pitchFamily="49" charset="0"/>
                          <a:cs typeface="Consolas" pitchFamily="49" charset="0"/>
                        </a:rPr>
                        <a:t>X</a:t>
                      </a:r>
                      <a:r>
                        <a:rPr lang="en-US" sz="3200" dirty="0" err="1" smtClean="0">
                          <a:solidFill>
                            <a:srgbClr val="51868F"/>
                          </a:solidFill>
                          <a:latin typeface="Consolas" pitchFamily="49" charset="0"/>
                          <a:cs typeface="Consolas" pitchFamily="49" charset="0"/>
                        </a:rPr>
                        <a:t>px</a:t>
                      </a:r>
                      <a:r>
                        <a:rPr lang="en-US" sz="3200" dirty="0" smtClean="0">
                          <a:solidFill>
                            <a:schemeClr val="accent4">
                              <a:lumMod val="75000"/>
                            </a:schemeClr>
                          </a:solidFill>
                          <a:latin typeface="Consolas" pitchFamily="49" charset="0"/>
                          <a:cs typeface="Consolas" pitchFamily="49" charset="0"/>
                        </a:rPr>
                        <a: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24848">
                <a:tc>
                  <a:txBody>
                    <a:bodyPr/>
                    <a:lstStyle/>
                    <a:p>
                      <a:pPr marL="457200" indent="-457200" algn="l">
                        <a:buFont typeface="Courier New"/>
                        <a:buChar char="o"/>
                      </a:pPr>
                      <a:r>
                        <a:rPr lang="en-US" sz="3200" dirty="0" err="1" smtClean="0">
                          <a:solidFill>
                            <a:schemeClr val="accent4">
                              <a:lumMod val="75000"/>
                            </a:schemeClr>
                          </a:solidFill>
                          <a:latin typeface="Consolas" pitchFamily="49" charset="0"/>
                          <a:cs typeface="Consolas" pitchFamily="49" charset="0"/>
                        </a:rPr>
                        <a:t>skewY</a:t>
                      </a:r>
                      <a:r>
                        <a:rPr lang="en-US" sz="3200" dirty="0" smtClean="0">
                          <a:solidFill>
                            <a:schemeClr val="accent4">
                              <a:lumMod val="75000"/>
                            </a:schemeClr>
                          </a:solidFill>
                          <a:latin typeface="Consolas" pitchFamily="49" charset="0"/>
                          <a:cs typeface="Consolas" pitchFamily="49" charset="0"/>
                        </a:rPr>
                        <a:t>(</a:t>
                      </a:r>
                      <a:r>
                        <a:rPr lang="en-US" sz="3200" dirty="0" err="1" smtClean="0">
                          <a:solidFill>
                            <a:schemeClr val="accent4">
                              <a:lumMod val="75000"/>
                            </a:schemeClr>
                          </a:solidFill>
                          <a:latin typeface="Consolas" pitchFamily="49" charset="0"/>
                          <a:cs typeface="Consolas" pitchFamily="49" charset="0"/>
                        </a:rPr>
                        <a:t>Y</a:t>
                      </a:r>
                      <a:r>
                        <a:rPr lang="en-US" sz="3200" dirty="0" err="1" smtClean="0">
                          <a:solidFill>
                            <a:srgbClr val="51868F"/>
                          </a:solidFill>
                          <a:latin typeface="Consolas" pitchFamily="49" charset="0"/>
                          <a:cs typeface="Consolas" pitchFamily="49" charset="0"/>
                        </a:rPr>
                        <a:t>deg</a:t>
                      </a:r>
                      <a:r>
                        <a:rPr lang="en-US" sz="3200" dirty="0" smtClean="0">
                          <a:solidFill>
                            <a:schemeClr val="accent4">
                              <a:lumMod val="75000"/>
                            </a:schemeClr>
                          </a:solidFill>
                          <a:latin typeface="Consolas" pitchFamily="49" charset="0"/>
                          <a:cs typeface="Consolas" pitchFamily="49" charset="0"/>
                        </a:rPr>
                        <a: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marL="457200" indent="-457200" algn="l">
                        <a:buFont typeface="Courier New"/>
                        <a:buChar char="o"/>
                      </a:pPr>
                      <a:r>
                        <a:rPr lang="en-US" sz="3200" dirty="0" err="1" smtClean="0">
                          <a:solidFill>
                            <a:schemeClr val="accent4">
                              <a:lumMod val="75000"/>
                            </a:schemeClr>
                          </a:solidFill>
                          <a:latin typeface="Consolas" pitchFamily="49" charset="0"/>
                          <a:cs typeface="Consolas" pitchFamily="49" charset="0"/>
                        </a:rPr>
                        <a:t>translateX</a:t>
                      </a:r>
                      <a:r>
                        <a:rPr lang="en-US" sz="3200" dirty="0" smtClean="0">
                          <a:solidFill>
                            <a:schemeClr val="accent4">
                              <a:lumMod val="75000"/>
                            </a:schemeClr>
                          </a:solidFill>
                          <a:latin typeface="Consolas" pitchFamily="49" charset="0"/>
                          <a:cs typeface="Consolas" pitchFamily="49" charset="0"/>
                        </a:rPr>
                        <a:t>(</a:t>
                      </a:r>
                      <a:r>
                        <a:rPr lang="en-US" sz="3200" dirty="0" err="1" smtClean="0">
                          <a:solidFill>
                            <a:srgbClr val="434746"/>
                          </a:solidFill>
                          <a:latin typeface="Consolas" pitchFamily="49" charset="0"/>
                          <a:cs typeface="Consolas" pitchFamily="49" charset="0"/>
                        </a:rPr>
                        <a:t>n</a:t>
                      </a:r>
                      <a:r>
                        <a:rPr lang="en-US" sz="3200" dirty="0" err="1" smtClean="0">
                          <a:solidFill>
                            <a:schemeClr val="accent4">
                              <a:lumMod val="75000"/>
                            </a:schemeClr>
                          </a:solidFill>
                          <a:latin typeface="Consolas" pitchFamily="49" charset="0"/>
                          <a:cs typeface="Consolas" pitchFamily="49" charset="0"/>
                        </a:rPr>
                        <a:t>Y</a:t>
                      </a:r>
                      <a:r>
                        <a:rPr lang="en-US" sz="3200" dirty="0" err="1" smtClean="0">
                          <a:solidFill>
                            <a:srgbClr val="51868F"/>
                          </a:solidFill>
                          <a:latin typeface="Consolas" pitchFamily="49" charset="0"/>
                          <a:cs typeface="Consolas" pitchFamily="49" charset="0"/>
                        </a:rPr>
                        <a:t>px</a:t>
                      </a:r>
                      <a:r>
                        <a:rPr lang="en-US" sz="3200" dirty="0" smtClean="0">
                          <a:solidFill>
                            <a:schemeClr val="accent4">
                              <a:lumMod val="75000"/>
                            </a:schemeClr>
                          </a:solidFill>
                          <a:latin typeface="Consolas" pitchFamily="49" charset="0"/>
                          <a:cs typeface="Consolas" pitchFamily="49" charset="0"/>
                        </a:rPr>
                        <a: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24848">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skew(</a:t>
                      </a:r>
                      <a:r>
                        <a:rPr lang="en-US" sz="3200" dirty="0" err="1" smtClean="0">
                          <a:solidFill>
                            <a:schemeClr val="accent4">
                              <a:lumMod val="75000"/>
                            </a:schemeClr>
                          </a:solidFill>
                          <a:latin typeface="Consolas" pitchFamily="49" charset="0"/>
                          <a:cs typeface="Consolas" pitchFamily="49" charset="0"/>
                        </a:rPr>
                        <a:t>X</a:t>
                      </a:r>
                      <a:r>
                        <a:rPr lang="en-US" sz="3200" dirty="0" err="1" smtClean="0">
                          <a:solidFill>
                            <a:srgbClr val="51868F"/>
                          </a:solidFill>
                          <a:latin typeface="Consolas" pitchFamily="49" charset="0"/>
                          <a:cs typeface="Consolas" pitchFamily="49" charset="0"/>
                        </a:rPr>
                        <a:t>deg</a:t>
                      </a:r>
                      <a:r>
                        <a:rPr lang="en-US" sz="3200" dirty="0" smtClean="0">
                          <a:solidFill>
                            <a:schemeClr val="accent4">
                              <a:lumMod val="75000"/>
                            </a:schemeClr>
                          </a:solidFill>
                          <a:latin typeface="Consolas" pitchFamily="49" charset="0"/>
                          <a:cs typeface="Consolas" pitchFamily="49" charset="0"/>
                        </a:rPr>
                        <a:t>,</a:t>
                      </a:r>
                      <a:r>
                        <a:rPr lang="en-US" sz="3200" baseline="0" dirty="0" smtClean="0">
                          <a:solidFill>
                            <a:schemeClr val="accent4">
                              <a:lumMod val="75000"/>
                            </a:schemeClr>
                          </a:solidFill>
                          <a:latin typeface="Consolas" pitchFamily="49" charset="0"/>
                          <a:cs typeface="Consolas" pitchFamily="49" charset="0"/>
                        </a:rPr>
                        <a:t> </a:t>
                      </a:r>
                      <a:r>
                        <a:rPr lang="en-US" sz="3200" baseline="0" dirty="0" err="1" smtClean="0">
                          <a:solidFill>
                            <a:schemeClr val="accent4">
                              <a:lumMod val="75000"/>
                            </a:schemeClr>
                          </a:solidFill>
                          <a:latin typeface="Consolas" pitchFamily="49" charset="0"/>
                          <a:cs typeface="Consolas" pitchFamily="49" charset="0"/>
                        </a:rPr>
                        <a:t>Y</a:t>
                      </a:r>
                      <a:r>
                        <a:rPr lang="en-US" sz="3200" baseline="0" dirty="0" err="1" smtClean="0">
                          <a:solidFill>
                            <a:srgbClr val="51868F"/>
                          </a:solidFill>
                          <a:latin typeface="Consolas" pitchFamily="49" charset="0"/>
                          <a:cs typeface="Consolas" pitchFamily="49" charset="0"/>
                        </a:rPr>
                        <a:t>deg</a:t>
                      </a:r>
                      <a:r>
                        <a:rPr lang="en-US" sz="3200" baseline="0" dirty="0" smtClean="0">
                          <a:solidFill>
                            <a:schemeClr val="accent4">
                              <a:lumMod val="75000"/>
                            </a:schemeClr>
                          </a:solidFill>
                          <a:latin typeface="Consolas" pitchFamily="49" charset="0"/>
                          <a:cs typeface="Consolas" pitchFamily="49" charset="0"/>
                        </a:rPr>
                        <a: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marL="457200" indent="-457200" algn="l">
                        <a:buFont typeface="Courier New"/>
                        <a:buChar char="o"/>
                      </a:pPr>
                      <a:r>
                        <a:rPr lang="en-US" sz="3200" dirty="0" err="1" smtClean="0">
                          <a:solidFill>
                            <a:schemeClr val="accent4">
                              <a:lumMod val="75000"/>
                            </a:schemeClr>
                          </a:solidFill>
                          <a:latin typeface="Consolas" pitchFamily="49" charset="0"/>
                          <a:cs typeface="Consolas" pitchFamily="49" charset="0"/>
                        </a:rPr>
                        <a:t>translateZ</a:t>
                      </a:r>
                      <a:r>
                        <a:rPr lang="en-US" sz="3200" dirty="0" smtClean="0">
                          <a:solidFill>
                            <a:schemeClr val="accent4">
                              <a:lumMod val="75000"/>
                            </a:schemeClr>
                          </a:solidFill>
                          <a:latin typeface="Consolas" pitchFamily="49" charset="0"/>
                          <a:cs typeface="Consolas" pitchFamily="49" charset="0"/>
                        </a:rPr>
                        <a:t>(</a:t>
                      </a:r>
                      <a:r>
                        <a:rPr lang="en-US" sz="3200" dirty="0" err="1" smtClean="0">
                          <a:solidFill>
                            <a:srgbClr val="434746"/>
                          </a:solidFill>
                          <a:latin typeface="Consolas" pitchFamily="49" charset="0"/>
                          <a:cs typeface="Consolas" pitchFamily="49" charset="0"/>
                        </a:rPr>
                        <a:t>n</a:t>
                      </a:r>
                      <a:r>
                        <a:rPr lang="en-US" sz="3200" dirty="0" err="1" smtClean="0">
                          <a:solidFill>
                            <a:schemeClr val="accent4">
                              <a:lumMod val="75000"/>
                            </a:schemeClr>
                          </a:solidFill>
                          <a:latin typeface="Consolas" pitchFamily="49" charset="0"/>
                          <a:cs typeface="Consolas" pitchFamily="49" charset="0"/>
                        </a:rPr>
                        <a:t>Z</a:t>
                      </a:r>
                      <a:r>
                        <a:rPr lang="en-US" sz="3200" dirty="0" err="1" smtClean="0">
                          <a:solidFill>
                            <a:srgbClr val="51868F"/>
                          </a:solidFill>
                          <a:latin typeface="Consolas" pitchFamily="49" charset="0"/>
                          <a:cs typeface="Consolas" pitchFamily="49" charset="0"/>
                        </a:rPr>
                        <a:t>px</a:t>
                      </a:r>
                      <a:r>
                        <a:rPr lang="en-US" sz="3200" dirty="0" smtClean="0">
                          <a:solidFill>
                            <a:schemeClr val="accent4">
                              <a:lumMod val="75000"/>
                            </a:schemeClr>
                          </a:solidFill>
                          <a:latin typeface="Consolas" pitchFamily="49" charset="0"/>
                          <a:cs typeface="Consolas" pitchFamily="49" charset="0"/>
                        </a:rPr>
                        <a: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1168184">
                <a:tc>
                  <a:txBody>
                    <a:bodyPr/>
                    <a:lstStyle/>
                    <a:p>
                      <a:pPr marL="457200" indent="-457200" algn="l">
                        <a:buFont typeface="Courier New"/>
                        <a:buChar char="o"/>
                      </a:pP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translate</a:t>
                      </a:r>
                      <a:r>
                        <a:rPr lang="en-US" sz="3200" baseline="0" dirty="0" smtClean="0">
                          <a:solidFill>
                            <a:schemeClr val="accent4">
                              <a:lumMod val="75000"/>
                            </a:schemeClr>
                          </a:solidFill>
                          <a:latin typeface="Consolas" pitchFamily="49" charset="0"/>
                          <a:cs typeface="Consolas" pitchFamily="49" charset="0"/>
                        </a:rPr>
                        <a:t>3d(</a:t>
                      </a:r>
                      <a:r>
                        <a:rPr lang="en-US" sz="3200" baseline="0" dirty="0" err="1" smtClean="0">
                          <a:solidFill>
                            <a:srgbClr val="434746"/>
                          </a:solidFill>
                          <a:latin typeface="Consolas" pitchFamily="49" charset="0"/>
                          <a:cs typeface="Consolas" pitchFamily="49" charset="0"/>
                        </a:rPr>
                        <a:t>n</a:t>
                      </a:r>
                      <a:r>
                        <a:rPr lang="en-US" sz="3200" baseline="0" dirty="0" err="1" smtClean="0">
                          <a:solidFill>
                            <a:schemeClr val="accent4">
                              <a:lumMod val="75000"/>
                            </a:schemeClr>
                          </a:solidFill>
                          <a:latin typeface="Consolas" pitchFamily="49" charset="0"/>
                          <a:cs typeface="Consolas" pitchFamily="49" charset="0"/>
                        </a:rPr>
                        <a:t>X</a:t>
                      </a:r>
                      <a:r>
                        <a:rPr lang="en-US" sz="3200" baseline="0" dirty="0" err="1" smtClean="0">
                          <a:solidFill>
                            <a:srgbClr val="51868F"/>
                          </a:solidFill>
                          <a:latin typeface="Consolas" pitchFamily="49" charset="0"/>
                          <a:cs typeface="Consolas" pitchFamily="49" charset="0"/>
                        </a:rPr>
                        <a:t>px</a:t>
                      </a:r>
                      <a:r>
                        <a:rPr lang="en-US" sz="3200" baseline="0" dirty="0" smtClean="0">
                          <a:solidFill>
                            <a:schemeClr val="accent4">
                              <a:lumMod val="75000"/>
                            </a:schemeClr>
                          </a:solidFill>
                          <a:latin typeface="Consolas" pitchFamily="49" charset="0"/>
                          <a:cs typeface="Consolas" pitchFamily="49" charset="0"/>
                        </a:rPr>
                        <a:t>, </a:t>
                      </a:r>
                      <a:r>
                        <a:rPr lang="en-US" sz="3200" baseline="0" dirty="0" err="1" smtClean="0">
                          <a:solidFill>
                            <a:srgbClr val="434746"/>
                          </a:solidFill>
                          <a:latin typeface="Consolas" pitchFamily="49" charset="0"/>
                          <a:cs typeface="Consolas" pitchFamily="49" charset="0"/>
                        </a:rPr>
                        <a:t>n</a:t>
                      </a:r>
                      <a:r>
                        <a:rPr lang="en-US" sz="3200" baseline="0" dirty="0" err="1" smtClean="0">
                          <a:solidFill>
                            <a:schemeClr val="accent4">
                              <a:lumMod val="75000"/>
                            </a:schemeClr>
                          </a:solidFill>
                          <a:latin typeface="Consolas" pitchFamily="49" charset="0"/>
                          <a:cs typeface="Consolas" pitchFamily="49" charset="0"/>
                        </a:rPr>
                        <a:t>Y</a:t>
                      </a:r>
                      <a:r>
                        <a:rPr lang="en-US" sz="3200" baseline="0" dirty="0" err="1" smtClean="0">
                          <a:solidFill>
                            <a:srgbClr val="51868F"/>
                          </a:solidFill>
                          <a:latin typeface="Consolas" pitchFamily="49" charset="0"/>
                          <a:cs typeface="Consolas" pitchFamily="49" charset="0"/>
                        </a:rPr>
                        <a:t>px</a:t>
                      </a:r>
                      <a:r>
                        <a:rPr lang="en-US" sz="3200" baseline="0" dirty="0" smtClean="0">
                          <a:solidFill>
                            <a:schemeClr val="accent4">
                              <a:lumMod val="75000"/>
                            </a:schemeClr>
                          </a:solidFill>
                          <a:latin typeface="Consolas" pitchFamily="49" charset="0"/>
                          <a:cs typeface="Consolas" pitchFamily="49" charset="0"/>
                        </a:rPr>
                        <a:t>, </a:t>
                      </a:r>
                      <a:r>
                        <a:rPr lang="en-US" sz="3200" baseline="0" dirty="0" err="1" smtClean="0">
                          <a:solidFill>
                            <a:srgbClr val="434746"/>
                          </a:solidFill>
                          <a:latin typeface="Consolas" pitchFamily="49" charset="0"/>
                          <a:cs typeface="Consolas" pitchFamily="49" charset="0"/>
                        </a:rPr>
                        <a:t>n</a:t>
                      </a:r>
                      <a:r>
                        <a:rPr lang="en-US" sz="3200" baseline="0" dirty="0" err="1" smtClean="0">
                          <a:solidFill>
                            <a:schemeClr val="accent4">
                              <a:lumMod val="75000"/>
                            </a:schemeClr>
                          </a:solidFill>
                          <a:latin typeface="Consolas" pitchFamily="49" charset="0"/>
                          <a:cs typeface="Consolas" pitchFamily="49" charset="0"/>
                        </a:rPr>
                        <a:t>Z</a:t>
                      </a:r>
                      <a:r>
                        <a:rPr lang="en-US" sz="3200" baseline="0" dirty="0" err="1" smtClean="0">
                          <a:solidFill>
                            <a:srgbClr val="51868F"/>
                          </a:solidFill>
                          <a:latin typeface="Consolas" pitchFamily="49" charset="0"/>
                          <a:cs typeface="Consolas" pitchFamily="49" charset="0"/>
                        </a:rPr>
                        <a:t>px</a:t>
                      </a:r>
                      <a:r>
                        <a:rPr lang="en-US" sz="3200" baseline="0" dirty="0" smtClean="0">
                          <a:solidFill>
                            <a:srgbClr val="51868F"/>
                          </a:solidFill>
                          <a:latin typeface="Consolas" pitchFamily="49" charset="0"/>
                          <a:cs typeface="Consolas" pitchFamily="49" charset="0"/>
                        </a:rPr>
                        <a:t>)</a:t>
                      </a:r>
                      <a:endParaRPr lang="en-US" sz="3200" dirty="0">
                        <a:solidFill>
                          <a:srgbClr val="51868F"/>
                        </a:solidFill>
                        <a:latin typeface="Consolas" pitchFamily="49" charset="0"/>
                        <a:cs typeface="Consolas" pitchFamily="49" charset="0"/>
                      </a:endParaRPr>
                    </a:p>
                  </a:txBody>
                  <a:tcPr marL="91450" marR="91450" marT="45726" marB="45726"/>
                </a:tc>
              </a:tr>
              <a:tr h="624848">
                <a:tc>
                  <a:txBody>
                    <a:bodyPr/>
                    <a:lstStyle/>
                    <a:p>
                      <a:pPr marL="457200" indent="-457200" algn="l">
                        <a:buFont typeface="Courier New"/>
                        <a:buChar char="o"/>
                      </a:pPr>
                      <a:endParaRPr lang="en-US" sz="3200" dirty="0">
                        <a:solidFill>
                          <a:schemeClr val="accent4">
                            <a:lumMod val="75000"/>
                          </a:schemeClr>
                        </a:solidFill>
                      </a:endParaRPr>
                    </a:p>
                  </a:txBody>
                  <a:tcPr marL="91450" marR="91450" marT="45726" marB="45726"/>
                </a:tc>
                <a:tc>
                  <a:txBody>
                    <a:bodyPr/>
                    <a:lstStyle/>
                    <a:p>
                      <a:pPr marL="457200" indent="-457200" algn="l">
                        <a:buFont typeface="Courier New"/>
                        <a:buChar char="o"/>
                      </a:pPr>
                      <a:endParaRPr lang="en-US" sz="3200" dirty="0">
                        <a:solidFill>
                          <a:schemeClr val="accent4">
                            <a:lumMod val="75000"/>
                          </a:schemeClr>
                        </a:solidFill>
                      </a:endParaRPr>
                    </a:p>
                  </a:txBody>
                  <a:tcPr marL="91450" marR="91450" marT="45726" marB="45726"/>
                </a:tc>
              </a:tr>
              <a:tr h="1168184">
                <a:tc>
                  <a:txBody>
                    <a:bodyPr/>
                    <a:lstStyle/>
                    <a:p>
                      <a:pPr marL="457200" indent="-457200" algn="l">
                        <a:buFont typeface="Courier New"/>
                        <a:buChar char="o"/>
                      </a:pPr>
                      <a:r>
                        <a:rPr lang="en-US" sz="3200" dirty="0" err="1" smtClean="0">
                          <a:solidFill>
                            <a:schemeClr val="accent4">
                              <a:lumMod val="75000"/>
                            </a:schemeClr>
                          </a:solidFill>
                          <a:latin typeface="Consolas" pitchFamily="49" charset="0"/>
                          <a:cs typeface="Consolas" pitchFamily="49" charset="0"/>
                        </a:rPr>
                        <a:t>rotateX</a:t>
                      </a:r>
                      <a:r>
                        <a:rPr lang="en-US" sz="3200" dirty="0" smtClean="0">
                          <a:solidFill>
                            <a:schemeClr val="accent4">
                              <a:lumMod val="75000"/>
                            </a:schemeClr>
                          </a:solidFill>
                          <a:latin typeface="Consolas" pitchFamily="49" charset="0"/>
                          <a:cs typeface="Consolas" pitchFamily="49" charset="0"/>
                        </a:rPr>
                        <a:t>(</a:t>
                      </a:r>
                      <a:r>
                        <a:rPr lang="en-US" sz="3200" dirty="0" err="1" smtClean="0">
                          <a:solidFill>
                            <a:schemeClr val="accent4">
                              <a:lumMod val="75000"/>
                            </a:schemeClr>
                          </a:solidFill>
                          <a:latin typeface="Consolas" pitchFamily="49" charset="0"/>
                          <a:cs typeface="Consolas" pitchFamily="49" charset="0"/>
                        </a:rPr>
                        <a:t>X</a:t>
                      </a:r>
                      <a:r>
                        <a:rPr lang="en-US" sz="3200" dirty="0" err="1" smtClean="0">
                          <a:solidFill>
                            <a:schemeClr val="accent1">
                              <a:lumMod val="75000"/>
                            </a:schemeClr>
                          </a:solidFill>
                          <a:latin typeface="Consolas" pitchFamily="49" charset="0"/>
                          <a:cs typeface="Consolas" pitchFamily="49" charset="0"/>
                        </a:rPr>
                        <a:t>deg</a:t>
                      </a:r>
                      <a:r>
                        <a:rPr lang="en-US" sz="3200" dirty="0" smtClean="0">
                          <a:solidFill>
                            <a:schemeClr val="accent4">
                              <a:lumMod val="75000"/>
                            </a:schemeClr>
                          </a:solidFill>
                          <a:latin typeface="Consolas" pitchFamily="49" charset="0"/>
                          <a:cs typeface="Consolas" pitchFamily="49" charset="0"/>
                        </a:rPr>
                        <a: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marL="457200" marR="0" indent="-457200" algn="l" defTabSz="825500" eaLnBrk="1" fontAlgn="auto" latinLnBrk="0" hangingPunct="1">
                        <a:lnSpc>
                          <a:spcPct val="100000"/>
                        </a:lnSpc>
                        <a:spcBef>
                          <a:spcPts val="0"/>
                        </a:spcBef>
                        <a:spcAft>
                          <a:spcPts val="0"/>
                        </a:spcAft>
                        <a:buClrTx/>
                        <a:buSzTx/>
                        <a:buFont typeface="Courier New"/>
                        <a:buChar char="o"/>
                        <a:tabLst/>
                        <a:defRPr/>
                      </a:pPr>
                      <a:r>
                        <a:rPr lang="en-US" sz="3200" dirty="0" err="1" smtClean="0">
                          <a:solidFill>
                            <a:schemeClr val="accent4">
                              <a:lumMod val="75000"/>
                            </a:schemeClr>
                          </a:solidFill>
                          <a:latin typeface="Consolas" pitchFamily="49" charset="0"/>
                          <a:cs typeface="Consolas" pitchFamily="49" charset="0"/>
                        </a:rPr>
                        <a:t>scaleX</a:t>
                      </a:r>
                      <a:r>
                        <a:rPr lang="en-US" sz="3200" dirty="0" smtClean="0">
                          <a:solidFill>
                            <a:schemeClr val="accent4">
                              <a:lumMod val="75000"/>
                            </a:schemeClr>
                          </a:solidFill>
                          <a:latin typeface="Consolas" pitchFamily="49" charset="0"/>
                          <a:cs typeface="Consolas" pitchFamily="49" charset="0"/>
                        </a:rPr>
                        <a:t>(</a:t>
                      </a:r>
                      <a:r>
                        <a:rPr lang="en-US" sz="3200" dirty="0" err="1" smtClean="0">
                          <a:solidFill>
                            <a:srgbClr val="434746"/>
                          </a:solidFill>
                          <a:latin typeface="Consolas" pitchFamily="49" charset="0"/>
                          <a:cs typeface="Consolas" pitchFamily="49" charset="0"/>
                        </a:rPr>
                        <a:t>n</a:t>
                      </a:r>
                      <a:r>
                        <a:rPr lang="en-US" sz="3200" dirty="0" err="1" smtClean="0">
                          <a:solidFill>
                            <a:schemeClr val="accent4">
                              <a:lumMod val="75000"/>
                            </a:schemeClr>
                          </a:solidFill>
                          <a:latin typeface="Consolas" pitchFamily="49" charset="0"/>
                          <a:cs typeface="Consolas" pitchFamily="49" charset="0"/>
                        </a:rPr>
                        <a:t>X</a:t>
                      </a:r>
                      <a:r>
                        <a:rPr lang="en-US" sz="3200" dirty="0" smtClean="0">
                          <a:solidFill>
                            <a:schemeClr val="accent4">
                              <a:lumMod val="75000"/>
                            </a:schemeClr>
                          </a:solidFill>
                          <a:latin typeface="Consolas" pitchFamily="49" charset="0"/>
                          <a:cs typeface="Consolas" pitchFamily="49" charset="0"/>
                        </a:rPr>
                        <a:t>)</a:t>
                      </a:r>
                    </a:p>
                    <a:p>
                      <a:pPr marL="457200" indent="-457200">
                        <a:buFont typeface="Courier New"/>
                        <a:buChar char="o"/>
                      </a:pPr>
                      <a:endParaRPr lang="en-US" sz="3200" dirty="0">
                        <a:solidFill>
                          <a:schemeClr val="accent4">
                            <a:lumMod val="75000"/>
                          </a:schemeClr>
                        </a:solidFill>
                      </a:endParaRPr>
                    </a:p>
                  </a:txBody>
                  <a:tcPr marL="91450" marR="91450" marT="45726" marB="45726"/>
                </a:tc>
              </a:tr>
              <a:tr h="11681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err="1" smtClean="0">
                          <a:solidFill>
                            <a:schemeClr val="accent4">
                              <a:lumMod val="75000"/>
                            </a:schemeClr>
                          </a:solidFill>
                          <a:latin typeface="Consolas" pitchFamily="49" charset="0"/>
                          <a:ea typeface="+mn-ea"/>
                          <a:cs typeface="Consolas" pitchFamily="49" charset="0"/>
                        </a:rPr>
                        <a:t>rotateY</a:t>
                      </a:r>
                      <a:r>
                        <a:rPr lang="en-US" sz="3200" b="0" kern="0" dirty="0" smtClean="0">
                          <a:solidFill>
                            <a:schemeClr val="accent4">
                              <a:lumMod val="75000"/>
                            </a:schemeClr>
                          </a:solidFill>
                          <a:latin typeface="Consolas" pitchFamily="49" charset="0"/>
                          <a:ea typeface="+mn-ea"/>
                          <a:cs typeface="Consolas" pitchFamily="49" charset="0"/>
                        </a:rPr>
                        <a:t>(</a:t>
                      </a:r>
                      <a:r>
                        <a:rPr lang="en-US" sz="3200" b="0" kern="0" dirty="0" err="1" smtClean="0">
                          <a:solidFill>
                            <a:schemeClr val="accent4">
                              <a:lumMod val="75000"/>
                            </a:schemeClr>
                          </a:solidFill>
                          <a:latin typeface="Consolas" pitchFamily="49" charset="0"/>
                          <a:ea typeface="+mn-ea"/>
                          <a:cs typeface="Consolas" pitchFamily="49" charset="0"/>
                        </a:rPr>
                        <a:t>Y</a:t>
                      </a:r>
                      <a:r>
                        <a:rPr lang="en-US" sz="3200" b="0" kern="0" dirty="0" err="1" smtClean="0">
                          <a:solidFill>
                            <a:srgbClr val="51868F"/>
                          </a:solidFill>
                          <a:latin typeface="Consolas" pitchFamily="49" charset="0"/>
                          <a:ea typeface="+mn-ea"/>
                          <a:cs typeface="Consolas" pitchFamily="49" charset="0"/>
                        </a:rPr>
                        <a:t>deg</a:t>
                      </a:r>
                      <a:r>
                        <a:rPr lang="en-US" sz="3200" b="0" kern="0" dirty="0" smtClean="0">
                          <a:solidFill>
                            <a:schemeClr val="accent4">
                              <a:lumMod val="75000"/>
                            </a:schemeClr>
                          </a:solidFill>
                          <a:latin typeface="Consolas" pitchFamily="49" charset="0"/>
                          <a:ea typeface="+mn-ea"/>
                          <a:cs typeface="Consolas" pitchFamily="49" charset="0"/>
                        </a:rPr>
                        <a:t>)</a:t>
                      </a:r>
                    </a:p>
                  </a:txBody>
                  <a:tcPr marL="91450" marR="91450" marT="45726" marB="45726"/>
                </a:tc>
                <a:tc>
                  <a:txBody>
                    <a:bodyPr/>
                    <a:lstStyle/>
                    <a:p>
                      <a:pPr marL="457200" marR="0" indent="-457200" algn="l" defTabSz="825500" eaLnBrk="1" fontAlgn="auto" latinLnBrk="0" hangingPunct="1">
                        <a:lnSpc>
                          <a:spcPct val="100000"/>
                        </a:lnSpc>
                        <a:spcBef>
                          <a:spcPts val="0"/>
                        </a:spcBef>
                        <a:spcAft>
                          <a:spcPts val="0"/>
                        </a:spcAft>
                        <a:buClrTx/>
                        <a:buSzTx/>
                        <a:buFont typeface="Courier New"/>
                        <a:buChar char="o"/>
                        <a:tabLst/>
                        <a:defRPr/>
                      </a:pPr>
                      <a:r>
                        <a:rPr lang="en-US" sz="3200" dirty="0" err="1" smtClean="0">
                          <a:solidFill>
                            <a:schemeClr val="accent4">
                              <a:lumMod val="75000"/>
                            </a:schemeClr>
                          </a:solidFill>
                          <a:latin typeface="Consolas" pitchFamily="49" charset="0"/>
                          <a:cs typeface="Consolas" pitchFamily="49" charset="0"/>
                        </a:rPr>
                        <a:t>scaleY</a:t>
                      </a:r>
                      <a:r>
                        <a:rPr lang="en-US" sz="3200" dirty="0" smtClean="0">
                          <a:solidFill>
                            <a:schemeClr val="accent4">
                              <a:lumMod val="75000"/>
                            </a:schemeClr>
                          </a:solidFill>
                          <a:latin typeface="Consolas" pitchFamily="49" charset="0"/>
                          <a:cs typeface="Consolas" pitchFamily="49" charset="0"/>
                        </a:rPr>
                        <a:t>(</a:t>
                      </a:r>
                      <a:r>
                        <a:rPr lang="en-US" sz="3200" dirty="0" err="1" smtClean="0">
                          <a:solidFill>
                            <a:srgbClr val="434746"/>
                          </a:solidFill>
                          <a:latin typeface="Consolas" pitchFamily="49" charset="0"/>
                          <a:cs typeface="Consolas" pitchFamily="49" charset="0"/>
                        </a:rPr>
                        <a:t>n</a:t>
                      </a:r>
                      <a:r>
                        <a:rPr lang="en-US" sz="3200" dirty="0" err="1" smtClean="0">
                          <a:solidFill>
                            <a:schemeClr val="accent4">
                              <a:lumMod val="75000"/>
                            </a:schemeClr>
                          </a:solidFill>
                          <a:latin typeface="Consolas" pitchFamily="49" charset="0"/>
                          <a:cs typeface="Consolas" pitchFamily="49" charset="0"/>
                        </a:rPr>
                        <a:t>Y</a:t>
                      </a:r>
                      <a:r>
                        <a:rPr lang="en-US" sz="3200" dirty="0" smtClean="0">
                          <a:solidFill>
                            <a:schemeClr val="accent4">
                              <a:lumMod val="75000"/>
                            </a:schemeClr>
                          </a:solidFill>
                          <a:latin typeface="Consolas" pitchFamily="49" charset="0"/>
                          <a:cs typeface="Consolas" pitchFamily="49" charset="0"/>
                        </a:rPr>
                        <a:t>)</a:t>
                      </a:r>
                      <a:endParaRPr lang="en-US" sz="3200" dirty="0" smtClean="0">
                        <a:solidFill>
                          <a:schemeClr val="accent4">
                            <a:lumMod val="75000"/>
                          </a:schemeClr>
                        </a:solidFill>
                      </a:endParaRPr>
                    </a:p>
                    <a:p>
                      <a:pPr marL="457200" indent="-457200">
                        <a:buFont typeface="Courier New"/>
                        <a:buChar char="o"/>
                      </a:pPr>
                      <a:endParaRPr lang="en-US" sz="3200" dirty="0">
                        <a:solidFill>
                          <a:schemeClr val="accent4">
                            <a:lumMod val="75000"/>
                          </a:schemeClr>
                        </a:solidFill>
                      </a:endParaRPr>
                    </a:p>
                  </a:txBody>
                  <a:tcPr marL="91450" marR="91450" marT="45726" marB="45726"/>
                </a:tc>
              </a:tr>
              <a:tr h="11681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err="1" smtClean="0">
                          <a:solidFill>
                            <a:schemeClr val="accent4">
                              <a:lumMod val="75000"/>
                            </a:schemeClr>
                          </a:solidFill>
                          <a:latin typeface="Consolas" pitchFamily="49" charset="0"/>
                          <a:ea typeface="+mn-ea"/>
                          <a:cs typeface="Consolas" pitchFamily="49" charset="0"/>
                        </a:rPr>
                        <a:t>rotateZ</a:t>
                      </a:r>
                      <a:r>
                        <a:rPr lang="en-US" sz="3200" b="0" kern="0" dirty="0" smtClean="0">
                          <a:solidFill>
                            <a:schemeClr val="accent4">
                              <a:lumMod val="75000"/>
                            </a:schemeClr>
                          </a:solidFill>
                          <a:latin typeface="Consolas" pitchFamily="49" charset="0"/>
                          <a:ea typeface="+mn-ea"/>
                          <a:cs typeface="Consolas" pitchFamily="49" charset="0"/>
                        </a:rPr>
                        <a:t>(</a:t>
                      </a:r>
                      <a:r>
                        <a:rPr lang="en-US" sz="3200" b="0" kern="0" dirty="0" err="1" smtClean="0">
                          <a:solidFill>
                            <a:schemeClr val="accent4">
                              <a:lumMod val="75000"/>
                            </a:schemeClr>
                          </a:solidFill>
                          <a:latin typeface="Consolas" pitchFamily="49" charset="0"/>
                          <a:ea typeface="+mn-ea"/>
                          <a:cs typeface="Consolas" pitchFamily="49" charset="0"/>
                        </a:rPr>
                        <a:t>Z</a:t>
                      </a:r>
                      <a:r>
                        <a:rPr lang="en-US" sz="3200" b="0" kern="0" dirty="0" err="1" smtClean="0">
                          <a:solidFill>
                            <a:srgbClr val="51868F"/>
                          </a:solidFill>
                          <a:latin typeface="Consolas" pitchFamily="49" charset="0"/>
                          <a:ea typeface="+mn-ea"/>
                          <a:cs typeface="Consolas" pitchFamily="49" charset="0"/>
                        </a:rPr>
                        <a:t>deg</a:t>
                      </a:r>
                      <a:r>
                        <a:rPr lang="en-US" sz="3200" b="0" kern="0" dirty="0" smtClean="0">
                          <a:solidFill>
                            <a:schemeClr val="accent4">
                              <a:lumMod val="75000"/>
                            </a:schemeClr>
                          </a:solidFill>
                          <a:latin typeface="Consolas" pitchFamily="49" charset="0"/>
                          <a:ea typeface="+mn-ea"/>
                          <a:cs typeface="Consolas" pitchFamily="49" charset="0"/>
                        </a:rPr>
                        <a:t>)</a:t>
                      </a:r>
                    </a:p>
                    <a:p>
                      <a:pPr marL="457200" indent="-457200" algn="l">
                        <a:buFont typeface="Courier New"/>
                        <a:buChar char="o"/>
                      </a:pPr>
                      <a:endParaRPr lang="en-US" sz="3200" dirty="0">
                        <a:solidFill>
                          <a:schemeClr val="accent4">
                            <a:lumMod val="75000"/>
                          </a:schemeClr>
                        </a:solidFill>
                        <a:latin typeface="Consolas" pitchFamily="49" charset="0"/>
                        <a:cs typeface="Consolas" pitchFamily="49" charset="0"/>
                      </a:endParaRPr>
                    </a:p>
                  </a:txBody>
                  <a:tcPr marL="91450" marR="91450" marT="45726" marB="45726"/>
                </a:tc>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err="1" smtClean="0">
                          <a:solidFill>
                            <a:schemeClr val="accent4">
                              <a:lumMod val="75000"/>
                            </a:schemeClr>
                          </a:solidFill>
                          <a:latin typeface="Consolas" pitchFamily="49" charset="0"/>
                          <a:ea typeface="+mn-ea"/>
                          <a:cs typeface="Consolas" pitchFamily="49" charset="0"/>
                        </a:rPr>
                        <a:t>scaleZ</a:t>
                      </a:r>
                      <a:r>
                        <a:rPr lang="en-US" sz="3200" b="0" kern="0" dirty="0" smtClean="0">
                          <a:solidFill>
                            <a:schemeClr val="accent4">
                              <a:lumMod val="75000"/>
                            </a:schemeClr>
                          </a:solidFill>
                          <a:latin typeface="Consolas" pitchFamily="49" charset="0"/>
                          <a:ea typeface="+mn-ea"/>
                          <a:cs typeface="Consolas" pitchFamily="49" charset="0"/>
                        </a:rPr>
                        <a:t>(</a:t>
                      </a:r>
                      <a:r>
                        <a:rPr lang="en-US" sz="3200" b="0" kern="0" dirty="0" err="1" smtClean="0">
                          <a:solidFill>
                            <a:srgbClr val="434746"/>
                          </a:solidFill>
                          <a:latin typeface="Consolas" pitchFamily="49" charset="0"/>
                          <a:ea typeface="+mn-ea"/>
                          <a:cs typeface="Consolas" pitchFamily="49" charset="0"/>
                        </a:rPr>
                        <a:t>n</a:t>
                      </a:r>
                      <a:r>
                        <a:rPr lang="en-US" sz="3200" b="0" kern="0" dirty="0" err="1" smtClean="0">
                          <a:solidFill>
                            <a:schemeClr val="accent4">
                              <a:lumMod val="75000"/>
                            </a:schemeClr>
                          </a:solidFill>
                          <a:latin typeface="Consolas" pitchFamily="49" charset="0"/>
                          <a:ea typeface="+mn-ea"/>
                          <a:cs typeface="Consolas" pitchFamily="49" charset="0"/>
                        </a:rPr>
                        <a:t>Z</a:t>
                      </a:r>
                      <a:r>
                        <a:rPr lang="en-US" sz="3200" b="0" kern="0" dirty="0" smtClean="0">
                          <a:solidFill>
                            <a:schemeClr val="accent4">
                              <a:lumMod val="75000"/>
                            </a:schemeClr>
                          </a:solidFill>
                          <a:latin typeface="Consolas" pitchFamily="49" charset="0"/>
                          <a:ea typeface="+mn-ea"/>
                          <a:cs typeface="Consolas" pitchFamily="49" charset="0"/>
                        </a:rPr>
                        <a:t>)</a:t>
                      </a:r>
                    </a:p>
                    <a:p>
                      <a:pPr marL="457200" indent="-457200" algn="l">
                        <a:buFont typeface="Courier New"/>
                        <a:buChar char="o"/>
                      </a:pP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1711521">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rotate3d(</a:t>
                      </a:r>
                      <a:r>
                        <a:rPr lang="en-US" sz="3200" dirty="0" err="1" smtClean="0">
                          <a:solidFill>
                            <a:schemeClr val="tx2">
                              <a:lumMod val="75000"/>
                            </a:schemeClr>
                          </a:solidFill>
                          <a:latin typeface="Consolas" pitchFamily="49" charset="0"/>
                          <a:cs typeface="Consolas" pitchFamily="49" charset="0"/>
                        </a:rPr>
                        <a:t>n</a:t>
                      </a:r>
                      <a:r>
                        <a:rPr lang="en-US" sz="3200" dirty="0" err="1" smtClean="0">
                          <a:solidFill>
                            <a:schemeClr val="accent4">
                              <a:lumMod val="75000"/>
                            </a:schemeClr>
                          </a:solidFill>
                          <a:latin typeface="Consolas" pitchFamily="49" charset="0"/>
                          <a:cs typeface="Consolas" pitchFamily="49" charset="0"/>
                        </a:rPr>
                        <a:t>X</a:t>
                      </a:r>
                      <a:r>
                        <a:rPr lang="en-US" sz="3200" dirty="0" smtClean="0">
                          <a:solidFill>
                            <a:schemeClr val="accent4">
                              <a:lumMod val="75000"/>
                            </a:schemeClr>
                          </a:solidFill>
                          <a:latin typeface="Consolas" pitchFamily="49" charset="0"/>
                          <a:cs typeface="Consolas" pitchFamily="49" charset="0"/>
                        </a:rPr>
                        <a:t>,</a:t>
                      </a:r>
                      <a:r>
                        <a:rPr lang="en-US" sz="3200" baseline="0" dirty="0" smtClean="0">
                          <a:solidFill>
                            <a:schemeClr val="accent4">
                              <a:lumMod val="75000"/>
                            </a:schemeClr>
                          </a:solidFill>
                          <a:latin typeface="Consolas" pitchFamily="49" charset="0"/>
                          <a:cs typeface="Consolas" pitchFamily="49" charset="0"/>
                        </a:rPr>
                        <a:t> </a:t>
                      </a:r>
                      <a:r>
                        <a:rPr lang="en-US" sz="3200" baseline="0" dirty="0" err="1" smtClean="0">
                          <a:solidFill>
                            <a:srgbClr val="434746"/>
                          </a:solidFill>
                          <a:latin typeface="Consolas" pitchFamily="49" charset="0"/>
                          <a:cs typeface="Consolas" pitchFamily="49" charset="0"/>
                        </a:rPr>
                        <a:t>n</a:t>
                      </a:r>
                      <a:r>
                        <a:rPr lang="en-US" sz="3200" baseline="0" dirty="0" err="1" smtClean="0">
                          <a:solidFill>
                            <a:schemeClr val="accent4">
                              <a:lumMod val="75000"/>
                            </a:schemeClr>
                          </a:solidFill>
                          <a:latin typeface="Consolas" pitchFamily="49" charset="0"/>
                          <a:cs typeface="Consolas" pitchFamily="49" charset="0"/>
                        </a:rPr>
                        <a:t>Y</a:t>
                      </a:r>
                      <a:r>
                        <a:rPr lang="en-US" sz="3200" baseline="0" dirty="0" smtClean="0">
                          <a:solidFill>
                            <a:schemeClr val="accent4">
                              <a:lumMod val="75000"/>
                            </a:schemeClr>
                          </a:solidFill>
                          <a:latin typeface="Consolas" pitchFamily="49" charset="0"/>
                          <a:cs typeface="Consolas" pitchFamily="49" charset="0"/>
                        </a:rPr>
                        <a:t>, </a:t>
                      </a:r>
                      <a:r>
                        <a:rPr lang="en-US" sz="3200" baseline="0" dirty="0" err="1" smtClean="0">
                          <a:solidFill>
                            <a:srgbClr val="434746"/>
                          </a:solidFill>
                          <a:latin typeface="Consolas" pitchFamily="49" charset="0"/>
                          <a:cs typeface="Consolas" pitchFamily="49" charset="0"/>
                        </a:rPr>
                        <a:t>n</a:t>
                      </a:r>
                      <a:r>
                        <a:rPr lang="en-US" sz="3200" baseline="0" dirty="0" err="1" smtClean="0">
                          <a:solidFill>
                            <a:schemeClr val="accent4">
                              <a:lumMod val="75000"/>
                            </a:schemeClr>
                          </a:solidFill>
                          <a:latin typeface="Consolas" pitchFamily="49" charset="0"/>
                          <a:cs typeface="Consolas" pitchFamily="49" charset="0"/>
                        </a:rPr>
                        <a:t>Z</a:t>
                      </a:r>
                      <a:r>
                        <a:rPr lang="en-US" sz="3200" baseline="0" dirty="0" smtClean="0">
                          <a:solidFill>
                            <a:schemeClr val="accent4">
                              <a:lumMod val="75000"/>
                            </a:schemeClr>
                          </a:solidFill>
                          <a:latin typeface="Consolas" pitchFamily="49" charset="0"/>
                          <a:cs typeface="Consolas" pitchFamily="49" charset="0"/>
                        </a:rPr>
                        <a:t>, </a:t>
                      </a:r>
                      <a:r>
                        <a:rPr lang="en-US" sz="3200" baseline="0" dirty="0" err="1" smtClean="0">
                          <a:solidFill>
                            <a:schemeClr val="accent4">
                              <a:lumMod val="75000"/>
                            </a:schemeClr>
                          </a:solidFill>
                          <a:latin typeface="Consolas" pitchFamily="49" charset="0"/>
                          <a:cs typeface="Consolas" pitchFamily="49" charset="0"/>
                        </a:rPr>
                        <a:t>n</a:t>
                      </a:r>
                      <a:r>
                        <a:rPr lang="en-US" sz="3200" baseline="0" dirty="0" err="1" smtClean="0">
                          <a:solidFill>
                            <a:srgbClr val="51868F"/>
                          </a:solidFill>
                          <a:latin typeface="Consolas" pitchFamily="49" charset="0"/>
                          <a:cs typeface="Consolas" pitchFamily="49" charset="0"/>
                        </a:rPr>
                        <a:t>deg</a:t>
                      </a:r>
                      <a:endParaRPr lang="en-US" sz="3200" baseline="0" dirty="0" smtClean="0">
                        <a:solidFill>
                          <a:srgbClr val="51868F"/>
                        </a:solidFill>
                        <a:latin typeface="Consolas" pitchFamily="49" charset="0"/>
                        <a:cs typeface="Consolas" pitchFamily="49" charset="0"/>
                      </a:endParaRPr>
                    </a:p>
                    <a:p>
                      <a:pPr marL="457200" indent="-457200" algn="l">
                        <a:buFont typeface="Courier New"/>
                        <a:buChar char="o"/>
                      </a:pPr>
                      <a:r>
                        <a:rPr lang="en-US" sz="3200" dirty="0" err="1" smtClean="0">
                          <a:solidFill>
                            <a:schemeClr val="tx2">
                              <a:lumMod val="75000"/>
                            </a:schemeClr>
                          </a:solidFill>
                          <a:latin typeface="Consolas" pitchFamily="49" charset="0"/>
                          <a:cs typeface="Consolas" pitchFamily="49" charset="0"/>
                        </a:rPr>
                        <a:t>nX</a:t>
                      </a:r>
                      <a:r>
                        <a:rPr lang="en-US" sz="3200" dirty="0" smtClean="0">
                          <a:solidFill>
                            <a:schemeClr val="tx2">
                              <a:lumMod val="75000"/>
                            </a:schemeClr>
                          </a:solidFill>
                          <a:latin typeface="Consolas" pitchFamily="49" charset="0"/>
                          <a:cs typeface="Consolas" pitchFamily="49" charset="0"/>
                        </a:rPr>
                        <a:t>, </a:t>
                      </a:r>
                      <a:r>
                        <a:rPr lang="en-US" sz="3200" dirty="0" err="1" smtClean="0">
                          <a:solidFill>
                            <a:schemeClr val="tx2">
                              <a:lumMod val="75000"/>
                            </a:schemeClr>
                          </a:solidFill>
                          <a:latin typeface="Consolas" pitchFamily="49" charset="0"/>
                          <a:cs typeface="Consolas" pitchFamily="49" charset="0"/>
                        </a:rPr>
                        <a:t>nY</a:t>
                      </a:r>
                      <a:r>
                        <a:rPr lang="en-US" sz="3200" dirty="0" smtClean="0">
                          <a:solidFill>
                            <a:schemeClr val="tx2">
                              <a:lumMod val="75000"/>
                            </a:schemeClr>
                          </a:solidFill>
                          <a:latin typeface="Consolas" pitchFamily="49" charset="0"/>
                          <a:cs typeface="Consolas" pitchFamily="49" charset="0"/>
                        </a:rPr>
                        <a:t>,</a:t>
                      </a:r>
                      <a:r>
                        <a:rPr lang="en-US" sz="3200" baseline="0" dirty="0" smtClean="0">
                          <a:solidFill>
                            <a:schemeClr val="tx2">
                              <a:lumMod val="75000"/>
                            </a:schemeClr>
                          </a:solidFill>
                          <a:latin typeface="Consolas" pitchFamily="49" charset="0"/>
                          <a:cs typeface="Consolas" pitchFamily="49" charset="0"/>
                        </a:rPr>
                        <a:t> </a:t>
                      </a:r>
                      <a:r>
                        <a:rPr lang="en-US" sz="3200" baseline="0" dirty="0" err="1" smtClean="0">
                          <a:solidFill>
                            <a:schemeClr val="tx2">
                              <a:lumMod val="75000"/>
                            </a:schemeClr>
                          </a:solidFill>
                          <a:latin typeface="Consolas" pitchFamily="49" charset="0"/>
                          <a:cs typeface="Consolas" pitchFamily="49" charset="0"/>
                        </a:rPr>
                        <a:t>nZ</a:t>
                      </a:r>
                      <a:r>
                        <a:rPr lang="en-US" sz="3200" baseline="0" dirty="0" smtClean="0">
                          <a:solidFill>
                            <a:schemeClr val="tx2">
                              <a:lumMod val="75000"/>
                            </a:schemeClr>
                          </a:solidFill>
                          <a:latin typeface="Consolas" pitchFamily="49" charset="0"/>
                          <a:cs typeface="Consolas" pitchFamily="49" charset="0"/>
                        </a:rPr>
                        <a:t> </a:t>
                      </a:r>
                      <a:r>
                        <a:rPr lang="en-US" sz="3200" baseline="0" dirty="0" smtClean="0">
                          <a:solidFill>
                            <a:schemeClr val="tx2">
                              <a:lumMod val="75000"/>
                            </a:schemeClr>
                          </a:solidFill>
                          <a:latin typeface="+mj-lt"/>
                          <a:cs typeface="Consolas" pitchFamily="49" charset="0"/>
                        </a:rPr>
                        <a:t>are multipliers which are applied to </a:t>
                      </a:r>
                      <a:r>
                        <a:rPr lang="en-US" sz="3200" baseline="0" dirty="0" err="1" smtClean="0">
                          <a:solidFill>
                            <a:schemeClr val="tx2">
                              <a:lumMod val="75000"/>
                            </a:schemeClr>
                          </a:solidFill>
                          <a:latin typeface="Consolas" pitchFamily="49" charset="0"/>
                          <a:cs typeface="Consolas" pitchFamily="49" charset="0"/>
                        </a:rPr>
                        <a:t>ndeg</a:t>
                      </a:r>
                      <a:r>
                        <a:rPr lang="en-US" sz="3200" baseline="0" dirty="0" smtClean="0">
                          <a:solidFill>
                            <a:schemeClr val="tx2">
                              <a:lumMod val="75000"/>
                            </a:schemeClr>
                          </a:solidFill>
                          <a:latin typeface="Consolas" pitchFamily="49" charset="0"/>
                          <a:cs typeface="Consolas" pitchFamily="49" charset="0"/>
                        </a:rPr>
                        <a:t> </a:t>
                      </a:r>
                      <a:endParaRPr lang="en-US" sz="3200" dirty="0">
                        <a:solidFill>
                          <a:schemeClr val="tx2">
                            <a:lumMod val="75000"/>
                          </a:schemeClr>
                        </a:solidFill>
                        <a:latin typeface="Consolas" pitchFamily="49" charset="0"/>
                        <a:cs typeface="Consolas" pitchFamily="49" charset="0"/>
                      </a:endParaRPr>
                    </a:p>
                  </a:txBody>
                  <a:tcPr marL="91450" marR="91450" marT="45726" marB="45726"/>
                </a:tc>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smtClean="0">
                          <a:solidFill>
                            <a:schemeClr val="accent4">
                              <a:lumMod val="75000"/>
                            </a:schemeClr>
                          </a:solidFill>
                          <a:latin typeface="Consolas" pitchFamily="49" charset="0"/>
                          <a:ea typeface="+mn-ea"/>
                          <a:cs typeface="Consolas" pitchFamily="49" charset="0"/>
                        </a:rPr>
                        <a:t>scale3d(</a:t>
                      </a:r>
                      <a:r>
                        <a:rPr lang="en-US" sz="3200" b="0" kern="0" dirty="0" err="1" smtClean="0">
                          <a:solidFill>
                            <a:srgbClr val="434746"/>
                          </a:solidFill>
                          <a:latin typeface="Consolas" pitchFamily="49" charset="0"/>
                          <a:ea typeface="+mn-ea"/>
                          <a:cs typeface="Consolas" pitchFamily="49" charset="0"/>
                        </a:rPr>
                        <a:t>n</a:t>
                      </a:r>
                      <a:r>
                        <a:rPr lang="en-US" sz="3200" b="0" kern="0" dirty="0" err="1" smtClean="0">
                          <a:solidFill>
                            <a:schemeClr val="accent4">
                              <a:lumMod val="75000"/>
                            </a:schemeClr>
                          </a:solidFill>
                          <a:latin typeface="Consolas" pitchFamily="49" charset="0"/>
                          <a:ea typeface="+mn-ea"/>
                          <a:cs typeface="Consolas" pitchFamily="49" charset="0"/>
                        </a:rPr>
                        <a:t>X</a:t>
                      </a:r>
                      <a:r>
                        <a:rPr lang="en-US" sz="3200" b="0" kern="0" dirty="0" smtClean="0">
                          <a:solidFill>
                            <a:schemeClr val="accent4">
                              <a:lumMod val="75000"/>
                            </a:schemeClr>
                          </a:solidFill>
                          <a:latin typeface="Consolas" pitchFamily="49" charset="0"/>
                          <a:ea typeface="+mn-ea"/>
                          <a:cs typeface="Consolas" pitchFamily="49" charset="0"/>
                        </a:rPr>
                        <a:t>, </a:t>
                      </a:r>
                      <a:r>
                        <a:rPr lang="en-US" sz="3200" b="0" kern="0" dirty="0" err="1" smtClean="0">
                          <a:solidFill>
                            <a:srgbClr val="434746"/>
                          </a:solidFill>
                          <a:latin typeface="Consolas" pitchFamily="49" charset="0"/>
                          <a:ea typeface="+mn-ea"/>
                          <a:cs typeface="Consolas" pitchFamily="49" charset="0"/>
                        </a:rPr>
                        <a:t>n</a:t>
                      </a:r>
                      <a:r>
                        <a:rPr lang="en-US" sz="3200" b="0" kern="0" dirty="0" err="1" smtClean="0">
                          <a:solidFill>
                            <a:schemeClr val="accent4">
                              <a:lumMod val="75000"/>
                            </a:schemeClr>
                          </a:solidFill>
                          <a:latin typeface="Consolas" pitchFamily="49" charset="0"/>
                          <a:ea typeface="+mn-ea"/>
                          <a:cs typeface="Consolas" pitchFamily="49" charset="0"/>
                        </a:rPr>
                        <a:t>Y</a:t>
                      </a:r>
                      <a:r>
                        <a:rPr lang="en-US" sz="3200" b="0" kern="0" dirty="0" smtClean="0">
                          <a:solidFill>
                            <a:schemeClr val="accent4">
                              <a:lumMod val="75000"/>
                            </a:schemeClr>
                          </a:solidFill>
                          <a:latin typeface="Consolas" pitchFamily="49" charset="0"/>
                          <a:ea typeface="+mn-ea"/>
                          <a:cs typeface="Consolas" pitchFamily="49" charset="0"/>
                        </a:rPr>
                        <a:t>, </a:t>
                      </a:r>
                      <a:r>
                        <a:rPr lang="en-US" sz="3200" b="0" kern="0" dirty="0" err="1" smtClean="0">
                          <a:solidFill>
                            <a:srgbClr val="434746"/>
                          </a:solidFill>
                          <a:latin typeface="Consolas" pitchFamily="49" charset="0"/>
                          <a:ea typeface="+mn-ea"/>
                          <a:cs typeface="Consolas" pitchFamily="49" charset="0"/>
                        </a:rPr>
                        <a:t>n</a:t>
                      </a:r>
                      <a:r>
                        <a:rPr lang="en-US" sz="3200" b="0" kern="0" dirty="0" err="1" smtClean="0">
                          <a:solidFill>
                            <a:schemeClr val="accent4">
                              <a:lumMod val="75000"/>
                            </a:schemeClr>
                          </a:solidFill>
                          <a:latin typeface="Consolas" pitchFamily="49" charset="0"/>
                          <a:ea typeface="+mn-ea"/>
                          <a:cs typeface="Consolas" pitchFamily="49" charset="0"/>
                        </a:rPr>
                        <a:t>Z</a:t>
                      </a:r>
                      <a:r>
                        <a:rPr lang="en-US" sz="3200" b="0" kern="0" dirty="0" smtClean="0">
                          <a:solidFill>
                            <a:schemeClr val="accent4">
                              <a:lumMod val="75000"/>
                            </a:schemeClr>
                          </a:solidFill>
                          <a:latin typeface="Consolas" pitchFamily="49" charset="0"/>
                          <a:ea typeface="+mn-ea"/>
                          <a:cs typeface="Consolas" pitchFamily="49" charset="0"/>
                        </a:rPr>
                        <a:t>)</a:t>
                      </a:r>
                    </a:p>
                    <a:p>
                      <a:pPr marL="457200" indent="-457200" algn="l">
                        <a:buFont typeface="Courier New"/>
                        <a:buChar char="o"/>
                      </a:pPr>
                      <a:endParaRPr lang="en-US" sz="3200" dirty="0">
                        <a:solidFill>
                          <a:schemeClr val="accent4">
                            <a:lumMod val="75000"/>
                          </a:schemeClr>
                        </a:solidFill>
                        <a:latin typeface="Consolas" pitchFamily="49" charset="0"/>
                        <a:cs typeface="Consolas" pitchFamily="49" charset="0"/>
                      </a:endParaRPr>
                    </a:p>
                  </a:txBody>
                  <a:tcPr marL="91450" marR="91450" marT="45726" marB="45726"/>
                </a:tc>
              </a:tr>
            </a:tbl>
          </a:graphicData>
        </a:graphic>
      </p:graphicFrame>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288500" y="10550872"/>
            <a:ext cx="2208936" cy="2208936"/>
          </a:xfrm>
          <a:prstGeom prst="rect">
            <a:avLst/>
          </a:prstGeom>
        </p:spPr>
      </p:pic>
      <p:sp>
        <p:nvSpPr>
          <p:cNvPr id="7" name="Content Placeholder 1"/>
          <p:cNvSpPr txBox="1">
            <a:spLocks/>
          </p:cNvSpPr>
          <p:nvPr/>
        </p:nvSpPr>
        <p:spPr>
          <a:xfrm>
            <a:off x="8890000" y="12114678"/>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3600" u="sng" dirty="0" smtClean="0">
                <a:solidFill>
                  <a:schemeClr val="accent3">
                    <a:lumMod val="75000"/>
                  </a:schemeClr>
                </a:solidFill>
                <a:latin typeface="+mj-lt"/>
                <a:cs typeface="Trade Gothic Next LT Pro Lt" pitchFamily="34" charset="0"/>
              </a:rPr>
              <a:t>http://</a:t>
            </a:r>
            <a:r>
              <a:rPr lang="en-US" sz="3600" u="sng" dirty="0" err="1" smtClean="0">
                <a:solidFill>
                  <a:schemeClr val="accent3">
                    <a:lumMod val="75000"/>
                  </a:schemeClr>
                </a:solidFill>
                <a:latin typeface="+mj-lt"/>
                <a:cs typeface="Trade Gothic Next LT Pro Lt" pitchFamily="34" charset="0"/>
              </a:rPr>
              <a:t>ie.microsoft.com</a:t>
            </a:r>
            <a:r>
              <a:rPr lang="en-US" sz="3600" u="sng" dirty="0" smtClean="0">
                <a:solidFill>
                  <a:schemeClr val="accent3">
                    <a:lumMod val="75000"/>
                  </a:schemeClr>
                </a:solidFill>
                <a:latin typeface="+mj-lt"/>
                <a:cs typeface="Trade Gothic Next LT Pro Lt" pitchFamily="34" charset="0"/>
              </a:rPr>
              <a:t>/</a:t>
            </a:r>
            <a:r>
              <a:rPr lang="en-US" sz="3600" u="sng" dirty="0" err="1" smtClean="0">
                <a:solidFill>
                  <a:schemeClr val="accent3">
                    <a:lumMod val="75000"/>
                  </a:schemeClr>
                </a:solidFill>
                <a:latin typeface="+mj-lt"/>
                <a:cs typeface="Trade Gothic Next LT Pro Lt" pitchFamily="34" charset="0"/>
              </a:rPr>
              <a:t>testdrive</a:t>
            </a:r>
            <a:r>
              <a:rPr lang="en-US" sz="3600" u="sng" dirty="0" smtClean="0">
                <a:solidFill>
                  <a:schemeClr val="accent3">
                    <a:lumMod val="75000"/>
                  </a:schemeClr>
                </a:solidFill>
                <a:latin typeface="+mj-lt"/>
                <a:cs typeface="Trade Gothic Next LT Pro Lt" pitchFamily="34" charset="0"/>
              </a:rPr>
              <a:t>/Graphics/hands-on_3d-transforms.html</a:t>
            </a:r>
            <a:endParaRPr lang="en-US" sz="3600" u="sng" dirty="0" smtClean="0">
              <a:solidFill>
                <a:srgbClr val="A37113"/>
              </a:solidFill>
              <a:latin typeface="+mj-lt"/>
              <a:cs typeface="Trade Gothic Next LT Pro Lt" pitchFamily="34" charset="0"/>
            </a:endParaRPr>
          </a:p>
          <a:p>
            <a:pPr algn="l"/>
            <a:endParaRPr lang="en-US" sz="3600" dirty="0" smtClean="0">
              <a:latin typeface="+mj-lt"/>
              <a:cs typeface="Trade Gothic Next LT Pro Lt" pitchFamily="34" charset="0"/>
            </a:endParaRPr>
          </a:p>
        </p:txBody>
      </p:sp>
    </p:spTree>
    <p:extLst>
      <p:ext uri="{BB962C8B-B14F-4D97-AF65-F5344CB8AC3E}">
        <p14:creationId xmlns:p14="http://schemas.microsoft.com/office/powerpoint/2010/main" val="1868086780"/>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Tools and resources </a:t>
            </a:r>
            <a:endParaRPr lang="en-US" sz="8000" dirty="0"/>
          </a:p>
        </p:txBody>
      </p:sp>
      <p:sp>
        <p:nvSpPr>
          <p:cNvPr id="8" name="Rectangle 3"/>
          <p:cNvSpPr txBox="1">
            <a:spLocks noChangeArrowheads="1"/>
          </p:cNvSpPr>
          <p:nvPr/>
        </p:nvSpPr>
        <p:spPr>
          <a:xfrm>
            <a:off x="1874404" y="3784600"/>
            <a:ext cx="21239596" cy="786765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342900" indent="-342900" algn="l" eaLnBrk="0" hangingPunct="0">
              <a:spcBef>
                <a:spcPct val="25000"/>
              </a:spcBef>
              <a:spcAft>
                <a:spcPct val="25000"/>
              </a:spcAft>
              <a:buClr>
                <a:srgbClr val="6D7E29"/>
              </a:buClr>
              <a:buSzPct val="75000"/>
            </a:pPr>
            <a:r>
              <a:rPr lang="en-US" sz="4000" dirty="0" smtClean="0">
                <a:solidFill>
                  <a:schemeClr val="accent5">
                    <a:lumMod val="75000"/>
                  </a:schemeClr>
                </a:solidFill>
                <a:latin typeface="+mj-lt"/>
                <a:cs typeface="Trade Gothic Next LT Pro Lt" pitchFamily="34" charset="0"/>
              </a:rPr>
              <a:t>Setting up Development Environment </a:t>
            </a:r>
          </a:p>
          <a:p>
            <a:pPr marL="342900" indent="-342900" algn="l" eaLnBrk="0" hangingPunct="0">
              <a:spcBef>
                <a:spcPct val="25000"/>
              </a:spcBef>
              <a:spcAft>
                <a:spcPct val="25000"/>
              </a:spcAft>
              <a:buClr>
                <a:srgbClr val="6D7E29"/>
              </a:buClr>
              <a:buSzPct val="75000"/>
            </a:pPr>
            <a:r>
              <a:rPr lang="en-US" sz="4000" dirty="0">
                <a:solidFill>
                  <a:schemeClr val="accent5">
                    <a:lumMod val="75000"/>
                  </a:schemeClr>
                </a:solidFill>
              </a:rPr>
              <a:t>Text </a:t>
            </a:r>
            <a:r>
              <a:rPr lang="en-US" sz="4000" dirty="0" smtClean="0">
                <a:solidFill>
                  <a:schemeClr val="accent5">
                    <a:lumMod val="75000"/>
                  </a:schemeClr>
                </a:solidFill>
              </a:rPr>
              <a:t>Editors</a:t>
            </a:r>
            <a:endParaRPr lang="en-US" sz="4000" dirty="0">
              <a:solidFill>
                <a:schemeClr val="accent5">
                  <a:lumMod val="75000"/>
                </a:schemeClr>
              </a:solidFill>
            </a:endParaRPr>
          </a:p>
          <a:p>
            <a:pPr marL="342900" indent="-342900" algn="l" eaLnBrk="0" hangingPunct="0">
              <a:spcBef>
                <a:spcPct val="25000"/>
              </a:spcBef>
              <a:spcAft>
                <a:spcPct val="25000"/>
              </a:spcAft>
              <a:buClr>
                <a:srgbClr val="6D7E29"/>
              </a:buClr>
              <a:buSzPct val="75000"/>
            </a:pPr>
            <a:r>
              <a:rPr lang="en-US" sz="4000" dirty="0" err="1" smtClean="0">
                <a:solidFill>
                  <a:schemeClr val="accent5">
                    <a:lumMod val="75000"/>
                  </a:schemeClr>
                </a:solidFill>
              </a:rPr>
              <a:t>Codepen.io</a:t>
            </a:r>
            <a:endParaRPr lang="en-US" sz="4000" dirty="0" smtClean="0">
              <a:solidFill>
                <a:schemeClr val="accent5">
                  <a:lumMod val="75000"/>
                </a:schemeClr>
              </a:solidFill>
            </a:endParaRPr>
          </a:p>
          <a:p>
            <a:pPr marL="342900" indent="-342900" algn="l" eaLnBrk="0" hangingPunct="0">
              <a:spcBef>
                <a:spcPct val="25000"/>
              </a:spcBef>
              <a:spcAft>
                <a:spcPct val="25000"/>
              </a:spcAft>
              <a:buClr>
                <a:srgbClr val="6D7E29"/>
              </a:buClr>
              <a:buSzPct val="75000"/>
            </a:pPr>
            <a:r>
              <a:rPr lang="en-US" sz="4000" dirty="0" smtClean="0">
                <a:solidFill>
                  <a:schemeClr val="accent5">
                    <a:lumMod val="75000"/>
                  </a:schemeClr>
                </a:solidFill>
              </a:rPr>
              <a:t>Resources</a:t>
            </a:r>
            <a:endParaRPr lang="en-US" sz="4000" dirty="0">
              <a:solidFill>
                <a:schemeClr val="accent5">
                  <a:lumMod val="75000"/>
                </a:schemeClr>
              </a:solidFill>
            </a:endParaRPr>
          </a:p>
          <a:p>
            <a:pPr marL="342900" indent="-342900" algn="l" eaLnBrk="0" hangingPunct="0">
              <a:spcBef>
                <a:spcPct val="25000"/>
              </a:spcBef>
              <a:spcAft>
                <a:spcPct val="25000"/>
              </a:spcAft>
              <a:buClr>
                <a:srgbClr val="6D7E29"/>
              </a:buClr>
              <a:buSzPct val="75000"/>
            </a:pPr>
            <a:r>
              <a:rPr lang="en-US" sz="4000" dirty="0">
                <a:solidFill>
                  <a:schemeClr val="accent5">
                    <a:lumMod val="75000"/>
                  </a:schemeClr>
                </a:solidFill>
              </a:rPr>
              <a:t>Chrome Developer Tools</a:t>
            </a:r>
          </a:p>
          <a:p>
            <a:pPr marL="342900" indent="-342900" algn="l" eaLnBrk="0" hangingPunct="0">
              <a:spcBef>
                <a:spcPct val="25000"/>
              </a:spcBef>
              <a:spcAft>
                <a:spcPct val="25000"/>
              </a:spcAft>
              <a:buClr>
                <a:srgbClr val="6D7E29"/>
              </a:buClr>
              <a:buSzPct val="75000"/>
            </a:pPr>
            <a:r>
              <a:rPr lang="en-US" sz="4000" dirty="0">
                <a:solidFill>
                  <a:schemeClr val="accent5">
                    <a:lumMod val="75000"/>
                  </a:schemeClr>
                </a:solidFill>
              </a:rPr>
              <a:t> Inspecting the DOM </a:t>
            </a:r>
            <a:r>
              <a:rPr lang="en-US" sz="4000" dirty="0" smtClean="0">
                <a:solidFill>
                  <a:schemeClr val="accent5">
                    <a:lumMod val="75000"/>
                  </a:schemeClr>
                </a:solidFill>
                <a:latin typeface="+mj-lt"/>
                <a:cs typeface="Trade Gothic Next LT Pro Lt" pitchFamily="34" charset="0"/>
              </a:rPr>
              <a:t> </a:t>
            </a:r>
          </a:p>
          <a:p>
            <a:pPr lvl="2" algn="l" eaLnBrk="1" hangingPunct="1">
              <a:lnSpc>
                <a:spcPct val="50000"/>
              </a:lnSpc>
              <a:buFont typeface="Wingdings" pitchFamily="2" charset="2"/>
              <a:buNone/>
            </a:pPr>
            <a:endParaRPr lang="en-US" sz="4000" dirty="0">
              <a:solidFill>
                <a:schemeClr val="accent5">
                  <a:lumMod val="75000"/>
                </a:schemeClr>
              </a:solidFill>
              <a:latin typeface="+mj-lt"/>
              <a:cs typeface="Trade Gothic Next LT Pro Lt" pitchFamily="34" charset="0"/>
            </a:endParaRPr>
          </a:p>
        </p:txBody>
      </p:sp>
      <p:sp>
        <p:nvSpPr>
          <p:cNvPr id="3" name="TextBox 2"/>
          <p:cNvSpPr txBox="1"/>
          <p:nvPr/>
        </p:nvSpPr>
        <p:spPr>
          <a:xfrm>
            <a:off x="12076545" y="69273"/>
            <a:ext cx="102592"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1056349598"/>
      </p:ext>
    </p:extLst>
  </p:cSld>
  <p:clrMapOvr>
    <a:masterClrMapping/>
  </p:clrMapOvr>
  <p:transition xmlns:p14="http://schemas.microsoft.com/office/powerpoint/2010/main" spd="me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Transitions</a:t>
            </a:r>
            <a:endParaRPr lang="en-US" dirty="0"/>
          </a:p>
        </p:txBody>
      </p:sp>
      <p:sp>
        <p:nvSpPr>
          <p:cNvPr id="9" name="Text Placeholder 2"/>
          <p:cNvSpPr txBox="1">
            <a:spLocks/>
          </p:cNvSpPr>
          <p:nvPr/>
        </p:nvSpPr>
        <p:spPr>
          <a:xfrm>
            <a:off x="673100" y="2736850"/>
            <a:ext cx="11518900" cy="10604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lnSpc>
                <a:spcPct val="100000"/>
              </a:lnSpc>
            </a:pPr>
            <a:r>
              <a:rPr lang="en-US" sz="3600" dirty="0" smtClean="0">
                <a:solidFill>
                  <a:schemeClr val="accent5">
                    <a:lumMod val="75000"/>
                  </a:schemeClr>
                </a:solidFill>
                <a:cs typeface="Trade Gothic Next LT Pro Lt" pitchFamily="34" charset="0"/>
              </a:rPr>
              <a:t>Synonymous with animation; gradual </a:t>
            </a:r>
            <a:r>
              <a:rPr lang="en-US" sz="3600" dirty="0" err="1" smtClean="0">
                <a:solidFill>
                  <a:schemeClr val="accent5">
                    <a:lumMod val="75000"/>
                  </a:schemeClr>
                </a:solidFill>
                <a:cs typeface="Trade Gothic Next LT Pro Lt" pitchFamily="34" charset="0"/>
              </a:rPr>
              <a:t>vs</a:t>
            </a:r>
            <a:r>
              <a:rPr lang="en-US" sz="3600" dirty="0" smtClean="0">
                <a:solidFill>
                  <a:schemeClr val="accent5">
                    <a:lumMod val="75000"/>
                  </a:schemeClr>
                </a:solidFill>
                <a:cs typeface="Trade Gothic Next LT Pro Lt" pitchFamily="34" charset="0"/>
              </a:rPr>
              <a:t> instant changes </a:t>
            </a:r>
          </a:p>
          <a:p>
            <a:pPr algn="l">
              <a:lnSpc>
                <a:spcPct val="100000"/>
              </a:lnSpc>
            </a:pPr>
            <a:r>
              <a:rPr lang="en-US" sz="3600" dirty="0" smtClean="0">
                <a:solidFill>
                  <a:schemeClr val="accent5">
                    <a:lumMod val="75000"/>
                  </a:schemeClr>
                </a:solidFill>
                <a:cs typeface="Trade Gothic Next LT Pro Lt" pitchFamily="34" charset="0"/>
              </a:rPr>
              <a:t>To create a transition </a:t>
            </a:r>
          </a:p>
          <a:p>
            <a:pPr lvl="1" algn="l">
              <a:lnSpc>
                <a:spcPct val="100000"/>
              </a:lnSpc>
              <a:spcBef>
                <a:spcPts val="4200"/>
              </a:spcBef>
              <a:buFont typeface="Courier New"/>
              <a:buChar char="o"/>
            </a:pPr>
            <a:r>
              <a:rPr lang="en-US" sz="3600" dirty="0" smtClean="0">
                <a:solidFill>
                  <a:schemeClr val="tx2">
                    <a:lumMod val="75000"/>
                  </a:schemeClr>
                </a:solidFill>
                <a:cs typeface="Consolas"/>
              </a:rPr>
              <a:t>define a </a:t>
            </a:r>
            <a:r>
              <a:rPr lang="en-US" sz="3600" u="sng" dirty="0" smtClean="0">
                <a:solidFill>
                  <a:schemeClr val="accent3">
                    <a:lumMod val="75000"/>
                  </a:schemeClr>
                </a:solidFill>
                <a:cs typeface="Consolas"/>
              </a:rPr>
              <a:t>start</a:t>
            </a:r>
            <a:r>
              <a:rPr lang="en-US" sz="3600" dirty="0" smtClean="0">
                <a:solidFill>
                  <a:schemeClr val="tx2">
                    <a:lumMod val="75000"/>
                  </a:schemeClr>
                </a:solidFill>
                <a:cs typeface="Consolas"/>
              </a:rPr>
              <a:t> state</a:t>
            </a:r>
          </a:p>
          <a:p>
            <a:pPr lvl="1" algn="l">
              <a:lnSpc>
                <a:spcPct val="100000"/>
              </a:lnSpc>
              <a:spcBef>
                <a:spcPts val="4200"/>
              </a:spcBef>
              <a:buFont typeface="Courier New"/>
              <a:buChar char="o"/>
            </a:pPr>
            <a:r>
              <a:rPr lang="en-US" sz="3600" dirty="0">
                <a:solidFill>
                  <a:schemeClr val="tx2">
                    <a:lumMod val="75000"/>
                  </a:schemeClr>
                </a:solidFill>
                <a:cs typeface="Consolas"/>
              </a:rPr>
              <a:t>define </a:t>
            </a:r>
            <a:r>
              <a:rPr lang="en-US" sz="3600" dirty="0" smtClean="0">
                <a:solidFill>
                  <a:schemeClr val="tx2">
                    <a:lumMod val="75000"/>
                  </a:schemeClr>
                </a:solidFill>
                <a:cs typeface="Consolas"/>
              </a:rPr>
              <a:t>an </a:t>
            </a:r>
            <a:r>
              <a:rPr lang="en-US" sz="3600" u="sng" dirty="0" smtClean="0">
                <a:solidFill>
                  <a:srgbClr val="A37113"/>
                </a:solidFill>
                <a:cs typeface="Consolas"/>
              </a:rPr>
              <a:t>end</a:t>
            </a:r>
            <a:r>
              <a:rPr lang="en-US" sz="3600" dirty="0" smtClean="0">
                <a:solidFill>
                  <a:schemeClr val="tx2">
                    <a:lumMod val="75000"/>
                  </a:schemeClr>
                </a:solidFill>
                <a:cs typeface="Consolas"/>
              </a:rPr>
              <a:t> state </a:t>
            </a:r>
          </a:p>
          <a:p>
            <a:pPr lvl="1" algn="l">
              <a:lnSpc>
                <a:spcPct val="100000"/>
              </a:lnSpc>
              <a:spcBef>
                <a:spcPts val="4200"/>
              </a:spcBef>
              <a:buFont typeface="Courier New"/>
              <a:buChar char="o"/>
            </a:pPr>
            <a:r>
              <a:rPr lang="en-US" sz="3600" dirty="0" smtClean="0">
                <a:solidFill>
                  <a:schemeClr val="tx2">
                    <a:lumMod val="75000"/>
                  </a:schemeClr>
                </a:solidFill>
                <a:cs typeface="Consolas"/>
              </a:rPr>
              <a:t>trigger a switch between </a:t>
            </a:r>
            <a:r>
              <a:rPr lang="en-US" sz="3600" u="sng" dirty="0" smtClean="0">
                <a:solidFill>
                  <a:srgbClr val="A37113"/>
                </a:solidFill>
                <a:cs typeface="Consolas"/>
              </a:rPr>
              <a:t>start</a:t>
            </a:r>
            <a:r>
              <a:rPr lang="en-US" sz="3600" dirty="0" smtClean="0">
                <a:solidFill>
                  <a:schemeClr val="tx2">
                    <a:lumMod val="75000"/>
                  </a:schemeClr>
                </a:solidFill>
                <a:cs typeface="Consolas"/>
              </a:rPr>
              <a:t> and </a:t>
            </a:r>
            <a:r>
              <a:rPr lang="en-US" sz="3600" u="sng" dirty="0" smtClean="0">
                <a:solidFill>
                  <a:srgbClr val="A37113"/>
                </a:solidFill>
                <a:cs typeface="Consolas"/>
              </a:rPr>
              <a:t>end</a:t>
            </a:r>
            <a:r>
              <a:rPr lang="en-US" sz="3600" dirty="0" smtClean="0">
                <a:solidFill>
                  <a:schemeClr val="tx2">
                    <a:lumMod val="75000"/>
                  </a:schemeClr>
                </a:solidFill>
                <a:latin typeface="Consolas"/>
                <a:cs typeface="Consolas"/>
              </a:rPr>
              <a:t> </a:t>
            </a:r>
          </a:p>
          <a:p>
            <a:pPr algn="l">
              <a:lnSpc>
                <a:spcPct val="100000"/>
              </a:lnSpc>
            </a:pPr>
            <a:r>
              <a:rPr lang="en-US" sz="3600" dirty="0" smtClean="0">
                <a:solidFill>
                  <a:schemeClr val="accent5">
                    <a:lumMod val="75000"/>
                  </a:schemeClr>
                </a:solidFill>
                <a:cs typeface="Trade Gothic Next LT Pro Lt" pitchFamily="34" charset="0"/>
              </a:rPr>
              <a:t>Define the states using CSS </a:t>
            </a:r>
            <a:endParaRPr lang="en-US" sz="3600" dirty="0">
              <a:solidFill>
                <a:schemeClr val="accent5">
                  <a:lumMod val="75000"/>
                </a:schemeClr>
              </a:solidFill>
              <a:cs typeface="Trade Gothic Next LT Pro Lt" pitchFamily="34" charset="0"/>
            </a:endParaRPr>
          </a:p>
          <a:p>
            <a:pPr lvl="1" algn="l">
              <a:lnSpc>
                <a:spcPct val="100000"/>
              </a:lnSpc>
              <a:spcBef>
                <a:spcPts val="4200"/>
              </a:spcBef>
              <a:buFont typeface="Courier New"/>
              <a:buChar char="o"/>
            </a:pPr>
            <a:r>
              <a:rPr lang="en-US" sz="3600" dirty="0" smtClean="0">
                <a:solidFill>
                  <a:schemeClr val="tx2">
                    <a:lumMod val="75000"/>
                  </a:schemeClr>
                </a:solidFill>
                <a:cs typeface="Consolas"/>
              </a:rPr>
              <a:t>starting state is a just a bucket of CSS style declarations</a:t>
            </a:r>
            <a:endParaRPr lang="en-US" sz="3600" dirty="0">
              <a:solidFill>
                <a:schemeClr val="tx2">
                  <a:lumMod val="75000"/>
                </a:schemeClr>
              </a:solidFill>
              <a:cs typeface="Consolas"/>
            </a:endParaRPr>
          </a:p>
          <a:p>
            <a:pPr lvl="1" algn="l">
              <a:lnSpc>
                <a:spcPct val="100000"/>
              </a:lnSpc>
              <a:spcBef>
                <a:spcPts val="4200"/>
              </a:spcBef>
              <a:buFont typeface="Courier New"/>
              <a:buChar char="o"/>
            </a:pPr>
            <a:r>
              <a:rPr lang="en-US" sz="3600" dirty="0" smtClean="0">
                <a:solidFill>
                  <a:schemeClr val="tx2">
                    <a:lumMod val="75000"/>
                  </a:schemeClr>
                </a:solidFill>
                <a:cs typeface="Consolas"/>
              </a:rPr>
              <a:t>ending state is just a bucket CSS style declarations with different values </a:t>
            </a:r>
            <a:endParaRPr lang="en-US" sz="3600" dirty="0">
              <a:solidFill>
                <a:schemeClr val="tx2">
                  <a:lumMod val="75000"/>
                </a:schemeClr>
              </a:solidFill>
              <a:cs typeface="Consolas"/>
            </a:endParaRPr>
          </a:p>
        </p:txBody>
      </p:sp>
      <p:sp>
        <p:nvSpPr>
          <p:cNvPr id="5" name="Text Placeholder 2"/>
          <p:cNvSpPr txBox="1">
            <a:spLocks/>
          </p:cNvSpPr>
          <p:nvPr/>
        </p:nvSpPr>
        <p:spPr>
          <a:xfrm>
            <a:off x="12204700" y="3498850"/>
            <a:ext cx="11518900" cy="691515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lnSpc>
                <a:spcPct val="100000"/>
              </a:lnSpc>
            </a:pPr>
            <a:r>
              <a:rPr lang="en-US" sz="3600" dirty="0" smtClean="0">
                <a:solidFill>
                  <a:schemeClr val="accent5">
                    <a:lumMod val="75000"/>
                  </a:schemeClr>
                </a:solidFill>
                <a:cs typeface="Trade Gothic Next LT Pro Lt" pitchFamily="34" charset="0"/>
              </a:rPr>
              <a:t>Trigger a switch between states using CSS and JavaScript </a:t>
            </a:r>
            <a:endParaRPr lang="en-US" sz="3600" dirty="0">
              <a:solidFill>
                <a:schemeClr val="accent5">
                  <a:lumMod val="75000"/>
                </a:schemeClr>
              </a:solidFill>
              <a:cs typeface="Trade Gothic Next LT Pro Lt" pitchFamily="34" charset="0"/>
            </a:endParaRPr>
          </a:p>
          <a:p>
            <a:pPr lvl="1" algn="l">
              <a:lnSpc>
                <a:spcPct val="100000"/>
              </a:lnSpc>
              <a:spcBef>
                <a:spcPts val="4200"/>
              </a:spcBef>
              <a:buFont typeface="Courier New"/>
              <a:buChar char="o"/>
            </a:pPr>
            <a:r>
              <a:rPr lang="en-US" sz="3600" dirty="0" smtClean="0">
                <a:solidFill>
                  <a:schemeClr val="tx2">
                    <a:lumMod val="75000"/>
                  </a:schemeClr>
                </a:solidFill>
                <a:cs typeface="Consolas"/>
              </a:rPr>
              <a:t>use CSS dynamic pseudo classes </a:t>
            </a:r>
          </a:p>
          <a:p>
            <a:pPr lvl="1" algn="l">
              <a:lnSpc>
                <a:spcPct val="100000"/>
              </a:lnSpc>
              <a:spcBef>
                <a:spcPts val="4200"/>
              </a:spcBef>
              <a:buFont typeface="Courier New"/>
              <a:buChar char="o"/>
            </a:pPr>
            <a:r>
              <a:rPr lang="en-US" sz="3600" dirty="0" smtClean="0">
                <a:solidFill>
                  <a:schemeClr val="tx2">
                    <a:lumMod val="75000"/>
                  </a:schemeClr>
                </a:solidFill>
                <a:cs typeface="Consolas"/>
              </a:rPr>
              <a:t>JavaScript to control the class applied to the element </a:t>
            </a:r>
            <a:endParaRPr lang="en-US" sz="3600" dirty="0">
              <a:solidFill>
                <a:schemeClr val="tx2">
                  <a:lumMod val="75000"/>
                </a:schemeClr>
              </a:solidFill>
              <a:latin typeface="Consolas"/>
              <a:cs typeface="Consolas"/>
            </a:endParaRPr>
          </a:p>
          <a:p>
            <a:pPr marL="736600" lvl="1" indent="0" algn="l">
              <a:lnSpc>
                <a:spcPct val="100000"/>
              </a:lnSpc>
              <a:spcBef>
                <a:spcPts val="4200"/>
              </a:spcBef>
              <a:buNone/>
            </a:pPr>
            <a:endParaRPr lang="en-US" sz="3600" dirty="0" smtClean="0">
              <a:solidFill>
                <a:schemeClr val="tx2">
                  <a:lumMod val="75000"/>
                </a:schemeClr>
              </a:solidFill>
              <a:cs typeface="Consolas"/>
            </a:endParaRPr>
          </a:p>
        </p:txBody>
      </p:sp>
    </p:spTree>
    <p:extLst>
      <p:ext uri="{BB962C8B-B14F-4D97-AF65-F5344CB8AC3E}">
        <p14:creationId xmlns:p14="http://schemas.microsoft.com/office/powerpoint/2010/main" val="1522232789"/>
      </p:ext>
    </p:extLst>
  </p:cSld>
  <p:clrMapOvr>
    <a:masterClrMapping/>
  </p:clrMapOvr>
  <p:transition xmlns:p14="http://schemas.microsoft.com/office/powerpoint/2010/main" spd="me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Transitions-define 2 states</a:t>
            </a:r>
            <a:endParaRPr lang="en-US" dirty="0"/>
          </a:p>
        </p:txBody>
      </p:sp>
      <p:sp>
        <p:nvSpPr>
          <p:cNvPr id="9" name="Text Placeholder 2"/>
          <p:cNvSpPr txBox="1">
            <a:spLocks/>
          </p:cNvSpPr>
          <p:nvPr/>
        </p:nvSpPr>
        <p:spPr>
          <a:xfrm>
            <a:off x="673100" y="2641600"/>
            <a:ext cx="23050500" cy="1097915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lnSpc>
                <a:spcPct val="100000"/>
              </a:lnSpc>
            </a:pPr>
            <a:r>
              <a:rPr lang="en-US" sz="3600" dirty="0" smtClean="0">
                <a:solidFill>
                  <a:schemeClr val="accent5">
                    <a:lumMod val="75000"/>
                  </a:schemeClr>
                </a:solidFill>
                <a:cs typeface="Trade Gothic Next LT Pro Lt" pitchFamily="34" charset="0"/>
              </a:rPr>
              <a:t>Define the starting state</a:t>
            </a:r>
          </a:p>
          <a:p>
            <a:pPr marL="0" indent="0" algn="l">
              <a:lnSpc>
                <a:spcPct val="100000"/>
              </a:lnSpc>
              <a:buNone/>
            </a:pPr>
            <a:endParaRPr lang="en-US" sz="3600" dirty="0" smtClean="0">
              <a:solidFill>
                <a:schemeClr val="accent5">
                  <a:lumMod val="75000"/>
                </a:schemeClr>
              </a:solidFill>
              <a:cs typeface="Trade Gothic Next LT Pro Lt" pitchFamily="34" charset="0"/>
            </a:endParaRPr>
          </a:p>
          <a:p>
            <a:pPr algn="l">
              <a:lnSpc>
                <a:spcPct val="100000"/>
              </a:lnSpc>
            </a:pPr>
            <a:endParaRPr lang="en-US" sz="3600" dirty="0" smtClean="0">
              <a:solidFill>
                <a:schemeClr val="accent5">
                  <a:lumMod val="75000"/>
                </a:schemeClr>
              </a:solidFill>
              <a:cs typeface="Trade Gothic Next LT Pro Lt" pitchFamily="34" charset="0"/>
            </a:endParaRPr>
          </a:p>
          <a:p>
            <a:pPr algn="l">
              <a:lnSpc>
                <a:spcPct val="100000"/>
              </a:lnSpc>
            </a:pPr>
            <a:r>
              <a:rPr lang="en-US" sz="3600" dirty="0" smtClean="0">
                <a:solidFill>
                  <a:schemeClr val="accent5">
                    <a:lumMod val="75000"/>
                  </a:schemeClr>
                </a:solidFill>
                <a:cs typeface="Trade Gothic Next LT Pro Lt" pitchFamily="34" charset="0"/>
              </a:rPr>
              <a:t>Define the ending state using a dynamic pseudo class </a:t>
            </a:r>
          </a:p>
          <a:p>
            <a:pPr algn="l">
              <a:lnSpc>
                <a:spcPct val="100000"/>
              </a:lnSpc>
            </a:pPr>
            <a:endParaRPr lang="en-US" sz="3600" dirty="0" smtClean="0">
              <a:solidFill>
                <a:schemeClr val="accent5">
                  <a:lumMod val="75000"/>
                </a:schemeClr>
              </a:solidFill>
              <a:cs typeface="Trade Gothic Next LT Pro Lt" pitchFamily="34" charset="0"/>
            </a:endParaRPr>
          </a:p>
          <a:p>
            <a:pPr algn="l">
              <a:lnSpc>
                <a:spcPct val="100000"/>
              </a:lnSpc>
            </a:pPr>
            <a:endParaRPr lang="en-US" sz="3600" dirty="0" smtClean="0">
              <a:solidFill>
                <a:schemeClr val="accent5">
                  <a:lumMod val="75000"/>
                </a:schemeClr>
              </a:solidFill>
              <a:cs typeface="Trade Gothic Next LT Pro Lt" pitchFamily="34" charset="0"/>
            </a:endParaRPr>
          </a:p>
          <a:p>
            <a:pPr algn="l">
              <a:lnSpc>
                <a:spcPct val="100000"/>
              </a:lnSpc>
            </a:pPr>
            <a:r>
              <a:rPr lang="en-US" sz="3600" dirty="0" smtClean="0">
                <a:solidFill>
                  <a:schemeClr val="accent5">
                    <a:lumMod val="75000"/>
                  </a:schemeClr>
                </a:solidFill>
                <a:cs typeface="Trade Gothic Next LT Pro Lt" pitchFamily="34" charset="0"/>
              </a:rPr>
              <a:t>No animation here, change is instant </a:t>
            </a:r>
          </a:p>
          <a:p>
            <a:pPr algn="l">
              <a:lnSpc>
                <a:spcPct val="100000"/>
              </a:lnSpc>
            </a:pPr>
            <a:endParaRPr lang="en-US" sz="3600" dirty="0">
              <a:solidFill>
                <a:schemeClr val="accent5">
                  <a:lumMod val="75000"/>
                </a:schemeClr>
              </a:solidFill>
              <a:cs typeface="Trade Gothic Next LT Pro Lt" pitchFamily="34" charset="0"/>
            </a:endParaRPr>
          </a:p>
        </p:txBody>
      </p:sp>
      <p:sp>
        <p:nvSpPr>
          <p:cNvPr id="6" name="Rounded Rectangle 5"/>
          <p:cNvSpPr/>
          <p:nvPr/>
        </p:nvSpPr>
        <p:spPr>
          <a:xfrm>
            <a:off x="1807680" y="3959333"/>
            <a:ext cx="18495262" cy="178165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eaLnBrk="1" hangingPunct="1">
              <a:defRPr/>
            </a:pPr>
            <a:r>
              <a:rPr lang="en-US" sz="3600" dirty="0" smtClean="0">
                <a:solidFill>
                  <a:schemeClr val="tx1"/>
                </a:solidFill>
                <a:latin typeface="Consolas" pitchFamily="49" charset="0"/>
              </a:rPr>
              <a:t>selector </a:t>
            </a:r>
            <a:r>
              <a:rPr lang="en-US" sz="3600" dirty="0">
                <a:solidFill>
                  <a:schemeClr val="tx1"/>
                </a:solidFill>
                <a:latin typeface="Consolas" pitchFamily="49" charset="0"/>
              </a:rPr>
              <a:t>{ </a:t>
            </a:r>
          </a:p>
          <a:p>
            <a:pPr algn="l" eaLnBrk="1" hangingPunct="1">
              <a:defRPr/>
            </a:pPr>
            <a:r>
              <a:rPr lang="en-US" sz="3600" dirty="0">
                <a:solidFill>
                  <a:schemeClr val="tx1"/>
                </a:solidFill>
                <a:latin typeface="Consolas" pitchFamily="49" charset="0"/>
              </a:rPr>
              <a:t>		</a:t>
            </a:r>
            <a:r>
              <a:rPr lang="en-US" sz="3600" dirty="0">
                <a:solidFill>
                  <a:schemeClr val="accent2"/>
                </a:solidFill>
                <a:latin typeface="Consolas" pitchFamily="49" charset="0"/>
              </a:rPr>
              <a:t>opacity</a:t>
            </a:r>
            <a:r>
              <a:rPr lang="en-US" sz="3600" dirty="0">
                <a:solidFill>
                  <a:schemeClr val="tx1"/>
                </a:solidFill>
                <a:latin typeface="Consolas" pitchFamily="49" charset="0"/>
              </a:rPr>
              <a:t>: </a:t>
            </a:r>
            <a:r>
              <a:rPr lang="en-US" sz="3600" dirty="0">
                <a:solidFill>
                  <a:schemeClr val="bg1">
                    <a:lumMod val="75000"/>
                    <a:lumOff val="25000"/>
                  </a:schemeClr>
                </a:solidFill>
                <a:latin typeface="Consolas" pitchFamily="49" charset="0"/>
              </a:rPr>
              <a:t>.25</a:t>
            </a:r>
            <a:r>
              <a:rPr lang="en-US" sz="3600" dirty="0">
                <a:solidFill>
                  <a:schemeClr val="tx1"/>
                </a:solidFill>
                <a:latin typeface="Consolas" pitchFamily="49" charset="0"/>
              </a:rPr>
              <a:t>; </a:t>
            </a:r>
            <a:br>
              <a:rPr lang="en-US" sz="3600" dirty="0">
                <a:solidFill>
                  <a:schemeClr val="tx1"/>
                </a:solidFill>
                <a:latin typeface="Consolas" pitchFamily="49" charset="0"/>
              </a:rPr>
            </a:br>
            <a:r>
              <a:rPr lang="en-US" sz="3600" dirty="0">
                <a:solidFill>
                  <a:schemeClr val="tx1"/>
                </a:solidFill>
                <a:latin typeface="Consolas" pitchFamily="49" charset="0"/>
              </a:rPr>
              <a:t>	}</a:t>
            </a:r>
          </a:p>
        </p:txBody>
      </p:sp>
      <p:sp>
        <p:nvSpPr>
          <p:cNvPr id="7" name="Rounded Rectangle 6"/>
          <p:cNvSpPr/>
          <p:nvPr/>
        </p:nvSpPr>
        <p:spPr>
          <a:xfrm>
            <a:off x="1807680" y="7985233"/>
            <a:ext cx="18495262" cy="178165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eaLnBrk="1" hangingPunct="1">
              <a:defRPr/>
            </a:pPr>
            <a:r>
              <a:rPr lang="en-US" sz="3600" dirty="0" smtClean="0">
                <a:solidFill>
                  <a:schemeClr val="tx1"/>
                </a:solidFill>
                <a:latin typeface="Consolas" pitchFamily="49" charset="0"/>
              </a:rPr>
              <a:t>selector </a:t>
            </a:r>
            <a:r>
              <a:rPr lang="en-US" sz="3600" dirty="0">
                <a:solidFill>
                  <a:schemeClr val="tx1"/>
                </a:solidFill>
                <a:latin typeface="Consolas" pitchFamily="49" charset="0"/>
              </a:rPr>
              <a:t>{ </a:t>
            </a:r>
          </a:p>
          <a:p>
            <a:pPr algn="l" eaLnBrk="1" hangingPunct="1">
              <a:defRPr/>
            </a:pPr>
            <a:r>
              <a:rPr lang="en-US" sz="3600" dirty="0">
                <a:solidFill>
                  <a:schemeClr val="tx1"/>
                </a:solidFill>
                <a:latin typeface="Consolas" pitchFamily="49" charset="0"/>
              </a:rPr>
              <a:t>		</a:t>
            </a:r>
            <a:r>
              <a:rPr lang="en-US" sz="3600" dirty="0">
                <a:solidFill>
                  <a:schemeClr val="accent2"/>
                </a:solidFill>
                <a:latin typeface="Consolas" pitchFamily="49" charset="0"/>
              </a:rPr>
              <a:t>opacity</a:t>
            </a:r>
            <a:r>
              <a:rPr lang="en-US" sz="3600" dirty="0">
                <a:solidFill>
                  <a:schemeClr val="tx1"/>
                </a:solidFill>
                <a:latin typeface="Consolas" pitchFamily="49" charset="0"/>
              </a:rPr>
              <a:t>: </a:t>
            </a:r>
            <a:r>
              <a:rPr lang="en-US" sz="3600" dirty="0">
                <a:solidFill>
                  <a:schemeClr val="bg1">
                    <a:lumMod val="75000"/>
                    <a:lumOff val="25000"/>
                  </a:schemeClr>
                </a:solidFill>
                <a:latin typeface="Consolas" pitchFamily="49" charset="0"/>
              </a:rPr>
              <a:t>1</a:t>
            </a:r>
            <a:r>
              <a:rPr lang="en-US" sz="3600" dirty="0" smtClean="0">
                <a:solidFill>
                  <a:schemeClr val="tx1"/>
                </a:solidFill>
                <a:latin typeface="Consolas" pitchFamily="49" charset="0"/>
              </a:rPr>
              <a:t>; </a:t>
            </a:r>
            <a:r>
              <a:rPr lang="en-US" sz="3600" dirty="0">
                <a:solidFill>
                  <a:schemeClr val="tx1"/>
                </a:solidFill>
                <a:latin typeface="Consolas" pitchFamily="49" charset="0"/>
              </a:rPr>
              <a:t/>
            </a:r>
            <a:br>
              <a:rPr lang="en-US" sz="3600" dirty="0">
                <a:solidFill>
                  <a:schemeClr val="tx1"/>
                </a:solidFill>
                <a:latin typeface="Consolas" pitchFamily="49" charset="0"/>
              </a:rPr>
            </a:br>
            <a:r>
              <a:rPr lang="en-US" sz="3600" dirty="0">
                <a:solidFill>
                  <a:schemeClr val="tx1"/>
                </a:solidFill>
                <a:latin typeface="Consolas" pitchFamily="49" charset="0"/>
              </a:rPr>
              <a:t>	}</a:t>
            </a:r>
          </a:p>
        </p:txBody>
      </p:sp>
    </p:spTree>
    <p:extLst>
      <p:ext uri="{BB962C8B-B14F-4D97-AF65-F5344CB8AC3E}">
        <p14:creationId xmlns:p14="http://schemas.microsoft.com/office/powerpoint/2010/main" val="3549463718"/>
      </p:ext>
    </p:extLst>
  </p:cSld>
  <p:clrMapOvr>
    <a:masterClrMapping/>
  </p:clrMapOvr>
  <p:transition xmlns:p14="http://schemas.microsoft.com/office/powerpoint/2010/main" spd="med"/>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Transitions-define Transition properties</a:t>
            </a:r>
            <a:endParaRPr lang="en-US" dirty="0"/>
          </a:p>
        </p:txBody>
      </p:sp>
      <p:sp>
        <p:nvSpPr>
          <p:cNvPr id="9" name="Text Placeholder 2"/>
          <p:cNvSpPr txBox="1">
            <a:spLocks/>
          </p:cNvSpPr>
          <p:nvPr/>
        </p:nvSpPr>
        <p:spPr>
          <a:xfrm>
            <a:off x="673100" y="2641600"/>
            <a:ext cx="23050500" cy="109791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lnSpc>
                <a:spcPct val="100000"/>
              </a:lnSpc>
            </a:pPr>
            <a:r>
              <a:rPr lang="en-US" sz="3600" dirty="0" smtClean="0">
                <a:solidFill>
                  <a:schemeClr val="accent5">
                    <a:lumMod val="75000"/>
                  </a:schemeClr>
                </a:solidFill>
                <a:cs typeface="Trade Gothic Next LT Pro Lt" pitchFamily="34" charset="0"/>
              </a:rPr>
              <a:t>Transition is defined here …</a:t>
            </a:r>
          </a:p>
          <a:p>
            <a:pPr algn="l">
              <a:lnSpc>
                <a:spcPct val="100000"/>
              </a:lnSpc>
            </a:pPr>
            <a:endParaRPr lang="en-US" sz="3600" dirty="0" smtClean="0">
              <a:solidFill>
                <a:schemeClr val="accent5">
                  <a:lumMod val="75000"/>
                </a:schemeClr>
              </a:solidFill>
              <a:cs typeface="Trade Gothic Next LT Pro Lt" pitchFamily="34" charset="0"/>
            </a:endParaRPr>
          </a:p>
          <a:p>
            <a:pPr algn="l">
              <a:lnSpc>
                <a:spcPct val="100000"/>
              </a:lnSpc>
            </a:pPr>
            <a:endParaRPr lang="en-US" sz="3600" dirty="0" smtClean="0">
              <a:solidFill>
                <a:schemeClr val="accent5">
                  <a:lumMod val="75000"/>
                </a:schemeClr>
              </a:solidFill>
              <a:cs typeface="Trade Gothic Next LT Pro Lt" pitchFamily="34" charset="0"/>
            </a:endParaRPr>
          </a:p>
          <a:p>
            <a:pPr algn="l">
              <a:lnSpc>
                <a:spcPct val="100000"/>
              </a:lnSpc>
            </a:pPr>
            <a:r>
              <a:rPr lang="en-US" sz="3600" dirty="0" smtClean="0">
                <a:solidFill>
                  <a:schemeClr val="accent5">
                    <a:lumMod val="75000"/>
                  </a:schemeClr>
                </a:solidFill>
                <a:cs typeface="Trade Gothic Next LT Pro Lt" pitchFamily="34" charset="0"/>
              </a:rPr>
              <a:t>… not here </a:t>
            </a:r>
          </a:p>
          <a:p>
            <a:pPr algn="l">
              <a:lnSpc>
                <a:spcPct val="100000"/>
              </a:lnSpc>
            </a:pPr>
            <a:endParaRPr lang="en-US" sz="3600" dirty="0" smtClean="0">
              <a:solidFill>
                <a:schemeClr val="accent5">
                  <a:lumMod val="75000"/>
                </a:schemeClr>
              </a:solidFill>
              <a:cs typeface="Trade Gothic Next LT Pro Lt" pitchFamily="34" charset="0"/>
            </a:endParaRPr>
          </a:p>
          <a:p>
            <a:pPr algn="l">
              <a:lnSpc>
                <a:spcPct val="100000"/>
              </a:lnSpc>
            </a:pPr>
            <a:r>
              <a:rPr lang="en-US" sz="3600" dirty="0" smtClean="0">
                <a:solidFill>
                  <a:schemeClr val="accent5">
                    <a:lumMod val="75000"/>
                  </a:schemeClr>
                </a:solidFill>
                <a:cs typeface="Trade Gothic Next LT Pro Lt" pitchFamily="34" charset="0"/>
              </a:rPr>
              <a:t>In this case, the change is animated </a:t>
            </a:r>
          </a:p>
          <a:p>
            <a:pPr algn="l">
              <a:lnSpc>
                <a:spcPct val="100000"/>
              </a:lnSpc>
            </a:pPr>
            <a:endParaRPr lang="en-US" sz="3600" dirty="0">
              <a:solidFill>
                <a:schemeClr val="accent5">
                  <a:lumMod val="75000"/>
                </a:schemeClr>
              </a:solidFill>
              <a:cs typeface="Trade Gothic Next LT Pro Lt" pitchFamily="34" charset="0"/>
            </a:endParaRPr>
          </a:p>
        </p:txBody>
      </p:sp>
      <p:sp>
        <p:nvSpPr>
          <p:cNvPr id="6" name="Rounded Rectangle 5"/>
          <p:cNvSpPr/>
          <p:nvPr/>
        </p:nvSpPr>
        <p:spPr>
          <a:xfrm>
            <a:off x="3045930" y="4917905"/>
            <a:ext cx="18495262" cy="2341007"/>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a:solidFill>
                  <a:schemeClr val="tx1"/>
                </a:solidFill>
                <a:latin typeface="Consolas" pitchFamily="49" charset="0"/>
              </a:rPr>
              <a:t>selector { </a:t>
            </a:r>
          </a:p>
          <a:p>
            <a:pPr algn="l">
              <a:defRPr/>
            </a:pPr>
            <a:r>
              <a:rPr lang="en-US" sz="3600" dirty="0">
                <a:solidFill>
                  <a:schemeClr val="tx1"/>
                </a:solidFill>
                <a:latin typeface="Consolas" pitchFamily="49" charset="0"/>
              </a:rPr>
              <a:t>		</a:t>
            </a:r>
            <a:r>
              <a:rPr lang="en-US" sz="3600" dirty="0">
                <a:solidFill>
                  <a:schemeClr val="accent2"/>
                </a:solidFill>
                <a:latin typeface="Consolas" pitchFamily="49" charset="0"/>
              </a:rPr>
              <a:t>opacity</a:t>
            </a:r>
            <a:r>
              <a:rPr lang="en-US" sz="3600" dirty="0">
                <a:solidFill>
                  <a:schemeClr val="tx1"/>
                </a:solidFill>
                <a:latin typeface="Consolas" pitchFamily="49" charset="0"/>
              </a:rPr>
              <a:t>: </a:t>
            </a:r>
            <a:r>
              <a:rPr lang="en-US" sz="3600" dirty="0">
                <a:solidFill>
                  <a:srgbClr val="7700BE"/>
                </a:solidFill>
                <a:latin typeface="Consolas" pitchFamily="49" charset="0"/>
              </a:rPr>
              <a:t>.25</a:t>
            </a:r>
            <a:r>
              <a:rPr lang="en-US" sz="3600" dirty="0">
                <a:solidFill>
                  <a:schemeClr val="tx1"/>
                </a:solidFill>
                <a:latin typeface="Consolas" pitchFamily="49" charset="0"/>
              </a:rPr>
              <a:t>;</a:t>
            </a:r>
          </a:p>
          <a:p>
            <a:pPr algn="l">
              <a:defRPr/>
            </a:pPr>
            <a:r>
              <a:rPr lang="en-US" sz="3600" dirty="0">
                <a:solidFill>
                  <a:srgbClr val="FF0000"/>
                </a:solidFill>
                <a:latin typeface="Consolas" pitchFamily="49" charset="0"/>
              </a:rPr>
              <a:t>		</a:t>
            </a:r>
            <a:r>
              <a:rPr lang="en-US" sz="3600" dirty="0">
                <a:solidFill>
                  <a:srgbClr val="7700BE"/>
                </a:solidFill>
                <a:latin typeface="Consolas" pitchFamily="49" charset="0"/>
              </a:rPr>
              <a:t>transition:</a:t>
            </a:r>
            <a:r>
              <a:rPr lang="en-US" sz="3600" dirty="0">
                <a:solidFill>
                  <a:srgbClr val="FF0000"/>
                </a:solidFill>
                <a:latin typeface="Consolas" pitchFamily="49" charset="0"/>
              </a:rPr>
              <a:t> </a:t>
            </a:r>
            <a:r>
              <a:rPr lang="en-US" sz="3600" dirty="0">
                <a:solidFill>
                  <a:schemeClr val="accent2"/>
                </a:solidFill>
                <a:latin typeface="Consolas" pitchFamily="49" charset="0"/>
              </a:rPr>
              <a:t>opacity</a:t>
            </a:r>
            <a:r>
              <a:rPr lang="en-US" sz="3600" dirty="0">
                <a:solidFill>
                  <a:srgbClr val="FF0000"/>
                </a:solidFill>
                <a:latin typeface="Consolas" pitchFamily="49" charset="0"/>
              </a:rPr>
              <a:t> </a:t>
            </a:r>
            <a:r>
              <a:rPr lang="en-US" sz="3600" dirty="0">
                <a:solidFill>
                  <a:srgbClr val="7700BE"/>
                </a:solidFill>
                <a:latin typeface="Consolas" pitchFamily="49" charset="0"/>
              </a:rPr>
              <a:t>0.5s ease-in 1s</a:t>
            </a:r>
            <a:r>
              <a:rPr lang="en-US" sz="3600" dirty="0">
                <a:solidFill>
                  <a:schemeClr val="tx1">
                    <a:lumMod val="75000"/>
                  </a:schemeClr>
                </a:solidFill>
                <a:latin typeface="Consolas" pitchFamily="49" charset="0"/>
              </a:rPr>
              <a:t>;</a:t>
            </a:r>
            <a:r>
              <a:rPr lang="en-US" sz="3600" dirty="0">
                <a:solidFill>
                  <a:schemeClr val="tx1"/>
                </a:solidFill>
                <a:latin typeface="Consolas" pitchFamily="49" charset="0"/>
              </a:rPr>
              <a:t/>
            </a:r>
            <a:br>
              <a:rPr lang="en-US" sz="3600" dirty="0">
                <a:solidFill>
                  <a:schemeClr val="tx1"/>
                </a:solidFill>
                <a:latin typeface="Consolas" pitchFamily="49" charset="0"/>
              </a:rPr>
            </a:br>
            <a:r>
              <a:rPr lang="en-US" sz="3600" dirty="0">
                <a:solidFill>
                  <a:schemeClr val="tx1"/>
                </a:solidFill>
                <a:latin typeface="Consolas" pitchFamily="49" charset="0"/>
              </a:rPr>
              <a:t> 	}</a:t>
            </a:r>
          </a:p>
        </p:txBody>
      </p:sp>
      <p:sp>
        <p:nvSpPr>
          <p:cNvPr id="7" name="Rounded Rectangle 6"/>
          <p:cNvSpPr/>
          <p:nvPr/>
        </p:nvSpPr>
        <p:spPr>
          <a:xfrm>
            <a:off x="3045930" y="8620233"/>
            <a:ext cx="18495262" cy="178165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eaLnBrk="1" hangingPunct="1">
              <a:defRPr/>
            </a:pPr>
            <a:r>
              <a:rPr lang="en-US" sz="3600" dirty="0" err="1">
                <a:solidFill>
                  <a:schemeClr val="tx1"/>
                </a:solidFill>
                <a:latin typeface="Consolas" pitchFamily="49" charset="0"/>
              </a:rPr>
              <a:t>selector</a:t>
            </a:r>
            <a:r>
              <a:rPr lang="en-US" sz="3600" dirty="0" err="1">
                <a:solidFill>
                  <a:schemeClr val="bg1">
                    <a:lumMod val="75000"/>
                    <a:lumOff val="25000"/>
                  </a:schemeClr>
                </a:solidFill>
                <a:latin typeface="Consolas" pitchFamily="49" charset="0"/>
              </a:rPr>
              <a:t>:hover</a:t>
            </a:r>
            <a:r>
              <a:rPr lang="en-US" sz="3600" dirty="0">
                <a:solidFill>
                  <a:schemeClr val="tx1"/>
                </a:solidFill>
                <a:latin typeface="Consolas" pitchFamily="49" charset="0"/>
              </a:rPr>
              <a:t> {</a:t>
            </a:r>
            <a:br>
              <a:rPr lang="en-US" sz="3600" dirty="0">
                <a:solidFill>
                  <a:schemeClr val="tx1"/>
                </a:solidFill>
                <a:latin typeface="Consolas" pitchFamily="49" charset="0"/>
              </a:rPr>
            </a:br>
            <a:r>
              <a:rPr lang="en-US" sz="3600" dirty="0">
                <a:solidFill>
                  <a:schemeClr val="tx1"/>
                </a:solidFill>
                <a:latin typeface="Consolas" pitchFamily="49" charset="0"/>
              </a:rPr>
              <a:t>		</a:t>
            </a:r>
            <a:r>
              <a:rPr lang="en-US" sz="3600" dirty="0">
                <a:solidFill>
                  <a:schemeClr val="accent2"/>
                </a:solidFill>
                <a:latin typeface="Consolas" pitchFamily="49" charset="0"/>
              </a:rPr>
              <a:t>opacity</a:t>
            </a:r>
            <a:r>
              <a:rPr lang="en-US" sz="3600" dirty="0">
                <a:solidFill>
                  <a:schemeClr val="tx1"/>
                </a:solidFill>
                <a:latin typeface="Consolas" pitchFamily="49" charset="0"/>
              </a:rPr>
              <a:t>: </a:t>
            </a:r>
            <a:r>
              <a:rPr lang="en-US" sz="3600" dirty="0">
                <a:solidFill>
                  <a:srgbClr val="7700BE"/>
                </a:solidFill>
                <a:latin typeface="Consolas" pitchFamily="49" charset="0"/>
              </a:rPr>
              <a:t>1</a:t>
            </a:r>
            <a:r>
              <a:rPr lang="en-US" sz="3600" dirty="0">
                <a:solidFill>
                  <a:schemeClr val="tx1"/>
                </a:solidFill>
                <a:latin typeface="Consolas" pitchFamily="49" charset="0"/>
              </a:rPr>
              <a:t>; </a:t>
            </a:r>
            <a:br>
              <a:rPr lang="en-US" sz="3600" dirty="0">
                <a:solidFill>
                  <a:schemeClr val="tx1"/>
                </a:solidFill>
                <a:latin typeface="Consolas" pitchFamily="49" charset="0"/>
              </a:rPr>
            </a:br>
            <a:r>
              <a:rPr lang="en-US" sz="3600" dirty="0">
                <a:solidFill>
                  <a:schemeClr val="tx1"/>
                </a:solidFill>
                <a:latin typeface="Consolas" pitchFamily="49" charset="0"/>
              </a:rPr>
              <a:t>	}</a:t>
            </a:r>
          </a:p>
        </p:txBody>
      </p:sp>
      <p:pic>
        <p:nvPicPr>
          <p:cNvPr id="8" name="Picture 7"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798686" y="10741372"/>
            <a:ext cx="1743814" cy="1743814"/>
          </a:xfrm>
          <a:prstGeom prst="rect">
            <a:avLst/>
          </a:prstGeom>
        </p:spPr>
      </p:pic>
      <p:sp>
        <p:nvSpPr>
          <p:cNvPr id="10" name="Content Placeholder 1"/>
          <p:cNvSpPr txBox="1">
            <a:spLocks/>
          </p:cNvSpPr>
          <p:nvPr/>
        </p:nvSpPr>
        <p:spPr>
          <a:xfrm>
            <a:off x="13208000" y="11934264"/>
            <a:ext cx="984250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3600" u="sng" dirty="0" smtClean="0">
                <a:solidFill>
                  <a:schemeClr val="accent3">
                    <a:lumMod val="75000"/>
                  </a:schemeClr>
                </a:solidFill>
                <a:latin typeface="+mj-lt"/>
                <a:cs typeface="Trade Gothic Next LT Pro Lt" pitchFamily="34" charset="0"/>
              </a:rPr>
              <a:t>/HTML5/09-css3/Demos/</a:t>
            </a:r>
            <a:r>
              <a:rPr lang="en-US" sz="3600" u="sng" dirty="0" err="1" smtClean="0">
                <a:solidFill>
                  <a:schemeClr val="accent3">
                    <a:lumMod val="75000"/>
                  </a:schemeClr>
                </a:solidFill>
                <a:latin typeface="+mj-lt"/>
                <a:cs typeface="Trade Gothic Next LT Pro Lt" pitchFamily="34" charset="0"/>
              </a:rPr>
              <a:t>Transitions.html</a:t>
            </a:r>
            <a:r>
              <a:rPr lang="en-US" sz="3600" u="sng" dirty="0" smtClean="0">
                <a:solidFill>
                  <a:schemeClr val="accent3">
                    <a:lumMod val="75000"/>
                  </a:schemeClr>
                </a:solidFill>
                <a:latin typeface="+mj-lt"/>
                <a:cs typeface="Trade Gothic Next LT Pro Lt" pitchFamily="34" charset="0"/>
              </a:rPr>
              <a:t> </a:t>
            </a:r>
            <a:endParaRPr lang="en-US" sz="3600" dirty="0" smtClean="0">
              <a:latin typeface="+mj-lt"/>
              <a:cs typeface="Trade Gothic Next LT Pro Lt" pitchFamily="34" charset="0"/>
            </a:endParaRPr>
          </a:p>
        </p:txBody>
      </p:sp>
    </p:spTree>
    <p:extLst>
      <p:ext uri="{BB962C8B-B14F-4D97-AF65-F5344CB8AC3E}">
        <p14:creationId xmlns:p14="http://schemas.microsoft.com/office/powerpoint/2010/main" val="2444609164"/>
      </p:ext>
    </p:extLst>
  </p:cSld>
  <p:clrMapOvr>
    <a:masterClrMapping/>
  </p:clrMapOvr>
  <p:transition xmlns:p14="http://schemas.microsoft.com/office/powerpoint/2010/main" spd="med"/>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Transitions-Four Parameters</a:t>
            </a:r>
            <a:endParaRPr lang="en-US" dirty="0"/>
          </a:p>
        </p:txBody>
      </p:sp>
      <p:sp>
        <p:nvSpPr>
          <p:cNvPr id="9" name="Text Placeholder 2"/>
          <p:cNvSpPr txBox="1">
            <a:spLocks/>
          </p:cNvSpPr>
          <p:nvPr/>
        </p:nvSpPr>
        <p:spPr>
          <a:xfrm>
            <a:off x="673100" y="1054100"/>
            <a:ext cx="23050500" cy="109791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lnSpc>
                <a:spcPct val="100000"/>
              </a:lnSpc>
            </a:pPr>
            <a:r>
              <a:rPr lang="en-US" sz="3600" dirty="0" smtClean="0">
                <a:solidFill>
                  <a:schemeClr val="accent5">
                    <a:lumMod val="75000"/>
                  </a:schemeClr>
                </a:solidFill>
                <a:cs typeface="Trade Gothic Next LT Pro Lt" pitchFamily="34" charset="0"/>
              </a:rPr>
              <a:t>Property to animate </a:t>
            </a:r>
          </a:p>
          <a:p>
            <a:pPr lvl="1" algn="l">
              <a:lnSpc>
                <a:spcPct val="100000"/>
              </a:lnSpc>
            </a:pPr>
            <a:r>
              <a:rPr lang="en-US" sz="3600" dirty="0" smtClean="0">
                <a:solidFill>
                  <a:schemeClr val="tx1">
                    <a:lumMod val="75000"/>
                  </a:schemeClr>
                </a:solidFill>
                <a:latin typeface="Consolas"/>
                <a:cs typeface="Consolas"/>
              </a:rPr>
              <a:t>opacity</a:t>
            </a:r>
          </a:p>
          <a:p>
            <a:pPr algn="l">
              <a:lnSpc>
                <a:spcPct val="100000"/>
              </a:lnSpc>
            </a:pPr>
            <a:r>
              <a:rPr lang="en-US" sz="3600" dirty="0" smtClean="0">
                <a:solidFill>
                  <a:schemeClr val="accent5">
                    <a:lumMod val="75000"/>
                  </a:schemeClr>
                </a:solidFill>
                <a:cs typeface="Trade Gothic Next LT Pro Lt" pitchFamily="34" charset="0"/>
              </a:rPr>
              <a:t>Duration – specified in seconds</a:t>
            </a:r>
          </a:p>
          <a:p>
            <a:pPr lvl="1" algn="l">
              <a:lnSpc>
                <a:spcPct val="100000"/>
              </a:lnSpc>
            </a:pPr>
            <a:r>
              <a:rPr lang="en-US" sz="3600" dirty="0" smtClean="0">
                <a:solidFill>
                  <a:srgbClr val="3E3E3E"/>
                </a:solidFill>
                <a:latin typeface="Consolas"/>
                <a:cs typeface="Consolas"/>
              </a:rPr>
              <a:t>0.5s</a:t>
            </a:r>
            <a:r>
              <a:rPr lang="en-US" sz="3600" dirty="0" smtClean="0">
                <a:solidFill>
                  <a:schemeClr val="accent5">
                    <a:lumMod val="75000"/>
                  </a:schemeClr>
                </a:solidFill>
                <a:latin typeface="Consolas"/>
                <a:cs typeface="Consolas"/>
              </a:rPr>
              <a:t> </a:t>
            </a:r>
          </a:p>
          <a:p>
            <a:pPr algn="l">
              <a:lnSpc>
                <a:spcPct val="100000"/>
              </a:lnSpc>
            </a:pPr>
            <a:r>
              <a:rPr lang="en-US" sz="3600" dirty="0" smtClean="0">
                <a:solidFill>
                  <a:schemeClr val="accent5">
                    <a:lumMod val="75000"/>
                  </a:schemeClr>
                </a:solidFill>
                <a:cs typeface="Trade Gothic Next LT Pro Lt" pitchFamily="34" charset="0"/>
              </a:rPr>
              <a:t>Timing function </a:t>
            </a:r>
          </a:p>
          <a:p>
            <a:pPr lvl="1" algn="l">
              <a:lnSpc>
                <a:spcPct val="100000"/>
              </a:lnSpc>
            </a:pPr>
            <a:r>
              <a:rPr lang="en-US" sz="3600" dirty="0" smtClean="0">
                <a:solidFill>
                  <a:srgbClr val="3E3E3E"/>
                </a:solidFill>
                <a:latin typeface="Consolas"/>
                <a:cs typeface="Consolas"/>
              </a:rPr>
              <a:t>ease-in</a:t>
            </a:r>
          </a:p>
        </p:txBody>
      </p:sp>
      <p:sp>
        <p:nvSpPr>
          <p:cNvPr id="6" name="Rounded Rectangle 5"/>
          <p:cNvSpPr/>
          <p:nvPr/>
        </p:nvSpPr>
        <p:spPr>
          <a:xfrm>
            <a:off x="11502138" y="3396882"/>
            <a:ext cx="11040362" cy="178165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a:solidFill>
                  <a:schemeClr val="tx1"/>
                </a:solidFill>
                <a:latin typeface="Consolas" pitchFamily="49" charset="0"/>
              </a:rPr>
              <a:t>selector { </a:t>
            </a:r>
          </a:p>
          <a:p>
            <a:pPr algn="l">
              <a:defRPr/>
            </a:pPr>
            <a:r>
              <a:rPr lang="en-US" sz="3600" dirty="0">
                <a:solidFill>
                  <a:srgbClr val="FF0000"/>
                </a:solidFill>
                <a:latin typeface="Consolas" pitchFamily="49" charset="0"/>
              </a:rPr>
              <a:t>		</a:t>
            </a:r>
            <a:r>
              <a:rPr lang="en-US" sz="3600" dirty="0">
                <a:solidFill>
                  <a:srgbClr val="7700BE"/>
                </a:solidFill>
                <a:latin typeface="Consolas" pitchFamily="49" charset="0"/>
              </a:rPr>
              <a:t>transition:</a:t>
            </a:r>
            <a:r>
              <a:rPr lang="en-US" sz="3600" dirty="0">
                <a:solidFill>
                  <a:srgbClr val="FF0000"/>
                </a:solidFill>
                <a:latin typeface="Consolas" pitchFamily="49" charset="0"/>
              </a:rPr>
              <a:t> </a:t>
            </a:r>
            <a:r>
              <a:rPr lang="en-US" sz="3600" dirty="0">
                <a:solidFill>
                  <a:schemeClr val="accent2"/>
                </a:solidFill>
                <a:latin typeface="Consolas" pitchFamily="49" charset="0"/>
              </a:rPr>
              <a:t>opacity</a:t>
            </a:r>
            <a:r>
              <a:rPr lang="en-US" sz="3600" dirty="0">
                <a:solidFill>
                  <a:srgbClr val="FF0000"/>
                </a:solidFill>
                <a:latin typeface="Consolas" pitchFamily="49" charset="0"/>
              </a:rPr>
              <a:t> </a:t>
            </a:r>
            <a:r>
              <a:rPr lang="en-US" sz="3600" dirty="0">
                <a:solidFill>
                  <a:srgbClr val="7700BE"/>
                </a:solidFill>
                <a:latin typeface="Consolas" pitchFamily="49" charset="0"/>
              </a:rPr>
              <a:t>0.5s ease-in 1s</a:t>
            </a:r>
            <a:r>
              <a:rPr lang="en-US" sz="3600" dirty="0">
                <a:solidFill>
                  <a:schemeClr val="tx1">
                    <a:lumMod val="75000"/>
                  </a:schemeClr>
                </a:solidFill>
                <a:latin typeface="Consolas" pitchFamily="49" charset="0"/>
              </a:rPr>
              <a:t>;</a:t>
            </a:r>
            <a:r>
              <a:rPr lang="en-US" sz="3600" dirty="0">
                <a:solidFill>
                  <a:schemeClr val="tx1"/>
                </a:solidFill>
                <a:latin typeface="Consolas" pitchFamily="49" charset="0"/>
              </a:rPr>
              <a:t/>
            </a:r>
            <a:br>
              <a:rPr lang="en-US" sz="3600" dirty="0">
                <a:solidFill>
                  <a:schemeClr val="tx1"/>
                </a:solidFill>
                <a:latin typeface="Consolas" pitchFamily="49" charset="0"/>
              </a:rPr>
            </a:br>
            <a:r>
              <a:rPr lang="en-US" sz="3600" dirty="0">
                <a:solidFill>
                  <a:schemeClr val="tx1"/>
                </a:solidFill>
                <a:latin typeface="Consolas" pitchFamily="49" charset="0"/>
              </a:rPr>
              <a:t> 	}</a:t>
            </a:r>
          </a:p>
        </p:txBody>
      </p:sp>
      <p:sp>
        <p:nvSpPr>
          <p:cNvPr id="7" name="Rounded Rectangle 6"/>
          <p:cNvSpPr/>
          <p:nvPr/>
        </p:nvSpPr>
        <p:spPr>
          <a:xfrm>
            <a:off x="11502138" y="5530735"/>
            <a:ext cx="11040362" cy="3459718"/>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2" algn="l" eaLnBrk="1" hangingPunct="1">
              <a:tabLst>
                <a:tab pos="1149350" algn="l"/>
                <a:tab pos="7315200" algn="l"/>
              </a:tabLst>
              <a:defRPr/>
            </a:pPr>
            <a:r>
              <a:rPr lang="en-US" sz="3600" dirty="0">
                <a:solidFill>
                  <a:schemeClr val="tx1"/>
                </a:solidFill>
                <a:latin typeface="Consolas" pitchFamily="49" charset="0"/>
              </a:rPr>
              <a:t>selector { </a:t>
            </a:r>
            <a:br>
              <a:rPr lang="en-US" sz="3600" dirty="0">
                <a:solidFill>
                  <a:schemeClr val="tx1"/>
                </a:solidFill>
                <a:latin typeface="Consolas" pitchFamily="49" charset="0"/>
              </a:rPr>
            </a:br>
            <a:r>
              <a:rPr lang="en-US" sz="3600" dirty="0">
                <a:solidFill>
                  <a:schemeClr val="tx1"/>
                </a:solidFill>
                <a:latin typeface="Consolas" pitchFamily="49" charset="0"/>
              </a:rPr>
              <a:t>	transition-property: opacity;	transition-duration: 0.5s;</a:t>
            </a:r>
            <a:br>
              <a:rPr lang="en-US" sz="3600" dirty="0">
                <a:solidFill>
                  <a:schemeClr val="tx1"/>
                </a:solidFill>
                <a:latin typeface="Consolas" pitchFamily="49" charset="0"/>
              </a:rPr>
            </a:br>
            <a:r>
              <a:rPr lang="en-US" sz="3600" dirty="0">
                <a:solidFill>
                  <a:schemeClr val="tx1"/>
                </a:solidFill>
                <a:latin typeface="Consolas" pitchFamily="49" charset="0"/>
              </a:rPr>
              <a:t>	transition-timing-function: ease-in;	transition-delay: 1s;</a:t>
            </a:r>
          </a:p>
          <a:p>
            <a:pPr lvl="2" algn="l" eaLnBrk="1" hangingPunct="1">
              <a:tabLst>
                <a:tab pos="1149350" algn="l"/>
                <a:tab pos="7315200" algn="l"/>
              </a:tabLst>
              <a:defRPr/>
            </a:pPr>
            <a:r>
              <a:rPr lang="en-US" sz="3600" dirty="0">
                <a:solidFill>
                  <a:schemeClr val="tx1"/>
                </a:solidFill>
                <a:latin typeface="Consolas" pitchFamily="49" charset="0"/>
              </a:rPr>
              <a:t>}</a:t>
            </a:r>
            <a:endParaRPr lang="en-US" sz="3600" dirty="0">
              <a:latin typeface="Consolas" pitchFamily="49" charset="0"/>
            </a:endParaRPr>
          </a:p>
        </p:txBody>
      </p:sp>
    </p:spTree>
    <p:extLst>
      <p:ext uri="{BB962C8B-B14F-4D97-AF65-F5344CB8AC3E}">
        <p14:creationId xmlns:p14="http://schemas.microsoft.com/office/powerpoint/2010/main" val="3272893622"/>
      </p:ext>
    </p:extLst>
  </p:cSld>
  <p:clrMapOvr>
    <a:masterClrMapping/>
  </p:clrMapOvr>
  <p:transition xmlns:p14="http://schemas.microsoft.com/office/powerpoint/2010/main" spd="med"/>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err="1" smtClean="0"/>
              <a:t>transitionable</a:t>
            </a:r>
            <a:r>
              <a:rPr lang="en-US" dirty="0" smtClean="0"/>
              <a:t> properties</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578281878"/>
              </p:ext>
            </p:extLst>
          </p:nvPr>
        </p:nvGraphicFramePr>
        <p:xfrm>
          <a:off x="3443431" y="3811154"/>
          <a:ext cx="9082617" cy="7704184"/>
        </p:xfrm>
        <a:graphic>
          <a:graphicData uri="http://schemas.openxmlformats.org/drawingml/2006/table">
            <a:tbl>
              <a:tblPr firstRow="1" bandRow="1">
                <a:tableStyleId>{2D5ABB26-0587-4C30-8999-92F81FD0307C}</a:tableStyleId>
              </a:tblPr>
              <a:tblGrid>
                <a:gridCol w="9082617"/>
              </a:tblGrid>
              <a:tr h="624848">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background-color</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24848">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color</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24848">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left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27356">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height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24848">
                <a:tc>
                  <a:txBody>
                    <a:bodyPr/>
                    <a:lstStyle/>
                    <a:p>
                      <a:pPr marL="457200" marR="0" indent="-457200" algn="l" defTabSz="825500" eaLnBrk="1" fontAlgn="auto" latinLnBrk="0" hangingPunct="1">
                        <a:lnSpc>
                          <a:spcPct val="100000"/>
                        </a:lnSpc>
                        <a:spcBef>
                          <a:spcPts val="0"/>
                        </a:spcBef>
                        <a:spcAft>
                          <a:spcPts val="0"/>
                        </a:spcAft>
                        <a:buClrTx/>
                        <a:buSzTx/>
                        <a:buFont typeface="Courier New"/>
                        <a:buChar char="o"/>
                        <a:tabLst/>
                        <a:defRPr/>
                      </a:pPr>
                      <a:r>
                        <a:rPr lang="en-US" sz="3200" dirty="0" smtClean="0">
                          <a:solidFill>
                            <a:schemeClr val="accent4">
                              <a:lumMod val="75000"/>
                            </a:schemeClr>
                          </a:solidFill>
                          <a:latin typeface="Consolas" pitchFamily="49" charset="0"/>
                          <a:cs typeface="Consolas" pitchFamily="49" charset="0"/>
                        </a:rPr>
                        <a:t>width</a:t>
                      </a:r>
                    </a:p>
                  </a:txBody>
                  <a:tcPr marL="91450" marR="91450" marT="45726" marB="45726"/>
                </a:tc>
              </a:tr>
              <a:tr h="575879">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border-left-color</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663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smtClean="0">
                          <a:solidFill>
                            <a:schemeClr val="accent4">
                              <a:lumMod val="75000"/>
                            </a:schemeClr>
                          </a:solidFill>
                          <a:latin typeface="Consolas" pitchFamily="49" charset="0"/>
                          <a:ea typeface="+mn-ea"/>
                          <a:cs typeface="Consolas" pitchFamily="49" charset="0"/>
                        </a:rPr>
                        <a:t>border-left-width</a:t>
                      </a:r>
                    </a:p>
                  </a:txBody>
                  <a:tcPr marL="91450" marR="91450" marT="45726" marB="45726"/>
                </a:tc>
              </a:tr>
              <a:tr h="6663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smtClean="0">
                          <a:solidFill>
                            <a:schemeClr val="accent4">
                              <a:lumMod val="75000"/>
                            </a:schemeClr>
                          </a:solidFill>
                          <a:latin typeface="Consolas" pitchFamily="49" charset="0"/>
                          <a:ea typeface="+mn-ea"/>
                          <a:cs typeface="Consolas" pitchFamily="49" charset="0"/>
                        </a:rPr>
                        <a:t>visibility</a:t>
                      </a:r>
                    </a:p>
                  </a:txBody>
                  <a:tcPr marL="91450" marR="91450" marT="45726" marB="45726"/>
                </a:tc>
              </a:tr>
              <a:tr h="6663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smtClean="0">
                          <a:solidFill>
                            <a:schemeClr val="accent4">
                              <a:lumMod val="75000"/>
                            </a:schemeClr>
                          </a:solidFill>
                          <a:latin typeface="Consolas" pitchFamily="49" charset="0"/>
                          <a:ea typeface="+mn-ea"/>
                          <a:cs typeface="Consolas" pitchFamily="49" charset="0"/>
                        </a:rPr>
                        <a:t>opacity</a:t>
                      </a:r>
                    </a:p>
                  </a:txBody>
                  <a:tcPr marL="91450" marR="91450" marT="45726" marB="45726"/>
                </a:tc>
              </a:tr>
              <a:tr h="6663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smtClean="0">
                          <a:solidFill>
                            <a:schemeClr val="accent4">
                              <a:lumMod val="75000"/>
                            </a:schemeClr>
                          </a:solidFill>
                          <a:latin typeface="Consolas" pitchFamily="49" charset="0"/>
                          <a:ea typeface="+mn-ea"/>
                          <a:cs typeface="Consolas" pitchFamily="49" charset="0"/>
                        </a:rPr>
                        <a:t>z-index</a:t>
                      </a:r>
                    </a:p>
                  </a:txBody>
                  <a:tcPr marL="91450" marR="91450" marT="45726" marB="45726"/>
                </a:tc>
              </a:tr>
              <a:tr h="6663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smtClean="0">
                          <a:solidFill>
                            <a:schemeClr val="accent4">
                              <a:lumMod val="75000"/>
                            </a:schemeClr>
                          </a:solidFill>
                          <a:latin typeface="Consolas" pitchFamily="49" charset="0"/>
                          <a:ea typeface="+mn-ea"/>
                          <a:cs typeface="Consolas" pitchFamily="49" charset="0"/>
                        </a:rPr>
                        <a:t>text-shadow</a:t>
                      </a:r>
                    </a:p>
                  </a:txBody>
                  <a:tcPr marL="91450" marR="91450" marT="45726" marB="45726"/>
                </a:tc>
              </a:tr>
              <a:tr h="6663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smtClean="0">
                          <a:solidFill>
                            <a:schemeClr val="accent4">
                              <a:lumMod val="75000"/>
                            </a:schemeClr>
                          </a:solidFill>
                          <a:latin typeface="+mj-lt"/>
                          <a:ea typeface="+mn-ea"/>
                          <a:cs typeface="Consolas" pitchFamily="49" charset="0"/>
                        </a:rPr>
                        <a:t>… and many more </a:t>
                      </a:r>
                    </a:p>
                  </a:txBody>
                  <a:tcPr marL="91450" marR="91450" marT="45726" marB="45726"/>
                </a:tc>
              </a:tr>
            </a:tbl>
          </a:graphicData>
        </a:graphic>
      </p:graphicFrame>
      <p:pic>
        <p:nvPicPr>
          <p:cNvPr id="6" name="Picture 5"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288500" y="10550872"/>
            <a:ext cx="2208936" cy="2208936"/>
          </a:xfrm>
          <a:prstGeom prst="rect">
            <a:avLst/>
          </a:prstGeom>
        </p:spPr>
      </p:pic>
      <p:sp>
        <p:nvSpPr>
          <p:cNvPr id="7" name="Content Placeholder 1"/>
          <p:cNvSpPr txBox="1">
            <a:spLocks/>
          </p:cNvSpPr>
          <p:nvPr/>
        </p:nvSpPr>
        <p:spPr>
          <a:xfrm>
            <a:off x="10197523" y="12114678"/>
            <a:ext cx="14763750"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Wingdings" charset="2"/>
              <a:buChar char="Ø"/>
            </a:pPr>
            <a:r>
              <a:rPr lang="en-US" sz="3600" u="sng" dirty="0" smtClean="0">
                <a:solidFill>
                  <a:schemeClr val="accent3">
                    <a:lumMod val="75000"/>
                  </a:schemeClr>
                </a:solidFill>
                <a:latin typeface="+mj-lt"/>
                <a:cs typeface="Trade Gothic Next LT Pro Lt" pitchFamily="34" charset="0"/>
              </a:rPr>
              <a:t>http://www.w3.org/TR/css3-transitions/#</a:t>
            </a:r>
            <a:r>
              <a:rPr lang="en-US" sz="3600" u="sng" dirty="0" err="1" smtClean="0">
                <a:solidFill>
                  <a:schemeClr val="accent3">
                    <a:lumMod val="75000"/>
                  </a:schemeClr>
                </a:solidFill>
                <a:latin typeface="+mj-lt"/>
                <a:cs typeface="Trade Gothic Next LT Pro Lt" pitchFamily="34" charset="0"/>
              </a:rPr>
              <a:t>animatable</a:t>
            </a:r>
            <a:r>
              <a:rPr lang="en-US" sz="3600" u="sng" dirty="0" smtClean="0">
                <a:solidFill>
                  <a:schemeClr val="accent3">
                    <a:lumMod val="75000"/>
                  </a:schemeClr>
                </a:solidFill>
                <a:latin typeface="+mj-lt"/>
                <a:cs typeface="Trade Gothic Next LT Pro Lt" pitchFamily="34" charset="0"/>
              </a:rPr>
              <a:t>-properties</a:t>
            </a:r>
            <a:endParaRPr lang="en-US" sz="3600" u="sng" dirty="0" smtClean="0">
              <a:solidFill>
                <a:srgbClr val="A37113"/>
              </a:solidFill>
              <a:latin typeface="+mj-lt"/>
              <a:cs typeface="Trade Gothic Next LT Pro Lt" pitchFamily="34" charset="0"/>
            </a:endParaRPr>
          </a:p>
          <a:p>
            <a:pPr algn="l"/>
            <a:endParaRPr lang="en-US" sz="3600" dirty="0" smtClean="0">
              <a:latin typeface="+mj-lt"/>
              <a:cs typeface="Trade Gothic Next LT Pro Lt" pitchFamily="34" charset="0"/>
            </a:endParaRPr>
          </a:p>
        </p:txBody>
      </p:sp>
      <p:sp>
        <p:nvSpPr>
          <p:cNvPr id="8" name="Content Placeholder 1"/>
          <p:cNvSpPr txBox="1">
            <a:spLocks/>
          </p:cNvSpPr>
          <p:nvPr/>
        </p:nvSpPr>
        <p:spPr>
          <a:xfrm>
            <a:off x="1619249" y="2842491"/>
            <a:ext cx="3273713"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3600" dirty="0" smtClean="0">
                <a:solidFill>
                  <a:srgbClr val="7D1102"/>
                </a:solidFill>
                <a:latin typeface="+mj-lt"/>
                <a:cs typeface="Trade Gothic Next LT Pro Lt" pitchFamily="34" charset="0"/>
              </a:rPr>
              <a:t>Examples: </a:t>
            </a:r>
          </a:p>
          <a:p>
            <a:pPr algn="l"/>
            <a:endParaRPr lang="en-US" sz="3600" dirty="0" smtClean="0">
              <a:solidFill>
                <a:srgbClr val="7D1102"/>
              </a:solidFill>
              <a:latin typeface="+mj-lt"/>
              <a:cs typeface="Trade Gothic Next LT Pro Lt" pitchFamily="34" charset="0"/>
            </a:endParaRPr>
          </a:p>
        </p:txBody>
      </p:sp>
      <p:graphicFrame>
        <p:nvGraphicFramePr>
          <p:cNvPr id="9" name="Content Placeholder 3"/>
          <p:cNvGraphicFramePr>
            <a:graphicFrameLocks/>
          </p:cNvGraphicFramePr>
          <p:nvPr>
            <p:extLst>
              <p:ext uri="{D42A27DB-BD31-4B8C-83A1-F6EECF244321}">
                <p14:modId xmlns:p14="http://schemas.microsoft.com/office/powerpoint/2010/main" val="181513736"/>
              </p:ext>
            </p:extLst>
          </p:nvPr>
        </p:nvGraphicFramePr>
        <p:xfrm>
          <a:off x="12205883" y="3498850"/>
          <a:ext cx="9082617" cy="6371416"/>
        </p:xfrm>
        <a:graphic>
          <a:graphicData uri="http://schemas.openxmlformats.org/drawingml/2006/table">
            <a:tbl>
              <a:tblPr firstRow="1" bandRow="1">
                <a:tableStyleId>{2D5ABB26-0587-4C30-8999-92F81FD0307C}</a:tableStyleId>
              </a:tblPr>
              <a:tblGrid>
                <a:gridCol w="9082617"/>
              </a:tblGrid>
              <a:tr h="624848">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linear</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24848">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ease</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24848">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ease-in</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27356">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ease-out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24848">
                <a:tc>
                  <a:txBody>
                    <a:bodyPr/>
                    <a:lstStyle/>
                    <a:p>
                      <a:pPr marL="457200" marR="0" indent="-457200" algn="l" defTabSz="825500" eaLnBrk="1" fontAlgn="auto" latinLnBrk="0" hangingPunct="1">
                        <a:lnSpc>
                          <a:spcPct val="100000"/>
                        </a:lnSpc>
                        <a:spcBef>
                          <a:spcPts val="0"/>
                        </a:spcBef>
                        <a:spcAft>
                          <a:spcPts val="0"/>
                        </a:spcAft>
                        <a:buClrTx/>
                        <a:buSzTx/>
                        <a:buFont typeface="Courier New"/>
                        <a:buChar char="o"/>
                        <a:tabLst/>
                        <a:defRPr/>
                      </a:pPr>
                      <a:r>
                        <a:rPr lang="en-US" sz="3200" dirty="0" smtClean="0">
                          <a:solidFill>
                            <a:schemeClr val="accent4">
                              <a:lumMod val="75000"/>
                            </a:schemeClr>
                          </a:solidFill>
                          <a:latin typeface="Consolas" pitchFamily="49" charset="0"/>
                          <a:cs typeface="Consolas" pitchFamily="49" charset="0"/>
                        </a:rPr>
                        <a:t>ease-in-out</a:t>
                      </a:r>
                    </a:p>
                  </a:txBody>
                  <a:tcPr marL="91450" marR="91450" marT="45726" marB="45726"/>
                </a:tc>
              </a:tr>
              <a:tr h="575879">
                <a:tc>
                  <a:txBody>
                    <a:bodyPr/>
                    <a:lstStyle/>
                    <a:p>
                      <a:pPr marL="457200" indent="-457200" algn="l">
                        <a:buFont typeface="Courier New"/>
                        <a:buChar char="o"/>
                      </a:pPr>
                      <a:r>
                        <a:rPr lang="en-US" sz="3200" dirty="0" smtClean="0">
                          <a:solidFill>
                            <a:schemeClr val="accent4">
                              <a:lumMod val="75000"/>
                            </a:schemeClr>
                          </a:solidFill>
                          <a:latin typeface="Consolas" pitchFamily="49" charset="0"/>
                          <a:cs typeface="Consolas" pitchFamily="49" charset="0"/>
                        </a:rPr>
                        <a:t>step-start</a:t>
                      </a:r>
                      <a:endParaRPr lang="en-US" sz="3200" dirty="0">
                        <a:solidFill>
                          <a:schemeClr val="accent4">
                            <a:lumMod val="75000"/>
                          </a:schemeClr>
                        </a:solidFill>
                        <a:latin typeface="Consolas" pitchFamily="49" charset="0"/>
                        <a:cs typeface="Consolas" pitchFamily="49" charset="0"/>
                      </a:endParaRPr>
                    </a:p>
                  </a:txBody>
                  <a:tcPr marL="91450" marR="91450" marT="45726" marB="45726"/>
                </a:tc>
              </a:tr>
              <a:tr h="6663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smtClean="0">
                          <a:solidFill>
                            <a:schemeClr val="accent4">
                              <a:lumMod val="75000"/>
                            </a:schemeClr>
                          </a:solidFill>
                          <a:latin typeface="Consolas" pitchFamily="49" charset="0"/>
                          <a:ea typeface="+mn-ea"/>
                          <a:cs typeface="Consolas" pitchFamily="49" charset="0"/>
                        </a:rPr>
                        <a:t>step-end</a:t>
                      </a:r>
                    </a:p>
                  </a:txBody>
                  <a:tcPr marL="91450" marR="91450" marT="45726" marB="45726"/>
                </a:tc>
              </a:tr>
              <a:tr h="6663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smtClean="0">
                          <a:solidFill>
                            <a:schemeClr val="accent4">
                              <a:lumMod val="75000"/>
                            </a:schemeClr>
                          </a:solidFill>
                          <a:latin typeface="Consolas" pitchFamily="49" charset="0"/>
                          <a:ea typeface="+mn-ea"/>
                          <a:cs typeface="Consolas" pitchFamily="49" charset="0"/>
                        </a:rPr>
                        <a:t>steps</a:t>
                      </a:r>
                    </a:p>
                  </a:txBody>
                  <a:tcPr marL="91450" marR="91450" marT="45726" marB="45726"/>
                </a:tc>
              </a:tr>
              <a:tr h="6663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smtClean="0">
                          <a:solidFill>
                            <a:schemeClr val="accent4">
                              <a:lumMod val="75000"/>
                            </a:schemeClr>
                          </a:solidFill>
                          <a:latin typeface="Consolas" pitchFamily="49" charset="0"/>
                          <a:ea typeface="+mn-ea"/>
                          <a:cs typeface="Consolas" pitchFamily="49" charset="0"/>
                        </a:rPr>
                        <a:t>cubic-</a:t>
                      </a:r>
                      <a:r>
                        <a:rPr lang="en-US" sz="3200" b="0" kern="0" dirty="0" err="1" smtClean="0">
                          <a:solidFill>
                            <a:schemeClr val="accent4">
                              <a:lumMod val="75000"/>
                            </a:schemeClr>
                          </a:solidFill>
                          <a:latin typeface="Consolas" pitchFamily="49" charset="0"/>
                          <a:ea typeface="+mn-ea"/>
                          <a:cs typeface="Consolas" pitchFamily="49" charset="0"/>
                        </a:rPr>
                        <a:t>berzier</a:t>
                      </a:r>
                      <a:endParaRPr lang="en-US" sz="3200" b="0" kern="0" dirty="0" smtClean="0">
                        <a:solidFill>
                          <a:schemeClr val="accent4">
                            <a:lumMod val="75000"/>
                          </a:schemeClr>
                        </a:solidFill>
                        <a:latin typeface="Consolas" pitchFamily="49" charset="0"/>
                        <a:ea typeface="+mn-ea"/>
                        <a:cs typeface="Consolas" pitchFamily="49" charset="0"/>
                      </a:endParaRPr>
                    </a:p>
                  </a:txBody>
                  <a:tcPr marL="91450" marR="91450" marT="45726" marB="45726"/>
                </a:tc>
              </a:tr>
              <a:tr h="666384">
                <a:tc>
                  <a:txBody>
                    <a:bodyPr/>
                    <a:lstStyle/>
                    <a:p>
                      <a:pPr marL="457200" marR="0" lvl="1" indent="-457200" algn="l" defTabSz="825500" eaLnBrk="1" fontAlgn="auto" latinLnBrk="0" hangingPunct="1">
                        <a:lnSpc>
                          <a:spcPct val="100000"/>
                        </a:lnSpc>
                        <a:spcBef>
                          <a:spcPts val="0"/>
                        </a:spcBef>
                        <a:spcAft>
                          <a:spcPts val="0"/>
                        </a:spcAft>
                        <a:buClrTx/>
                        <a:buSzTx/>
                        <a:buFont typeface="Courier New"/>
                        <a:buChar char="o"/>
                        <a:tabLst/>
                        <a:defRPr/>
                      </a:pPr>
                      <a:r>
                        <a:rPr lang="en-US" sz="3200" b="0" kern="0" dirty="0" smtClean="0">
                          <a:solidFill>
                            <a:schemeClr val="accent4">
                              <a:lumMod val="75000"/>
                            </a:schemeClr>
                          </a:solidFill>
                          <a:latin typeface="+mj-lt"/>
                          <a:ea typeface="+mn-ea"/>
                          <a:cs typeface="Consolas" pitchFamily="49" charset="0"/>
                        </a:rPr>
                        <a:t>… build your own</a:t>
                      </a:r>
                    </a:p>
                  </a:txBody>
                  <a:tcPr marL="91450" marR="91450" marT="45726" marB="45726"/>
                </a:tc>
              </a:tr>
            </a:tbl>
          </a:graphicData>
        </a:graphic>
      </p:graphicFrame>
    </p:spTree>
    <p:extLst>
      <p:ext uri="{BB962C8B-B14F-4D97-AF65-F5344CB8AC3E}">
        <p14:creationId xmlns:p14="http://schemas.microsoft.com/office/powerpoint/2010/main" val="3513871668"/>
      </p:ext>
    </p:extLst>
  </p:cSld>
  <p:clrMapOvr>
    <a:masterClrMapping/>
  </p:clrMapOvr>
  <p:transition xmlns:p14="http://schemas.microsoft.com/office/powerpoint/2010/main" spd="med"/>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Transitioning multiple properties at once</a:t>
            </a:r>
            <a:endParaRPr lang="en-US" dirty="0"/>
          </a:p>
        </p:txBody>
      </p:sp>
      <p:sp>
        <p:nvSpPr>
          <p:cNvPr id="8" name="Content Placeholder 1"/>
          <p:cNvSpPr txBox="1">
            <a:spLocks/>
          </p:cNvSpPr>
          <p:nvPr/>
        </p:nvSpPr>
        <p:spPr>
          <a:xfrm>
            <a:off x="1619249" y="3407641"/>
            <a:ext cx="12396933" cy="11303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3600" dirty="0" smtClean="0">
                <a:solidFill>
                  <a:srgbClr val="7D1102"/>
                </a:solidFill>
                <a:latin typeface="+mj-lt"/>
                <a:cs typeface="Trade Gothic Next LT Pro Lt" pitchFamily="34" charset="0"/>
              </a:rPr>
              <a:t>The transition property accepts a comma delimited list  </a:t>
            </a:r>
          </a:p>
          <a:p>
            <a:pPr algn="l"/>
            <a:endParaRPr lang="en-US" sz="3600" dirty="0" smtClean="0">
              <a:solidFill>
                <a:srgbClr val="7D1102"/>
              </a:solidFill>
              <a:latin typeface="+mj-lt"/>
              <a:cs typeface="Trade Gothic Next LT Pro Lt" pitchFamily="34" charset="0"/>
            </a:endParaRPr>
          </a:p>
        </p:txBody>
      </p:sp>
      <p:sp>
        <p:nvSpPr>
          <p:cNvPr id="9" name="Rounded Rectangle 8"/>
          <p:cNvSpPr/>
          <p:nvPr/>
        </p:nvSpPr>
        <p:spPr>
          <a:xfrm>
            <a:off x="1619249" y="5097297"/>
            <a:ext cx="22104351" cy="6815853"/>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eaLnBrk="1" hangingPunct="1">
              <a:defRPr/>
            </a:pPr>
            <a:r>
              <a:rPr lang="en-US" sz="3600" dirty="0">
                <a:solidFill>
                  <a:srgbClr val="000000"/>
                </a:solidFill>
                <a:latin typeface="Consolas" pitchFamily="49" charset="0"/>
              </a:rPr>
              <a:t>p {</a:t>
            </a:r>
          </a:p>
          <a:p>
            <a:pPr algn="l" eaLnBrk="1" hangingPunct="1">
              <a:defRPr/>
            </a:pPr>
            <a:r>
              <a:rPr lang="en-US" sz="3600" dirty="0">
                <a:solidFill>
                  <a:srgbClr val="000000"/>
                </a:solidFill>
                <a:latin typeface="Consolas" pitchFamily="49" charset="0"/>
              </a:rPr>
              <a:t>		margin-left: </a:t>
            </a:r>
            <a:r>
              <a:rPr lang="en-US" sz="3600" dirty="0">
                <a:solidFill>
                  <a:schemeClr val="accent2"/>
                </a:solidFill>
                <a:latin typeface="Consolas" pitchFamily="49" charset="0"/>
              </a:rPr>
              <a:t>100</a:t>
            </a:r>
            <a:r>
              <a:rPr lang="en-US" sz="3600" dirty="0">
                <a:solidFill>
                  <a:srgbClr val="292929"/>
                </a:solidFill>
                <a:latin typeface="Consolas" pitchFamily="49" charset="0"/>
              </a:rPr>
              <a:t>px;</a:t>
            </a:r>
            <a:br>
              <a:rPr lang="en-US" sz="3600" dirty="0">
                <a:solidFill>
                  <a:srgbClr val="292929"/>
                </a:solidFill>
                <a:latin typeface="Consolas" pitchFamily="49" charset="0"/>
              </a:rPr>
            </a:br>
            <a:r>
              <a:rPr lang="en-US" sz="3600" dirty="0">
                <a:solidFill>
                  <a:schemeClr val="tx1"/>
                </a:solidFill>
                <a:latin typeface="Consolas" pitchFamily="49" charset="0"/>
              </a:rPr>
              <a:t>	</a:t>
            </a:r>
            <a:r>
              <a:rPr lang="en-US" sz="3600" dirty="0">
                <a:solidFill>
                  <a:schemeClr val="tx1">
                    <a:lumMod val="50000"/>
                  </a:schemeClr>
                </a:solidFill>
                <a:latin typeface="Consolas" pitchFamily="49" charset="0"/>
              </a:rPr>
              <a:t>	opacity: </a:t>
            </a:r>
            <a:r>
              <a:rPr lang="en-US" sz="3600" dirty="0">
                <a:solidFill>
                  <a:schemeClr val="accent2"/>
                </a:solidFill>
                <a:latin typeface="Consolas" pitchFamily="49" charset="0"/>
              </a:rPr>
              <a:t>.5</a:t>
            </a:r>
            <a:r>
              <a:rPr lang="en-US" sz="3600" dirty="0">
                <a:solidFill>
                  <a:srgbClr val="292929"/>
                </a:solidFill>
                <a:latin typeface="Consolas" pitchFamily="49" charset="0"/>
              </a:rPr>
              <a:t>;</a:t>
            </a:r>
          </a:p>
          <a:p>
            <a:pPr algn="l" eaLnBrk="1" hangingPunct="1">
              <a:defRPr/>
            </a:pPr>
            <a:r>
              <a:rPr lang="en-US" sz="3600" dirty="0">
                <a:solidFill>
                  <a:srgbClr val="7F7F7F"/>
                </a:solidFill>
                <a:latin typeface="Consolas" pitchFamily="49" charset="0"/>
              </a:rPr>
              <a:t>		/* define HOW the properties change */</a:t>
            </a:r>
            <a:br>
              <a:rPr lang="en-US" sz="3600" dirty="0">
                <a:solidFill>
                  <a:srgbClr val="7F7F7F"/>
                </a:solidFill>
                <a:latin typeface="Consolas" pitchFamily="49" charset="0"/>
              </a:rPr>
            </a:br>
            <a:r>
              <a:rPr lang="en-US" sz="3600" dirty="0">
                <a:solidFill>
                  <a:schemeClr val="tx1"/>
                </a:solidFill>
                <a:latin typeface="Consolas" pitchFamily="49" charset="0"/>
              </a:rPr>
              <a:t>		</a:t>
            </a:r>
            <a:r>
              <a:rPr lang="en-US" sz="3600" dirty="0" smtClean="0">
                <a:solidFill>
                  <a:schemeClr val="tx1"/>
                </a:solidFill>
                <a:latin typeface="Consolas" pitchFamily="49" charset="0"/>
              </a:rPr>
              <a:t>								-</a:t>
            </a:r>
            <a:r>
              <a:rPr lang="en-US" sz="3600" dirty="0" err="1">
                <a:solidFill>
                  <a:schemeClr val="tx1"/>
                </a:solidFill>
                <a:latin typeface="Consolas" pitchFamily="49" charset="0"/>
              </a:rPr>
              <a:t>webkit</a:t>
            </a:r>
            <a:r>
              <a:rPr lang="en-US" sz="3600" dirty="0">
                <a:solidFill>
                  <a:schemeClr val="tx1"/>
                </a:solidFill>
                <a:latin typeface="Consolas" pitchFamily="49" charset="0"/>
              </a:rPr>
              <a:t>-transition:	</a:t>
            </a:r>
            <a:r>
              <a:rPr lang="en-US" sz="3600" dirty="0">
                <a:solidFill>
                  <a:schemeClr val="accent1">
                    <a:lumMod val="75000"/>
                  </a:schemeClr>
                </a:solidFill>
                <a:latin typeface="Consolas" pitchFamily="49" charset="0"/>
              </a:rPr>
              <a:t>margin-left </a:t>
            </a:r>
            <a:r>
              <a:rPr lang="en-US" sz="3600" dirty="0">
                <a:solidFill>
                  <a:schemeClr val="tx1"/>
                </a:solidFill>
                <a:latin typeface="Consolas" pitchFamily="49" charset="0"/>
              </a:rPr>
              <a:t>0.5s ease-in 0.5s</a:t>
            </a:r>
            <a:r>
              <a:rPr lang="en-US" sz="3600" dirty="0">
                <a:solidFill>
                  <a:srgbClr val="FF0000"/>
                </a:solidFill>
                <a:latin typeface="Consolas" pitchFamily="49" charset="0"/>
              </a:rPr>
              <a:t>,</a:t>
            </a:r>
            <a:r>
              <a:rPr lang="en-US" sz="3600" dirty="0">
                <a:solidFill>
                  <a:schemeClr val="tx1"/>
                </a:solidFill>
                <a:latin typeface="Consolas" pitchFamily="49" charset="0"/>
              </a:rPr>
              <a:t> </a:t>
            </a:r>
            <a:br>
              <a:rPr lang="en-US" sz="3600" dirty="0">
                <a:solidFill>
                  <a:schemeClr val="tx1"/>
                </a:solidFill>
                <a:latin typeface="Consolas" pitchFamily="49" charset="0"/>
              </a:rPr>
            </a:br>
            <a:r>
              <a:rPr lang="en-US" sz="3600" dirty="0">
                <a:solidFill>
                  <a:schemeClr val="tx1"/>
                </a:solidFill>
                <a:latin typeface="Consolas" pitchFamily="49" charset="0"/>
              </a:rPr>
              <a:t>					</a:t>
            </a:r>
            <a:r>
              <a:rPr lang="en-US" sz="3600" dirty="0" smtClean="0">
                <a:solidFill>
                  <a:schemeClr val="tx1"/>
                </a:solidFill>
                <a:latin typeface="Consolas" pitchFamily="49" charset="0"/>
              </a:rPr>
              <a:t>					</a:t>
            </a:r>
            <a:r>
              <a:rPr lang="en-US" sz="3600" dirty="0" smtClean="0">
                <a:solidFill>
                  <a:srgbClr val="51868F"/>
                </a:solidFill>
                <a:latin typeface="Consolas" pitchFamily="49" charset="0"/>
              </a:rPr>
              <a:t>opacity</a:t>
            </a:r>
            <a:r>
              <a:rPr lang="en-US" sz="3600" dirty="0" smtClean="0">
                <a:solidFill>
                  <a:schemeClr val="tx1"/>
                </a:solidFill>
                <a:latin typeface="Consolas" pitchFamily="49" charset="0"/>
              </a:rPr>
              <a:t> </a:t>
            </a:r>
            <a:r>
              <a:rPr lang="en-US" sz="3600" dirty="0">
                <a:solidFill>
                  <a:schemeClr val="tx1"/>
                </a:solidFill>
                <a:latin typeface="Consolas" pitchFamily="49" charset="0"/>
              </a:rPr>
              <a:t>0.5s ease-in 1s;</a:t>
            </a:r>
          </a:p>
          <a:p>
            <a:pPr algn="l" eaLnBrk="1" hangingPunct="1">
              <a:defRPr/>
            </a:pPr>
            <a:r>
              <a:rPr lang="en-US" sz="3600" dirty="0">
                <a:solidFill>
                  <a:srgbClr val="292929"/>
                </a:solidFill>
                <a:latin typeface="Consolas" pitchFamily="49" charset="0"/>
              </a:rPr>
              <a:t>	}</a:t>
            </a:r>
          </a:p>
          <a:p>
            <a:pPr algn="l" eaLnBrk="1" hangingPunct="1">
              <a:defRPr/>
            </a:pPr>
            <a:endParaRPr lang="en-US" sz="3600" dirty="0">
              <a:solidFill>
                <a:schemeClr val="tx1"/>
              </a:solidFill>
              <a:latin typeface="Consolas" pitchFamily="49" charset="0"/>
            </a:endParaRPr>
          </a:p>
          <a:p>
            <a:pPr algn="l" eaLnBrk="1" hangingPunct="1">
              <a:defRPr/>
            </a:pPr>
            <a:r>
              <a:rPr lang="en-US" sz="3600" dirty="0" err="1" smtClean="0">
                <a:solidFill>
                  <a:srgbClr val="292929"/>
                </a:solidFill>
                <a:latin typeface="Consolas" pitchFamily="49" charset="0"/>
              </a:rPr>
              <a:t>p:hover</a:t>
            </a:r>
            <a:r>
              <a:rPr lang="en-US" sz="3600" dirty="0" smtClean="0">
                <a:solidFill>
                  <a:srgbClr val="292929"/>
                </a:solidFill>
                <a:latin typeface="Consolas" pitchFamily="49" charset="0"/>
              </a:rPr>
              <a:t> </a:t>
            </a:r>
            <a:r>
              <a:rPr lang="en-US" sz="3600" dirty="0">
                <a:solidFill>
                  <a:srgbClr val="292929"/>
                </a:solidFill>
                <a:latin typeface="Consolas" pitchFamily="49" charset="0"/>
              </a:rPr>
              <a:t>{</a:t>
            </a:r>
          </a:p>
          <a:p>
            <a:pPr algn="l" eaLnBrk="1" hangingPunct="1">
              <a:defRPr/>
            </a:pPr>
            <a:r>
              <a:rPr lang="en-US" sz="3600" dirty="0">
                <a:solidFill>
                  <a:schemeClr val="tx1"/>
                </a:solidFill>
                <a:latin typeface="Consolas" pitchFamily="49" charset="0"/>
              </a:rPr>
              <a:t>		</a:t>
            </a:r>
            <a:r>
              <a:rPr lang="en-US" sz="3600" dirty="0">
                <a:solidFill>
                  <a:srgbClr val="292929"/>
                </a:solidFill>
                <a:latin typeface="Consolas" pitchFamily="49" charset="0"/>
              </a:rPr>
              <a:t>margin-left: </a:t>
            </a:r>
            <a:r>
              <a:rPr lang="en-US" sz="3600" dirty="0">
                <a:solidFill>
                  <a:schemeClr val="accent2"/>
                </a:solidFill>
                <a:latin typeface="Consolas" pitchFamily="49" charset="0"/>
              </a:rPr>
              <a:t>300</a:t>
            </a:r>
            <a:r>
              <a:rPr lang="en-US" sz="3600" dirty="0">
                <a:solidFill>
                  <a:srgbClr val="292929"/>
                </a:solidFill>
                <a:latin typeface="Consolas" pitchFamily="49" charset="0"/>
              </a:rPr>
              <a:t>px;</a:t>
            </a:r>
            <a:r>
              <a:rPr lang="en-US" sz="3600" dirty="0">
                <a:solidFill>
                  <a:schemeClr val="tx1"/>
                </a:solidFill>
                <a:latin typeface="Consolas" pitchFamily="49" charset="0"/>
              </a:rPr>
              <a:t/>
            </a:r>
            <a:br>
              <a:rPr lang="en-US" sz="3600" dirty="0">
                <a:solidFill>
                  <a:schemeClr val="tx1"/>
                </a:solidFill>
                <a:latin typeface="Consolas" pitchFamily="49" charset="0"/>
              </a:rPr>
            </a:br>
            <a:r>
              <a:rPr lang="en-US" sz="3600" dirty="0">
                <a:solidFill>
                  <a:schemeClr val="tx1"/>
                </a:solidFill>
                <a:latin typeface="Consolas" pitchFamily="49" charset="0"/>
              </a:rPr>
              <a:t>		</a:t>
            </a:r>
            <a:r>
              <a:rPr lang="en-US" sz="3600" dirty="0">
                <a:solidFill>
                  <a:srgbClr val="292929"/>
                </a:solidFill>
                <a:latin typeface="Consolas" pitchFamily="49" charset="0"/>
              </a:rPr>
              <a:t>opacity: </a:t>
            </a:r>
            <a:r>
              <a:rPr lang="en-US" sz="3600" dirty="0">
                <a:solidFill>
                  <a:schemeClr val="accent2"/>
                </a:solidFill>
                <a:latin typeface="Consolas" pitchFamily="49" charset="0"/>
              </a:rPr>
              <a:t>1</a:t>
            </a:r>
            <a:r>
              <a:rPr lang="en-US" sz="3600" dirty="0">
                <a:solidFill>
                  <a:srgbClr val="292929"/>
                </a:solidFill>
                <a:latin typeface="Consolas" pitchFamily="49" charset="0"/>
              </a:rPr>
              <a:t>;</a:t>
            </a:r>
          </a:p>
          <a:p>
            <a:pPr algn="l" eaLnBrk="1" hangingPunct="1">
              <a:defRPr/>
            </a:pPr>
            <a:r>
              <a:rPr lang="en-US" sz="3600" dirty="0">
                <a:solidFill>
                  <a:srgbClr val="292929"/>
                </a:solidFill>
                <a:latin typeface="Consolas" pitchFamily="49" charset="0"/>
              </a:rPr>
              <a:t>	}</a:t>
            </a:r>
          </a:p>
        </p:txBody>
      </p:sp>
    </p:spTree>
    <p:extLst>
      <p:ext uri="{BB962C8B-B14F-4D97-AF65-F5344CB8AC3E}">
        <p14:creationId xmlns:p14="http://schemas.microsoft.com/office/powerpoint/2010/main" val="2201616649"/>
      </p:ext>
    </p:extLst>
  </p:cSld>
  <p:clrMapOvr>
    <a:masterClrMapping/>
  </p:clrMapOvr>
  <p:transition xmlns:p14="http://schemas.microsoft.com/office/powerpoint/2010/main" spd="med"/>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Transitioning multiple properties at once</a:t>
            </a:r>
            <a:endParaRPr lang="en-US" dirty="0"/>
          </a:p>
        </p:txBody>
      </p:sp>
      <p:sp>
        <p:nvSpPr>
          <p:cNvPr id="8" name="Content Placeholder 1"/>
          <p:cNvSpPr txBox="1">
            <a:spLocks/>
          </p:cNvSpPr>
          <p:nvPr/>
        </p:nvSpPr>
        <p:spPr>
          <a:xfrm>
            <a:off x="1619249" y="3407641"/>
            <a:ext cx="21540933" cy="1689656"/>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3600" dirty="0" smtClean="0">
                <a:solidFill>
                  <a:srgbClr val="7D1102"/>
                </a:solidFill>
                <a:latin typeface="+mj-lt"/>
                <a:cs typeface="Trade Gothic Next LT Pro Lt" pitchFamily="34" charset="0"/>
              </a:rPr>
              <a:t>When dynamic pseudo classes are not appropriate </a:t>
            </a:r>
          </a:p>
          <a:p>
            <a:pPr marL="571500" lvl="1" indent="-571500" algn="l">
              <a:spcBef>
                <a:spcPct val="25000"/>
              </a:spcBef>
              <a:buSzPct val="75000"/>
              <a:buFont typeface="Arial"/>
              <a:buChar char="•"/>
            </a:pPr>
            <a:r>
              <a:rPr lang="en-US" sz="3600" dirty="0" smtClean="0">
                <a:solidFill>
                  <a:srgbClr val="7D1102"/>
                </a:solidFill>
                <a:latin typeface="+mj-lt"/>
                <a:cs typeface="Trade Gothic Next LT Pro Lt" pitchFamily="34" charset="0"/>
              </a:rPr>
              <a:t>Use any JavaScript event to assign a different class to an element </a:t>
            </a:r>
          </a:p>
          <a:p>
            <a:pPr algn="l"/>
            <a:endParaRPr lang="en-US" sz="3600" dirty="0" smtClean="0">
              <a:solidFill>
                <a:srgbClr val="7D1102"/>
              </a:solidFill>
              <a:latin typeface="+mj-lt"/>
              <a:cs typeface="Trade Gothic Next LT Pro Lt" pitchFamily="34" charset="0"/>
            </a:endParaRPr>
          </a:p>
        </p:txBody>
      </p:sp>
      <p:sp>
        <p:nvSpPr>
          <p:cNvPr id="9" name="Rounded Rectangle 8"/>
          <p:cNvSpPr/>
          <p:nvPr/>
        </p:nvSpPr>
        <p:spPr>
          <a:xfrm>
            <a:off x="1619249" y="6495687"/>
            <a:ext cx="22104351" cy="4019074"/>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eaLnBrk="1" hangingPunct="1">
              <a:defRPr/>
            </a:pPr>
            <a:r>
              <a:rPr lang="en-US" sz="3600" dirty="0">
                <a:solidFill>
                  <a:srgbClr val="292929"/>
                </a:solidFill>
                <a:latin typeface="Consolas" pitchFamily="49" charset="0"/>
              </a:rPr>
              <a:t>&lt;style&gt;</a:t>
            </a:r>
          </a:p>
          <a:p>
            <a:pPr algn="l" eaLnBrk="1" hangingPunct="1">
              <a:defRPr/>
            </a:pPr>
            <a:r>
              <a:rPr lang="en-US" sz="3600" dirty="0">
                <a:solidFill>
                  <a:srgbClr val="292929"/>
                </a:solidFill>
                <a:latin typeface="Consolas" pitchFamily="49" charset="0"/>
              </a:rPr>
              <a:t>	p { -</a:t>
            </a:r>
            <a:r>
              <a:rPr lang="en-US" sz="3600" dirty="0" err="1">
                <a:solidFill>
                  <a:srgbClr val="292929"/>
                </a:solidFill>
                <a:latin typeface="Consolas" pitchFamily="49" charset="0"/>
              </a:rPr>
              <a:t>webkit</a:t>
            </a:r>
            <a:r>
              <a:rPr lang="en-US" sz="3600" dirty="0">
                <a:solidFill>
                  <a:srgbClr val="292929"/>
                </a:solidFill>
                <a:latin typeface="Consolas" pitchFamily="49" charset="0"/>
              </a:rPr>
              <a:t>-transition: margin-left 0.5s; }</a:t>
            </a:r>
          </a:p>
          <a:p>
            <a:pPr algn="l" eaLnBrk="1" hangingPunct="1">
              <a:defRPr/>
            </a:pPr>
            <a:r>
              <a:rPr lang="en-US" sz="3600" dirty="0">
                <a:solidFill>
                  <a:srgbClr val="292929"/>
                </a:solidFill>
                <a:latin typeface="Consolas" pitchFamily="49" charset="0"/>
              </a:rPr>
              <a:t>	.start	{ margin-left: 50px; }</a:t>
            </a:r>
          </a:p>
          <a:p>
            <a:pPr algn="l" eaLnBrk="1" hangingPunct="1">
              <a:defRPr/>
            </a:pPr>
            <a:r>
              <a:rPr lang="en-US" sz="3600" dirty="0">
                <a:solidFill>
                  <a:srgbClr val="292929"/>
                </a:solidFill>
                <a:latin typeface="Consolas" pitchFamily="49" charset="0"/>
              </a:rPr>
              <a:t>	.end { margin-left: 100px; }</a:t>
            </a:r>
          </a:p>
          <a:p>
            <a:pPr algn="l" eaLnBrk="1" hangingPunct="1">
              <a:defRPr/>
            </a:pPr>
            <a:r>
              <a:rPr lang="en-US" sz="3600" dirty="0">
                <a:solidFill>
                  <a:srgbClr val="292929"/>
                </a:solidFill>
                <a:latin typeface="Consolas" pitchFamily="49" charset="0"/>
              </a:rPr>
              <a:t>&lt;/style&gt;</a:t>
            </a:r>
          </a:p>
          <a:p>
            <a:pPr algn="l" eaLnBrk="1" hangingPunct="1">
              <a:defRPr/>
            </a:pPr>
            <a:endParaRPr lang="en-US" sz="3600" dirty="0">
              <a:solidFill>
                <a:srgbClr val="292929"/>
              </a:solidFill>
              <a:latin typeface="Consolas" pitchFamily="49" charset="0"/>
            </a:endParaRPr>
          </a:p>
          <a:p>
            <a:pPr algn="l" eaLnBrk="1" hangingPunct="1">
              <a:defRPr/>
            </a:pPr>
            <a:r>
              <a:rPr lang="en-US" sz="3600" dirty="0">
                <a:solidFill>
                  <a:srgbClr val="292929"/>
                </a:solidFill>
                <a:latin typeface="Consolas" pitchFamily="49" charset="0"/>
              </a:rPr>
              <a:t>&lt;p class="</a:t>
            </a:r>
            <a:r>
              <a:rPr lang="en-US" sz="3600" dirty="0" smtClean="0">
                <a:solidFill>
                  <a:srgbClr val="292929"/>
                </a:solidFill>
                <a:latin typeface="Consolas" pitchFamily="49" charset="0"/>
              </a:rPr>
              <a:t>start” </a:t>
            </a:r>
            <a:r>
              <a:rPr lang="en-US" sz="3600" dirty="0" err="1" smtClean="0">
                <a:solidFill>
                  <a:srgbClr val="292929"/>
                </a:solidFill>
                <a:latin typeface="Consolas" pitchFamily="49" charset="0"/>
              </a:rPr>
              <a:t>onMouseDown</a:t>
            </a:r>
            <a:r>
              <a:rPr lang="en-US" sz="3600" dirty="0">
                <a:solidFill>
                  <a:srgbClr val="292929"/>
                </a:solidFill>
                <a:latin typeface="Consolas" pitchFamily="49" charset="0"/>
              </a:rPr>
              <a:t>="</a:t>
            </a:r>
            <a:r>
              <a:rPr lang="en-US" sz="3600" dirty="0" err="1">
                <a:solidFill>
                  <a:srgbClr val="292929"/>
                </a:solidFill>
                <a:latin typeface="Consolas" pitchFamily="49" charset="0"/>
              </a:rPr>
              <a:t>this.className</a:t>
            </a:r>
            <a:r>
              <a:rPr lang="en-US" sz="3600" dirty="0">
                <a:solidFill>
                  <a:srgbClr val="292929"/>
                </a:solidFill>
                <a:latin typeface="Consolas" pitchFamily="49" charset="0"/>
              </a:rPr>
              <a:t>='</a:t>
            </a:r>
            <a:r>
              <a:rPr lang="en-US" sz="3600" dirty="0" smtClean="0">
                <a:solidFill>
                  <a:srgbClr val="292929"/>
                </a:solidFill>
                <a:latin typeface="Consolas" pitchFamily="49" charset="0"/>
              </a:rPr>
              <a:t>end’”</a:t>
            </a:r>
            <a:r>
              <a:rPr lang="en-US" sz="3600" dirty="0" err="1" smtClean="0">
                <a:solidFill>
                  <a:srgbClr val="292929"/>
                </a:solidFill>
                <a:latin typeface="Consolas" pitchFamily="49" charset="0"/>
              </a:rPr>
              <a:t>onMouseUp</a:t>
            </a:r>
            <a:r>
              <a:rPr lang="en-US" sz="3600" dirty="0">
                <a:solidFill>
                  <a:srgbClr val="292929"/>
                </a:solidFill>
                <a:latin typeface="Consolas" pitchFamily="49" charset="0"/>
              </a:rPr>
              <a:t>="</a:t>
            </a:r>
            <a:r>
              <a:rPr lang="en-US" sz="3600" dirty="0" err="1">
                <a:solidFill>
                  <a:srgbClr val="292929"/>
                </a:solidFill>
                <a:latin typeface="Consolas" pitchFamily="49" charset="0"/>
              </a:rPr>
              <a:t>this.className</a:t>
            </a:r>
            <a:r>
              <a:rPr lang="en-US" sz="3600" dirty="0">
                <a:solidFill>
                  <a:srgbClr val="292929"/>
                </a:solidFill>
                <a:latin typeface="Consolas" pitchFamily="49" charset="0"/>
              </a:rPr>
              <a:t>='</a:t>
            </a:r>
            <a:r>
              <a:rPr lang="en-US" sz="3600" dirty="0" smtClean="0">
                <a:solidFill>
                  <a:srgbClr val="292929"/>
                </a:solidFill>
                <a:latin typeface="Consolas" pitchFamily="49" charset="0"/>
              </a:rPr>
              <a:t>start’”&gt;</a:t>
            </a:r>
            <a:endParaRPr lang="en-US" sz="3600" dirty="0">
              <a:solidFill>
                <a:srgbClr val="292929"/>
              </a:solidFill>
              <a:latin typeface="Consolas" pitchFamily="49" charset="0"/>
            </a:endParaRPr>
          </a:p>
        </p:txBody>
      </p:sp>
    </p:spTree>
    <p:extLst>
      <p:ext uri="{BB962C8B-B14F-4D97-AF65-F5344CB8AC3E}">
        <p14:creationId xmlns:p14="http://schemas.microsoft.com/office/powerpoint/2010/main" val="487545606"/>
      </p:ext>
    </p:extLst>
  </p:cSld>
  <p:clrMapOvr>
    <a:masterClrMapping/>
  </p:clrMapOvr>
  <p:transition xmlns:p14="http://schemas.microsoft.com/office/powerpoint/2010/main" spd="med"/>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1042555" y="2516909"/>
            <a:ext cx="23050500" cy="1795318"/>
          </a:xfrm>
          <a:prstGeom prst="rect">
            <a:avLst/>
          </a:prstGeom>
        </p:spPr>
        <p:txBody>
          <a:bodyPr/>
          <a:lstStyle/>
          <a:p>
            <a:pPr lvl="0"/>
            <a:r>
              <a:rPr lang="en-CA" dirty="0" smtClean="0"/>
              <a:t>Web fonts</a:t>
            </a:r>
            <a:endParaRPr sz="8000" dirty="0"/>
          </a:p>
        </p:txBody>
      </p:sp>
      <p:pic>
        <p:nvPicPr>
          <p:cNvPr id="5" name="Picture 4" descr="css3-logo.png"/>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8405091" y="4312227"/>
            <a:ext cx="8093363" cy="8093363"/>
          </a:xfrm>
          <a:prstGeom prst="rect">
            <a:avLst/>
          </a:prstGeom>
        </p:spPr>
      </p:pic>
    </p:spTree>
    <p:extLst>
      <p:ext uri="{BB962C8B-B14F-4D97-AF65-F5344CB8AC3E}">
        <p14:creationId xmlns:p14="http://schemas.microsoft.com/office/powerpoint/2010/main" val="10204378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Transforms and transitions</a:t>
            </a:r>
            <a:endParaRPr lang="en-US" dirty="0"/>
          </a:p>
        </p:txBody>
      </p:sp>
      <p:sp>
        <p:nvSpPr>
          <p:cNvPr id="3" name="Text Placeholder 2"/>
          <p:cNvSpPr>
            <a:spLocks noGrp="1"/>
          </p:cNvSpPr>
          <p:nvPr>
            <p:ph type="body" idx="1"/>
          </p:nvPr>
        </p:nvSpPr>
        <p:spPr>
          <a:xfrm>
            <a:off x="673100" y="2286000"/>
            <a:ext cx="23050500" cy="10604500"/>
          </a:xfrm>
        </p:spPr>
        <p:txBody>
          <a:bodyPr>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The problem </a:t>
            </a:r>
          </a:p>
          <a:p>
            <a:pPr lvl="1">
              <a:lnSpc>
                <a:spcPct val="50000"/>
              </a:lnSpc>
              <a:spcBef>
                <a:spcPts val="4200"/>
              </a:spcBef>
              <a:buFont typeface="Courier New"/>
              <a:buChar char="o"/>
            </a:pPr>
            <a:r>
              <a:rPr lang="en-US" sz="4000" dirty="0" smtClean="0">
                <a:solidFill>
                  <a:schemeClr val="tx2">
                    <a:lumMod val="75000"/>
                  </a:schemeClr>
                </a:solidFill>
                <a:latin typeface="+mj-lt"/>
                <a:cs typeface="Consolas"/>
              </a:rPr>
              <a:t>Designers (used to) have no control over typography </a:t>
            </a:r>
          </a:p>
          <a:p>
            <a:pPr eaLnBrk="1" hangingPunct="1">
              <a:lnSpc>
                <a:spcPct val="50000"/>
              </a:lnSpc>
            </a:pPr>
            <a:r>
              <a:rPr lang="en-US" sz="4000" dirty="0">
                <a:solidFill>
                  <a:schemeClr val="accent5">
                    <a:lumMod val="75000"/>
                  </a:schemeClr>
                </a:solidFill>
                <a:cs typeface="Trade Gothic Next LT Pro Lt" pitchFamily="34" charset="0"/>
              </a:rPr>
              <a:t>The </a:t>
            </a:r>
            <a:r>
              <a:rPr lang="en-US" sz="4000" dirty="0" smtClean="0">
                <a:solidFill>
                  <a:schemeClr val="accent5">
                    <a:lumMod val="75000"/>
                  </a:schemeClr>
                </a:solidFill>
                <a:cs typeface="Trade Gothic Next LT Pro Lt" pitchFamily="34" charset="0"/>
              </a:rPr>
              <a:t>solution</a:t>
            </a:r>
            <a:endParaRPr lang="en-US" sz="4000" dirty="0">
              <a:solidFill>
                <a:schemeClr val="accent5">
                  <a:lumMod val="75000"/>
                </a:schemeClr>
              </a:solidFill>
              <a:cs typeface="Trade Gothic Next LT Pro Lt" pitchFamily="34" charset="0"/>
            </a:endParaRPr>
          </a:p>
          <a:p>
            <a:pPr lvl="1">
              <a:lnSpc>
                <a:spcPct val="50000"/>
              </a:lnSpc>
              <a:spcBef>
                <a:spcPts val="4200"/>
              </a:spcBef>
              <a:buFont typeface="Courier New"/>
              <a:buChar char="o"/>
            </a:pPr>
            <a:r>
              <a:rPr lang="en-US" sz="4000" dirty="0" smtClean="0">
                <a:solidFill>
                  <a:schemeClr val="tx2">
                    <a:lumMod val="75000"/>
                  </a:schemeClr>
                </a:solidFill>
                <a:cs typeface="Consolas"/>
              </a:rPr>
              <a:t>Web Fonts </a:t>
            </a:r>
            <a:endParaRPr lang="en-US" sz="4000" dirty="0">
              <a:solidFill>
                <a:schemeClr val="tx2">
                  <a:lumMod val="75000"/>
                </a:schemeClr>
              </a:solidFill>
              <a:cs typeface="Consolas"/>
            </a:endParaRPr>
          </a:p>
          <a:p>
            <a:pPr eaLnBrk="1" hangingPunct="1">
              <a:lnSpc>
                <a:spcPct val="50000"/>
              </a:lnSpc>
            </a:pPr>
            <a:r>
              <a:rPr lang="en-US" sz="4000" dirty="0" smtClean="0">
                <a:solidFill>
                  <a:schemeClr val="accent5">
                    <a:lumMod val="75000"/>
                  </a:schemeClr>
                </a:solidFill>
                <a:cs typeface="Trade Gothic Next LT Pro Lt" pitchFamily="34" charset="0"/>
              </a:rPr>
              <a:t>The benefits</a:t>
            </a:r>
            <a:endParaRPr lang="en-US" sz="4000" dirty="0">
              <a:solidFill>
                <a:schemeClr val="accent5">
                  <a:lumMod val="75000"/>
                </a:schemeClr>
              </a:solidFill>
              <a:cs typeface="Trade Gothic Next LT Pro Lt" pitchFamily="34" charset="0"/>
            </a:endParaRPr>
          </a:p>
          <a:p>
            <a:pPr lvl="1">
              <a:lnSpc>
                <a:spcPct val="50000"/>
              </a:lnSpc>
              <a:spcBef>
                <a:spcPts val="4200"/>
              </a:spcBef>
              <a:buFont typeface="Courier New"/>
              <a:buChar char="o"/>
            </a:pPr>
            <a:r>
              <a:rPr lang="en-US" sz="4000" dirty="0" smtClean="0">
                <a:solidFill>
                  <a:schemeClr val="tx2">
                    <a:lumMod val="75000"/>
                  </a:schemeClr>
                </a:solidFill>
                <a:latin typeface="+mj-lt"/>
                <a:cs typeface="Consolas"/>
              </a:rPr>
              <a:t>Designer is not limited to web safe fonts </a:t>
            </a:r>
          </a:p>
          <a:p>
            <a:pPr lvl="1">
              <a:lnSpc>
                <a:spcPct val="50000"/>
              </a:lnSpc>
              <a:spcBef>
                <a:spcPts val="4200"/>
              </a:spcBef>
              <a:buFont typeface="Courier New"/>
              <a:buChar char="o"/>
            </a:pPr>
            <a:r>
              <a:rPr lang="en-US" sz="4000" dirty="0" smtClean="0">
                <a:solidFill>
                  <a:schemeClr val="tx2">
                    <a:lumMod val="75000"/>
                  </a:schemeClr>
                </a:solidFill>
                <a:latin typeface="+mj-lt"/>
                <a:cs typeface="Consolas"/>
              </a:rPr>
              <a:t>End user is not required to have the font installed locally </a:t>
            </a:r>
          </a:p>
          <a:p>
            <a:pPr lvl="1">
              <a:lnSpc>
                <a:spcPct val="50000"/>
              </a:lnSpc>
              <a:spcBef>
                <a:spcPts val="4200"/>
              </a:spcBef>
              <a:buFont typeface="Courier New"/>
              <a:buChar char="o"/>
            </a:pPr>
            <a:r>
              <a:rPr lang="en-US" sz="4000" dirty="0" smtClean="0">
                <a:solidFill>
                  <a:schemeClr val="tx2">
                    <a:lumMod val="75000"/>
                  </a:schemeClr>
                </a:solidFill>
                <a:latin typeface="+mj-lt"/>
                <a:cs typeface="Consolas"/>
              </a:rPr>
              <a:t>Simple to implement in CSS </a:t>
            </a:r>
          </a:p>
          <a:p>
            <a:pPr lvl="2">
              <a:lnSpc>
                <a:spcPct val="50000"/>
              </a:lnSpc>
              <a:spcBef>
                <a:spcPts val="4200"/>
              </a:spcBef>
              <a:buFont typeface="Arial"/>
              <a:buChar char="•"/>
            </a:pPr>
            <a:r>
              <a:rPr lang="en-US" sz="4000" dirty="0" smtClean="0">
                <a:solidFill>
                  <a:schemeClr val="tx2">
                    <a:lumMod val="75000"/>
                  </a:schemeClr>
                </a:solidFill>
                <a:latin typeface="+mj-lt"/>
                <a:cs typeface="Consolas"/>
              </a:rPr>
              <a:t>Use the @font-face rule to associate a font-family with a font file (</a:t>
            </a:r>
            <a:r>
              <a:rPr lang="en-US" sz="4000" dirty="0" err="1" smtClean="0">
                <a:solidFill>
                  <a:schemeClr val="tx2">
                    <a:lumMod val="75000"/>
                  </a:schemeClr>
                </a:solidFill>
                <a:latin typeface="+mj-lt"/>
                <a:cs typeface="Consolas"/>
              </a:rPr>
              <a:t>uri</a:t>
            </a:r>
            <a:r>
              <a:rPr lang="en-US" sz="4000" dirty="0" smtClean="0">
                <a:solidFill>
                  <a:schemeClr val="tx2">
                    <a:lumMod val="75000"/>
                  </a:schemeClr>
                </a:solidFill>
                <a:latin typeface="+mj-lt"/>
                <a:cs typeface="Consolas"/>
              </a:rPr>
              <a:t>)</a:t>
            </a:r>
          </a:p>
          <a:p>
            <a:pPr lvl="2">
              <a:lnSpc>
                <a:spcPct val="50000"/>
              </a:lnSpc>
              <a:spcBef>
                <a:spcPts val="4200"/>
              </a:spcBef>
              <a:buFont typeface="Arial"/>
              <a:buChar char="•"/>
            </a:pPr>
            <a:r>
              <a:rPr lang="en-US" sz="4000" dirty="0" smtClean="0">
                <a:solidFill>
                  <a:schemeClr val="tx2">
                    <a:lumMod val="75000"/>
                  </a:schemeClr>
                </a:solidFill>
                <a:latin typeface="+mj-lt"/>
                <a:cs typeface="Consolas"/>
              </a:rPr>
              <a:t>Use the font-family to style any text based element </a:t>
            </a:r>
          </a:p>
        </p:txBody>
      </p:sp>
    </p:spTree>
    <p:extLst>
      <p:ext uri="{BB962C8B-B14F-4D97-AF65-F5344CB8AC3E}">
        <p14:creationId xmlns:p14="http://schemas.microsoft.com/office/powerpoint/2010/main" val="3935047255"/>
      </p:ext>
    </p:extLst>
  </p:cSld>
  <p:clrMapOvr>
    <a:masterClrMapping/>
  </p:clrMapOvr>
  <p:transition xmlns:p14="http://schemas.microsoft.com/office/powerpoint/2010/main" spd="med"/>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Web fonts – DIY Code example</a:t>
            </a:r>
            <a:endParaRPr lang="en-US" dirty="0"/>
          </a:p>
        </p:txBody>
      </p:sp>
      <p:sp>
        <p:nvSpPr>
          <p:cNvPr id="9" name="Rounded Rectangle 8"/>
          <p:cNvSpPr/>
          <p:nvPr/>
        </p:nvSpPr>
        <p:spPr>
          <a:xfrm>
            <a:off x="1619249" y="3660486"/>
            <a:ext cx="22104351" cy="7934565"/>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eaLnBrk="1" hangingPunct="1">
              <a:defRPr/>
            </a:pPr>
            <a:r>
              <a:rPr lang="en-US" sz="3600" dirty="0">
                <a:solidFill>
                  <a:schemeClr val="tx1"/>
                </a:solidFill>
                <a:latin typeface="Consolas" pitchFamily="49" charset="0"/>
              </a:rPr>
              <a:t>&lt;style&gt;</a:t>
            </a:r>
          </a:p>
          <a:p>
            <a:pPr algn="l" eaLnBrk="1" hangingPunct="1">
              <a:defRPr/>
            </a:pPr>
            <a:r>
              <a:rPr lang="en-US" sz="3600" dirty="0">
                <a:solidFill>
                  <a:schemeClr val="tx1"/>
                </a:solidFill>
                <a:latin typeface="Consolas" pitchFamily="49" charset="0"/>
              </a:rPr>
              <a:t>	@font-face {</a:t>
            </a:r>
          </a:p>
          <a:p>
            <a:pPr algn="l" eaLnBrk="1" hangingPunct="1">
              <a:defRPr/>
            </a:pPr>
            <a:r>
              <a:rPr lang="en-US" sz="3600" dirty="0">
                <a:solidFill>
                  <a:schemeClr val="tx1"/>
                </a:solidFill>
                <a:latin typeface="Consolas" pitchFamily="49" charset="0"/>
              </a:rPr>
              <a:t>		font-family: </a:t>
            </a:r>
            <a:r>
              <a:rPr lang="en-US" sz="3600" dirty="0">
                <a:solidFill>
                  <a:schemeClr val="accent1">
                    <a:lumMod val="75000"/>
                  </a:schemeClr>
                </a:solidFill>
                <a:latin typeface="Consolas" pitchFamily="49" charset="0"/>
              </a:rPr>
              <a:t>'</a:t>
            </a:r>
            <a:r>
              <a:rPr lang="en-US" sz="3600" u="sng" dirty="0" err="1">
                <a:solidFill>
                  <a:schemeClr val="accent1">
                    <a:lumMod val="75000"/>
                  </a:schemeClr>
                </a:solidFill>
                <a:latin typeface="Consolas" pitchFamily="49" charset="0"/>
              </a:rPr>
              <a:t>Henny</a:t>
            </a:r>
            <a:r>
              <a:rPr lang="en-US" sz="3600" u="sng" dirty="0">
                <a:solidFill>
                  <a:schemeClr val="accent1">
                    <a:lumMod val="75000"/>
                  </a:schemeClr>
                </a:solidFill>
                <a:latin typeface="Consolas" pitchFamily="49" charset="0"/>
              </a:rPr>
              <a:t> Penny</a:t>
            </a:r>
            <a:r>
              <a:rPr lang="en-US" sz="3600" dirty="0">
                <a:solidFill>
                  <a:schemeClr val="accent1">
                    <a:lumMod val="75000"/>
                  </a:schemeClr>
                </a:solidFill>
                <a:latin typeface="Consolas" pitchFamily="49" charset="0"/>
              </a:rPr>
              <a:t>'</a:t>
            </a:r>
            <a:r>
              <a:rPr lang="en-US" sz="3600" dirty="0">
                <a:solidFill>
                  <a:schemeClr val="tx1"/>
                </a:solidFill>
                <a:latin typeface="Consolas" pitchFamily="49" charset="0"/>
              </a:rPr>
              <a:t>;</a:t>
            </a:r>
          </a:p>
          <a:p>
            <a:pPr algn="l" eaLnBrk="1" hangingPunct="1">
              <a:defRPr/>
            </a:pPr>
            <a:r>
              <a:rPr lang="en-US" sz="3600" dirty="0">
                <a:solidFill>
                  <a:schemeClr val="tx1"/>
                </a:solidFill>
                <a:latin typeface="Consolas" pitchFamily="49" charset="0"/>
              </a:rPr>
              <a:t>		</a:t>
            </a:r>
            <a:r>
              <a:rPr lang="en-US" sz="3600" dirty="0" err="1">
                <a:solidFill>
                  <a:schemeClr val="tx1"/>
                </a:solidFill>
                <a:latin typeface="Consolas" pitchFamily="49" charset="0"/>
              </a:rPr>
              <a:t>src</a:t>
            </a:r>
            <a:r>
              <a:rPr lang="en-US" sz="3600" dirty="0">
                <a:solidFill>
                  <a:schemeClr val="tx1"/>
                </a:solidFill>
                <a:latin typeface="Consolas" pitchFamily="49" charset="0"/>
              </a:rPr>
              <a:t>: </a:t>
            </a:r>
            <a:r>
              <a:rPr lang="en-US" sz="3600" dirty="0" err="1">
                <a:solidFill>
                  <a:schemeClr val="tx1"/>
                </a:solidFill>
                <a:latin typeface="Consolas" pitchFamily="49" charset="0"/>
              </a:rPr>
              <a:t>url</a:t>
            </a:r>
            <a:r>
              <a:rPr lang="en-US" sz="3600" dirty="0">
                <a:solidFill>
                  <a:schemeClr val="tx1"/>
                </a:solidFill>
                <a:latin typeface="Consolas" pitchFamily="49" charset="0"/>
              </a:rPr>
              <a:t>(fonts/</a:t>
            </a:r>
            <a:r>
              <a:rPr lang="en-US" sz="3600" dirty="0" err="1">
                <a:solidFill>
                  <a:schemeClr val="tx1"/>
                </a:solidFill>
                <a:latin typeface="Consolas" pitchFamily="49" charset="0"/>
              </a:rPr>
              <a:t>HennyPenny-Regular.ttf</a:t>
            </a:r>
            <a:r>
              <a:rPr lang="en-US" sz="3600" dirty="0">
                <a:solidFill>
                  <a:schemeClr val="tx1"/>
                </a:solidFill>
                <a:latin typeface="Consolas" pitchFamily="49" charset="0"/>
              </a:rPr>
              <a:t>);</a:t>
            </a:r>
          </a:p>
          <a:p>
            <a:pPr algn="l" eaLnBrk="1" hangingPunct="1">
              <a:defRPr/>
            </a:pPr>
            <a:r>
              <a:rPr lang="en-US" sz="3600" dirty="0">
                <a:solidFill>
                  <a:schemeClr val="tx1"/>
                </a:solidFill>
                <a:latin typeface="Consolas" pitchFamily="49" charset="0"/>
              </a:rPr>
              <a:t>	}</a:t>
            </a:r>
          </a:p>
          <a:p>
            <a:pPr algn="l" eaLnBrk="1" hangingPunct="1">
              <a:defRPr/>
            </a:pPr>
            <a:r>
              <a:rPr lang="en-US" sz="3600" dirty="0">
                <a:solidFill>
                  <a:schemeClr val="tx1"/>
                </a:solidFill>
                <a:latin typeface="Consolas" pitchFamily="49" charset="0"/>
              </a:rPr>
              <a:t>	</a:t>
            </a:r>
            <a:r>
              <a:rPr lang="en-US" sz="3600" dirty="0">
                <a:solidFill>
                  <a:schemeClr val="accent3">
                    <a:lumMod val="75000"/>
                  </a:schemeClr>
                </a:solidFill>
                <a:latin typeface="Consolas" pitchFamily="49" charset="0"/>
              </a:rPr>
              <a:t>#</a:t>
            </a:r>
            <a:r>
              <a:rPr lang="en-US" sz="3600" u="sng" dirty="0" err="1">
                <a:solidFill>
                  <a:schemeClr val="accent3">
                    <a:lumMod val="75000"/>
                  </a:schemeClr>
                </a:solidFill>
                <a:latin typeface="Consolas" pitchFamily="49" charset="0"/>
              </a:rPr>
              <a:t>someId</a:t>
            </a:r>
            <a:r>
              <a:rPr lang="en-US" sz="3600" dirty="0">
                <a:solidFill>
                  <a:schemeClr val="accent3">
                    <a:lumMod val="75000"/>
                  </a:schemeClr>
                </a:solidFill>
                <a:latin typeface="Consolas" pitchFamily="49" charset="0"/>
              </a:rPr>
              <a:t> </a:t>
            </a:r>
            <a:r>
              <a:rPr lang="en-US" sz="3600" dirty="0">
                <a:solidFill>
                  <a:schemeClr val="tx1"/>
                </a:solidFill>
                <a:latin typeface="Consolas" pitchFamily="49" charset="0"/>
              </a:rPr>
              <a:t>{</a:t>
            </a:r>
          </a:p>
          <a:p>
            <a:pPr algn="l" eaLnBrk="1" hangingPunct="1">
              <a:defRPr/>
            </a:pPr>
            <a:r>
              <a:rPr lang="en-US" sz="3600" dirty="0">
                <a:solidFill>
                  <a:schemeClr val="tx1"/>
                </a:solidFill>
                <a:latin typeface="Consolas" pitchFamily="49" charset="0"/>
              </a:rPr>
              <a:t>		font-family: </a:t>
            </a:r>
            <a:r>
              <a:rPr lang="en-US" sz="3600" dirty="0">
                <a:solidFill>
                  <a:srgbClr val="51868F"/>
                </a:solidFill>
                <a:latin typeface="Consolas" pitchFamily="49" charset="0"/>
              </a:rPr>
              <a:t>'</a:t>
            </a:r>
            <a:r>
              <a:rPr lang="en-US" sz="3600" u="sng" dirty="0" err="1">
                <a:solidFill>
                  <a:srgbClr val="51868F"/>
                </a:solidFill>
                <a:latin typeface="Consolas" pitchFamily="49" charset="0"/>
              </a:rPr>
              <a:t>Henny</a:t>
            </a:r>
            <a:r>
              <a:rPr lang="en-US" sz="3600" u="sng" dirty="0">
                <a:solidFill>
                  <a:srgbClr val="51868F"/>
                </a:solidFill>
                <a:latin typeface="Consolas" pitchFamily="49" charset="0"/>
              </a:rPr>
              <a:t> Penny</a:t>
            </a:r>
            <a:r>
              <a:rPr lang="en-US" sz="3600" dirty="0">
                <a:solidFill>
                  <a:srgbClr val="51868F"/>
                </a:solidFill>
                <a:latin typeface="Consolas" pitchFamily="49" charset="0"/>
              </a:rPr>
              <a:t>'</a:t>
            </a:r>
            <a:r>
              <a:rPr lang="en-US" sz="3600" dirty="0">
                <a:solidFill>
                  <a:schemeClr val="tx1"/>
                </a:solidFill>
                <a:latin typeface="Consolas" pitchFamily="49" charset="0"/>
              </a:rPr>
              <a:t>, cursive;</a:t>
            </a:r>
          </a:p>
          <a:p>
            <a:pPr algn="l" eaLnBrk="1" hangingPunct="1">
              <a:defRPr/>
            </a:pPr>
            <a:r>
              <a:rPr lang="en-US" sz="3600" dirty="0">
                <a:solidFill>
                  <a:schemeClr val="tx1"/>
                </a:solidFill>
                <a:latin typeface="Consolas" pitchFamily="49" charset="0"/>
              </a:rPr>
              <a:t>		font-size: 48px;</a:t>
            </a:r>
          </a:p>
          <a:p>
            <a:pPr algn="l" eaLnBrk="1" hangingPunct="1">
              <a:defRPr/>
            </a:pPr>
            <a:r>
              <a:rPr lang="en-US" sz="3600" dirty="0">
                <a:solidFill>
                  <a:schemeClr val="tx1"/>
                </a:solidFill>
                <a:latin typeface="Consolas" pitchFamily="49" charset="0"/>
              </a:rPr>
              <a:t>		font-weight: 400;</a:t>
            </a:r>
          </a:p>
          <a:p>
            <a:pPr algn="l" eaLnBrk="1" hangingPunct="1">
              <a:defRPr/>
            </a:pPr>
            <a:r>
              <a:rPr lang="en-US" sz="3600" dirty="0">
                <a:solidFill>
                  <a:schemeClr val="tx1"/>
                </a:solidFill>
                <a:latin typeface="Consolas" pitchFamily="49" charset="0"/>
              </a:rPr>
              <a:t>	}</a:t>
            </a:r>
          </a:p>
          <a:p>
            <a:pPr algn="l" eaLnBrk="1" hangingPunct="1">
              <a:defRPr/>
            </a:pPr>
            <a:r>
              <a:rPr lang="en-US" sz="3600" dirty="0">
                <a:solidFill>
                  <a:schemeClr val="tx1"/>
                </a:solidFill>
                <a:latin typeface="Consolas" pitchFamily="49" charset="0"/>
              </a:rPr>
              <a:t>&lt;/style&gt;</a:t>
            </a:r>
          </a:p>
          <a:p>
            <a:pPr algn="l" eaLnBrk="1" hangingPunct="1">
              <a:defRPr/>
            </a:pPr>
            <a:endParaRPr lang="en-US" sz="3600" dirty="0">
              <a:solidFill>
                <a:schemeClr val="tx1"/>
              </a:solidFill>
              <a:latin typeface="Consolas" pitchFamily="49" charset="0"/>
            </a:endParaRPr>
          </a:p>
          <a:p>
            <a:pPr algn="l" eaLnBrk="1" hangingPunct="1">
              <a:defRPr/>
            </a:pPr>
            <a:r>
              <a:rPr lang="en-US" sz="3600" dirty="0">
                <a:solidFill>
                  <a:schemeClr val="tx1"/>
                </a:solidFill>
                <a:latin typeface="Consolas" pitchFamily="49" charset="0"/>
              </a:rPr>
              <a:t>&lt;div id="</a:t>
            </a:r>
            <a:r>
              <a:rPr lang="en-US" sz="3600" u="sng" dirty="0" err="1">
                <a:solidFill>
                  <a:srgbClr val="A37113"/>
                </a:solidFill>
                <a:latin typeface="Consolas" pitchFamily="49" charset="0"/>
              </a:rPr>
              <a:t>someId</a:t>
            </a:r>
            <a:r>
              <a:rPr lang="en-US" sz="3600" dirty="0">
                <a:solidFill>
                  <a:schemeClr val="tx1"/>
                </a:solidFill>
                <a:latin typeface="Consolas" pitchFamily="49" charset="0"/>
              </a:rPr>
              <a:t>"&gt;Making the Web Beautiful!&lt;/div&gt;</a:t>
            </a:r>
          </a:p>
          <a:p>
            <a:pPr algn="l" eaLnBrk="1" hangingPunct="1">
              <a:defRPr/>
            </a:pPr>
            <a:endParaRPr lang="en-US" sz="3600" dirty="0">
              <a:latin typeface="Consolas" pitchFamily="49" charset="0"/>
            </a:endParaRPr>
          </a:p>
        </p:txBody>
      </p:sp>
    </p:spTree>
    <p:extLst>
      <p:ext uri="{BB962C8B-B14F-4D97-AF65-F5344CB8AC3E}">
        <p14:creationId xmlns:p14="http://schemas.microsoft.com/office/powerpoint/2010/main" val="207718150"/>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Setting up your Developer environment</a:t>
            </a:r>
            <a:endParaRPr lang="en-US" sz="8000" dirty="0"/>
          </a:p>
        </p:txBody>
      </p:sp>
      <p:sp>
        <p:nvSpPr>
          <p:cNvPr id="8" name="Rectangle 3"/>
          <p:cNvSpPr txBox="1">
            <a:spLocks noChangeArrowheads="1"/>
          </p:cNvSpPr>
          <p:nvPr/>
        </p:nvSpPr>
        <p:spPr>
          <a:xfrm>
            <a:off x="1874404" y="3784600"/>
            <a:ext cx="21239596" cy="786765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342900" indent="-342900" algn="l" eaLnBrk="0" hangingPunct="0">
              <a:spcBef>
                <a:spcPct val="25000"/>
              </a:spcBef>
              <a:spcAft>
                <a:spcPct val="25000"/>
              </a:spcAft>
              <a:buClr>
                <a:srgbClr val="6D7E29"/>
              </a:buClr>
              <a:buSzPct val="75000"/>
            </a:pPr>
            <a:r>
              <a:rPr lang="en-US" sz="4000" dirty="0" smtClean="0">
                <a:solidFill>
                  <a:schemeClr val="accent5">
                    <a:lumMod val="75000"/>
                  </a:schemeClr>
                </a:solidFill>
                <a:latin typeface="+mj-lt"/>
              </a:rPr>
              <a:t>development environment</a:t>
            </a:r>
          </a:p>
          <a:p>
            <a:pPr lvl="1" algn="l" eaLnBrk="0" hangingPunct="0">
              <a:spcBef>
                <a:spcPct val="25000"/>
              </a:spcBef>
              <a:spcAft>
                <a:spcPct val="25000"/>
              </a:spcAft>
              <a:buClr>
                <a:srgbClr val="6D7E29"/>
              </a:buClr>
              <a:buSzPct val="75000"/>
              <a:buFont typeface="Courier New"/>
              <a:buChar char="o"/>
            </a:pPr>
            <a:r>
              <a:rPr lang="en-US" sz="4000" dirty="0" smtClean="0">
                <a:solidFill>
                  <a:srgbClr val="5A5A5A"/>
                </a:solidFill>
                <a:latin typeface="+mj-lt"/>
              </a:rPr>
              <a:t>is a set of processes and programming tools used to create the program or software product </a:t>
            </a:r>
          </a:p>
          <a:p>
            <a:pPr lvl="1" algn="l" eaLnBrk="0" hangingPunct="0">
              <a:spcBef>
                <a:spcPct val="25000"/>
              </a:spcBef>
              <a:spcAft>
                <a:spcPct val="25000"/>
              </a:spcAft>
              <a:buClr>
                <a:srgbClr val="6D7E29"/>
              </a:buClr>
              <a:buSzPct val="75000"/>
              <a:buFont typeface="Courier New"/>
              <a:buChar char="o"/>
            </a:pPr>
            <a:r>
              <a:rPr lang="en-US" sz="4000" dirty="0" smtClean="0">
                <a:solidFill>
                  <a:srgbClr val="5A5A5A"/>
                </a:solidFill>
                <a:latin typeface="+mj-lt"/>
              </a:rPr>
              <a:t> provides you with a local installation to work on your website </a:t>
            </a:r>
            <a:endParaRPr lang="en-US" sz="4000" dirty="0" smtClean="0">
              <a:solidFill>
                <a:schemeClr val="accent5">
                  <a:lumMod val="75000"/>
                </a:schemeClr>
              </a:solidFill>
              <a:latin typeface="+mj-lt"/>
            </a:endParaRPr>
          </a:p>
          <a:p>
            <a:pPr marL="342900" indent="-342900" algn="l" eaLnBrk="0" hangingPunct="0">
              <a:spcBef>
                <a:spcPct val="25000"/>
              </a:spcBef>
              <a:spcAft>
                <a:spcPct val="25000"/>
              </a:spcAft>
              <a:buClr>
                <a:srgbClr val="6D7E29"/>
              </a:buClr>
              <a:buSzPct val="75000"/>
            </a:pPr>
            <a:r>
              <a:rPr lang="en-US" sz="4000" dirty="0" smtClean="0">
                <a:solidFill>
                  <a:schemeClr val="accent5">
                    <a:lumMod val="75000"/>
                  </a:schemeClr>
                </a:solidFill>
                <a:latin typeface="+mj-lt"/>
              </a:rPr>
              <a:t>HTML and CSS, you need a web browser and text editor </a:t>
            </a:r>
          </a:p>
          <a:p>
            <a:pPr marL="0" indent="0" algn="l" eaLnBrk="0" hangingPunct="0">
              <a:spcBef>
                <a:spcPct val="25000"/>
              </a:spcBef>
              <a:spcAft>
                <a:spcPct val="25000"/>
              </a:spcAft>
              <a:buClr>
                <a:srgbClr val="6D7E29"/>
              </a:buClr>
              <a:buSzPct val="75000"/>
              <a:buNone/>
            </a:pPr>
            <a:endParaRPr lang="en-US" sz="4000" dirty="0">
              <a:solidFill>
                <a:schemeClr val="accent5">
                  <a:lumMod val="75000"/>
                </a:schemeClr>
              </a:solidFill>
              <a:latin typeface="+mj-lt"/>
              <a:cs typeface="Trade Gothic Next LT Pro Lt" pitchFamily="34" charset="0"/>
            </a:endParaRPr>
          </a:p>
          <a:p>
            <a:pPr lvl="2" algn="l" eaLnBrk="1" hangingPunct="1">
              <a:lnSpc>
                <a:spcPct val="50000"/>
              </a:lnSpc>
              <a:buFont typeface="Wingdings" pitchFamily="2" charset="2"/>
              <a:buNone/>
            </a:pPr>
            <a:endParaRPr lang="en-US" sz="4000" dirty="0">
              <a:solidFill>
                <a:schemeClr val="accent5">
                  <a:lumMod val="75000"/>
                </a:schemeClr>
              </a:solidFill>
              <a:latin typeface="+mj-lt"/>
              <a:cs typeface="Trade Gothic Next LT Pro Lt" pitchFamily="34" charset="0"/>
            </a:endParaRPr>
          </a:p>
        </p:txBody>
      </p:sp>
      <p:sp>
        <p:nvSpPr>
          <p:cNvPr id="3" name="TextBox 2"/>
          <p:cNvSpPr txBox="1"/>
          <p:nvPr/>
        </p:nvSpPr>
        <p:spPr>
          <a:xfrm>
            <a:off x="12076545" y="69273"/>
            <a:ext cx="102592"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4286727726"/>
      </p:ext>
    </p:extLst>
  </p:cSld>
  <p:clrMapOvr>
    <a:masterClrMapping/>
  </p:clrMapOvr>
  <p:transition xmlns:p14="http://schemas.microsoft.com/office/powerpoint/2010/main" spd="med"/>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1501486"/>
            <a:ext cx="11541991" cy="3429000"/>
          </a:xfrm>
        </p:spPr>
        <p:txBody>
          <a:bodyPr/>
          <a:lstStyle/>
          <a:p>
            <a:r>
              <a:rPr lang="en-US" dirty="0" smtClean="0"/>
              <a:t>The result – latest browsers</a:t>
            </a:r>
            <a:endParaRPr lang="en-US" dirty="0"/>
          </a:p>
        </p:txBody>
      </p:sp>
      <p:pic>
        <p:nvPicPr>
          <p:cNvPr id="4" name="Picture 3" descr="Brows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8386" y="438727"/>
            <a:ext cx="7937500" cy="11582400"/>
          </a:xfrm>
          <a:prstGeom prst="rect">
            <a:avLst/>
          </a:prstGeom>
        </p:spPr>
      </p:pic>
    </p:spTree>
    <p:extLst>
      <p:ext uri="{BB962C8B-B14F-4D97-AF65-F5344CB8AC3E}">
        <p14:creationId xmlns:p14="http://schemas.microsoft.com/office/powerpoint/2010/main" val="4257447784"/>
      </p:ext>
    </p:extLst>
  </p:cSld>
  <p:clrMapOvr>
    <a:masterClrMapping/>
  </p:clrMapOvr>
  <p:transition xmlns:p14="http://schemas.microsoft.com/office/powerpoint/2010/main" spd="med"/>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1501486"/>
            <a:ext cx="11541991" cy="3429000"/>
          </a:xfrm>
        </p:spPr>
        <p:txBody>
          <a:bodyPr>
            <a:normAutofit fontScale="90000"/>
          </a:bodyPr>
          <a:lstStyle/>
          <a:p>
            <a:r>
              <a:rPr lang="en-US" dirty="0" smtClean="0"/>
              <a:t>The result – latest browsers </a:t>
            </a:r>
            <a:br>
              <a:rPr lang="en-US" dirty="0" smtClean="0"/>
            </a:br>
            <a:r>
              <a:rPr lang="en-US" dirty="0" smtClean="0"/>
              <a:t>IE 8</a:t>
            </a:r>
            <a:endParaRPr lang="en-US" dirty="0"/>
          </a:p>
        </p:txBody>
      </p:sp>
      <p:pic>
        <p:nvPicPr>
          <p:cNvPr id="4" name="Picture 3" descr="Browsers.png"/>
          <p:cNvPicPr>
            <a:picLocks noChangeAspect="1"/>
          </p:cNvPicPr>
          <p:nvPr/>
        </p:nvPicPr>
        <p:blipFill>
          <a:blip r:embed="rId2">
            <a:alphaModFix amt="48000"/>
            <a:extLst>
              <a:ext uri="{28A0092B-C50C-407E-A947-70E740481C1C}">
                <a14:useLocalDpi xmlns:a14="http://schemas.microsoft.com/office/drawing/2010/main" val="0"/>
              </a:ext>
            </a:extLst>
          </a:blip>
          <a:stretch>
            <a:fillRect/>
          </a:stretch>
        </p:blipFill>
        <p:spPr>
          <a:xfrm>
            <a:off x="13528386" y="438727"/>
            <a:ext cx="7937500" cy="11582400"/>
          </a:xfrm>
          <a:prstGeom prst="rect">
            <a:avLst/>
          </a:prstGeom>
        </p:spPr>
      </p:pic>
      <p:pic>
        <p:nvPicPr>
          <p:cNvPr id="5" name="Picture 14" descr="webfonts-internetexplorer-broken.png"/>
          <p:cNvPicPr>
            <a:picLocks noChangeAspect="1"/>
          </p:cNvPicPr>
          <p:nvPr/>
        </p:nvPicPr>
        <p:blipFill>
          <a:blip r:embed="rId3" cstate="print"/>
          <a:srcRect/>
          <a:stretch>
            <a:fillRect/>
          </a:stretch>
        </p:blipFill>
        <p:spPr bwMode="auto">
          <a:xfrm>
            <a:off x="6767657" y="5472546"/>
            <a:ext cx="12987598" cy="3607666"/>
          </a:xfrm>
          <a:prstGeom prst="rect">
            <a:avLst/>
          </a:prstGeom>
          <a:noFill/>
          <a:ln w="9525">
            <a:noFill/>
            <a:miter lim="800000"/>
            <a:headEnd/>
            <a:tailEnd/>
          </a:ln>
        </p:spPr>
      </p:pic>
    </p:spTree>
    <p:extLst>
      <p:ext uri="{BB962C8B-B14F-4D97-AF65-F5344CB8AC3E}">
        <p14:creationId xmlns:p14="http://schemas.microsoft.com/office/powerpoint/2010/main" val="601540552"/>
      </p:ext>
    </p:extLst>
  </p:cSld>
  <p:clrMapOvr>
    <a:masterClrMapping/>
  </p:clrMapOvr>
  <p:transition xmlns:p14="http://schemas.microsoft.com/office/powerpoint/2010/main" spd="med"/>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cross browser implementation options</a:t>
            </a:r>
            <a:endParaRPr lang="en-US" dirty="0"/>
          </a:p>
        </p:txBody>
      </p:sp>
      <p:sp>
        <p:nvSpPr>
          <p:cNvPr id="3" name="Text Placeholder 2"/>
          <p:cNvSpPr>
            <a:spLocks noGrp="1"/>
          </p:cNvSpPr>
          <p:nvPr>
            <p:ph type="body" idx="1"/>
          </p:nvPr>
        </p:nvSpPr>
        <p:spPr>
          <a:xfrm>
            <a:off x="3213100" y="4062269"/>
            <a:ext cx="9001991" cy="8589818"/>
          </a:xfrm>
        </p:spPr>
        <p:txBody>
          <a:bodyPr anchor="t">
            <a:noAutofit/>
          </a:bodyPr>
          <a:lstStyle/>
          <a:p>
            <a:pPr eaLnBrk="1" hangingPunct="1">
              <a:lnSpc>
                <a:spcPct val="50000"/>
              </a:lnSpc>
            </a:pPr>
            <a:r>
              <a:rPr lang="en-US" sz="4000" dirty="0" smtClean="0">
                <a:solidFill>
                  <a:schemeClr val="accent5">
                    <a:lumMod val="75000"/>
                  </a:schemeClr>
                </a:solidFill>
                <a:cs typeface="Trade Gothic Next LT Pro Lt" pitchFamily="34" charset="0"/>
              </a:rPr>
              <a:t>Google Web Fonts </a:t>
            </a:r>
          </a:p>
          <a:p>
            <a:pPr eaLnBrk="1" hangingPunct="1">
              <a:lnSpc>
                <a:spcPct val="50000"/>
              </a:lnSpc>
            </a:pPr>
            <a:r>
              <a:rPr lang="en-US" sz="4000" dirty="0" err="1" smtClean="0">
                <a:solidFill>
                  <a:schemeClr val="accent5">
                    <a:lumMod val="75000"/>
                  </a:schemeClr>
                </a:solidFill>
                <a:cs typeface="Trade Gothic Next LT Pro Lt" pitchFamily="34" charset="0"/>
              </a:rPr>
              <a:t>TypeKit</a:t>
            </a:r>
            <a:endParaRPr lang="en-US" sz="4000" dirty="0">
              <a:solidFill>
                <a:schemeClr val="accent5">
                  <a:lumMod val="75000"/>
                </a:schemeClr>
              </a:solidFill>
              <a:cs typeface="Trade Gothic Next LT Pro Lt" pitchFamily="34" charset="0"/>
            </a:endParaRPr>
          </a:p>
          <a:p>
            <a:pPr eaLnBrk="1" hangingPunct="1">
              <a:lnSpc>
                <a:spcPct val="50000"/>
              </a:lnSpc>
            </a:pPr>
            <a:r>
              <a:rPr lang="en-US" sz="4000" dirty="0" err="1" smtClean="0">
                <a:solidFill>
                  <a:schemeClr val="accent5">
                    <a:lumMod val="75000"/>
                  </a:schemeClr>
                </a:solidFill>
                <a:cs typeface="Trade Gothic Next LT Pro Lt" pitchFamily="34" charset="0"/>
              </a:rPr>
              <a:t>Webtype</a:t>
            </a:r>
            <a:r>
              <a:rPr lang="en-US" sz="4000" dirty="0" smtClean="0">
                <a:solidFill>
                  <a:schemeClr val="accent5">
                    <a:lumMod val="75000"/>
                  </a:schemeClr>
                </a:solidFill>
                <a:cs typeface="Trade Gothic Next LT Pro Lt" pitchFamily="34" charset="0"/>
              </a:rPr>
              <a:t> </a:t>
            </a:r>
          </a:p>
          <a:p>
            <a:pPr eaLnBrk="1" hangingPunct="1">
              <a:lnSpc>
                <a:spcPct val="50000"/>
              </a:lnSpc>
            </a:pPr>
            <a:r>
              <a:rPr lang="en-US" sz="4000" dirty="0" err="1" smtClean="0">
                <a:solidFill>
                  <a:schemeClr val="accent5">
                    <a:lumMod val="75000"/>
                  </a:schemeClr>
                </a:solidFill>
                <a:cs typeface="Trade Gothic Next LT Pro Lt" pitchFamily="34" charset="0"/>
              </a:rPr>
              <a:t>Fontdeck</a:t>
            </a:r>
            <a:endParaRPr lang="en-US" sz="4000" dirty="0" smtClean="0">
              <a:solidFill>
                <a:schemeClr val="accent5">
                  <a:lumMod val="75000"/>
                </a:schemeClr>
              </a:solidFill>
              <a:cs typeface="Trade Gothic Next LT Pro Lt" pitchFamily="34" charset="0"/>
            </a:endParaRPr>
          </a:p>
          <a:p>
            <a:pPr eaLnBrk="1" hangingPunct="1">
              <a:lnSpc>
                <a:spcPct val="50000"/>
              </a:lnSpc>
            </a:pPr>
            <a:r>
              <a:rPr lang="en-US" sz="4000" dirty="0" smtClean="0">
                <a:solidFill>
                  <a:schemeClr val="accent5">
                    <a:lumMod val="75000"/>
                  </a:schemeClr>
                </a:solidFill>
                <a:cs typeface="Trade Gothic Next LT Pro Lt" pitchFamily="34" charset="0"/>
              </a:rPr>
              <a:t>Fonts Live</a:t>
            </a:r>
          </a:p>
          <a:p>
            <a:pPr eaLnBrk="1" hangingPunct="1">
              <a:lnSpc>
                <a:spcPct val="50000"/>
              </a:lnSpc>
            </a:pPr>
            <a:r>
              <a:rPr lang="en-US" sz="4000" dirty="0" err="1" smtClean="0">
                <a:solidFill>
                  <a:schemeClr val="accent5">
                    <a:lumMod val="75000"/>
                  </a:schemeClr>
                </a:solidFill>
                <a:cs typeface="Trade Gothic Next LT Pro Lt" pitchFamily="34" charset="0"/>
              </a:rPr>
              <a:t>TypeFont</a:t>
            </a:r>
            <a:endParaRPr lang="en-US" sz="4000" dirty="0" smtClean="0">
              <a:solidFill>
                <a:schemeClr val="accent5">
                  <a:lumMod val="75000"/>
                </a:schemeClr>
              </a:solidFill>
              <a:cs typeface="Trade Gothic Next LT Pro Lt" pitchFamily="34" charset="0"/>
            </a:endParaRPr>
          </a:p>
        </p:txBody>
      </p:sp>
      <p:sp>
        <p:nvSpPr>
          <p:cNvPr id="4" name="Text Placeholder 2"/>
          <p:cNvSpPr txBox="1">
            <a:spLocks/>
          </p:cNvSpPr>
          <p:nvPr/>
        </p:nvSpPr>
        <p:spPr>
          <a:xfrm>
            <a:off x="12486409" y="4168487"/>
            <a:ext cx="11518900" cy="848360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a:lnSpc>
                <a:spcPct val="50000"/>
              </a:lnSpc>
            </a:pPr>
            <a:r>
              <a:rPr lang="en-US" sz="4000" dirty="0" err="1" smtClean="0">
                <a:solidFill>
                  <a:schemeClr val="accent5">
                    <a:lumMod val="75000"/>
                  </a:schemeClr>
                </a:solidFill>
                <a:cs typeface="Trade Gothic Next LT Pro Lt" pitchFamily="34" charset="0"/>
              </a:rPr>
              <a:t>Fontspring</a:t>
            </a:r>
            <a:r>
              <a:rPr lang="en-US" sz="4000" dirty="0" smtClean="0">
                <a:solidFill>
                  <a:schemeClr val="accent5">
                    <a:lumMod val="75000"/>
                  </a:schemeClr>
                </a:solidFill>
                <a:cs typeface="Trade Gothic Next LT Pro Lt" pitchFamily="34" charset="0"/>
              </a:rPr>
              <a:t> </a:t>
            </a:r>
          </a:p>
          <a:p>
            <a:pPr algn="l">
              <a:lnSpc>
                <a:spcPct val="50000"/>
              </a:lnSpc>
            </a:pPr>
            <a:r>
              <a:rPr lang="en-US" sz="4000" dirty="0" err="1" smtClean="0">
                <a:solidFill>
                  <a:schemeClr val="accent5">
                    <a:lumMod val="75000"/>
                  </a:schemeClr>
                </a:solidFill>
                <a:cs typeface="Trade Gothic Next LT Pro Lt" pitchFamily="34" charset="0"/>
              </a:rPr>
              <a:t>fonts.com</a:t>
            </a:r>
            <a:r>
              <a:rPr lang="en-US" sz="4000" dirty="0" smtClean="0">
                <a:solidFill>
                  <a:schemeClr val="accent5">
                    <a:lumMod val="75000"/>
                  </a:schemeClr>
                </a:solidFill>
                <a:cs typeface="Trade Gothic Next LT Pro Lt" pitchFamily="34" charset="0"/>
              </a:rPr>
              <a:t> </a:t>
            </a:r>
          </a:p>
          <a:p>
            <a:pPr algn="l">
              <a:lnSpc>
                <a:spcPct val="50000"/>
              </a:lnSpc>
            </a:pPr>
            <a:r>
              <a:rPr lang="en-US" sz="4000" dirty="0" err="1" smtClean="0">
                <a:solidFill>
                  <a:schemeClr val="accent5">
                    <a:lumMod val="75000"/>
                  </a:schemeClr>
                </a:solidFill>
                <a:cs typeface="Trade Gothic Next LT Pro Lt" pitchFamily="34" charset="0"/>
              </a:rPr>
              <a:t>Kernest</a:t>
            </a:r>
            <a:endParaRPr lang="en-US" sz="4000" dirty="0" smtClean="0">
              <a:solidFill>
                <a:schemeClr val="accent5">
                  <a:lumMod val="75000"/>
                </a:schemeClr>
              </a:solidFill>
              <a:cs typeface="Trade Gothic Next LT Pro Lt" pitchFamily="34" charset="0"/>
            </a:endParaRPr>
          </a:p>
          <a:p>
            <a:pPr algn="l">
              <a:lnSpc>
                <a:spcPct val="50000"/>
              </a:lnSpc>
            </a:pPr>
            <a:r>
              <a:rPr lang="en-US" sz="4000" dirty="0" err="1" smtClean="0">
                <a:solidFill>
                  <a:schemeClr val="accent5">
                    <a:lumMod val="75000"/>
                  </a:schemeClr>
                </a:solidFill>
                <a:cs typeface="Trade Gothic Next LT Pro Lt" pitchFamily="34" charset="0"/>
              </a:rPr>
              <a:t>Typotheque</a:t>
            </a:r>
            <a:endParaRPr lang="en-US" sz="4000" dirty="0" smtClean="0">
              <a:solidFill>
                <a:schemeClr val="accent5">
                  <a:lumMod val="75000"/>
                </a:schemeClr>
              </a:solidFill>
              <a:cs typeface="Trade Gothic Next LT Pro Lt" pitchFamily="34" charset="0"/>
            </a:endParaRPr>
          </a:p>
          <a:p>
            <a:pPr algn="l">
              <a:lnSpc>
                <a:spcPct val="50000"/>
              </a:lnSpc>
            </a:pPr>
            <a:r>
              <a:rPr lang="en-US" sz="4000" dirty="0" err="1" smtClean="0">
                <a:solidFill>
                  <a:schemeClr val="accent5">
                    <a:lumMod val="75000"/>
                  </a:schemeClr>
                </a:solidFill>
                <a:cs typeface="Trade Gothic Next LT Pro Lt" pitchFamily="34" charset="0"/>
              </a:rPr>
              <a:t>WebINK</a:t>
            </a:r>
            <a:endParaRPr lang="en-US" sz="4000" dirty="0">
              <a:solidFill>
                <a:schemeClr val="accent5">
                  <a:lumMod val="75000"/>
                </a:schemeClr>
              </a:solidFill>
              <a:cs typeface="Trade Gothic Next LT Pro Lt" pitchFamily="34" charset="0"/>
            </a:endParaRPr>
          </a:p>
        </p:txBody>
      </p:sp>
    </p:spTree>
    <p:extLst>
      <p:ext uri="{BB962C8B-B14F-4D97-AF65-F5344CB8AC3E}">
        <p14:creationId xmlns:p14="http://schemas.microsoft.com/office/powerpoint/2010/main" val="1757188097"/>
      </p:ext>
    </p:extLst>
  </p:cSld>
  <p:clrMapOvr>
    <a:masterClrMapping/>
  </p:clrMapOvr>
  <p:transition xmlns:p14="http://schemas.microsoft.com/office/powerpoint/2010/main" spd="med"/>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One Popular Option</a:t>
            </a:r>
            <a:endParaRPr lang="en-US" dirty="0"/>
          </a:p>
        </p:txBody>
      </p:sp>
      <p:sp>
        <p:nvSpPr>
          <p:cNvPr id="8" name="Content Placeholder 1"/>
          <p:cNvSpPr txBox="1">
            <a:spLocks/>
          </p:cNvSpPr>
          <p:nvPr/>
        </p:nvSpPr>
        <p:spPr>
          <a:xfrm>
            <a:off x="1619249" y="3407641"/>
            <a:ext cx="21540933" cy="710712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3600" dirty="0" smtClean="0">
                <a:solidFill>
                  <a:srgbClr val="7D1102"/>
                </a:solidFill>
                <a:latin typeface="+mj-lt"/>
                <a:cs typeface="Trade Gothic Next LT Pro Lt" pitchFamily="34" charset="0"/>
              </a:rPr>
              <a:t>Google Web Fonts </a:t>
            </a:r>
          </a:p>
          <a:p>
            <a:pPr marL="1308100" lvl="2" indent="-571500" algn="l">
              <a:spcBef>
                <a:spcPct val="25000"/>
              </a:spcBef>
              <a:buSzPct val="75000"/>
              <a:buFont typeface="Wingdings" charset="2"/>
              <a:buChar char="Ø"/>
            </a:pPr>
            <a:r>
              <a:rPr lang="en-US" sz="3600" dirty="0" smtClean="0">
                <a:solidFill>
                  <a:schemeClr val="accent3">
                    <a:lumMod val="75000"/>
                  </a:schemeClr>
                </a:solidFill>
                <a:latin typeface="+mj-lt"/>
                <a:cs typeface="Trade Gothic Next LT Pro Lt" pitchFamily="34" charset="0"/>
              </a:rPr>
              <a:t>http://</a:t>
            </a:r>
            <a:r>
              <a:rPr lang="en-US" sz="3600" dirty="0" err="1" smtClean="0">
                <a:solidFill>
                  <a:schemeClr val="accent3">
                    <a:lumMod val="75000"/>
                  </a:schemeClr>
                </a:solidFill>
                <a:latin typeface="+mj-lt"/>
                <a:cs typeface="Trade Gothic Next LT Pro Lt" pitchFamily="34" charset="0"/>
              </a:rPr>
              <a:t>www.google.com</a:t>
            </a:r>
            <a:r>
              <a:rPr lang="en-US" sz="3600" dirty="0" smtClean="0">
                <a:solidFill>
                  <a:schemeClr val="accent3">
                    <a:lumMod val="75000"/>
                  </a:schemeClr>
                </a:solidFill>
                <a:latin typeface="+mj-lt"/>
                <a:cs typeface="Trade Gothic Next LT Pro Lt" pitchFamily="34" charset="0"/>
              </a:rPr>
              <a:t>/fonts</a:t>
            </a:r>
            <a:endParaRPr lang="en-US" sz="3600" dirty="0">
              <a:solidFill>
                <a:schemeClr val="accent3">
                  <a:lumMod val="75000"/>
                </a:schemeClr>
              </a:solidFill>
              <a:latin typeface="+mj-lt"/>
              <a:cs typeface="Trade Gothic Next LT Pro Lt" pitchFamily="34" charset="0"/>
            </a:endParaRPr>
          </a:p>
          <a:p>
            <a:pPr marL="1308100" lvl="2" indent="-571500" algn="l">
              <a:spcBef>
                <a:spcPct val="25000"/>
              </a:spcBef>
              <a:buSzPct val="75000"/>
              <a:buFont typeface="Courier New"/>
              <a:buChar char="o"/>
            </a:pPr>
            <a:r>
              <a:rPr lang="en-US" sz="3600" dirty="0" smtClean="0">
                <a:solidFill>
                  <a:srgbClr val="434746"/>
                </a:solidFill>
                <a:latin typeface="+mj-lt"/>
                <a:cs typeface="Trade Gothic Next LT Pro Lt" pitchFamily="34" charset="0"/>
              </a:rPr>
              <a:t>nearly 500 fonts available</a:t>
            </a:r>
          </a:p>
          <a:p>
            <a:pPr marL="1308100" lvl="2" indent="-571500" algn="l">
              <a:spcBef>
                <a:spcPct val="25000"/>
              </a:spcBef>
              <a:buSzPct val="75000"/>
              <a:buFont typeface="Courier New"/>
              <a:buChar char="o"/>
            </a:pPr>
            <a:r>
              <a:rPr lang="en-US" sz="3600" dirty="0" smtClean="0">
                <a:solidFill>
                  <a:srgbClr val="434746"/>
                </a:solidFill>
                <a:latin typeface="+mj-lt"/>
                <a:cs typeface="Trade Gothic Next LT Pro Lt" pitchFamily="34" charset="0"/>
              </a:rPr>
              <a:t>very easy to implement </a:t>
            </a:r>
          </a:p>
          <a:p>
            <a:pPr marL="1308100" lvl="2" indent="-571500" algn="l">
              <a:spcBef>
                <a:spcPct val="25000"/>
              </a:spcBef>
              <a:buSzPct val="75000"/>
              <a:buFont typeface="Courier New"/>
              <a:buChar char="o"/>
            </a:pPr>
            <a:r>
              <a:rPr lang="en-US" sz="3600" dirty="0" smtClean="0">
                <a:solidFill>
                  <a:srgbClr val="434746"/>
                </a:solidFill>
                <a:latin typeface="+mj-lt"/>
                <a:cs typeface="Trade Gothic Next LT Pro Lt" pitchFamily="34" charset="0"/>
              </a:rPr>
              <a:t>browse the library and copy/paste the code</a:t>
            </a:r>
          </a:p>
          <a:p>
            <a:pPr marL="571500" lvl="1" indent="-571500" algn="l">
              <a:spcBef>
                <a:spcPct val="25000"/>
              </a:spcBef>
              <a:buSzPct val="75000"/>
              <a:buFont typeface="Arial"/>
              <a:buChar char="•"/>
            </a:pPr>
            <a:r>
              <a:rPr lang="en-US" sz="3600" dirty="0" smtClean="0">
                <a:solidFill>
                  <a:srgbClr val="7D1102"/>
                </a:solidFill>
                <a:cs typeface="Trade Gothic Next LT Pro Lt" pitchFamily="34" charset="0"/>
              </a:rPr>
              <a:t>The key snippet of code </a:t>
            </a:r>
          </a:p>
          <a:p>
            <a:pPr marL="571500" lvl="1" indent="-571500" algn="l">
              <a:spcBef>
                <a:spcPct val="25000"/>
              </a:spcBef>
              <a:buSzPct val="75000"/>
              <a:buFont typeface="Arial"/>
              <a:buChar char="•"/>
            </a:pPr>
            <a:endParaRPr lang="en-US" sz="3600" dirty="0">
              <a:solidFill>
                <a:srgbClr val="7D1102"/>
              </a:solidFill>
              <a:cs typeface="Trade Gothic Next LT Pro Lt" pitchFamily="34" charset="0"/>
            </a:endParaRPr>
          </a:p>
          <a:p>
            <a:pPr marL="571500" lvl="1" indent="-571500" algn="l">
              <a:spcBef>
                <a:spcPct val="25000"/>
              </a:spcBef>
              <a:buSzPct val="75000"/>
              <a:buFont typeface="Arial"/>
              <a:buChar char="•"/>
            </a:pPr>
            <a:endParaRPr lang="en-US" sz="3600" dirty="0">
              <a:solidFill>
                <a:srgbClr val="7D1102"/>
              </a:solidFill>
              <a:cs typeface="Trade Gothic Next LT Pro Lt" pitchFamily="34" charset="0"/>
            </a:endParaRPr>
          </a:p>
          <a:p>
            <a:pPr marL="1308100" lvl="2" indent="-571500" algn="l">
              <a:spcBef>
                <a:spcPct val="25000"/>
              </a:spcBef>
              <a:buSzPct val="75000"/>
              <a:buFont typeface="Courier New"/>
              <a:buChar char="o"/>
            </a:pPr>
            <a:r>
              <a:rPr lang="en-US" sz="3600" dirty="0" smtClean="0">
                <a:solidFill>
                  <a:srgbClr val="434746"/>
                </a:solidFill>
                <a:cs typeface="Trade Gothic Next LT Pro Lt" pitchFamily="34" charset="0"/>
              </a:rPr>
              <a:t>works across all browsers by serving </a:t>
            </a:r>
            <a:r>
              <a:rPr lang="en-US" sz="3600" u="sng" dirty="0" smtClean="0">
                <a:solidFill>
                  <a:schemeClr val="accent1">
                    <a:lumMod val="75000"/>
                  </a:schemeClr>
                </a:solidFill>
                <a:cs typeface="Trade Gothic Next LT Pro Lt" pitchFamily="34" charset="0"/>
              </a:rPr>
              <a:t>browser-specific CSS code  </a:t>
            </a:r>
            <a:endParaRPr lang="en-US" sz="3600" u="sng" dirty="0">
              <a:solidFill>
                <a:schemeClr val="accent1">
                  <a:lumMod val="75000"/>
                </a:schemeClr>
              </a:solidFill>
              <a:cs typeface="Trade Gothic Next LT Pro Lt" pitchFamily="34" charset="0"/>
            </a:endParaRPr>
          </a:p>
          <a:p>
            <a:pPr marL="736600" lvl="2" indent="0" algn="l">
              <a:spcBef>
                <a:spcPct val="25000"/>
              </a:spcBef>
              <a:buSzPct val="75000"/>
              <a:buNone/>
            </a:pPr>
            <a:r>
              <a:rPr lang="en-US" sz="3600" dirty="0" smtClean="0">
                <a:solidFill>
                  <a:srgbClr val="434746"/>
                </a:solidFill>
                <a:latin typeface="+mj-lt"/>
                <a:cs typeface="Trade Gothic Next LT Pro Lt" pitchFamily="34" charset="0"/>
              </a:rPr>
              <a:t> </a:t>
            </a:r>
          </a:p>
        </p:txBody>
      </p:sp>
      <p:sp>
        <p:nvSpPr>
          <p:cNvPr id="5" name="Rounded Rectangle 4"/>
          <p:cNvSpPr/>
          <p:nvPr/>
        </p:nvSpPr>
        <p:spPr>
          <a:xfrm>
            <a:off x="1435100" y="8425168"/>
            <a:ext cx="22104351" cy="1222296"/>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eaLnBrk="1" hangingPunct="1">
              <a:defRPr/>
            </a:pPr>
            <a:r>
              <a:rPr lang="en-US" sz="3600" dirty="0">
                <a:solidFill>
                  <a:srgbClr val="292929"/>
                </a:solidFill>
                <a:latin typeface="Consolas" pitchFamily="49" charset="0"/>
              </a:rPr>
              <a:t>&lt;link </a:t>
            </a:r>
            <a:r>
              <a:rPr lang="en-US" sz="3600" dirty="0" err="1">
                <a:solidFill>
                  <a:srgbClr val="292929"/>
                </a:solidFill>
                <a:latin typeface="Consolas" pitchFamily="49" charset="0"/>
              </a:rPr>
              <a:t>href</a:t>
            </a:r>
            <a:r>
              <a:rPr lang="en-US" sz="3600" dirty="0">
                <a:solidFill>
                  <a:srgbClr val="292929"/>
                </a:solidFill>
                <a:latin typeface="Consolas" pitchFamily="49" charset="0"/>
              </a:rPr>
              <a:t>='https://</a:t>
            </a:r>
            <a:r>
              <a:rPr lang="en-US" sz="3600" dirty="0" err="1">
                <a:solidFill>
                  <a:srgbClr val="292929"/>
                </a:solidFill>
                <a:latin typeface="Consolas" pitchFamily="49" charset="0"/>
              </a:rPr>
              <a:t>fonts.googleapis.com</a:t>
            </a:r>
            <a:r>
              <a:rPr lang="en-US" sz="3600" dirty="0">
                <a:solidFill>
                  <a:srgbClr val="292929"/>
                </a:solidFill>
                <a:latin typeface="Consolas" pitchFamily="49" charset="0"/>
              </a:rPr>
              <a:t>/</a:t>
            </a:r>
            <a:r>
              <a:rPr lang="en-US" sz="3600" dirty="0" err="1">
                <a:solidFill>
                  <a:srgbClr val="292929"/>
                </a:solidFill>
                <a:latin typeface="Consolas" pitchFamily="49" charset="0"/>
              </a:rPr>
              <a:t>css?family</a:t>
            </a:r>
            <a:r>
              <a:rPr lang="en-US" sz="3600" dirty="0">
                <a:solidFill>
                  <a:srgbClr val="292929"/>
                </a:solidFill>
                <a:latin typeface="Consolas" pitchFamily="49" charset="0"/>
              </a:rPr>
              <a:t>=</a:t>
            </a:r>
            <a:r>
              <a:rPr lang="en-US" sz="3600" dirty="0" err="1">
                <a:solidFill>
                  <a:srgbClr val="51868F"/>
                </a:solidFill>
                <a:latin typeface="Consolas" pitchFamily="49" charset="0"/>
              </a:rPr>
              <a:t>Henny+Penny</a:t>
            </a:r>
            <a:r>
              <a:rPr lang="en-US" sz="3600" dirty="0">
                <a:solidFill>
                  <a:srgbClr val="292929"/>
                </a:solidFill>
                <a:latin typeface="Consolas" pitchFamily="49" charset="0"/>
              </a:rPr>
              <a:t>' </a:t>
            </a:r>
            <a:r>
              <a:rPr lang="en-US" sz="3600" dirty="0" err="1">
                <a:solidFill>
                  <a:srgbClr val="292929"/>
                </a:solidFill>
                <a:latin typeface="Consolas" pitchFamily="49" charset="0"/>
              </a:rPr>
              <a:t>rel</a:t>
            </a:r>
            <a:r>
              <a:rPr lang="en-US" sz="3600" dirty="0">
                <a:solidFill>
                  <a:srgbClr val="292929"/>
                </a:solidFill>
                <a:latin typeface="Consolas" pitchFamily="49" charset="0"/>
              </a:rPr>
              <a:t>='</a:t>
            </a:r>
            <a:r>
              <a:rPr lang="en-US" sz="3600" dirty="0" err="1">
                <a:solidFill>
                  <a:srgbClr val="292929"/>
                </a:solidFill>
                <a:latin typeface="Consolas" pitchFamily="49" charset="0"/>
              </a:rPr>
              <a:t>stylesheet</a:t>
            </a:r>
            <a:r>
              <a:rPr lang="en-US" sz="3600" dirty="0">
                <a:solidFill>
                  <a:srgbClr val="292929"/>
                </a:solidFill>
                <a:latin typeface="Consolas" pitchFamily="49" charset="0"/>
              </a:rPr>
              <a:t>' type='text/</a:t>
            </a:r>
            <a:r>
              <a:rPr lang="en-US" sz="3600" dirty="0" err="1">
                <a:solidFill>
                  <a:srgbClr val="292929"/>
                </a:solidFill>
                <a:latin typeface="Consolas" pitchFamily="49" charset="0"/>
              </a:rPr>
              <a:t>css</a:t>
            </a:r>
            <a:r>
              <a:rPr lang="en-US" sz="3600" dirty="0">
                <a:solidFill>
                  <a:srgbClr val="292929"/>
                </a:solidFill>
                <a:latin typeface="Consolas" pitchFamily="49" charset="0"/>
              </a:rPr>
              <a:t>'&gt;</a:t>
            </a:r>
          </a:p>
        </p:txBody>
      </p:sp>
    </p:spTree>
    <p:extLst>
      <p:ext uri="{BB962C8B-B14F-4D97-AF65-F5344CB8AC3E}">
        <p14:creationId xmlns:p14="http://schemas.microsoft.com/office/powerpoint/2010/main" val="1628749812"/>
      </p:ext>
    </p:extLst>
  </p:cSld>
  <p:clrMapOvr>
    <a:masterClrMapping/>
  </p:clrMapOvr>
  <p:transition xmlns:p14="http://schemas.microsoft.com/office/powerpoint/2010/main" spd="med"/>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Google web fonts – code example</a:t>
            </a:r>
            <a:endParaRPr lang="en-US" dirty="0"/>
          </a:p>
        </p:txBody>
      </p:sp>
      <p:sp>
        <p:nvSpPr>
          <p:cNvPr id="5" name="Rounded Rectangle 4"/>
          <p:cNvSpPr/>
          <p:nvPr/>
        </p:nvSpPr>
        <p:spPr>
          <a:xfrm>
            <a:off x="673100" y="3574881"/>
            <a:ext cx="22104351" cy="7375209"/>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buNone/>
              <a:defRPr/>
            </a:pPr>
            <a:r>
              <a:rPr lang="en-US" sz="3600" dirty="0">
                <a:solidFill>
                  <a:schemeClr val="tx1"/>
                </a:solidFill>
                <a:latin typeface="Consolas" pitchFamily="49" charset="0"/>
                <a:cs typeface="Consolas" pitchFamily="49" charset="0"/>
              </a:rPr>
              <a:t>	</a:t>
            </a:r>
            <a:r>
              <a:rPr lang="en-US" sz="3600" dirty="0">
                <a:solidFill>
                  <a:schemeClr val="tx1"/>
                </a:solidFill>
                <a:latin typeface="Consolas" pitchFamily="49" charset="0"/>
              </a:rPr>
              <a:t>&lt;link </a:t>
            </a:r>
            <a:r>
              <a:rPr lang="en-US" sz="3600" dirty="0" err="1">
                <a:solidFill>
                  <a:schemeClr val="tx1"/>
                </a:solidFill>
                <a:latin typeface="Consolas" pitchFamily="49" charset="0"/>
              </a:rPr>
              <a:t>rel</a:t>
            </a:r>
            <a:r>
              <a:rPr lang="en-US" sz="3600" dirty="0">
                <a:solidFill>
                  <a:schemeClr val="tx1"/>
                </a:solidFill>
                <a:latin typeface="Consolas" pitchFamily="49" charset="0"/>
              </a:rPr>
              <a:t>="</a:t>
            </a:r>
            <a:r>
              <a:rPr lang="en-US" sz="3600" dirty="0" err="1">
                <a:solidFill>
                  <a:schemeClr val="tx1"/>
                </a:solidFill>
                <a:latin typeface="Consolas" pitchFamily="49" charset="0"/>
              </a:rPr>
              <a:t>stylesheet</a:t>
            </a:r>
            <a:r>
              <a:rPr lang="en-US" sz="3600" dirty="0">
                <a:solidFill>
                  <a:schemeClr val="tx1"/>
                </a:solidFill>
                <a:latin typeface="Consolas" pitchFamily="49" charset="0"/>
              </a:rPr>
              <a:t>" type="text/</a:t>
            </a:r>
            <a:r>
              <a:rPr lang="en-US" sz="3600" dirty="0" err="1">
                <a:solidFill>
                  <a:schemeClr val="tx1"/>
                </a:solidFill>
                <a:latin typeface="Consolas" pitchFamily="49" charset="0"/>
              </a:rPr>
              <a:t>css</a:t>
            </a:r>
            <a:r>
              <a:rPr lang="en-US" sz="3600" dirty="0">
                <a:solidFill>
                  <a:schemeClr val="tx1"/>
                </a:solidFill>
                <a:latin typeface="Consolas" pitchFamily="49" charset="0"/>
              </a:rPr>
              <a:t>"</a:t>
            </a:r>
            <a:br>
              <a:rPr lang="en-US" sz="3600" dirty="0">
                <a:solidFill>
                  <a:schemeClr val="tx1"/>
                </a:solidFill>
                <a:latin typeface="Consolas" pitchFamily="49" charset="0"/>
              </a:rPr>
            </a:br>
            <a:r>
              <a:rPr lang="en-US" sz="3600" dirty="0">
                <a:solidFill>
                  <a:schemeClr val="tx1"/>
                </a:solidFill>
                <a:latin typeface="Consolas" pitchFamily="49" charset="0"/>
              </a:rPr>
              <a:t> </a:t>
            </a:r>
            <a:r>
              <a:rPr lang="en-US" sz="3600" dirty="0" err="1">
                <a:solidFill>
                  <a:schemeClr val="tx1"/>
                </a:solidFill>
                <a:latin typeface="Consolas" pitchFamily="49" charset="0"/>
              </a:rPr>
              <a:t>href</a:t>
            </a:r>
            <a:r>
              <a:rPr lang="en-US" sz="3600" dirty="0">
                <a:solidFill>
                  <a:schemeClr val="tx1"/>
                </a:solidFill>
                <a:latin typeface="Consolas" pitchFamily="49" charset="0"/>
              </a:rPr>
              <a:t>="http://</a:t>
            </a:r>
            <a:r>
              <a:rPr lang="en-US" sz="3600" dirty="0" err="1">
                <a:solidFill>
                  <a:schemeClr val="tx1"/>
                </a:solidFill>
                <a:latin typeface="Consolas" pitchFamily="49" charset="0"/>
              </a:rPr>
              <a:t>fonts.googleapis.com</a:t>
            </a:r>
            <a:r>
              <a:rPr lang="en-US" sz="3600" dirty="0">
                <a:solidFill>
                  <a:schemeClr val="tx1"/>
                </a:solidFill>
                <a:latin typeface="Consolas" pitchFamily="49" charset="0"/>
              </a:rPr>
              <a:t>/</a:t>
            </a:r>
            <a:r>
              <a:rPr lang="en-US" sz="3600" dirty="0" err="1">
                <a:solidFill>
                  <a:schemeClr val="tx1"/>
                </a:solidFill>
                <a:latin typeface="Consolas" pitchFamily="49" charset="0"/>
              </a:rPr>
              <a:t>css?family</a:t>
            </a:r>
            <a:r>
              <a:rPr lang="en-US" sz="3600" dirty="0">
                <a:solidFill>
                  <a:schemeClr val="tx1"/>
                </a:solidFill>
                <a:latin typeface="Consolas" pitchFamily="49" charset="0"/>
              </a:rPr>
              <a:t>=</a:t>
            </a:r>
            <a:r>
              <a:rPr lang="en-US" sz="3600" dirty="0" err="1">
                <a:solidFill>
                  <a:srgbClr val="51868F"/>
                </a:solidFill>
                <a:latin typeface="Consolas" pitchFamily="49" charset="0"/>
              </a:rPr>
              <a:t>Henny+Penny</a:t>
            </a:r>
            <a:r>
              <a:rPr lang="en-US" sz="3600" dirty="0">
                <a:solidFill>
                  <a:schemeClr val="tx1"/>
                </a:solidFill>
                <a:latin typeface="Consolas" pitchFamily="49" charset="0"/>
              </a:rPr>
              <a:t>"&gt;</a:t>
            </a:r>
          </a:p>
          <a:p>
            <a:pPr algn="l">
              <a:buFontTx/>
              <a:buNone/>
              <a:defRPr/>
            </a:pPr>
            <a:r>
              <a:rPr lang="en-US" sz="3600" dirty="0">
                <a:solidFill>
                  <a:schemeClr val="tx1"/>
                </a:solidFill>
                <a:latin typeface="Consolas" pitchFamily="49" charset="0"/>
                <a:cs typeface="Consolas" pitchFamily="49" charset="0"/>
              </a:rPr>
              <a:t>	</a:t>
            </a:r>
          </a:p>
          <a:p>
            <a:pPr algn="l">
              <a:buFontTx/>
              <a:buNone/>
              <a:defRPr/>
            </a:pPr>
            <a:endParaRPr lang="en-US" sz="3600" dirty="0">
              <a:solidFill>
                <a:schemeClr val="tx1"/>
              </a:solidFill>
              <a:latin typeface="Consolas" pitchFamily="49" charset="0"/>
              <a:cs typeface="Consolas" pitchFamily="49" charset="0"/>
            </a:endParaRPr>
          </a:p>
          <a:p>
            <a:pPr algn="l">
              <a:buNone/>
              <a:defRPr/>
            </a:pPr>
            <a:r>
              <a:rPr lang="en-US" sz="3600" dirty="0">
                <a:solidFill>
                  <a:schemeClr val="tx1"/>
                </a:solidFill>
                <a:latin typeface="Consolas" pitchFamily="49" charset="0"/>
                <a:cs typeface="Consolas" pitchFamily="49" charset="0"/>
              </a:rPr>
              <a:t>	&lt;style&gt;</a:t>
            </a:r>
          </a:p>
          <a:p>
            <a:pPr algn="l">
              <a:buFontTx/>
              <a:buNone/>
              <a:defRPr/>
            </a:pPr>
            <a:r>
              <a:rPr lang="en-US" sz="3600" dirty="0">
                <a:solidFill>
                  <a:schemeClr val="tx1"/>
                </a:solidFill>
                <a:latin typeface="Consolas" pitchFamily="49" charset="0"/>
                <a:cs typeface="Consolas" pitchFamily="49" charset="0"/>
              </a:rPr>
              <a:t>		</a:t>
            </a:r>
            <a:r>
              <a:rPr lang="en-US" sz="3600" dirty="0">
                <a:solidFill>
                  <a:srgbClr val="A37113"/>
                </a:solidFill>
                <a:latin typeface="Consolas" pitchFamily="49" charset="0"/>
                <a:cs typeface="Consolas" pitchFamily="49" charset="0"/>
              </a:rPr>
              <a:t>#</a:t>
            </a:r>
            <a:r>
              <a:rPr lang="en-US" sz="3600" u="sng" dirty="0" err="1">
                <a:solidFill>
                  <a:srgbClr val="A37113"/>
                </a:solidFill>
                <a:latin typeface="Consolas" pitchFamily="49" charset="0"/>
                <a:cs typeface="Consolas" pitchFamily="49" charset="0"/>
              </a:rPr>
              <a:t>someId</a:t>
            </a:r>
            <a:r>
              <a:rPr lang="en-US" sz="3600" dirty="0">
                <a:solidFill>
                  <a:srgbClr val="A37113"/>
                </a:solidFill>
                <a:latin typeface="Consolas" pitchFamily="49" charset="0"/>
                <a:cs typeface="Consolas" pitchFamily="49" charset="0"/>
              </a:rPr>
              <a:t> </a:t>
            </a:r>
            <a:r>
              <a:rPr lang="en-US" sz="3600" dirty="0">
                <a:solidFill>
                  <a:schemeClr val="tx1"/>
                </a:solidFill>
                <a:latin typeface="Consolas" pitchFamily="49" charset="0"/>
                <a:cs typeface="Consolas" pitchFamily="49" charset="0"/>
              </a:rPr>
              <a:t>{</a:t>
            </a:r>
          </a:p>
          <a:p>
            <a:pPr algn="l">
              <a:buFontTx/>
              <a:buNone/>
              <a:defRPr/>
            </a:pPr>
            <a:r>
              <a:rPr lang="en-US" sz="3600" dirty="0">
                <a:solidFill>
                  <a:schemeClr val="tx1"/>
                </a:solidFill>
                <a:latin typeface="Consolas" pitchFamily="49" charset="0"/>
                <a:cs typeface="Consolas" pitchFamily="49" charset="0"/>
              </a:rPr>
              <a:t>			font-family: </a:t>
            </a:r>
            <a:r>
              <a:rPr lang="en-US" sz="3600" dirty="0">
                <a:solidFill>
                  <a:srgbClr val="51868F"/>
                </a:solidFill>
                <a:latin typeface="Consolas" pitchFamily="49" charset="0"/>
                <a:cs typeface="Consolas" pitchFamily="49" charset="0"/>
              </a:rPr>
              <a:t>'</a:t>
            </a:r>
            <a:r>
              <a:rPr lang="en-US" sz="3600" u="sng" dirty="0" err="1">
                <a:solidFill>
                  <a:srgbClr val="51868F"/>
                </a:solidFill>
                <a:latin typeface="Consolas" pitchFamily="49" charset="0"/>
                <a:cs typeface="Consolas" pitchFamily="49" charset="0"/>
              </a:rPr>
              <a:t>Henny</a:t>
            </a:r>
            <a:r>
              <a:rPr lang="en-US" sz="3600" u="sng" dirty="0">
                <a:solidFill>
                  <a:srgbClr val="51868F"/>
                </a:solidFill>
                <a:latin typeface="Consolas" pitchFamily="49" charset="0"/>
                <a:cs typeface="Consolas" pitchFamily="49" charset="0"/>
              </a:rPr>
              <a:t> Penny</a:t>
            </a:r>
            <a:r>
              <a:rPr lang="en-US" sz="3600" dirty="0">
                <a:solidFill>
                  <a:srgbClr val="51868F"/>
                </a:solidFill>
                <a:latin typeface="Consolas" pitchFamily="49" charset="0"/>
                <a:cs typeface="Consolas" pitchFamily="49" charset="0"/>
              </a:rPr>
              <a:t>'</a:t>
            </a:r>
            <a:r>
              <a:rPr lang="en-US" sz="3600" dirty="0">
                <a:solidFill>
                  <a:schemeClr val="tx1"/>
                </a:solidFill>
                <a:latin typeface="Consolas" pitchFamily="49" charset="0"/>
                <a:cs typeface="Consolas" pitchFamily="49" charset="0"/>
              </a:rPr>
              <a:t>, cursive;</a:t>
            </a:r>
          </a:p>
          <a:p>
            <a:pPr algn="l">
              <a:buFontTx/>
              <a:buNone/>
              <a:defRPr/>
            </a:pPr>
            <a:r>
              <a:rPr lang="en-US" sz="3600" dirty="0">
                <a:solidFill>
                  <a:schemeClr val="tx1"/>
                </a:solidFill>
                <a:latin typeface="Consolas" pitchFamily="49" charset="0"/>
                <a:cs typeface="Consolas" pitchFamily="49" charset="0"/>
              </a:rPr>
              <a:t>			font-size: 48px;</a:t>
            </a:r>
          </a:p>
          <a:p>
            <a:pPr algn="l">
              <a:buFontTx/>
              <a:buNone/>
              <a:defRPr/>
            </a:pPr>
            <a:r>
              <a:rPr lang="en-US" sz="3600" dirty="0">
                <a:solidFill>
                  <a:schemeClr val="tx1"/>
                </a:solidFill>
                <a:latin typeface="Consolas" pitchFamily="49" charset="0"/>
                <a:cs typeface="Consolas" pitchFamily="49" charset="0"/>
              </a:rPr>
              <a:t>			font-weight: 400;</a:t>
            </a:r>
          </a:p>
          <a:p>
            <a:pPr algn="l">
              <a:buFontTx/>
              <a:buNone/>
              <a:defRPr/>
            </a:pPr>
            <a:r>
              <a:rPr lang="en-US" sz="3600" dirty="0">
                <a:solidFill>
                  <a:schemeClr val="tx1"/>
                </a:solidFill>
                <a:latin typeface="Consolas" pitchFamily="49" charset="0"/>
                <a:cs typeface="Consolas" pitchFamily="49" charset="0"/>
              </a:rPr>
              <a:t>		}</a:t>
            </a:r>
          </a:p>
          <a:p>
            <a:pPr algn="l">
              <a:buFontTx/>
              <a:buNone/>
              <a:defRPr/>
            </a:pPr>
            <a:r>
              <a:rPr lang="en-US" sz="3600" dirty="0">
                <a:solidFill>
                  <a:schemeClr val="tx1"/>
                </a:solidFill>
                <a:latin typeface="Consolas" pitchFamily="49" charset="0"/>
                <a:cs typeface="Consolas" pitchFamily="49" charset="0"/>
              </a:rPr>
              <a:t>	&lt;/style&gt;</a:t>
            </a:r>
          </a:p>
          <a:p>
            <a:pPr algn="l">
              <a:buFontTx/>
              <a:buNone/>
              <a:defRPr/>
            </a:pPr>
            <a:r>
              <a:rPr lang="en-US" sz="3600" dirty="0">
                <a:solidFill>
                  <a:schemeClr val="tx1"/>
                </a:solidFill>
                <a:latin typeface="Consolas" pitchFamily="49" charset="0"/>
                <a:cs typeface="Consolas" pitchFamily="49" charset="0"/>
              </a:rPr>
              <a:t>	&lt;div id="</a:t>
            </a:r>
            <a:r>
              <a:rPr lang="en-US" sz="3600" u="sng" dirty="0" err="1">
                <a:solidFill>
                  <a:schemeClr val="accent3">
                    <a:lumMod val="75000"/>
                  </a:schemeClr>
                </a:solidFill>
                <a:latin typeface="Consolas" pitchFamily="49" charset="0"/>
                <a:cs typeface="Consolas" pitchFamily="49" charset="0"/>
              </a:rPr>
              <a:t>someId</a:t>
            </a:r>
            <a:r>
              <a:rPr lang="en-US" sz="3600" dirty="0">
                <a:solidFill>
                  <a:schemeClr val="tx1"/>
                </a:solidFill>
                <a:latin typeface="Consolas" pitchFamily="49" charset="0"/>
                <a:cs typeface="Consolas" pitchFamily="49" charset="0"/>
              </a:rPr>
              <a:t>"&gt;Making the Web Beautiful!&lt;/div&gt;</a:t>
            </a:r>
          </a:p>
          <a:p>
            <a:pPr algn="l" eaLnBrk="1" hangingPunct="1">
              <a:defRPr/>
            </a:pPr>
            <a:endParaRPr lang="en-US" sz="3600" dirty="0">
              <a:solidFill>
                <a:srgbClr val="292929"/>
              </a:solidFill>
              <a:latin typeface="Consolas" pitchFamily="49" charset="0"/>
            </a:endParaRPr>
          </a:p>
        </p:txBody>
      </p:sp>
    </p:spTree>
    <p:extLst>
      <p:ext uri="{BB962C8B-B14F-4D97-AF65-F5344CB8AC3E}">
        <p14:creationId xmlns:p14="http://schemas.microsoft.com/office/powerpoint/2010/main" val="1820117217"/>
      </p:ext>
    </p:extLst>
  </p:cSld>
  <p:clrMapOvr>
    <a:masterClrMapping/>
  </p:clrMapOvr>
  <p:transition xmlns:p14="http://schemas.microsoft.com/office/powerpoint/2010/main" spd="med"/>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Web fonts – DIY Code example</a:t>
            </a:r>
            <a:endParaRPr lang="en-US" dirty="0"/>
          </a:p>
        </p:txBody>
      </p:sp>
      <p:sp>
        <p:nvSpPr>
          <p:cNvPr id="5" name="Rounded Rectangle 4"/>
          <p:cNvSpPr/>
          <p:nvPr/>
        </p:nvSpPr>
        <p:spPr>
          <a:xfrm>
            <a:off x="673100" y="3574881"/>
            <a:ext cx="22104351" cy="7375209"/>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buFontTx/>
              <a:buNone/>
              <a:defRPr/>
            </a:pPr>
            <a:r>
              <a:rPr lang="en-US" sz="3600" dirty="0">
                <a:solidFill>
                  <a:schemeClr val="tx1"/>
                </a:solidFill>
                <a:latin typeface="Consolas" pitchFamily="49" charset="0"/>
                <a:cs typeface="Consolas" pitchFamily="49" charset="0"/>
              </a:rPr>
              <a:t>	&lt;style&gt;</a:t>
            </a:r>
          </a:p>
          <a:p>
            <a:pPr algn="l">
              <a:buFontTx/>
              <a:buNone/>
              <a:defRPr/>
            </a:pPr>
            <a:r>
              <a:rPr lang="en-US" sz="3600" dirty="0">
                <a:solidFill>
                  <a:schemeClr val="tx1"/>
                </a:solidFill>
                <a:latin typeface="Consolas" pitchFamily="49" charset="0"/>
                <a:cs typeface="Consolas" pitchFamily="49" charset="0"/>
              </a:rPr>
              <a:t>		@font-face {</a:t>
            </a:r>
          </a:p>
          <a:p>
            <a:pPr algn="l">
              <a:buFontTx/>
              <a:buNone/>
              <a:defRPr/>
            </a:pPr>
            <a:r>
              <a:rPr lang="en-US" sz="3600" dirty="0">
                <a:solidFill>
                  <a:schemeClr val="tx1"/>
                </a:solidFill>
                <a:latin typeface="Consolas" pitchFamily="49" charset="0"/>
                <a:cs typeface="Consolas" pitchFamily="49" charset="0"/>
              </a:rPr>
              <a:t>			font-family: </a:t>
            </a:r>
            <a:r>
              <a:rPr lang="en-US" sz="3600" dirty="0">
                <a:solidFill>
                  <a:schemeClr val="accent1">
                    <a:lumMod val="75000"/>
                  </a:schemeClr>
                </a:solidFill>
                <a:latin typeface="Consolas" pitchFamily="49" charset="0"/>
                <a:cs typeface="Consolas" pitchFamily="49" charset="0"/>
              </a:rPr>
              <a:t>'</a:t>
            </a:r>
            <a:r>
              <a:rPr lang="en-US" sz="3600" dirty="0" err="1">
                <a:solidFill>
                  <a:srgbClr val="51868F"/>
                </a:solidFill>
                <a:latin typeface="Consolas" pitchFamily="49" charset="0"/>
                <a:cs typeface="Consolas" pitchFamily="49" charset="0"/>
              </a:rPr>
              <a:t>Henny</a:t>
            </a:r>
            <a:r>
              <a:rPr lang="en-US" sz="3600" dirty="0">
                <a:solidFill>
                  <a:srgbClr val="51868F"/>
                </a:solidFill>
                <a:latin typeface="Consolas" pitchFamily="49" charset="0"/>
                <a:cs typeface="Consolas" pitchFamily="49" charset="0"/>
              </a:rPr>
              <a:t> </a:t>
            </a:r>
            <a:r>
              <a:rPr lang="en-US" sz="3600" dirty="0">
                <a:solidFill>
                  <a:schemeClr val="accent1">
                    <a:lumMod val="75000"/>
                  </a:schemeClr>
                </a:solidFill>
                <a:latin typeface="Consolas" pitchFamily="49" charset="0"/>
                <a:cs typeface="Consolas" pitchFamily="49" charset="0"/>
              </a:rPr>
              <a:t>Penny'</a:t>
            </a:r>
            <a:r>
              <a:rPr lang="en-US" sz="3600" dirty="0">
                <a:solidFill>
                  <a:schemeClr val="tx1"/>
                </a:solidFill>
                <a:latin typeface="Consolas" pitchFamily="49" charset="0"/>
                <a:cs typeface="Consolas" pitchFamily="49" charset="0"/>
              </a:rPr>
              <a:t>;</a:t>
            </a:r>
          </a:p>
          <a:p>
            <a:pPr algn="l">
              <a:buFontTx/>
              <a:buNone/>
              <a:defRPr/>
            </a:pPr>
            <a:r>
              <a:rPr lang="en-US" sz="3600" dirty="0">
                <a:solidFill>
                  <a:schemeClr val="tx1"/>
                </a:solidFill>
                <a:latin typeface="Consolas" pitchFamily="49" charset="0"/>
                <a:cs typeface="Consolas" pitchFamily="49" charset="0"/>
              </a:rPr>
              <a:t>			</a:t>
            </a:r>
            <a:r>
              <a:rPr lang="en-US" sz="3600" dirty="0" err="1">
                <a:solidFill>
                  <a:schemeClr val="tx1"/>
                </a:solidFill>
                <a:latin typeface="Consolas" pitchFamily="49" charset="0"/>
                <a:cs typeface="Consolas" pitchFamily="49" charset="0"/>
              </a:rPr>
              <a:t>src</a:t>
            </a:r>
            <a:r>
              <a:rPr lang="en-US" sz="3600" dirty="0">
                <a:solidFill>
                  <a:schemeClr val="tx1"/>
                </a:solidFill>
                <a:latin typeface="Consolas" pitchFamily="49" charset="0"/>
                <a:cs typeface="Consolas" pitchFamily="49" charset="0"/>
              </a:rPr>
              <a:t>: </a:t>
            </a:r>
            <a:r>
              <a:rPr lang="en-US" sz="3600" dirty="0" err="1">
                <a:solidFill>
                  <a:schemeClr val="tx1"/>
                </a:solidFill>
                <a:latin typeface="Consolas" pitchFamily="49" charset="0"/>
                <a:cs typeface="Consolas" pitchFamily="49" charset="0"/>
              </a:rPr>
              <a:t>url</a:t>
            </a:r>
            <a:r>
              <a:rPr lang="en-US" sz="3600" dirty="0">
                <a:solidFill>
                  <a:schemeClr val="tx1"/>
                </a:solidFill>
                <a:latin typeface="Consolas" pitchFamily="49" charset="0"/>
                <a:cs typeface="Consolas" pitchFamily="49" charset="0"/>
              </a:rPr>
              <a:t>(fonts/</a:t>
            </a:r>
            <a:r>
              <a:rPr lang="en-US" sz="3600" dirty="0" err="1">
                <a:solidFill>
                  <a:schemeClr val="tx1"/>
                </a:solidFill>
                <a:latin typeface="Consolas" pitchFamily="49" charset="0"/>
                <a:cs typeface="Consolas" pitchFamily="49" charset="0"/>
              </a:rPr>
              <a:t>HennyPenny-Regular.</a:t>
            </a:r>
            <a:r>
              <a:rPr lang="en-US" sz="3600" u="sng" dirty="0" err="1">
                <a:solidFill>
                  <a:schemeClr val="tx1"/>
                </a:solidFill>
                <a:latin typeface="Consolas" pitchFamily="49" charset="0"/>
                <a:cs typeface="Consolas" pitchFamily="49" charset="0"/>
              </a:rPr>
              <a:t>ttf</a:t>
            </a:r>
            <a:r>
              <a:rPr lang="en-US" sz="3600" dirty="0">
                <a:solidFill>
                  <a:schemeClr val="tx1"/>
                </a:solidFill>
                <a:latin typeface="Consolas" pitchFamily="49" charset="0"/>
                <a:cs typeface="Consolas" pitchFamily="49" charset="0"/>
              </a:rPr>
              <a:t>);</a:t>
            </a:r>
          </a:p>
          <a:p>
            <a:pPr algn="l">
              <a:buFontTx/>
              <a:buNone/>
              <a:defRPr/>
            </a:pPr>
            <a:r>
              <a:rPr lang="en-US" sz="3600" dirty="0">
                <a:solidFill>
                  <a:schemeClr val="tx1"/>
                </a:solidFill>
                <a:latin typeface="Consolas" pitchFamily="49" charset="0"/>
                <a:cs typeface="Consolas" pitchFamily="49" charset="0"/>
              </a:rPr>
              <a:t>		}</a:t>
            </a:r>
          </a:p>
          <a:p>
            <a:pPr algn="l">
              <a:buFontTx/>
              <a:buNone/>
              <a:defRPr/>
            </a:pPr>
            <a:r>
              <a:rPr lang="en-US" sz="3600" dirty="0">
                <a:solidFill>
                  <a:schemeClr val="tx1"/>
                </a:solidFill>
                <a:latin typeface="Consolas" pitchFamily="49" charset="0"/>
                <a:cs typeface="Consolas" pitchFamily="49" charset="0"/>
              </a:rPr>
              <a:t>		</a:t>
            </a:r>
            <a:r>
              <a:rPr lang="en-US" sz="3600" dirty="0">
                <a:solidFill>
                  <a:srgbClr val="A37113"/>
                </a:solidFill>
                <a:latin typeface="Consolas" pitchFamily="49" charset="0"/>
                <a:cs typeface="Consolas" pitchFamily="49" charset="0"/>
              </a:rPr>
              <a:t>#</a:t>
            </a:r>
            <a:r>
              <a:rPr lang="en-US" sz="3600" u="sng" dirty="0" err="1">
                <a:solidFill>
                  <a:srgbClr val="A37113"/>
                </a:solidFill>
                <a:latin typeface="Consolas" pitchFamily="49" charset="0"/>
                <a:cs typeface="Consolas" pitchFamily="49" charset="0"/>
              </a:rPr>
              <a:t>someId</a:t>
            </a:r>
            <a:r>
              <a:rPr lang="en-US" sz="3600" dirty="0">
                <a:solidFill>
                  <a:srgbClr val="A37113"/>
                </a:solidFill>
                <a:latin typeface="Consolas" pitchFamily="49" charset="0"/>
                <a:cs typeface="Consolas" pitchFamily="49" charset="0"/>
              </a:rPr>
              <a:t> </a:t>
            </a:r>
            <a:r>
              <a:rPr lang="en-US" sz="3600" dirty="0">
                <a:solidFill>
                  <a:schemeClr val="tx1"/>
                </a:solidFill>
                <a:latin typeface="Consolas" pitchFamily="49" charset="0"/>
                <a:cs typeface="Consolas" pitchFamily="49" charset="0"/>
              </a:rPr>
              <a:t>{</a:t>
            </a:r>
          </a:p>
          <a:p>
            <a:pPr algn="l">
              <a:buFontTx/>
              <a:buNone/>
              <a:defRPr/>
            </a:pPr>
            <a:r>
              <a:rPr lang="en-US" sz="3600" dirty="0">
                <a:solidFill>
                  <a:schemeClr val="tx1"/>
                </a:solidFill>
                <a:latin typeface="Consolas" pitchFamily="49" charset="0"/>
                <a:cs typeface="Consolas" pitchFamily="49" charset="0"/>
              </a:rPr>
              <a:t>			font-family: </a:t>
            </a:r>
            <a:r>
              <a:rPr lang="en-US" sz="3600" dirty="0">
                <a:solidFill>
                  <a:srgbClr val="51868F"/>
                </a:solidFill>
                <a:latin typeface="Consolas" pitchFamily="49" charset="0"/>
                <a:cs typeface="Consolas" pitchFamily="49" charset="0"/>
              </a:rPr>
              <a:t>'</a:t>
            </a:r>
            <a:r>
              <a:rPr lang="en-US" sz="3600" u="sng" dirty="0" err="1">
                <a:solidFill>
                  <a:srgbClr val="51868F"/>
                </a:solidFill>
                <a:latin typeface="Consolas" pitchFamily="49" charset="0"/>
                <a:cs typeface="Consolas" pitchFamily="49" charset="0"/>
              </a:rPr>
              <a:t>Henny</a:t>
            </a:r>
            <a:r>
              <a:rPr lang="en-US" sz="3600" u="sng" dirty="0">
                <a:solidFill>
                  <a:srgbClr val="51868F"/>
                </a:solidFill>
                <a:latin typeface="Consolas" pitchFamily="49" charset="0"/>
                <a:cs typeface="Consolas" pitchFamily="49" charset="0"/>
              </a:rPr>
              <a:t> </a:t>
            </a:r>
            <a:r>
              <a:rPr lang="en-US" sz="3600" dirty="0">
                <a:solidFill>
                  <a:srgbClr val="51868F"/>
                </a:solidFill>
                <a:latin typeface="Consolas" pitchFamily="49" charset="0"/>
                <a:cs typeface="Consolas" pitchFamily="49" charset="0"/>
              </a:rPr>
              <a:t>Penny'</a:t>
            </a:r>
            <a:r>
              <a:rPr lang="en-US" sz="3600" dirty="0">
                <a:solidFill>
                  <a:schemeClr val="tx1"/>
                </a:solidFill>
                <a:latin typeface="Consolas" pitchFamily="49" charset="0"/>
                <a:cs typeface="Consolas" pitchFamily="49" charset="0"/>
              </a:rPr>
              <a:t>, cursive;</a:t>
            </a:r>
          </a:p>
          <a:p>
            <a:pPr algn="l">
              <a:buFontTx/>
              <a:buNone/>
              <a:defRPr/>
            </a:pPr>
            <a:r>
              <a:rPr lang="en-US" sz="3600" dirty="0">
                <a:solidFill>
                  <a:schemeClr val="tx1"/>
                </a:solidFill>
                <a:latin typeface="Consolas" pitchFamily="49" charset="0"/>
                <a:cs typeface="Consolas" pitchFamily="49" charset="0"/>
              </a:rPr>
              <a:t>			font-size: 48px;</a:t>
            </a:r>
          </a:p>
          <a:p>
            <a:pPr algn="l">
              <a:buFontTx/>
              <a:buNone/>
              <a:defRPr/>
            </a:pPr>
            <a:r>
              <a:rPr lang="en-US" sz="3600" dirty="0">
                <a:solidFill>
                  <a:schemeClr val="tx1"/>
                </a:solidFill>
                <a:latin typeface="Consolas" pitchFamily="49" charset="0"/>
                <a:cs typeface="Consolas" pitchFamily="49" charset="0"/>
              </a:rPr>
              <a:t>			font-weight: 400;</a:t>
            </a:r>
          </a:p>
          <a:p>
            <a:pPr algn="l">
              <a:buFontTx/>
              <a:buNone/>
              <a:defRPr/>
            </a:pPr>
            <a:r>
              <a:rPr lang="en-US" sz="3600" dirty="0">
                <a:solidFill>
                  <a:schemeClr val="tx1"/>
                </a:solidFill>
                <a:latin typeface="Consolas" pitchFamily="49" charset="0"/>
                <a:cs typeface="Consolas" pitchFamily="49" charset="0"/>
              </a:rPr>
              <a:t>		}</a:t>
            </a:r>
          </a:p>
          <a:p>
            <a:pPr algn="l">
              <a:buFontTx/>
              <a:buNone/>
              <a:defRPr/>
            </a:pPr>
            <a:r>
              <a:rPr lang="en-US" sz="3600" dirty="0">
                <a:solidFill>
                  <a:schemeClr val="tx1"/>
                </a:solidFill>
                <a:latin typeface="Consolas" pitchFamily="49" charset="0"/>
                <a:cs typeface="Consolas" pitchFamily="49" charset="0"/>
              </a:rPr>
              <a:t>	&lt;/style&gt;</a:t>
            </a:r>
          </a:p>
          <a:p>
            <a:pPr algn="l">
              <a:buFontTx/>
              <a:buNone/>
              <a:defRPr/>
            </a:pPr>
            <a:r>
              <a:rPr lang="en-US" sz="3600" dirty="0">
                <a:solidFill>
                  <a:schemeClr val="tx1"/>
                </a:solidFill>
                <a:latin typeface="Consolas" pitchFamily="49" charset="0"/>
                <a:cs typeface="Consolas" pitchFamily="49" charset="0"/>
              </a:rPr>
              <a:t>	&lt;div id="</a:t>
            </a:r>
            <a:r>
              <a:rPr lang="en-US" sz="3600" u="sng" dirty="0" err="1">
                <a:solidFill>
                  <a:srgbClr val="A37113"/>
                </a:solidFill>
                <a:latin typeface="Consolas" pitchFamily="49" charset="0"/>
                <a:cs typeface="Consolas" pitchFamily="49" charset="0"/>
              </a:rPr>
              <a:t>someId</a:t>
            </a:r>
            <a:r>
              <a:rPr lang="en-US" sz="3600" dirty="0">
                <a:solidFill>
                  <a:schemeClr val="tx1"/>
                </a:solidFill>
                <a:latin typeface="Consolas" pitchFamily="49" charset="0"/>
                <a:cs typeface="Consolas" pitchFamily="49" charset="0"/>
              </a:rPr>
              <a:t>"&gt;Making the Web Beautiful!&lt;/div&gt;</a:t>
            </a:r>
          </a:p>
          <a:p>
            <a:pPr algn="l">
              <a:buFontTx/>
              <a:buNone/>
              <a:defRPr/>
            </a:pPr>
            <a:endParaRPr lang="en-US" sz="3600" dirty="0">
              <a:latin typeface="Consolas" pitchFamily="49" charset="0"/>
              <a:cs typeface="Consolas" pitchFamily="49" charset="0"/>
            </a:endParaRPr>
          </a:p>
        </p:txBody>
      </p:sp>
    </p:spTree>
    <p:extLst>
      <p:ext uri="{BB962C8B-B14F-4D97-AF65-F5344CB8AC3E}">
        <p14:creationId xmlns:p14="http://schemas.microsoft.com/office/powerpoint/2010/main" val="39103140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browser specific </a:t>
            </a:r>
            <a:r>
              <a:rPr lang="en-US" dirty="0" err="1" smtClean="0"/>
              <a:t>css</a:t>
            </a:r>
            <a:endParaRPr lang="en-US" dirty="0"/>
          </a:p>
        </p:txBody>
      </p:sp>
      <p:sp>
        <p:nvSpPr>
          <p:cNvPr id="8" name="Content Placeholder 1"/>
          <p:cNvSpPr txBox="1">
            <a:spLocks/>
          </p:cNvSpPr>
          <p:nvPr/>
        </p:nvSpPr>
        <p:spPr>
          <a:xfrm>
            <a:off x="1619249" y="3407641"/>
            <a:ext cx="21540933" cy="710712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3600" dirty="0" smtClean="0">
                <a:solidFill>
                  <a:srgbClr val="7D1102"/>
                </a:solidFill>
                <a:latin typeface="+mj-lt"/>
                <a:cs typeface="Trade Gothic Next LT Pro Lt" pitchFamily="34" charset="0"/>
              </a:rPr>
              <a:t>Each browser supports different formats </a:t>
            </a:r>
          </a:p>
          <a:p>
            <a:pPr marL="1308100" lvl="2" indent="-571500" algn="l">
              <a:spcBef>
                <a:spcPct val="25000"/>
              </a:spcBef>
              <a:buSzPct val="75000"/>
              <a:buFont typeface="Courier New"/>
              <a:buChar char="o"/>
            </a:pPr>
            <a:r>
              <a:rPr lang="en-US" sz="3600" dirty="0" smtClean="0">
                <a:solidFill>
                  <a:srgbClr val="434746"/>
                </a:solidFill>
                <a:latin typeface="Consolas"/>
                <a:cs typeface="Consolas"/>
              </a:rPr>
              <a:t>WOFF</a:t>
            </a:r>
            <a:r>
              <a:rPr lang="en-US" sz="3600" dirty="0" smtClean="0">
                <a:solidFill>
                  <a:srgbClr val="434746"/>
                </a:solidFill>
                <a:latin typeface="+mj-lt"/>
                <a:cs typeface="Trade Gothic Next LT Pro Lt" pitchFamily="34" charset="0"/>
              </a:rPr>
              <a:t> – web open font format </a:t>
            </a:r>
          </a:p>
          <a:p>
            <a:pPr marL="1308100" lvl="2" indent="-571500" algn="l">
              <a:spcBef>
                <a:spcPct val="25000"/>
              </a:spcBef>
              <a:buSzPct val="75000"/>
              <a:buFont typeface="Courier New"/>
              <a:buChar char="o"/>
            </a:pPr>
            <a:r>
              <a:rPr lang="en-US" sz="3600" dirty="0" smtClean="0">
                <a:solidFill>
                  <a:srgbClr val="434746"/>
                </a:solidFill>
                <a:latin typeface="Consolas"/>
                <a:cs typeface="Consolas"/>
              </a:rPr>
              <a:t>EOT</a:t>
            </a:r>
            <a:r>
              <a:rPr lang="en-US" sz="3600" dirty="0" smtClean="0">
                <a:solidFill>
                  <a:srgbClr val="434746"/>
                </a:solidFill>
                <a:latin typeface="+mj-lt"/>
                <a:cs typeface="Trade Gothic Next LT Pro Lt" pitchFamily="34" charset="0"/>
              </a:rPr>
              <a:t> – embedded open type</a:t>
            </a:r>
          </a:p>
          <a:p>
            <a:pPr marL="1308100" lvl="2" indent="-571500" algn="l">
              <a:spcBef>
                <a:spcPct val="25000"/>
              </a:spcBef>
              <a:buSzPct val="75000"/>
              <a:buFont typeface="Courier New"/>
              <a:buChar char="o"/>
            </a:pPr>
            <a:r>
              <a:rPr lang="en-US" sz="3600" dirty="0" smtClean="0">
                <a:solidFill>
                  <a:srgbClr val="434746"/>
                </a:solidFill>
                <a:latin typeface="Consolas"/>
                <a:cs typeface="Consolas"/>
              </a:rPr>
              <a:t>TTF</a:t>
            </a:r>
            <a:r>
              <a:rPr lang="en-US" sz="3600" dirty="0" smtClean="0">
                <a:solidFill>
                  <a:srgbClr val="434746"/>
                </a:solidFill>
                <a:latin typeface="+mj-lt"/>
                <a:cs typeface="Trade Gothic Next LT Pro Lt" pitchFamily="34" charset="0"/>
              </a:rPr>
              <a:t> – true type fonts</a:t>
            </a:r>
          </a:p>
          <a:p>
            <a:pPr marL="571500" lvl="1" indent="-571500" algn="l">
              <a:spcBef>
                <a:spcPct val="25000"/>
              </a:spcBef>
              <a:buSzPct val="75000"/>
              <a:buFont typeface="Arial"/>
              <a:buChar char="•"/>
            </a:pPr>
            <a:r>
              <a:rPr lang="en-US" sz="3600" dirty="0" smtClean="0">
                <a:solidFill>
                  <a:srgbClr val="7D1102"/>
                </a:solidFill>
                <a:cs typeface="Trade Gothic Next LT Pro Lt" pitchFamily="34" charset="0"/>
              </a:rPr>
              <a:t>Google determines which format serve </a:t>
            </a:r>
          </a:p>
          <a:p>
            <a:pPr marL="571500" lvl="1" indent="-571500" algn="l">
              <a:spcBef>
                <a:spcPct val="25000"/>
              </a:spcBef>
              <a:buSzPct val="75000"/>
              <a:buFont typeface="Arial"/>
              <a:buChar char="•"/>
            </a:pPr>
            <a:r>
              <a:rPr lang="en-US" sz="3600" dirty="0" smtClean="0">
                <a:solidFill>
                  <a:srgbClr val="7D1102"/>
                </a:solidFill>
                <a:cs typeface="Trade Gothic Next LT Pro Lt" pitchFamily="34" charset="0"/>
              </a:rPr>
              <a:t>Most of the code is consistent from browser to browser </a:t>
            </a:r>
          </a:p>
          <a:p>
            <a:pPr marL="571500" lvl="1" indent="-571500" algn="l">
              <a:spcBef>
                <a:spcPct val="25000"/>
              </a:spcBef>
              <a:buSzPct val="75000"/>
              <a:buFont typeface="Arial"/>
              <a:buChar char="•"/>
            </a:pPr>
            <a:endParaRPr lang="en-US" sz="3600" dirty="0">
              <a:solidFill>
                <a:srgbClr val="7D1102"/>
              </a:solidFill>
              <a:cs typeface="Trade Gothic Next LT Pro Lt" pitchFamily="34" charset="0"/>
            </a:endParaRPr>
          </a:p>
          <a:p>
            <a:pPr marL="736600" lvl="2" indent="0" algn="l">
              <a:spcBef>
                <a:spcPct val="25000"/>
              </a:spcBef>
              <a:buSzPct val="75000"/>
              <a:buNone/>
            </a:pPr>
            <a:r>
              <a:rPr lang="en-US" sz="3600" dirty="0" smtClean="0">
                <a:solidFill>
                  <a:srgbClr val="434746"/>
                </a:solidFill>
                <a:latin typeface="+mj-lt"/>
                <a:cs typeface="Trade Gothic Next LT Pro Lt" pitchFamily="34" charset="0"/>
              </a:rPr>
              <a:t> </a:t>
            </a:r>
          </a:p>
        </p:txBody>
      </p:sp>
      <p:sp>
        <p:nvSpPr>
          <p:cNvPr id="5" name="Rounded Rectangle 4"/>
          <p:cNvSpPr/>
          <p:nvPr/>
        </p:nvSpPr>
        <p:spPr>
          <a:xfrm>
            <a:off x="1435100" y="8317910"/>
            <a:ext cx="22104351" cy="4578430"/>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a:solidFill>
                  <a:schemeClr val="bg2">
                    <a:lumMod val="50000"/>
                  </a:schemeClr>
                </a:solidFill>
                <a:latin typeface="Consolas" pitchFamily="49" charset="0"/>
                <a:cs typeface="Consolas" pitchFamily="49" charset="0"/>
              </a:rPr>
              <a:t>@font-face {  </a:t>
            </a:r>
            <a:br>
              <a:rPr lang="en-US" sz="3600" dirty="0">
                <a:solidFill>
                  <a:schemeClr val="bg2">
                    <a:lumMod val="50000"/>
                  </a:schemeClr>
                </a:solidFill>
                <a:latin typeface="Consolas" pitchFamily="49" charset="0"/>
                <a:cs typeface="Consolas" pitchFamily="49" charset="0"/>
              </a:rPr>
            </a:br>
            <a:r>
              <a:rPr lang="en-US" sz="3600" dirty="0">
                <a:solidFill>
                  <a:schemeClr val="bg2">
                    <a:lumMod val="50000"/>
                  </a:schemeClr>
                </a:solidFill>
                <a:latin typeface="Consolas" pitchFamily="49" charset="0"/>
                <a:cs typeface="Consolas" pitchFamily="49" charset="0"/>
              </a:rPr>
              <a:t>	font-family: '</a:t>
            </a:r>
            <a:r>
              <a:rPr lang="en-US" sz="3600" dirty="0" err="1">
                <a:solidFill>
                  <a:schemeClr val="bg2">
                    <a:lumMod val="50000"/>
                  </a:schemeClr>
                </a:solidFill>
                <a:latin typeface="Consolas" pitchFamily="49" charset="0"/>
                <a:cs typeface="Consolas" pitchFamily="49" charset="0"/>
              </a:rPr>
              <a:t>Henny</a:t>
            </a:r>
            <a:r>
              <a:rPr lang="en-US" sz="3600" dirty="0">
                <a:solidFill>
                  <a:schemeClr val="bg2">
                    <a:lumMod val="50000"/>
                  </a:schemeClr>
                </a:solidFill>
                <a:latin typeface="Consolas" pitchFamily="49" charset="0"/>
                <a:cs typeface="Consolas" pitchFamily="49" charset="0"/>
              </a:rPr>
              <a:t> Penny';  </a:t>
            </a:r>
            <a:br>
              <a:rPr lang="en-US" sz="3600" dirty="0">
                <a:solidFill>
                  <a:schemeClr val="bg2">
                    <a:lumMod val="50000"/>
                  </a:schemeClr>
                </a:solidFill>
                <a:latin typeface="Consolas" pitchFamily="49" charset="0"/>
                <a:cs typeface="Consolas" pitchFamily="49" charset="0"/>
              </a:rPr>
            </a:br>
            <a:r>
              <a:rPr lang="en-US" sz="3600" dirty="0">
                <a:solidFill>
                  <a:schemeClr val="bg2">
                    <a:lumMod val="50000"/>
                  </a:schemeClr>
                </a:solidFill>
                <a:latin typeface="Consolas" pitchFamily="49" charset="0"/>
                <a:cs typeface="Consolas" pitchFamily="49" charset="0"/>
              </a:rPr>
              <a:t>	font-style: normal;  </a:t>
            </a:r>
            <a:br>
              <a:rPr lang="en-US" sz="3600" dirty="0">
                <a:solidFill>
                  <a:schemeClr val="bg2">
                    <a:lumMod val="50000"/>
                  </a:schemeClr>
                </a:solidFill>
                <a:latin typeface="Consolas" pitchFamily="49" charset="0"/>
                <a:cs typeface="Consolas" pitchFamily="49" charset="0"/>
              </a:rPr>
            </a:br>
            <a:r>
              <a:rPr lang="en-US" sz="3600" dirty="0">
                <a:solidFill>
                  <a:schemeClr val="bg2">
                    <a:lumMod val="50000"/>
                  </a:schemeClr>
                </a:solidFill>
                <a:latin typeface="Consolas" pitchFamily="49" charset="0"/>
                <a:cs typeface="Consolas" pitchFamily="49" charset="0"/>
              </a:rPr>
              <a:t>	font-weight: 400;  </a:t>
            </a:r>
            <a:br>
              <a:rPr lang="en-US" sz="3600" dirty="0">
                <a:solidFill>
                  <a:schemeClr val="bg2">
                    <a:lumMod val="50000"/>
                  </a:schemeClr>
                </a:solidFill>
                <a:latin typeface="Consolas" pitchFamily="49" charset="0"/>
                <a:cs typeface="Consolas" pitchFamily="49" charset="0"/>
              </a:rPr>
            </a:br>
            <a:r>
              <a:rPr lang="en-US" sz="3600" dirty="0">
                <a:solidFill>
                  <a:schemeClr val="bg2">
                    <a:lumMod val="50000"/>
                  </a:schemeClr>
                </a:solidFill>
                <a:latin typeface="Consolas" pitchFamily="49" charset="0"/>
                <a:cs typeface="Consolas" pitchFamily="49" charset="0"/>
              </a:rPr>
              <a:t>	</a:t>
            </a:r>
            <a:r>
              <a:rPr lang="en-US" sz="3600" dirty="0" err="1">
                <a:solidFill>
                  <a:schemeClr val="bg2">
                    <a:lumMod val="50000"/>
                  </a:schemeClr>
                </a:solidFill>
                <a:latin typeface="Consolas" pitchFamily="49" charset="0"/>
                <a:cs typeface="Consolas" pitchFamily="49" charset="0"/>
              </a:rPr>
              <a:t>src</a:t>
            </a:r>
            <a:r>
              <a:rPr lang="en-US" sz="3600" dirty="0">
                <a:solidFill>
                  <a:schemeClr val="bg2">
                    <a:lumMod val="50000"/>
                  </a:schemeClr>
                </a:solidFill>
                <a:latin typeface="Consolas" pitchFamily="49" charset="0"/>
                <a:cs typeface="Consolas" pitchFamily="49" charset="0"/>
              </a:rPr>
              <a:t>: local('</a:t>
            </a:r>
            <a:r>
              <a:rPr lang="en-US" sz="3600" dirty="0" err="1">
                <a:solidFill>
                  <a:schemeClr val="bg2">
                    <a:lumMod val="50000"/>
                  </a:schemeClr>
                </a:solidFill>
                <a:latin typeface="Consolas" pitchFamily="49" charset="0"/>
                <a:cs typeface="Consolas" pitchFamily="49" charset="0"/>
              </a:rPr>
              <a:t>Henny</a:t>
            </a:r>
            <a:r>
              <a:rPr lang="en-US" sz="3600" dirty="0">
                <a:solidFill>
                  <a:schemeClr val="bg2">
                    <a:lumMod val="50000"/>
                  </a:schemeClr>
                </a:solidFill>
                <a:latin typeface="Consolas" pitchFamily="49" charset="0"/>
                <a:cs typeface="Consolas" pitchFamily="49" charset="0"/>
              </a:rPr>
              <a:t> Penny'), local('</a:t>
            </a:r>
            <a:r>
              <a:rPr lang="en-US" sz="3600" dirty="0" err="1">
                <a:solidFill>
                  <a:schemeClr val="bg2">
                    <a:lumMod val="50000"/>
                  </a:schemeClr>
                </a:solidFill>
                <a:latin typeface="Consolas" pitchFamily="49" charset="0"/>
                <a:cs typeface="Consolas" pitchFamily="49" charset="0"/>
              </a:rPr>
              <a:t>HennyPenny</a:t>
            </a:r>
            <a:r>
              <a:rPr lang="en-US" sz="3600" dirty="0">
                <a:solidFill>
                  <a:schemeClr val="bg2">
                    <a:lumMod val="50000"/>
                  </a:schemeClr>
                </a:solidFill>
                <a:latin typeface="Consolas" pitchFamily="49" charset="0"/>
                <a:cs typeface="Consolas" pitchFamily="49" charset="0"/>
              </a:rPr>
              <a:t>-Regular'),   </a:t>
            </a:r>
            <a:r>
              <a:rPr lang="en-US" sz="3600" dirty="0">
                <a:solidFill>
                  <a:schemeClr val="bg1">
                    <a:lumMod val="65000"/>
                  </a:schemeClr>
                </a:solidFill>
                <a:latin typeface="Consolas" pitchFamily="49" charset="0"/>
                <a:cs typeface="Consolas" pitchFamily="49" charset="0"/>
              </a:rPr>
              <a:t/>
            </a:r>
            <a:br>
              <a:rPr lang="en-US" sz="3600" dirty="0">
                <a:solidFill>
                  <a:schemeClr val="bg1">
                    <a:lumMod val="65000"/>
                  </a:schemeClr>
                </a:solidFill>
                <a:latin typeface="Consolas" pitchFamily="49" charset="0"/>
                <a:cs typeface="Consolas" pitchFamily="49" charset="0"/>
              </a:rPr>
            </a:br>
            <a:r>
              <a:rPr lang="en-US" sz="3600" dirty="0">
                <a:solidFill>
                  <a:schemeClr val="bg1">
                    <a:lumMod val="65000"/>
                  </a:schemeClr>
                </a:solidFill>
                <a:latin typeface="Consolas" pitchFamily="49" charset="0"/>
                <a:cs typeface="Consolas" pitchFamily="49" charset="0"/>
              </a:rPr>
              <a:t>	</a:t>
            </a:r>
            <a:r>
              <a:rPr lang="en-US" sz="3600" dirty="0" err="1">
                <a:solidFill>
                  <a:srgbClr val="292929"/>
                </a:solidFill>
                <a:latin typeface="Consolas" pitchFamily="49" charset="0"/>
                <a:cs typeface="Consolas" pitchFamily="49" charset="0"/>
              </a:rPr>
              <a:t>url</a:t>
            </a:r>
            <a:r>
              <a:rPr lang="en-US" sz="3600" dirty="0">
                <a:solidFill>
                  <a:srgbClr val="292929"/>
                </a:solidFill>
                <a:latin typeface="Consolas" pitchFamily="49" charset="0"/>
                <a:cs typeface="Consolas" pitchFamily="49" charset="0"/>
              </a:rPr>
              <a:t>('[base </a:t>
            </a:r>
            <a:r>
              <a:rPr lang="en-US" sz="3600" dirty="0" err="1">
                <a:solidFill>
                  <a:srgbClr val="292929"/>
                </a:solidFill>
                <a:latin typeface="Consolas" pitchFamily="49" charset="0"/>
                <a:cs typeface="Consolas" pitchFamily="49" charset="0"/>
              </a:rPr>
              <a:t>url</a:t>
            </a:r>
            <a:r>
              <a:rPr lang="en-US" sz="3600" dirty="0">
                <a:solidFill>
                  <a:srgbClr val="292929"/>
                </a:solidFill>
                <a:latin typeface="Consolas" pitchFamily="49" charset="0"/>
                <a:cs typeface="Consolas" pitchFamily="49" charset="0"/>
              </a:rPr>
              <a:t>]/</a:t>
            </a:r>
            <a:r>
              <a:rPr lang="en-US" sz="3600" dirty="0">
                <a:solidFill>
                  <a:srgbClr val="C00000"/>
                </a:solidFill>
                <a:latin typeface="Consolas" pitchFamily="49" charset="0"/>
                <a:cs typeface="Consolas" pitchFamily="49" charset="0"/>
              </a:rPr>
              <a:t>[font code]</a:t>
            </a:r>
            <a:r>
              <a:rPr lang="en-US" sz="3600" dirty="0">
                <a:solidFill>
                  <a:srgbClr val="292929"/>
                </a:solidFill>
                <a:latin typeface="Consolas" pitchFamily="49" charset="0"/>
                <a:cs typeface="Consolas" pitchFamily="49" charset="0"/>
              </a:rPr>
              <a:t>-</a:t>
            </a:r>
            <a:r>
              <a:rPr lang="en-US" sz="3600" dirty="0">
                <a:solidFill>
                  <a:srgbClr val="C00000"/>
                </a:solidFill>
                <a:latin typeface="Consolas" pitchFamily="49" charset="0"/>
                <a:cs typeface="Consolas" pitchFamily="49" charset="0"/>
              </a:rPr>
              <a:t>[format code]</a:t>
            </a:r>
            <a:r>
              <a:rPr lang="en-US" sz="3600" dirty="0">
                <a:solidFill>
                  <a:srgbClr val="292929"/>
                </a:solidFill>
                <a:latin typeface="Consolas" pitchFamily="49" charset="0"/>
                <a:cs typeface="Consolas" pitchFamily="49" charset="0"/>
              </a:rPr>
              <a:t>.</a:t>
            </a:r>
            <a:r>
              <a:rPr lang="en-US" sz="3600" dirty="0">
                <a:solidFill>
                  <a:srgbClr val="C00000"/>
                </a:solidFill>
                <a:latin typeface="Consolas" pitchFamily="49" charset="0"/>
                <a:cs typeface="Consolas" pitchFamily="49" charset="0"/>
              </a:rPr>
              <a:t>[</a:t>
            </a:r>
            <a:r>
              <a:rPr lang="en-US" sz="3600" dirty="0" err="1">
                <a:solidFill>
                  <a:srgbClr val="C00000"/>
                </a:solidFill>
                <a:latin typeface="Consolas" pitchFamily="49" charset="0"/>
                <a:cs typeface="Consolas" pitchFamily="49" charset="0"/>
              </a:rPr>
              <a:t>ext</a:t>
            </a:r>
            <a:r>
              <a:rPr lang="en-US" sz="3600" dirty="0">
                <a:solidFill>
                  <a:srgbClr val="C00000"/>
                </a:solidFill>
                <a:latin typeface="Consolas" pitchFamily="49" charset="0"/>
                <a:cs typeface="Consolas" pitchFamily="49" charset="0"/>
              </a:rPr>
              <a:t>]</a:t>
            </a:r>
            <a:r>
              <a:rPr lang="en-US" sz="3600" dirty="0">
                <a:solidFill>
                  <a:schemeClr val="tx1">
                    <a:lumMod val="50000"/>
                  </a:schemeClr>
                </a:solidFill>
                <a:latin typeface="Consolas" pitchFamily="49" charset="0"/>
                <a:cs typeface="Consolas" pitchFamily="49" charset="0"/>
              </a:rPr>
              <a:t>') format('</a:t>
            </a:r>
            <a:r>
              <a:rPr lang="en-US" sz="3600" dirty="0">
                <a:solidFill>
                  <a:srgbClr val="C00000"/>
                </a:solidFill>
                <a:latin typeface="Consolas" pitchFamily="49" charset="0"/>
                <a:cs typeface="Consolas" pitchFamily="49" charset="0"/>
              </a:rPr>
              <a:t>[format]</a:t>
            </a:r>
            <a:r>
              <a:rPr lang="en-US" sz="3600" dirty="0">
                <a:solidFill>
                  <a:srgbClr val="292929"/>
                </a:solidFill>
                <a:latin typeface="Consolas" pitchFamily="49" charset="0"/>
                <a:cs typeface="Consolas" pitchFamily="49" charset="0"/>
              </a:rPr>
              <a:t>');</a:t>
            </a:r>
            <a:r>
              <a:rPr lang="en-US" sz="3600" dirty="0">
                <a:solidFill>
                  <a:schemeClr val="bg1">
                    <a:lumMod val="65000"/>
                  </a:schemeClr>
                </a:solidFill>
                <a:latin typeface="Consolas" pitchFamily="49" charset="0"/>
                <a:cs typeface="Consolas" pitchFamily="49" charset="0"/>
              </a:rPr>
              <a:t/>
            </a:r>
            <a:br>
              <a:rPr lang="en-US" sz="3600" dirty="0">
                <a:solidFill>
                  <a:schemeClr val="bg1">
                    <a:lumMod val="65000"/>
                  </a:schemeClr>
                </a:solidFill>
                <a:latin typeface="Consolas" pitchFamily="49" charset="0"/>
                <a:cs typeface="Consolas" pitchFamily="49" charset="0"/>
              </a:rPr>
            </a:br>
            <a:r>
              <a:rPr lang="en-US" sz="3600" dirty="0">
                <a:solidFill>
                  <a:srgbClr val="5A5A5A"/>
                </a:solidFill>
                <a:latin typeface="Consolas" pitchFamily="49" charset="0"/>
                <a:cs typeface="Consolas" pitchFamily="49" charset="0"/>
              </a:rPr>
              <a:t>}</a:t>
            </a:r>
          </a:p>
          <a:p>
            <a:pPr algn="l" eaLnBrk="1" hangingPunct="1">
              <a:defRPr/>
            </a:pPr>
            <a:endParaRPr lang="en-US" sz="3600" dirty="0">
              <a:solidFill>
                <a:srgbClr val="292929"/>
              </a:solidFill>
              <a:latin typeface="Consolas" pitchFamily="49" charset="0"/>
            </a:endParaRPr>
          </a:p>
        </p:txBody>
      </p:sp>
      <p:pic>
        <p:nvPicPr>
          <p:cNvPr id="7" name="Picture 6" descr="browser_logos-safari.png"/>
          <p:cNvPicPr>
            <a:picLocks noChangeAspect="1"/>
          </p:cNvPicPr>
          <p:nvPr/>
        </p:nvPicPr>
        <p:blipFill>
          <a:blip r:embed="rId2" cstate="print"/>
          <a:srcRect/>
          <a:stretch>
            <a:fillRect/>
          </a:stretch>
        </p:blipFill>
        <p:spPr bwMode="auto">
          <a:xfrm>
            <a:off x="14631339" y="11935757"/>
            <a:ext cx="1509206" cy="1530127"/>
          </a:xfrm>
          <a:prstGeom prst="rect">
            <a:avLst/>
          </a:prstGeom>
          <a:noFill/>
          <a:ln w="9525">
            <a:noFill/>
            <a:miter lim="800000"/>
            <a:headEnd/>
            <a:tailEnd/>
          </a:ln>
        </p:spPr>
      </p:pic>
      <p:pic>
        <p:nvPicPr>
          <p:cNvPr id="9" name="Picture 8" descr="browser_logos-opera.png"/>
          <p:cNvPicPr>
            <a:picLocks noChangeAspect="1"/>
          </p:cNvPicPr>
          <p:nvPr/>
        </p:nvPicPr>
        <p:blipFill>
          <a:blip r:embed="rId3" cstate="print"/>
          <a:srcRect/>
          <a:stretch>
            <a:fillRect/>
          </a:stretch>
        </p:blipFill>
        <p:spPr bwMode="auto">
          <a:xfrm>
            <a:off x="17750199" y="12060448"/>
            <a:ext cx="1335361" cy="1359253"/>
          </a:xfrm>
          <a:prstGeom prst="rect">
            <a:avLst/>
          </a:prstGeom>
          <a:noFill/>
          <a:ln w="9525">
            <a:noFill/>
            <a:miter lim="800000"/>
            <a:headEnd/>
            <a:tailEnd/>
          </a:ln>
        </p:spPr>
      </p:pic>
      <p:pic>
        <p:nvPicPr>
          <p:cNvPr id="10" name="Picture 9" descr="browser_logos-firefox.png"/>
          <p:cNvPicPr>
            <a:picLocks noChangeAspect="1"/>
          </p:cNvPicPr>
          <p:nvPr/>
        </p:nvPicPr>
        <p:blipFill>
          <a:blip r:embed="rId4" cstate="print"/>
          <a:srcRect/>
          <a:stretch>
            <a:fillRect/>
          </a:stretch>
        </p:blipFill>
        <p:spPr bwMode="auto">
          <a:xfrm>
            <a:off x="19247284" y="12060447"/>
            <a:ext cx="1502612" cy="1359253"/>
          </a:xfrm>
          <a:prstGeom prst="rect">
            <a:avLst/>
          </a:prstGeom>
          <a:noFill/>
          <a:ln w="9525">
            <a:noFill/>
            <a:miter lim="800000"/>
            <a:headEnd/>
            <a:tailEnd/>
          </a:ln>
        </p:spPr>
      </p:pic>
      <p:pic>
        <p:nvPicPr>
          <p:cNvPr id="11" name="Picture 10" descr="browser_logos-chrome.png"/>
          <p:cNvPicPr>
            <a:picLocks noChangeAspect="1"/>
          </p:cNvPicPr>
          <p:nvPr/>
        </p:nvPicPr>
        <p:blipFill>
          <a:blip r:embed="rId5" cstate="print"/>
          <a:srcRect/>
          <a:stretch>
            <a:fillRect/>
          </a:stretch>
        </p:blipFill>
        <p:spPr bwMode="auto">
          <a:xfrm>
            <a:off x="20966979" y="11991176"/>
            <a:ext cx="1408112" cy="1459420"/>
          </a:xfrm>
          <a:prstGeom prst="rect">
            <a:avLst/>
          </a:prstGeom>
          <a:noFill/>
          <a:ln w="9525">
            <a:noFill/>
            <a:miter lim="800000"/>
            <a:headEnd/>
            <a:tailEnd/>
          </a:ln>
        </p:spPr>
      </p:pic>
      <p:pic>
        <p:nvPicPr>
          <p:cNvPr id="12" name="Picture 11" descr="browser_logos-explorer.png"/>
          <p:cNvPicPr>
            <a:picLocks noChangeAspect="1"/>
          </p:cNvPicPr>
          <p:nvPr/>
        </p:nvPicPr>
        <p:blipFill>
          <a:blip r:embed="rId6" cstate="print"/>
          <a:srcRect/>
          <a:stretch>
            <a:fillRect/>
          </a:stretch>
        </p:blipFill>
        <p:spPr bwMode="auto">
          <a:xfrm>
            <a:off x="16209818" y="12074303"/>
            <a:ext cx="1293091" cy="1261073"/>
          </a:xfrm>
          <a:prstGeom prst="rect">
            <a:avLst/>
          </a:prstGeom>
          <a:noFill/>
          <a:ln w="9525">
            <a:noFill/>
            <a:miter lim="800000"/>
            <a:headEnd/>
            <a:tailEnd/>
          </a:ln>
        </p:spPr>
      </p:pic>
    </p:spTree>
    <p:extLst>
      <p:ext uri="{BB962C8B-B14F-4D97-AF65-F5344CB8AC3E}">
        <p14:creationId xmlns:p14="http://schemas.microsoft.com/office/powerpoint/2010/main" val="27213383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Browser specific </a:t>
            </a:r>
            <a:r>
              <a:rPr lang="en-US" dirty="0" err="1" smtClean="0"/>
              <a:t>css</a:t>
            </a:r>
            <a:r>
              <a:rPr lang="en-US" dirty="0" smtClean="0"/>
              <a:t> - safari</a:t>
            </a:r>
            <a:endParaRPr lang="en-US" dirty="0"/>
          </a:p>
        </p:txBody>
      </p:sp>
      <p:sp>
        <p:nvSpPr>
          <p:cNvPr id="5" name="Rounded Rectangle 4"/>
          <p:cNvSpPr/>
          <p:nvPr/>
        </p:nvSpPr>
        <p:spPr>
          <a:xfrm>
            <a:off x="1204193" y="2710170"/>
            <a:ext cx="22104351" cy="9612632"/>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indent="0" algn="l">
              <a:buFontTx/>
              <a:buNone/>
              <a:tabLst>
                <a:tab pos="457200" algn="l"/>
              </a:tabLst>
              <a:defRPr/>
            </a:pPr>
            <a:r>
              <a:rPr lang="en-US" sz="3600" dirty="0">
                <a:solidFill>
                  <a:schemeClr val="bg2">
                    <a:lumMod val="75000"/>
                  </a:schemeClr>
                </a:solidFill>
                <a:latin typeface="Consolas" pitchFamily="49" charset="0"/>
                <a:cs typeface="Consolas" pitchFamily="49" charset="0"/>
              </a:rPr>
              <a:t>@font-face {  </a:t>
            </a:r>
            <a:br>
              <a:rPr lang="en-US" sz="3600" dirty="0">
                <a:solidFill>
                  <a:schemeClr val="bg2">
                    <a:lumMod val="75000"/>
                  </a:schemeClr>
                </a:solidFill>
                <a:latin typeface="Consolas" pitchFamily="49" charset="0"/>
                <a:cs typeface="Consolas" pitchFamily="49" charset="0"/>
              </a:rPr>
            </a:br>
            <a:r>
              <a:rPr lang="en-US" sz="3600" dirty="0">
                <a:solidFill>
                  <a:schemeClr val="bg2">
                    <a:lumMod val="75000"/>
                  </a:schemeClr>
                </a:solidFill>
                <a:latin typeface="Consolas" pitchFamily="49" charset="0"/>
                <a:cs typeface="Consolas" pitchFamily="49" charset="0"/>
              </a:rPr>
              <a:t>	font-family: '</a:t>
            </a:r>
            <a:r>
              <a:rPr lang="en-US" sz="3600" dirty="0" err="1">
                <a:solidFill>
                  <a:schemeClr val="bg2">
                    <a:lumMod val="75000"/>
                  </a:schemeClr>
                </a:solidFill>
                <a:latin typeface="Consolas" pitchFamily="49" charset="0"/>
                <a:cs typeface="Consolas" pitchFamily="49" charset="0"/>
              </a:rPr>
              <a:t>Henny</a:t>
            </a:r>
            <a:r>
              <a:rPr lang="en-US" sz="3600" dirty="0">
                <a:solidFill>
                  <a:schemeClr val="bg2">
                    <a:lumMod val="75000"/>
                  </a:schemeClr>
                </a:solidFill>
                <a:latin typeface="Consolas" pitchFamily="49" charset="0"/>
                <a:cs typeface="Consolas" pitchFamily="49" charset="0"/>
              </a:rPr>
              <a:t> Penny';  </a:t>
            </a:r>
            <a:br>
              <a:rPr lang="en-US" sz="3600" dirty="0">
                <a:solidFill>
                  <a:schemeClr val="bg2">
                    <a:lumMod val="75000"/>
                  </a:schemeClr>
                </a:solidFill>
                <a:latin typeface="Consolas" pitchFamily="49" charset="0"/>
                <a:cs typeface="Consolas" pitchFamily="49" charset="0"/>
              </a:rPr>
            </a:br>
            <a:r>
              <a:rPr lang="en-US" sz="3600" dirty="0">
                <a:solidFill>
                  <a:schemeClr val="bg2">
                    <a:lumMod val="75000"/>
                  </a:schemeClr>
                </a:solidFill>
                <a:latin typeface="Consolas" pitchFamily="49" charset="0"/>
                <a:cs typeface="Consolas" pitchFamily="49" charset="0"/>
              </a:rPr>
              <a:t>	font-style: normal;  </a:t>
            </a:r>
            <a:br>
              <a:rPr lang="en-US" sz="3600" dirty="0">
                <a:solidFill>
                  <a:schemeClr val="bg2">
                    <a:lumMod val="75000"/>
                  </a:schemeClr>
                </a:solidFill>
                <a:latin typeface="Consolas" pitchFamily="49" charset="0"/>
                <a:cs typeface="Consolas" pitchFamily="49" charset="0"/>
              </a:rPr>
            </a:br>
            <a:r>
              <a:rPr lang="en-US" sz="3600" dirty="0">
                <a:solidFill>
                  <a:schemeClr val="bg2">
                    <a:lumMod val="75000"/>
                  </a:schemeClr>
                </a:solidFill>
                <a:latin typeface="Consolas" pitchFamily="49" charset="0"/>
                <a:cs typeface="Consolas" pitchFamily="49" charset="0"/>
              </a:rPr>
              <a:t>	font-weight: 400;  </a:t>
            </a:r>
            <a:br>
              <a:rPr lang="en-US" sz="3600" dirty="0">
                <a:solidFill>
                  <a:schemeClr val="bg2">
                    <a:lumMod val="75000"/>
                  </a:schemeClr>
                </a:solidFill>
                <a:latin typeface="Consolas" pitchFamily="49" charset="0"/>
                <a:cs typeface="Consolas" pitchFamily="49" charset="0"/>
              </a:rPr>
            </a:br>
            <a:r>
              <a:rPr lang="en-US" sz="3600" dirty="0">
                <a:solidFill>
                  <a:schemeClr val="bg2">
                    <a:lumMod val="75000"/>
                  </a:schemeClr>
                </a:solidFill>
                <a:latin typeface="Consolas" pitchFamily="49" charset="0"/>
                <a:cs typeface="Consolas" pitchFamily="49" charset="0"/>
              </a:rPr>
              <a:t>	</a:t>
            </a:r>
            <a:r>
              <a:rPr lang="en-US" sz="3600" dirty="0" err="1">
                <a:solidFill>
                  <a:schemeClr val="bg2">
                    <a:lumMod val="75000"/>
                  </a:schemeClr>
                </a:solidFill>
                <a:latin typeface="Consolas" pitchFamily="49" charset="0"/>
                <a:cs typeface="Consolas" pitchFamily="49" charset="0"/>
              </a:rPr>
              <a:t>src</a:t>
            </a:r>
            <a:r>
              <a:rPr lang="en-US" sz="3600" dirty="0">
                <a:solidFill>
                  <a:schemeClr val="bg2">
                    <a:lumMod val="75000"/>
                  </a:schemeClr>
                </a:solidFill>
                <a:latin typeface="Consolas" pitchFamily="49" charset="0"/>
                <a:cs typeface="Consolas" pitchFamily="49" charset="0"/>
              </a:rPr>
              <a:t>: local('</a:t>
            </a:r>
            <a:r>
              <a:rPr lang="en-US" sz="3600" dirty="0" err="1">
                <a:solidFill>
                  <a:schemeClr val="bg2">
                    <a:lumMod val="75000"/>
                  </a:schemeClr>
                </a:solidFill>
                <a:latin typeface="Consolas" pitchFamily="49" charset="0"/>
                <a:cs typeface="Consolas" pitchFamily="49" charset="0"/>
              </a:rPr>
              <a:t>Henny</a:t>
            </a:r>
            <a:r>
              <a:rPr lang="en-US" sz="3600" dirty="0">
                <a:solidFill>
                  <a:schemeClr val="bg2">
                    <a:lumMod val="75000"/>
                  </a:schemeClr>
                </a:solidFill>
                <a:latin typeface="Consolas" pitchFamily="49" charset="0"/>
                <a:cs typeface="Consolas" pitchFamily="49" charset="0"/>
              </a:rPr>
              <a:t> Penny'), local('</a:t>
            </a:r>
            <a:r>
              <a:rPr lang="en-US" sz="3600" dirty="0" err="1">
                <a:solidFill>
                  <a:schemeClr val="bg2">
                    <a:lumMod val="75000"/>
                  </a:schemeClr>
                </a:solidFill>
                <a:latin typeface="Consolas" pitchFamily="49" charset="0"/>
                <a:cs typeface="Consolas" pitchFamily="49" charset="0"/>
              </a:rPr>
              <a:t>HennyPenny</a:t>
            </a:r>
            <a:r>
              <a:rPr lang="en-US" sz="3600" dirty="0">
                <a:solidFill>
                  <a:schemeClr val="bg2">
                    <a:lumMod val="75000"/>
                  </a:schemeClr>
                </a:solidFill>
                <a:latin typeface="Consolas" pitchFamily="49" charset="0"/>
                <a:cs typeface="Consolas" pitchFamily="49" charset="0"/>
              </a:rPr>
              <a:t>-Regular'),   </a:t>
            </a:r>
            <a:r>
              <a:rPr lang="en-US" sz="3600" dirty="0">
                <a:solidFill>
                  <a:schemeClr val="bg1">
                    <a:lumMod val="65000"/>
                  </a:schemeClr>
                </a:solidFill>
                <a:latin typeface="Consolas" pitchFamily="49" charset="0"/>
                <a:cs typeface="Consolas" pitchFamily="49" charset="0"/>
              </a:rPr>
              <a:t/>
            </a:r>
            <a:br>
              <a:rPr lang="en-US" sz="3600" dirty="0">
                <a:solidFill>
                  <a:schemeClr val="bg1">
                    <a:lumMod val="65000"/>
                  </a:schemeClr>
                </a:solidFill>
                <a:latin typeface="Consolas" pitchFamily="49" charset="0"/>
                <a:cs typeface="Consolas" pitchFamily="49" charset="0"/>
              </a:rPr>
            </a:br>
            <a:r>
              <a:rPr lang="en-US" sz="3600" dirty="0">
                <a:solidFill>
                  <a:schemeClr val="bg1">
                    <a:lumMod val="65000"/>
                  </a:schemeClr>
                </a:solidFill>
                <a:latin typeface="Consolas" pitchFamily="49" charset="0"/>
                <a:cs typeface="Consolas" pitchFamily="49" charset="0"/>
              </a:rPr>
              <a:t>	</a:t>
            </a:r>
            <a:r>
              <a:rPr lang="en-US" sz="3600" dirty="0" smtClean="0">
                <a:solidFill>
                  <a:schemeClr val="bg1">
                    <a:lumMod val="65000"/>
                  </a:schemeClr>
                </a:solidFill>
                <a:latin typeface="Consolas" pitchFamily="49" charset="0"/>
                <a:cs typeface="Consolas" pitchFamily="49" charset="0"/>
              </a:rPr>
              <a:t>		</a:t>
            </a:r>
            <a:r>
              <a:rPr lang="en-US" sz="3600" dirty="0" err="1" smtClean="0">
                <a:solidFill>
                  <a:schemeClr val="tx1"/>
                </a:solidFill>
                <a:latin typeface="Consolas" pitchFamily="49" charset="0"/>
                <a:cs typeface="Consolas" pitchFamily="49" charset="0"/>
              </a:rPr>
              <a:t>url</a:t>
            </a:r>
            <a:r>
              <a:rPr lang="en-US" sz="3600" dirty="0">
                <a:solidFill>
                  <a:schemeClr val="tx1"/>
                </a:solidFill>
                <a:latin typeface="Consolas" pitchFamily="49" charset="0"/>
                <a:cs typeface="Consolas" pitchFamily="49" charset="0"/>
              </a:rPr>
              <a:t>('[font </a:t>
            </a:r>
            <a:r>
              <a:rPr lang="en-US" sz="3600" dirty="0" err="1">
                <a:solidFill>
                  <a:schemeClr val="tx1"/>
                </a:solidFill>
                <a:latin typeface="Consolas" pitchFamily="49" charset="0"/>
                <a:cs typeface="Consolas" pitchFamily="49" charset="0"/>
              </a:rPr>
              <a:t>url</a:t>
            </a:r>
            <a:r>
              <a:rPr lang="en-US" sz="3600" dirty="0">
                <a:solidFill>
                  <a:schemeClr val="tx1"/>
                </a:solidFill>
                <a:latin typeface="Consolas" pitchFamily="49" charset="0"/>
                <a:cs typeface="Consolas" pitchFamily="49" charset="0"/>
              </a:rPr>
              <a:t>].</a:t>
            </a:r>
            <a:r>
              <a:rPr lang="en-US" sz="3600" u="sng" dirty="0">
                <a:solidFill>
                  <a:srgbClr val="C00000"/>
                </a:solidFill>
                <a:latin typeface="Consolas" pitchFamily="49" charset="0"/>
                <a:cs typeface="Consolas" pitchFamily="49" charset="0"/>
              </a:rPr>
              <a:t>[</a:t>
            </a:r>
            <a:r>
              <a:rPr lang="en-US" sz="3600" u="sng" dirty="0" err="1">
                <a:solidFill>
                  <a:srgbClr val="C00000"/>
                </a:solidFill>
                <a:latin typeface="Consolas" pitchFamily="49" charset="0"/>
                <a:cs typeface="Consolas" pitchFamily="49" charset="0"/>
              </a:rPr>
              <a:t>ext</a:t>
            </a:r>
            <a:r>
              <a:rPr lang="en-US" sz="3600" u="sng" dirty="0">
                <a:solidFill>
                  <a:srgbClr val="C00000"/>
                </a:solidFill>
                <a:latin typeface="Consolas" pitchFamily="49" charset="0"/>
                <a:cs typeface="Consolas" pitchFamily="49" charset="0"/>
              </a:rPr>
              <a:t>]</a:t>
            </a:r>
            <a:r>
              <a:rPr lang="en-US" sz="3600" dirty="0">
                <a:solidFill>
                  <a:schemeClr val="tx1"/>
                </a:solidFill>
                <a:latin typeface="Consolas" pitchFamily="49" charset="0"/>
                <a:cs typeface="Consolas" pitchFamily="49" charset="0"/>
              </a:rPr>
              <a:t>') format('</a:t>
            </a:r>
            <a:r>
              <a:rPr lang="en-US" sz="3600" u="sng" dirty="0">
                <a:solidFill>
                  <a:srgbClr val="C00000"/>
                </a:solidFill>
                <a:latin typeface="Consolas" pitchFamily="49" charset="0"/>
                <a:cs typeface="Consolas" pitchFamily="49" charset="0"/>
              </a:rPr>
              <a:t>[format]</a:t>
            </a:r>
            <a:r>
              <a:rPr lang="en-US" sz="3600" dirty="0">
                <a:solidFill>
                  <a:schemeClr val="tx1"/>
                </a:solidFill>
                <a:latin typeface="Consolas" pitchFamily="49" charset="0"/>
                <a:cs typeface="Consolas" pitchFamily="49" charset="0"/>
              </a:rPr>
              <a:t>');</a:t>
            </a:r>
            <a:r>
              <a:rPr lang="en-US" sz="3600" dirty="0">
                <a:solidFill>
                  <a:schemeClr val="bg1">
                    <a:lumMod val="65000"/>
                  </a:schemeClr>
                </a:solidFill>
                <a:latin typeface="Consolas" pitchFamily="49" charset="0"/>
                <a:cs typeface="Consolas" pitchFamily="49" charset="0"/>
              </a:rPr>
              <a:t/>
            </a:r>
            <a:br>
              <a:rPr lang="en-US" sz="3600" dirty="0">
                <a:solidFill>
                  <a:schemeClr val="bg1">
                    <a:lumMod val="65000"/>
                  </a:schemeClr>
                </a:solidFill>
                <a:latin typeface="Consolas" pitchFamily="49" charset="0"/>
                <a:cs typeface="Consolas" pitchFamily="49" charset="0"/>
              </a:rPr>
            </a:br>
            <a:r>
              <a:rPr lang="en-US" sz="3600" dirty="0">
                <a:solidFill>
                  <a:srgbClr val="878787"/>
                </a:solidFill>
                <a:latin typeface="Consolas" pitchFamily="49" charset="0"/>
                <a:cs typeface="Consolas" pitchFamily="49" charset="0"/>
              </a:rPr>
              <a:t>}</a:t>
            </a:r>
          </a:p>
          <a:p>
            <a:pPr marL="0" indent="0" algn="l">
              <a:buFontTx/>
              <a:buNone/>
              <a:tabLst>
                <a:tab pos="457200" algn="l"/>
              </a:tabLst>
              <a:defRPr/>
            </a:pPr>
            <a:endParaRPr lang="en-US" sz="3600" dirty="0">
              <a:solidFill>
                <a:schemeClr val="bg1">
                  <a:lumMod val="65000"/>
                </a:schemeClr>
              </a:solidFill>
              <a:latin typeface="Consolas" pitchFamily="49" charset="0"/>
              <a:cs typeface="Consolas" pitchFamily="49" charset="0"/>
            </a:endParaRPr>
          </a:p>
          <a:p>
            <a:pPr marL="0" indent="0" algn="l">
              <a:buFontTx/>
              <a:buNone/>
              <a:tabLst>
                <a:tab pos="457200" algn="l"/>
              </a:tabLst>
              <a:defRPr/>
            </a:pPr>
            <a:r>
              <a:rPr lang="en-US" sz="3600" kern="1200" dirty="0">
                <a:solidFill>
                  <a:srgbClr val="878787"/>
                </a:solidFill>
                <a:latin typeface="Consolas" pitchFamily="49" charset="0"/>
                <a:cs typeface="Consolas" pitchFamily="49" charset="0"/>
              </a:rPr>
              <a:t>@font-face {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font-family: '</a:t>
            </a:r>
            <a:r>
              <a:rPr lang="en-US" sz="3600" kern="1200" dirty="0" err="1">
                <a:solidFill>
                  <a:srgbClr val="878787"/>
                </a:solidFill>
                <a:latin typeface="Consolas" pitchFamily="49" charset="0"/>
                <a:cs typeface="Consolas" pitchFamily="49" charset="0"/>
              </a:rPr>
              <a:t>Henny</a:t>
            </a:r>
            <a:r>
              <a:rPr lang="en-US" sz="3600" kern="1200" dirty="0">
                <a:solidFill>
                  <a:srgbClr val="878787"/>
                </a:solidFill>
                <a:latin typeface="Consolas" pitchFamily="49" charset="0"/>
                <a:cs typeface="Consolas" pitchFamily="49" charset="0"/>
              </a:rPr>
              <a:t> Penny';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font-style: normal;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font-weight: 400;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a:t>
            </a:r>
            <a:r>
              <a:rPr lang="en-US" sz="3600" kern="1200" dirty="0" err="1">
                <a:solidFill>
                  <a:srgbClr val="878787"/>
                </a:solidFill>
                <a:latin typeface="Consolas" pitchFamily="49" charset="0"/>
                <a:cs typeface="Consolas" pitchFamily="49" charset="0"/>
              </a:rPr>
              <a:t>src</a:t>
            </a:r>
            <a:r>
              <a:rPr lang="en-US" sz="3600" kern="1200" dirty="0">
                <a:solidFill>
                  <a:srgbClr val="878787"/>
                </a:solidFill>
                <a:latin typeface="Consolas" pitchFamily="49" charset="0"/>
                <a:cs typeface="Consolas" pitchFamily="49" charset="0"/>
              </a:rPr>
              <a:t>: local('</a:t>
            </a:r>
            <a:r>
              <a:rPr lang="en-US" sz="3600" kern="1200" dirty="0" err="1">
                <a:solidFill>
                  <a:srgbClr val="878787"/>
                </a:solidFill>
                <a:latin typeface="Consolas" pitchFamily="49" charset="0"/>
                <a:cs typeface="Consolas" pitchFamily="49" charset="0"/>
              </a:rPr>
              <a:t>Henny</a:t>
            </a:r>
            <a:r>
              <a:rPr lang="en-US" sz="3600" kern="1200" dirty="0">
                <a:solidFill>
                  <a:srgbClr val="878787"/>
                </a:solidFill>
                <a:latin typeface="Consolas" pitchFamily="49" charset="0"/>
                <a:cs typeface="Consolas" pitchFamily="49" charset="0"/>
              </a:rPr>
              <a:t> Penny'), local('</a:t>
            </a:r>
            <a:r>
              <a:rPr lang="en-US" sz="3600" kern="1200" dirty="0" err="1">
                <a:solidFill>
                  <a:srgbClr val="878787"/>
                </a:solidFill>
                <a:latin typeface="Consolas" pitchFamily="49" charset="0"/>
                <a:cs typeface="Consolas" pitchFamily="49" charset="0"/>
              </a:rPr>
              <a:t>HennyPenny</a:t>
            </a:r>
            <a:r>
              <a:rPr lang="en-US" sz="3600" kern="1200" dirty="0">
                <a:solidFill>
                  <a:srgbClr val="878787"/>
                </a:solidFill>
                <a:latin typeface="Consolas" pitchFamily="49" charset="0"/>
                <a:cs typeface="Consolas" pitchFamily="49" charset="0"/>
              </a:rPr>
              <a:t>-Regular'), </a:t>
            </a:r>
            <a:r>
              <a:rPr lang="en-US" sz="3600" kern="1200" dirty="0">
                <a:solidFill>
                  <a:schemeClr val="bg1">
                    <a:lumMod val="65000"/>
                  </a:schemeClr>
                </a:solidFill>
                <a:latin typeface="Consolas" pitchFamily="49" charset="0"/>
                <a:cs typeface="Consolas" pitchFamily="49" charset="0"/>
              </a:rPr>
              <a:t>	</a:t>
            </a:r>
            <a:endParaRPr lang="en-US" sz="3600" kern="1200" dirty="0" smtClean="0">
              <a:solidFill>
                <a:schemeClr val="bg1">
                  <a:lumMod val="65000"/>
                </a:schemeClr>
              </a:solidFill>
              <a:latin typeface="Consolas" pitchFamily="49" charset="0"/>
              <a:cs typeface="Consolas" pitchFamily="49" charset="0"/>
            </a:endParaRPr>
          </a:p>
          <a:p>
            <a:pPr marL="0" indent="0" algn="l">
              <a:buFontTx/>
              <a:buNone/>
              <a:tabLst>
                <a:tab pos="457200" algn="l"/>
              </a:tabLst>
              <a:defRPr/>
            </a:pPr>
            <a:r>
              <a:rPr lang="en-US" sz="3600" kern="1200" dirty="0">
                <a:solidFill>
                  <a:schemeClr val="bg1">
                    <a:lumMod val="65000"/>
                  </a:schemeClr>
                </a:solidFill>
                <a:latin typeface="Consolas" pitchFamily="49" charset="0"/>
                <a:cs typeface="Consolas" pitchFamily="49" charset="0"/>
              </a:rPr>
              <a:t>	</a:t>
            </a:r>
            <a:r>
              <a:rPr lang="en-US" sz="3600" kern="1200" dirty="0" smtClean="0">
                <a:solidFill>
                  <a:schemeClr val="bg1">
                    <a:lumMod val="65000"/>
                  </a:schemeClr>
                </a:solidFill>
                <a:latin typeface="Consolas" pitchFamily="49" charset="0"/>
                <a:cs typeface="Consolas" pitchFamily="49" charset="0"/>
              </a:rPr>
              <a:t>		</a:t>
            </a:r>
            <a:r>
              <a:rPr lang="en-US" sz="3600" kern="1200" dirty="0" err="1" smtClean="0">
                <a:solidFill>
                  <a:schemeClr val="tx1"/>
                </a:solidFill>
                <a:latin typeface="Consolas" pitchFamily="49" charset="0"/>
                <a:cs typeface="Consolas" pitchFamily="49" charset="0"/>
              </a:rPr>
              <a:t>url</a:t>
            </a:r>
            <a:r>
              <a:rPr lang="en-US" sz="3600" kern="1200" dirty="0">
                <a:solidFill>
                  <a:schemeClr val="tx1"/>
                </a:solidFill>
                <a:latin typeface="Consolas" pitchFamily="49" charset="0"/>
                <a:cs typeface="Consolas" pitchFamily="49" charset="0"/>
              </a:rPr>
              <a:t>('http://</a:t>
            </a:r>
            <a:r>
              <a:rPr lang="en-US" sz="3600" kern="1200" dirty="0" err="1">
                <a:solidFill>
                  <a:schemeClr val="tx1"/>
                </a:solidFill>
                <a:latin typeface="Consolas" pitchFamily="49" charset="0"/>
                <a:cs typeface="Consolas" pitchFamily="49" charset="0"/>
              </a:rPr>
              <a:t>themes.googleusercontent.com</a:t>
            </a:r>
            <a:r>
              <a:rPr lang="en-US" sz="3600" kern="1200" dirty="0">
                <a:solidFill>
                  <a:schemeClr val="tx1"/>
                </a:solidFill>
                <a:latin typeface="Consolas" pitchFamily="49" charset="0"/>
                <a:cs typeface="Consolas" pitchFamily="49" charset="0"/>
              </a:rPr>
              <a:t>/static/fonts/</a:t>
            </a:r>
            <a:r>
              <a:rPr lang="en-US" sz="3600" kern="1200" dirty="0" err="1">
                <a:solidFill>
                  <a:schemeClr val="tx1"/>
                </a:solidFill>
                <a:latin typeface="Consolas" pitchFamily="49" charset="0"/>
                <a:cs typeface="Consolas" pitchFamily="49" charset="0"/>
              </a:rPr>
              <a:t>hennypenny</a:t>
            </a:r>
            <a:r>
              <a:rPr lang="en-US" sz="3600" kern="1200" dirty="0">
                <a:solidFill>
                  <a:schemeClr val="tx1"/>
                </a:solidFill>
                <a:latin typeface="Consolas" pitchFamily="49" charset="0"/>
                <a:cs typeface="Consolas" pitchFamily="49" charset="0"/>
              </a:rPr>
              <a:t>/v1/</a:t>
            </a:r>
            <a:br>
              <a:rPr lang="en-US" sz="3600" kern="1200" dirty="0">
                <a:solidFill>
                  <a:schemeClr val="tx1"/>
                </a:solidFill>
                <a:latin typeface="Consolas" pitchFamily="49" charset="0"/>
                <a:cs typeface="Consolas" pitchFamily="49" charset="0"/>
              </a:rPr>
            </a:br>
            <a:r>
              <a:rPr lang="en-US" sz="3600" kern="1200" dirty="0">
                <a:solidFill>
                  <a:schemeClr val="tx1"/>
                </a:solidFill>
                <a:latin typeface="Consolas" pitchFamily="49" charset="0"/>
                <a:cs typeface="Consolas" pitchFamily="49" charset="0"/>
              </a:rPr>
              <a:t>			5KmZ_gfx8tPgQLMk4S-Pvp0EAVxt0G0biEntp43Qt6E.</a:t>
            </a:r>
            <a:r>
              <a:rPr lang="en-US" sz="3600" u="sng" kern="1200" dirty="0">
                <a:solidFill>
                  <a:srgbClr val="C00000"/>
                </a:solidFill>
                <a:latin typeface="Consolas" pitchFamily="49" charset="0"/>
                <a:cs typeface="Consolas" pitchFamily="49" charset="0"/>
              </a:rPr>
              <a:t>ttf</a:t>
            </a:r>
            <a:r>
              <a:rPr lang="en-US" sz="3600" kern="1200" dirty="0">
                <a:solidFill>
                  <a:schemeClr val="tx1"/>
                </a:solidFill>
                <a:latin typeface="Consolas" pitchFamily="49" charset="0"/>
                <a:cs typeface="Consolas" pitchFamily="49" charset="0"/>
              </a:rPr>
              <a:t>') format('</a:t>
            </a:r>
            <a:r>
              <a:rPr lang="en-US" sz="3600" u="sng" kern="1200" dirty="0" err="1">
                <a:solidFill>
                  <a:srgbClr val="C00000"/>
                </a:solidFill>
                <a:latin typeface="Consolas" pitchFamily="49" charset="0"/>
                <a:cs typeface="Consolas" pitchFamily="49" charset="0"/>
              </a:rPr>
              <a:t>truetype</a:t>
            </a:r>
            <a:r>
              <a:rPr lang="en-US" sz="3600" kern="1200" dirty="0">
                <a:solidFill>
                  <a:schemeClr val="tx1"/>
                </a:solidFill>
                <a:latin typeface="Consolas" pitchFamily="49" charset="0"/>
                <a:cs typeface="Consolas" pitchFamily="49" charset="0"/>
              </a:rPr>
              <a:t>'); </a:t>
            </a:r>
            <a:r>
              <a:rPr lang="en-US" sz="3600" kern="1200" dirty="0">
                <a:solidFill>
                  <a:schemeClr val="bg1">
                    <a:lumMod val="65000"/>
                  </a:schemeClr>
                </a:solidFill>
                <a:latin typeface="Consolas" pitchFamily="49" charset="0"/>
                <a:cs typeface="Consolas" pitchFamily="49" charset="0"/>
              </a:rPr>
              <a:t/>
            </a:r>
            <a:br>
              <a:rPr lang="en-US" sz="3600" kern="1200" dirty="0">
                <a:solidFill>
                  <a:schemeClr val="bg1">
                    <a:lumMod val="65000"/>
                  </a:schemeClr>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a:t>
            </a:r>
            <a:r>
              <a:rPr lang="en-US" sz="3600" dirty="0">
                <a:solidFill>
                  <a:srgbClr val="878787"/>
                </a:solidFill>
                <a:latin typeface="Consolas" pitchFamily="49" charset="0"/>
                <a:cs typeface="Consolas" pitchFamily="49" charset="0"/>
              </a:rPr>
              <a:t> </a:t>
            </a:r>
          </a:p>
          <a:p>
            <a:pPr algn="l">
              <a:buFontTx/>
              <a:buNone/>
              <a:defRPr/>
            </a:pPr>
            <a:endParaRPr lang="en-US" sz="3600" dirty="0">
              <a:latin typeface="Consolas" pitchFamily="49" charset="0"/>
              <a:cs typeface="Consolas" pitchFamily="49" charset="0"/>
            </a:endParaRPr>
          </a:p>
        </p:txBody>
      </p:sp>
      <p:pic>
        <p:nvPicPr>
          <p:cNvPr id="4" name="Picture 3" descr="browser_logos-safari.png"/>
          <p:cNvPicPr>
            <a:picLocks noChangeAspect="1"/>
          </p:cNvPicPr>
          <p:nvPr/>
        </p:nvPicPr>
        <p:blipFill>
          <a:blip r:embed="rId2" cstate="print"/>
          <a:srcRect/>
          <a:stretch>
            <a:fillRect/>
          </a:stretch>
        </p:blipFill>
        <p:spPr bwMode="auto">
          <a:xfrm>
            <a:off x="20588792" y="2049891"/>
            <a:ext cx="2858295" cy="2897917"/>
          </a:xfrm>
          <a:prstGeom prst="rect">
            <a:avLst/>
          </a:prstGeom>
          <a:noFill/>
          <a:ln w="9525">
            <a:noFill/>
            <a:miter lim="800000"/>
            <a:headEnd/>
            <a:tailEnd/>
          </a:ln>
        </p:spPr>
      </p:pic>
    </p:spTree>
    <p:extLst>
      <p:ext uri="{BB962C8B-B14F-4D97-AF65-F5344CB8AC3E}">
        <p14:creationId xmlns:p14="http://schemas.microsoft.com/office/powerpoint/2010/main" val="8640027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Browser specific </a:t>
            </a:r>
            <a:r>
              <a:rPr lang="en-US" dirty="0" err="1" smtClean="0"/>
              <a:t>css</a:t>
            </a:r>
            <a:r>
              <a:rPr lang="en-US" dirty="0" smtClean="0"/>
              <a:t> – </a:t>
            </a:r>
            <a:br>
              <a:rPr lang="en-US" dirty="0" smtClean="0"/>
            </a:br>
            <a:r>
              <a:rPr lang="en-US" dirty="0" smtClean="0"/>
              <a:t>Firefox and opera</a:t>
            </a:r>
            <a:endParaRPr lang="en-US" dirty="0"/>
          </a:p>
        </p:txBody>
      </p:sp>
      <p:sp>
        <p:nvSpPr>
          <p:cNvPr id="5" name="Rounded Rectangle 4"/>
          <p:cNvSpPr/>
          <p:nvPr/>
        </p:nvSpPr>
        <p:spPr>
          <a:xfrm>
            <a:off x="1204193" y="3484870"/>
            <a:ext cx="22104351" cy="9612632"/>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indent="0" algn="l">
              <a:buFontTx/>
              <a:buNone/>
              <a:tabLst>
                <a:tab pos="457200" algn="l"/>
              </a:tabLst>
              <a:defRPr/>
            </a:pPr>
            <a:r>
              <a:rPr lang="en-US" sz="3600" dirty="0">
                <a:solidFill>
                  <a:srgbClr val="878787"/>
                </a:solidFill>
                <a:latin typeface="Consolas" pitchFamily="49" charset="0"/>
                <a:cs typeface="Consolas" pitchFamily="49" charset="0"/>
              </a:rPr>
              <a:t>@font-face {  </a:t>
            </a:r>
            <a:br>
              <a:rPr lang="en-US" sz="3600" dirty="0">
                <a:solidFill>
                  <a:srgbClr val="878787"/>
                </a:solidFill>
                <a:latin typeface="Consolas" pitchFamily="49" charset="0"/>
                <a:cs typeface="Consolas" pitchFamily="49" charset="0"/>
              </a:rPr>
            </a:br>
            <a:r>
              <a:rPr lang="en-US" sz="3600" dirty="0">
                <a:solidFill>
                  <a:srgbClr val="878787"/>
                </a:solidFill>
                <a:latin typeface="Consolas" pitchFamily="49" charset="0"/>
                <a:cs typeface="Consolas" pitchFamily="49" charset="0"/>
              </a:rPr>
              <a:t>	font-family: '</a:t>
            </a:r>
            <a:r>
              <a:rPr lang="en-US" sz="3600" dirty="0" err="1">
                <a:solidFill>
                  <a:srgbClr val="878787"/>
                </a:solidFill>
                <a:latin typeface="Consolas" pitchFamily="49" charset="0"/>
                <a:cs typeface="Consolas" pitchFamily="49" charset="0"/>
              </a:rPr>
              <a:t>Henny</a:t>
            </a:r>
            <a:r>
              <a:rPr lang="en-US" sz="3600" dirty="0">
                <a:solidFill>
                  <a:srgbClr val="878787"/>
                </a:solidFill>
                <a:latin typeface="Consolas" pitchFamily="49" charset="0"/>
                <a:cs typeface="Consolas" pitchFamily="49" charset="0"/>
              </a:rPr>
              <a:t> Penny';  </a:t>
            </a:r>
            <a:br>
              <a:rPr lang="en-US" sz="3600" dirty="0">
                <a:solidFill>
                  <a:srgbClr val="878787"/>
                </a:solidFill>
                <a:latin typeface="Consolas" pitchFamily="49" charset="0"/>
                <a:cs typeface="Consolas" pitchFamily="49" charset="0"/>
              </a:rPr>
            </a:br>
            <a:r>
              <a:rPr lang="en-US" sz="3600" dirty="0">
                <a:solidFill>
                  <a:srgbClr val="878787"/>
                </a:solidFill>
                <a:latin typeface="Consolas" pitchFamily="49" charset="0"/>
                <a:cs typeface="Consolas" pitchFamily="49" charset="0"/>
              </a:rPr>
              <a:t>	font-style: normal;  </a:t>
            </a:r>
            <a:br>
              <a:rPr lang="en-US" sz="3600" dirty="0">
                <a:solidFill>
                  <a:srgbClr val="878787"/>
                </a:solidFill>
                <a:latin typeface="Consolas" pitchFamily="49" charset="0"/>
                <a:cs typeface="Consolas" pitchFamily="49" charset="0"/>
              </a:rPr>
            </a:br>
            <a:r>
              <a:rPr lang="en-US" sz="3600" dirty="0">
                <a:solidFill>
                  <a:srgbClr val="878787"/>
                </a:solidFill>
                <a:latin typeface="Consolas" pitchFamily="49" charset="0"/>
                <a:cs typeface="Consolas" pitchFamily="49" charset="0"/>
              </a:rPr>
              <a:t>	font-weight: 400;  </a:t>
            </a:r>
            <a:br>
              <a:rPr lang="en-US" sz="3600" dirty="0">
                <a:solidFill>
                  <a:srgbClr val="878787"/>
                </a:solidFill>
                <a:latin typeface="Consolas" pitchFamily="49" charset="0"/>
                <a:cs typeface="Consolas" pitchFamily="49" charset="0"/>
              </a:rPr>
            </a:br>
            <a:r>
              <a:rPr lang="en-US" sz="3600" dirty="0">
                <a:solidFill>
                  <a:srgbClr val="878787"/>
                </a:solidFill>
                <a:latin typeface="Consolas" pitchFamily="49" charset="0"/>
                <a:cs typeface="Consolas" pitchFamily="49" charset="0"/>
              </a:rPr>
              <a:t>	</a:t>
            </a:r>
            <a:r>
              <a:rPr lang="en-US" sz="3600" dirty="0" err="1">
                <a:solidFill>
                  <a:srgbClr val="878787"/>
                </a:solidFill>
                <a:latin typeface="Consolas" pitchFamily="49" charset="0"/>
                <a:cs typeface="Consolas" pitchFamily="49" charset="0"/>
              </a:rPr>
              <a:t>src</a:t>
            </a:r>
            <a:r>
              <a:rPr lang="en-US" sz="3600" dirty="0">
                <a:solidFill>
                  <a:srgbClr val="878787"/>
                </a:solidFill>
                <a:latin typeface="Consolas" pitchFamily="49" charset="0"/>
                <a:cs typeface="Consolas" pitchFamily="49" charset="0"/>
              </a:rPr>
              <a:t>: local('</a:t>
            </a:r>
            <a:r>
              <a:rPr lang="en-US" sz="3600" dirty="0" err="1">
                <a:solidFill>
                  <a:srgbClr val="878787"/>
                </a:solidFill>
                <a:latin typeface="Consolas" pitchFamily="49" charset="0"/>
                <a:cs typeface="Consolas" pitchFamily="49" charset="0"/>
              </a:rPr>
              <a:t>Henny</a:t>
            </a:r>
            <a:r>
              <a:rPr lang="en-US" sz="3600" dirty="0">
                <a:solidFill>
                  <a:srgbClr val="878787"/>
                </a:solidFill>
                <a:latin typeface="Consolas" pitchFamily="49" charset="0"/>
                <a:cs typeface="Consolas" pitchFamily="49" charset="0"/>
              </a:rPr>
              <a:t> Penny'), local('</a:t>
            </a:r>
            <a:r>
              <a:rPr lang="en-US" sz="3600" dirty="0" err="1">
                <a:solidFill>
                  <a:srgbClr val="878787"/>
                </a:solidFill>
                <a:latin typeface="Consolas" pitchFamily="49" charset="0"/>
                <a:cs typeface="Consolas" pitchFamily="49" charset="0"/>
              </a:rPr>
              <a:t>HennyPenny</a:t>
            </a:r>
            <a:r>
              <a:rPr lang="en-US" sz="3600" dirty="0">
                <a:solidFill>
                  <a:srgbClr val="878787"/>
                </a:solidFill>
                <a:latin typeface="Consolas" pitchFamily="49" charset="0"/>
                <a:cs typeface="Consolas" pitchFamily="49" charset="0"/>
              </a:rPr>
              <a:t>-Regular'),</a:t>
            </a:r>
            <a:r>
              <a:rPr lang="en-US" sz="3600" dirty="0">
                <a:solidFill>
                  <a:schemeClr val="bg1">
                    <a:lumMod val="65000"/>
                  </a:schemeClr>
                </a:solidFill>
                <a:latin typeface="Consolas" pitchFamily="49" charset="0"/>
                <a:cs typeface="Consolas" pitchFamily="49" charset="0"/>
              </a:rPr>
              <a:t>   </a:t>
            </a:r>
            <a:br>
              <a:rPr lang="en-US" sz="3600" dirty="0">
                <a:solidFill>
                  <a:schemeClr val="bg1">
                    <a:lumMod val="65000"/>
                  </a:schemeClr>
                </a:solidFill>
                <a:latin typeface="Consolas" pitchFamily="49" charset="0"/>
                <a:cs typeface="Consolas" pitchFamily="49" charset="0"/>
              </a:rPr>
            </a:br>
            <a:r>
              <a:rPr lang="en-US" sz="3600" dirty="0">
                <a:solidFill>
                  <a:schemeClr val="bg1">
                    <a:lumMod val="65000"/>
                  </a:schemeClr>
                </a:solidFill>
                <a:latin typeface="Consolas" pitchFamily="49" charset="0"/>
                <a:cs typeface="Consolas" pitchFamily="49" charset="0"/>
              </a:rPr>
              <a:t>	</a:t>
            </a:r>
            <a:r>
              <a:rPr lang="en-US" sz="3600" dirty="0" err="1">
                <a:solidFill>
                  <a:schemeClr val="tx1"/>
                </a:solidFill>
                <a:latin typeface="Consolas" pitchFamily="49" charset="0"/>
                <a:cs typeface="Consolas" pitchFamily="49" charset="0"/>
              </a:rPr>
              <a:t>url</a:t>
            </a:r>
            <a:r>
              <a:rPr lang="en-US" sz="3600" dirty="0">
                <a:solidFill>
                  <a:schemeClr val="tx1"/>
                </a:solidFill>
                <a:latin typeface="Consolas" pitchFamily="49" charset="0"/>
                <a:cs typeface="Consolas" pitchFamily="49" charset="0"/>
              </a:rPr>
              <a:t>('[font </a:t>
            </a:r>
            <a:r>
              <a:rPr lang="en-US" sz="3600" dirty="0" err="1">
                <a:solidFill>
                  <a:schemeClr val="tx1"/>
                </a:solidFill>
                <a:latin typeface="Consolas" pitchFamily="49" charset="0"/>
                <a:cs typeface="Consolas" pitchFamily="49" charset="0"/>
              </a:rPr>
              <a:t>url</a:t>
            </a:r>
            <a:r>
              <a:rPr lang="en-US" sz="3600" dirty="0">
                <a:solidFill>
                  <a:schemeClr val="tx1"/>
                </a:solidFill>
                <a:latin typeface="Consolas" pitchFamily="49" charset="0"/>
                <a:cs typeface="Consolas" pitchFamily="49" charset="0"/>
              </a:rPr>
              <a:t>].</a:t>
            </a:r>
            <a:r>
              <a:rPr lang="en-US" sz="3600" u="sng" dirty="0">
                <a:solidFill>
                  <a:srgbClr val="C00000"/>
                </a:solidFill>
                <a:latin typeface="Consolas" pitchFamily="49" charset="0"/>
                <a:cs typeface="Consolas" pitchFamily="49" charset="0"/>
              </a:rPr>
              <a:t>[</a:t>
            </a:r>
            <a:r>
              <a:rPr lang="en-US" sz="3600" u="sng" dirty="0" err="1">
                <a:solidFill>
                  <a:srgbClr val="C00000"/>
                </a:solidFill>
                <a:latin typeface="Consolas" pitchFamily="49" charset="0"/>
                <a:cs typeface="Consolas" pitchFamily="49" charset="0"/>
              </a:rPr>
              <a:t>ext</a:t>
            </a:r>
            <a:r>
              <a:rPr lang="en-US" sz="3600" u="sng" dirty="0">
                <a:solidFill>
                  <a:srgbClr val="C00000"/>
                </a:solidFill>
                <a:latin typeface="Consolas" pitchFamily="49" charset="0"/>
                <a:cs typeface="Consolas" pitchFamily="49" charset="0"/>
              </a:rPr>
              <a:t>]</a:t>
            </a:r>
            <a:r>
              <a:rPr lang="en-US" sz="3600" dirty="0">
                <a:solidFill>
                  <a:schemeClr val="tx1"/>
                </a:solidFill>
                <a:latin typeface="Consolas" pitchFamily="49" charset="0"/>
                <a:cs typeface="Consolas" pitchFamily="49" charset="0"/>
              </a:rPr>
              <a:t>') format('</a:t>
            </a:r>
            <a:r>
              <a:rPr lang="en-US" sz="3600" u="sng" dirty="0">
                <a:solidFill>
                  <a:srgbClr val="C00000"/>
                </a:solidFill>
                <a:latin typeface="Consolas" pitchFamily="49" charset="0"/>
                <a:cs typeface="Consolas" pitchFamily="49" charset="0"/>
              </a:rPr>
              <a:t>[format]</a:t>
            </a:r>
            <a:r>
              <a:rPr lang="en-US" sz="3600" dirty="0">
                <a:solidFill>
                  <a:schemeClr val="tx1"/>
                </a:solidFill>
                <a:latin typeface="Consolas" pitchFamily="49" charset="0"/>
                <a:cs typeface="Consolas" pitchFamily="49" charset="0"/>
              </a:rPr>
              <a:t>');</a:t>
            </a:r>
            <a:r>
              <a:rPr lang="en-US" sz="3600" dirty="0">
                <a:solidFill>
                  <a:schemeClr val="bg1">
                    <a:lumMod val="65000"/>
                  </a:schemeClr>
                </a:solidFill>
                <a:latin typeface="Consolas" pitchFamily="49" charset="0"/>
                <a:cs typeface="Consolas" pitchFamily="49" charset="0"/>
              </a:rPr>
              <a:t/>
            </a:r>
            <a:br>
              <a:rPr lang="en-US" sz="3600" dirty="0">
                <a:solidFill>
                  <a:schemeClr val="bg1">
                    <a:lumMod val="65000"/>
                  </a:schemeClr>
                </a:solidFill>
                <a:latin typeface="Consolas" pitchFamily="49" charset="0"/>
                <a:cs typeface="Consolas" pitchFamily="49" charset="0"/>
              </a:rPr>
            </a:br>
            <a:r>
              <a:rPr lang="en-US" sz="3600" dirty="0">
                <a:solidFill>
                  <a:srgbClr val="878787"/>
                </a:solidFill>
                <a:latin typeface="Consolas" pitchFamily="49" charset="0"/>
                <a:cs typeface="Consolas" pitchFamily="49" charset="0"/>
              </a:rPr>
              <a:t>}</a:t>
            </a:r>
          </a:p>
          <a:p>
            <a:pPr marL="0" indent="0" algn="l">
              <a:buFontTx/>
              <a:buNone/>
              <a:tabLst>
                <a:tab pos="457200" algn="l"/>
              </a:tabLst>
              <a:defRPr/>
            </a:pPr>
            <a:endParaRPr lang="en-US" sz="3600" dirty="0">
              <a:solidFill>
                <a:schemeClr val="bg1">
                  <a:lumMod val="65000"/>
                </a:schemeClr>
              </a:solidFill>
              <a:latin typeface="Consolas" pitchFamily="49" charset="0"/>
              <a:cs typeface="Consolas" pitchFamily="49" charset="0"/>
            </a:endParaRPr>
          </a:p>
          <a:p>
            <a:pPr marL="0" indent="0" algn="l">
              <a:buFontTx/>
              <a:buNone/>
              <a:tabLst>
                <a:tab pos="457200" algn="l"/>
              </a:tabLst>
              <a:defRPr/>
            </a:pPr>
            <a:r>
              <a:rPr lang="en-US" sz="3600" kern="1200" dirty="0">
                <a:solidFill>
                  <a:srgbClr val="878787"/>
                </a:solidFill>
                <a:latin typeface="Consolas" pitchFamily="49" charset="0"/>
                <a:cs typeface="Consolas" pitchFamily="49" charset="0"/>
              </a:rPr>
              <a:t>@font-face {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font-family: '</a:t>
            </a:r>
            <a:r>
              <a:rPr lang="en-US" sz="3600" kern="1200" dirty="0" err="1">
                <a:solidFill>
                  <a:srgbClr val="878787"/>
                </a:solidFill>
                <a:latin typeface="Consolas" pitchFamily="49" charset="0"/>
                <a:cs typeface="Consolas" pitchFamily="49" charset="0"/>
              </a:rPr>
              <a:t>Henny</a:t>
            </a:r>
            <a:r>
              <a:rPr lang="en-US" sz="3600" kern="1200" dirty="0">
                <a:solidFill>
                  <a:srgbClr val="878787"/>
                </a:solidFill>
                <a:latin typeface="Consolas" pitchFamily="49" charset="0"/>
                <a:cs typeface="Consolas" pitchFamily="49" charset="0"/>
              </a:rPr>
              <a:t> Penny';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font-style: normal;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font-weight: 400;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a:t>
            </a:r>
            <a:r>
              <a:rPr lang="en-US" sz="3600" kern="1200" dirty="0" err="1">
                <a:solidFill>
                  <a:srgbClr val="878787"/>
                </a:solidFill>
                <a:latin typeface="Consolas" pitchFamily="49" charset="0"/>
                <a:cs typeface="Consolas" pitchFamily="49" charset="0"/>
              </a:rPr>
              <a:t>src</a:t>
            </a:r>
            <a:r>
              <a:rPr lang="en-US" sz="3600" kern="1200" dirty="0">
                <a:solidFill>
                  <a:srgbClr val="878787"/>
                </a:solidFill>
                <a:latin typeface="Consolas" pitchFamily="49" charset="0"/>
                <a:cs typeface="Consolas" pitchFamily="49" charset="0"/>
              </a:rPr>
              <a:t>: local('</a:t>
            </a:r>
            <a:r>
              <a:rPr lang="en-US" sz="3600" kern="1200" dirty="0" err="1">
                <a:solidFill>
                  <a:srgbClr val="878787"/>
                </a:solidFill>
                <a:latin typeface="Consolas" pitchFamily="49" charset="0"/>
                <a:cs typeface="Consolas" pitchFamily="49" charset="0"/>
              </a:rPr>
              <a:t>Henny</a:t>
            </a:r>
            <a:r>
              <a:rPr lang="en-US" sz="3600" kern="1200" dirty="0">
                <a:solidFill>
                  <a:srgbClr val="878787"/>
                </a:solidFill>
                <a:latin typeface="Consolas" pitchFamily="49" charset="0"/>
                <a:cs typeface="Consolas" pitchFamily="49" charset="0"/>
              </a:rPr>
              <a:t> Penny'), local('</a:t>
            </a:r>
            <a:r>
              <a:rPr lang="en-US" sz="3600" kern="1200" dirty="0" err="1">
                <a:solidFill>
                  <a:srgbClr val="878787"/>
                </a:solidFill>
                <a:latin typeface="Consolas" pitchFamily="49" charset="0"/>
                <a:cs typeface="Consolas" pitchFamily="49" charset="0"/>
              </a:rPr>
              <a:t>HennyPenny</a:t>
            </a:r>
            <a:r>
              <a:rPr lang="en-US" sz="3600" kern="1200" dirty="0">
                <a:solidFill>
                  <a:srgbClr val="878787"/>
                </a:solidFill>
                <a:latin typeface="Consolas" pitchFamily="49" charset="0"/>
                <a:cs typeface="Consolas" pitchFamily="49" charset="0"/>
              </a:rPr>
              <a:t>-Regular'),</a:t>
            </a:r>
            <a:br>
              <a:rPr lang="en-US" sz="3600" kern="1200" dirty="0">
                <a:solidFill>
                  <a:srgbClr val="878787"/>
                </a:solidFill>
                <a:latin typeface="Consolas" pitchFamily="49" charset="0"/>
                <a:cs typeface="Consolas" pitchFamily="49" charset="0"/>
              </a:rPr>
            </a:br>
            <a:r>
              <a:rPr lang="en-US" sz="3600" kern="1200" dirty="0">
                <a:solidFill>
                  <a:schemeClr val="tx1"/>
                </a:solidFill>
                <a:latin typeface="Consolas" pitchFamily="49" charset="0"/>
                <a:cs typeface="Consolas" pitchFamily="49" charset="0"/>
              </a:rPr>
              <a:t>	</a:t>
            </a:r>
            <a:r>
              <a:rPr lang="en-US" sz="3600" kern="1200" dirty="0" err="1">
                <a:solidFill>
                  <a:schemeClr val="tx1"/>
                </a:solidFill>
                <a:latin typeface="Consolas" pitchFamily="49" charset="0"/>
                <a:cs typeface="Consolas" pitchFamily="49" charset="0"/>
              </a:rPr>
              <a:t>url</a:t>
            </a:r>
            <a:r>
              <a:rPr lang="en-US" sz="3600" kern="1200" dirty="0">
                <a:solidFill>
                  <a:schemeClr val="tx1"/>
                </a:solidFill>
                <a:latin typeface="Consolas" pitchFamily="49" charset="0"/>
                <a:cs typeface="Consolas" pitchFamily="49" charset="0"/>
              </a:rPr>
              <a:t>('http://</a:t>
            </a:r>
            <a:r>
              <a:rPr lang="en-US" sz="3600" kern="1200" dirty="0" err="1">
                <a:solidFill>
                  <a:schemeClr val="tx1"/>
                </a:solidFill>
                <a:latin typeface="Consolas" pitchFamily="49" charset="0"/>
                <a:cs typeface="Consolas" pitchFamily="49" charset="0"/>
              </a:rPr>
              <a:t>themes.googleusercontent.com</a:t>
            </a:r>
            <a:r>
              <a:rPr lang="en-US" sz="3600" kern="1200" dirty="0">
                <a:solidFill>
                  <a:schemeClr val="tx1"/>
                </a:solidFill>
                <a:latin typeface="Consolas" pitchFamily="49" charset="0"/>
                <a:cs typeface="Consolas" pitchFamily="49" charset="0"/>
              </a:rPr>
              <a:t>/static/fonts/</a:t>
            </a:r>
            <a:r>
              <a:rPr lang="en-US" sz="3600" kern="1200" dirty="0" err="1">
                <a:solidFill>
                  <a:schemeClr val="tx1"/>
                </a:solidFill>
                <a:latin typeface="Consolas" pitchFamily="49" charset="0"/>
                <a:cs typeface="Consolas" pitchFamily="49" charset="0"/>
              </a:rPr>
              <a:t>hennypenny</a:t>
            </a:r>
            <a:r>
              <a:rPr lang="en-US" sz="3600" kern="1200" dirty="0">
                <a:solidFill>
                  <a:schemeClr val="tx1"/>
                </a:solidFill>
                <a:latin typeface="Consolas" pitchFamily="49" charset="0"/>
                <a:cs typeface="Consolas" pitchFamily="49" charset="0"/>
              </a:rPr>
              <a:t>/v1/</a:t>
            </a:r>
            <a:br>
              <a:rPr lang="en-US" sz="3600" kern="1200" dirty="0">
                <a:solidFill>
                  <a:schemeClr val="tx1"/>
                </a:solidFill>
                <a:latin typeface="Consolas" pitchFamily="49" charset="0"/>
                <a:cs typeface="Consolas" pitchFamily="49" charset="0"/>
              </a:rPr>
            </a:br>
            <a:r>
              <a:rPr lang="en-US" sz="3600" kern="1200" dirty="0">
                <a:solidFill>
                  <a:schemeClr val="tx1"/>
                </a:solidFill>
                <a:latin typeface="Consolas" pitchFamily="49" charset="0"/>
                <a:cs typeface="Consolas" pitchFamily="49" charset="0"/>
              </a:rPr>
              <a:t>			5KmZ_gfx8tPgQLMk4S-PvobN6UDyHWBl620a-IRfuBk.</a:t>
            </a:r>
            <a:r>
              <a:rPr lang="en-US" sz="3600" u="sng" kern="1200" dirty="0">
                <a:solidFill>
                  <a:srgbClr val="C00000"/>
                </a:solidFill>
                <a:latin typeface="Consolas" pitchFamily="49" charset="0"/>
                <a:cs typeface="Consolas" pitchFamily="49" charset="0"/>
              </a:rPr>
              <a:t>woff</a:t>
            </a:r>
            <a:r>
              <a:rPr lang="en-US" sz="3600" kern="1200" dirty="0">
                <a:solidFill>
                  <a:schemeClr val="tx1"/>
                </a:solidFill>
                <a:latin typeface="Consolas" pitchFamily="49" charset="0"/>
                <a:cs typeface="Consolas" pitchFamily="49" charset="0"/>
              </a:rPr>
              <a:t>') format('</a:t>
            </a:r>
            <a:r>
              <a:rPr lang="en-US" sz="3600" u="sng" kern="1200" dirty="0" err="1">
                <a:solidFill>
                  <a:srgbClr val="C00000"/>
                </a:solidFill>
                <a:latin typeface="Consolas" pitchFamily="49" charset="0"/>
                <a:cs typeface="Consolas" pitchFamily="49" charset="0"/>
              </a:rPr>
              <a:t>woff</a:t>
            </a:r>
            <a:r>
              <a:rPr lang="en-US" sz="3600" kern="1200" dirty="0">
                <a:solidFill>
                  <a:schemeClr val="tx1"/>
                </a:solidFill>
                <a:latin typeface="Consolas" pitchFamily="49" charset="0"/>
                <a:cs typeface="Consolas" pitchFamily="49" charset="0"/>
              </a:rPr>
              <a:t>'); </a:t>
            </a:r>
            <a:r>
              <a:rPr lang="en-US" sz="3600" kern="1200" dirty="0">
                <a:solidFill>
                  <a:schemeClr val="bg1">
                    <a:lumMod val="65000"/>
                  </a:schemeClr>
                </a:solidFill>
                <a:latin typeface="Consolas" pitchFamily="49" charset="0"/>
                <a:cs typeface="Consolas" pitchFamily="49" charset="0"/>
              </a:rPr>
              <a:t/>
            </a:r>
            <a:br>
              <a:rPr lang="en-US" sz="3600" kern="1200" dirty="0">
                <a:solidFill>
                  <a:schemeClr val="bg1">
                    <a:lumMod val="65000"/>
                  </a:schemeClr>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a:t>
            </a:r>
            <a:r>
              <a:rPr lang="en-US" sz="3600" dirty="0">
                <a:solidFill>
                  <a:srgbClr val="878787"/>
                </a:solidFill>
                <a:latin typeface="Consolas" pitchFamily="49" charset="0"/>
                <a:cs typeface="Consolas" pitchFamily="49" charset="0"/>
              </a:rPr>
              <a:t> </a:t>
            </a:r>
          </a:p>
          <a:p>
            <a:pPr algn="l">
              <a:buFontTx/>
              <a:buNone/>
              <a:defRPr/>
            </a:pPr>
            <a:endParaRPr lang="en-US" sz="3600" dirty="0">
              <a:latin typeface="Consolas" pitchFamily="49" charset="0"/>
              <a:cs typeface="Consolas" pitchFamily="49" charset="0"/>
            </a:endParaRPr>
          </a:p>
        </p:txBody>
      </p:sp>
      <p:pic>
        <p:nvPicPr>
          <p:cNvPr id="8" name="Picture 7" descr="browser_logos-firefox.png"/>
          <p:cNvPicPr>
            <a:picLocks noChangeAspect="1"/>
          </p:cNvPicPr>
          <p:nvPr/>
        </p:nvPicPr>
        <p:blipFill>
          <a:blip r:embed="rId2" cstate="print"/>
          <a:srcRect/>
          <a:stretch>
            <a:fillRect/>
          </a:stretch>
        </p:blipFill>
        <p:spPr bwMode="auto">
          <a:xfrm>
            <a:off x="21564600" y="2890393"/>
            <a:ext cx="2819400" cy="2550411"/>
          </a:xfrm>
          <a:prstGeom prst="rect">
            <a:avLst/>
          </a:prstGeom>
          <a:noFill/>
          <a:ln w="9525">
            <a:noFill/>
            <a:miter lim="800000"/>
            <a:headEnd/>
            <a:tailEnd/>
          </a:ln>
        </p:spPr>
      </p:pic>
      <p:pic>
        <p:nvPicPr>
          <p:cNvPr id="9" name="Picture 10" descr="browser_logos-opera.png"/>
          <p:cNvPicPr>
            <a:picLocks noChangeAspect="1"/>
          </p:cNvPicPr>
          <p:nvPr/>
        </p:nvPicPr>
        <p:blipFill>
          <a:blip r:embed="rId3" cstate="print"/>
          <a:srcRect/>
          <a:stretch>
            <a:fillRect/>
          </a:stretch>
        </p:blipFill>
        <p:spPr bwMode="auto">
          <a:xfrm>
            <a:off x="19437350" y="1615188"/>
            <a:ext cx="2505581" cy="2550411"/>
          </a:xfrm>
          <a:prstGeom prst="rect">
            <a:avLst/>
          </a:prstGeom>
          <a:noFill/>
          <a:ln w="9525">
            <a:noFill/>
            <a:miter lim="800000"/>
            <a:headEnd/>
            <a:tailEnd/>
          </a:ln>
        </p:spPr>
      </p:pic>
    </p:spTree>
    <p:extLst>
      <p:ext uri="{BB962C8B-B14F-4D97-AF65-F5344CB8AC3E}">
        <p14:creationId xmlns:p14="http://schemas.microsoft.com/office/powerpoint/2010/main" val="80906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Browser specific </a:t>
            </a:r>
            <a:r>
              <a:rPr lang="en-US" dirty="0" err="1" smtClean="0"/>
              <a:t>css</a:t>
            </a:r>
            <a:r>
              <a:rPr lang="en-US" dirty="0" smtClean="0"/>
              <a:t> – Chrome</a:t>
            </a:r>
            <a:endParaRPr lang="en-US" dirty="0"/>
          </a:p>
        </p:txBody>
      </p:sp>
      <p:sp>
        <p:nvSpPr>
          <p:cNvPr id="5" name="Rounded Rectangle 4"/>
          <p:cNvSpPr/>
          <p:nvPr/>
        </p:nvSpPr>
        <p:spPr>
          <a:xfrm>
            <a:off x="1204193" y="2544514"/>
            <a:ext cx="22104351" cy="10731343"/>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indent="0" algn="l">
              <a:buFontTx/>
              <a:buNone/>
              <a:tabLst>
                <a:tab pos="457200" algn="l"/>
              </a:tabLst>
              <a:defRPr/>
            </a:pPr>
            <a:r>
              <a:rPr lang="en-US" sz="3600" dirty="0">
                <a:solidFill>
                  <a:srgbClr val="878787"/>
                </a:solidFill>
                <a:latin typeface="Consolas" pitchFamily="49" charset="0"/>
                <a:cs typeface="Consolas" pitchFamily="49" charset="0"/>
              </a:rPr>
              <a:t>@font-face {  </a:t>
            </a:r>
            <a:br>
              <a:rPr lang="en-US" sz="3600" dirty="0">
                <a:solidFill>
                  <a:srgbClr val="878787"/>
                </a:solidFill>
                <a:latin typeface="Consolas" pitchFamily="49" charset="0"/>
                <a:cs typeface="Consolas" pitchFamily="49" charset="0"/>
              </a:rPr>
            </a:br>
            <a:r>
              <a:rPr lang="en-US" sz="3600" dirty="0">
                <a:solidFill>
                  <a:srgbClr val="878787"/>
                </a:solidFill>
                <a:latin typeface="Consolas" pitchFamily="49" charset="0"/>
                <a:cs typeface="Consolas" pitchFamily="49" charset="0"/>
              </a:rPr>
              <a:t>	font-family: '</a:t>
            </a:r>
            <a:r>
              <a:rPr lang="en-US" sz="3600" dirty="0" err="1">
                <a:solidFill>
                  <a:srgbClr val="878787"/>
                </a:solidFill>
                <a:latin typeface="Consolas" pitchFamily="49" charset="0"/>
                <a:cs typeface="Consolas" pitchFamily="49" charset="0"/>
              </a:rPr>
              <a:t>Henny</a:t>
            </a:r>
            <a:r>
              <a:rPr lang="en-US" sz="3600" dirty="0">
                <a:solidFill>
                  <a:srgbClr val="878787"/>
                </a:solidFill>
                <a:latin typeface="Consolas" pitchFamily="49" charset="0"/>
                <a:cs typeface="Consolas" pitchFamily="49" charset="0"/>
              </a:rPr>
              <a:t> Penny';  </a:t>
            </a:r>
            <a:br>
              <a:rPr lang="en-US" sz="3600" dirty="0">
                <a:solidFill>
                  <a:srgbClr val="878787"/>
                </a:solidFill>
                <a:latin typeface="Consolas" pitchFamily="49" charset="0"/>
                <a:cs typeface="Consolas" pitchFamily="49" charset="0"/>
              </a:rPr>
            </a:br>
            <a:r>
              <a:rPr lang="en-US" sz="3600" dirty="0">
                <a:solidFill>
                  <a:srgbClr val="878787"/>
                </a:solidFill>
                <a:latin typeface="Consolas" pitchFamily="49" charset="0"/>
                <a:cs typeface="Consolas" pitchFamily="49" charset="0"/>
              </a:rPr>
              <a:t>	font-style: normal;  </a:t>
            </a:r>
            <a:br>
              <a:rPr lang="en-US" sz="3600" dirty="0">
                <a:solidFill>
                  <a:srgbClr val="878787"/>
                </a:solidFill>
                <a:latin typeface="Consolas" pitchFamily="49" charset="0"/>
                <a:cs typeface="Consolas" pitchFamily="49" charset="0"/>
              </a:rPr>
            </a:br>
            <a:r>
              <a:rPr lang="en-US" sz="3600" dirty="0">
                <a:solidFill>
                  <a:srgbClr val="878787"/>
                </a:solidFill>
                <a:latin typeface="Consolas" pitchFamily="49" charset="0"/>
                <a:cs typeface="Consolas" pitchFamily="49" charset="0"/>
              </a:rPr>
              <a:t>	font-weight: 400;  </a:t>
            </a:r>
            <a:br>
              <a:rPr lang="en-US" sz="3600" dirty="0">
                <a:solidFill>
                  <a:srgbClr val="878787"/>
                </a:solidFill>
                <a:latin typeface="Consolas" pitchFamily="49" charset="0"/>
                <a:cs typeface="Consolas" pitchFamily="49" charset="0"/>
              </a:rPr>
            </a:br>
            <a:r>
              <a:rPr lang="en-US" sz="3600" dirty="0">
                <a:solidFill>
                  <a:srgbClr val="878787"/>
                </a:solidFill>
                <a:latin typeface="Consolas" pitchFamily="49" charset="0"/>
                <a:cs typeface="Consolas" pitchFamily="49" charset="0"/>
              </a:rPr>
              <a:t>	</a:t>
            </a:r>
            <a:r>
              <a:rPr lang="en-US" sz="3600" dirty="0" err="1">
                <a:solidFill>
                  <a:srgbClr val="878787"/>
                </a:solidFill>
                <a:latin typeface="Consolas" pitchFamily="49" charset="0"/>
                <a:cs typeface="Consolas" pitchFamily="49" charset="0"/>
              </a:rPr>
              <a:t>src</a:t>
            </a:r>
            <a:r>
              <a:rPr lang="en-US" sz="3600" dirty="0">
                <a:solidFill>
                  <a:srgbClr val="878787"/>
                </a:solidFill>
                <a:latin typeface="Consolas" pitchFamily="49" charset="0"/>
                <a:cs typeface="Consolas" pitchFamily="49" charset="0"/>
              </a:rPr>
              <a:t>: local('</a:t>
            </a:r>
            <a:r>
              <a:rPr lang="en-US" sz="3600" dirty="0" err="1">
                <a:solidFill>
                  <a:srgbClr val="878787"/>
                </a:solidFill>
                <a:latin typeface="Consolas" pitchFamily="49" charset="0"/>
                <a:cs typeface="Consolas" pitchFamily="49" charset="0"/>
              </a:rPr>
              <a:t>Henny</a:t>
            </a:r>
            <a:r>
              <a:rPr lang="en-US" sz="3600" dirty="0">
                <a:solidFill>
                  <a:srgbClr val="878787"/>
                </a:solidFill>
                <a:latin typeface="Consolas" pitchFamily="49" charset="0"/>
                <a:cs typeface="Consolas" pitchFamily="49" charset="0"/>
              </a:rPr>
              <a:t> Penny'), local('</a:t>
            </a:r>
            <a:r>
              <a:rPr lang="en-US" sz="3600" dirty="0" err="1">
                <a:solidFill>
                  <a:srgbClr val="878787"/>
                </a:solidFill>
                <a:latin typeface="Consolas" pitchFamily="49" charset="0"/>
                <a:cs typeface="Consolas" pitchFamily="49" charset="0"/>
              </a:rPr>
              <a:t>HennyPenny</a:t>
            </a:r>
            <a:r>
              <a:rPr lang="en-US" sz="3600" dirty="0">
                <a:solidFill>
                  <a:srgbClr val="878787"/>
                </a:solidFill>
                <a:latin typeface="Consolas" pitchFamily="49" charset="0"/>
                <a:cs typeface="Consolas" pitchFamily="49" charset="0"/>
              </a:rPr>
              <a:t>-Regular'),   </a:t>
            </a:r>
            <a:r>
              <a:rPr lang="en-US" sz="3600" dirty="0">
                <a:solidFill>
                  <a:schemeClr val="bg1">
                    <a:lumMod val="65000"/>
                  </a:schemeClr>
                </a:solidFill>
                <a:latin typeface="Consolas" pitchFamily="49" charset="0"/>
                <a:cs typeface="Consolas" pitchFamily="49" charset="0"/>
              </a:rPr>
              <a:t/>
            </a:r>
            <a:br>
              <a:rPr lang="en-US" sz="3600" dirty="0">
                <a:solidFill>
                  <a:schemeClr val="bg1">
                    <a:lumMod val="65000"/>
                  </a:schemeClr>
                </a:solidFill>
                <a:latin typeface="Consolas" pitchFamily="49" charset="0"/>
                <a:cs typeface="Consolas" pitchFamily="49" charset="0"/>
              </a:rPr>
            </a:br>
            <a:r>
              <a:rPr lang="en-US" sz="3600" dirty="0">
                <a:solidFill>
                  <a:schemeClr val="bg1">
                    <a:lumMod val="65000"/>
                  </a:schemeClr>
                </a:solidFill>
                <a:latin typeface="Consolas" pitchFamily="49" charset="0"/>
                <a:cs typeface="Consolas" pitchFamily="49" charset="0"/>
              </a:rPr>
              <a:t>	</a:t>
            </a:r>
            <a:r>
              <a:rPr lang="en-US" sz="3600" dirty="0" err="1">
                <a:solidFill>
                  <a:schemeClr val="tx1"/>
                </a:solidFill>
                <a:latin typeface="Consolas" pitchFamily="49" charset="0"/>
                <a:cs typeface="Consolas" pitchFamily="49" charset="0"/>
              </a:rPr>
              <a:t>url</a:t>
            </a:r>
            <a:r>
              <a:rPr lang="en-US" sz="3600" dirty="0">
                <a:solidFill>
                  <a:schemeClr val="tx1"/>
                </a:solidFill>
                <a:latin typeface="Consolas" pitchFamily="49" charset="0"/>
                <a:cs typeface="Consolas" pitchFamily="49" charset="0"/>
              </a:rPr>
              <a:t>('[font </a:t>
            </a:r>
            <a:r>
              <a:rPr lang="en-US" sz="3600" dirty="0" err="1">
                <a:solidFill>
                  <a:schemeClr val="tx1"/>
                </a:solidFill>
                <a:latin typeface="Consolas" pitchFamily="49" charset="0"/>
                <a:cs typeface="Consolas" pitchFamily="49" charset="0"/>
              </a:rPr>
              <a:t>url</a:t>
            </a:r>
            <a:r>
              <a:rPr lang="en-US" sz="3600" dirty="0">
                <a:solidFill>
                  <a:schemeClr val="tx1"/>
                </a:solidFill>
                <a:latin typeface="Consolas" pitchFamily="49" charset="0"/>
                <a:cs typeface="Consolas" pitchFamily="49" charset="0"/>
              </a:rPr>
              <a:t>].</a:t>
            </a:r>
            <a:r>
              <a:rPr lang="en-US" sz="3600" u="sng" dirty="0">
                <a:solidFill>
                  <a:srgbClr val="C00000"/>
                </a:solidFill>
                <a:latin typeface="Consolas" pitchFamily="49" charset="0"/>
                <a:cs typeface="Consolas" pitchFamily="49" charset="0"/>
              </a:rPr>
              <a:t>[</a:t>
            </a:r>
            <a:r>
              <a:rPr lang="en-US" sz="3600" u="sng" dirty="0" err="1">
                <a:solidFill>
                  <a:srgbClr val="C00000"/>
                </a:solidFill>
                <a:latin typeface="Consolas" pitchFamily="49" charset="0"/>
                <a:cs typeface="Consolas" pitchFamily="49" charset="0"/>
              </a:rPr>
              <a:t>ext</a:t>
            </a:r>
            <a:r>
              <a:rPr lang="en-US" sz="3600" u="sng" dirty="0">
                <a:solidFill>
                  <a:srgbClr val="C00000"/>
                </a:solidFill>
                <a:latin typeface="Consolas" pitchFamily="49" charset="0"/>
                <a:cs typeface="Consolas" pitchFamily="49" charset="0"/>
              </a:rPr>
              <a:t>]</a:t>
            </a:r>
            <a:r>
              <a:rPr lang="en-US" sz="3600" dirty="0">
                <a:solidFill>
                  <a:schemeClr val="tx1"/>
                </a:solidFill>
                <a:latin typeface="Consolas" pitchFamily="49" charset="0"/>
                <a:cs typeface="Consolas" pitchFamily="49" charset="0"/>
              </a:rPr>
              <a:t>') format('</a:t>
            </a:r>
            <a:r>
              <a:rPr lang="en-US" sz="3600" u="sng" dirty="0">
                <a:solidFill>
                  <a:srgbClr val="C00000"/>
                </a:solidFill>
                <a:latin typeface="Consolas" pitchFamily="49" charset="0"/>
                <a:cs typeface="Consolas" pitchFamily="49" charset="0"/>
              </a:rPr>
              <a:t>[format]</a:t>
            </a:r>
            <a:r>
              <a:rPr lang="en-US" sz="3600" dirty="0">
                <a:solidFill>
                  <a:schemeClr val="tx1"/>
                </a:solidFill>
                <a:latin typeface="Consolas" pitchFamily="49" charset="0"/>
                <a:cs typeface="Consolas" pitchFamily="49" charset="0"/>
              </a:rPr>
              <a:t>');</a:t>
            </a:r>
            <a:r>
              <a:rPr lang="en-US" sz="3600" dirty="0">
                <a:solidFill>
                  <a:schemeClr val="bg1">
                    <a:lumMod val="65000"/>
                  </a:schemeClr>
                </a:solidFill>
                <a:latin typeface="Consolas" pitchFamily="49" charset="0"/>
                <a:cs typeface="Consolas" pitchFamily="49" charset="0"/>
              </a:rPr>
              <a:t/>
            </a:r>
            <a:br>
              <a:rPr lang="en-US" sz="3600" dirty="0">
                <a:solidFill>
                  <a:schemeClr val="bg1">
                    <a:lumMod val="65000"/>
                  </a:schemeClr>
                </a:solidFill>
                <a:latin typeface="Consolas" pitchFamily="49" charset="0"/>
                <a:cs typeface="Consolas" pitchFamily="49" charset="0"/>
              </a:rPr>
            </a:br>
            <a:r>
              <a:rPr lang="en-US" sz="3600" dirty="0">
                <a:solidFill>
                  <a:srgbClr val="878787"/>
                </a:solidFill>
                <a:latin typeface="Consolas" pitchFamily="49" charset="0"/>
                <a:cs typeface="Consolas" pitchFamily="49" charset="0"/>
              </a:rPr>
              <a:t>}</a:t>
            </a:r>
            <a:br>
              <a:rPr lang="en-US" sz="3600" dirty="0">
                <a:solidFill>
                  <a:srgbClr val="878787"/>
                </a:solidFill>
                <a:latin typeface="Consolas" pitchFamily="49" charset="0"/>
                <a:cs typeface="Consolas" pitchFamily="49" charset="0"/>
              </a:rPr>
            </a:br>
            <a:endParaRPr lang="en-US" sz="3600" dirty="0">
              <a:solidFill>
                <a:srgbClr val="878787"/>
              </a:solidFill>
              <a:latin typeface="Consolas" pitchFamily="49" charset="0"/>
              <a:cs typeface="Consolas" pitchFamily="49" charset="0"/>
            </a:endParaRPr>
          </a:p>
          <a:p>
            <a:pPr marL="0" indent="0" algn="l">
              <a:buFontTx/>
              <a:buNone/>
              <a:tabLst>
                <a:tab pos="457200" algn="l"/>
              </a:tabLst>
              <a:defRPr/>
            </a:pPr>
            <a:r>
              <a:rPr lang="en-US" sz="3600" kern="1200" dirty="0">
                <a:solidFill>
                  <a:srgbClr val="C00000"/>
                </a:solidFill>
                <a:latin typeface="Consolas" pitchFamily="49" charset="0"/>
                <a:cs typeface="Consolas" pitchFamily="49" charset="0"/>
              </a:rPr>
              <a:t>@media-screen { </a:t>
            </a:r>
            <a:r>
              <a:rPr lang="en-US" sz="3600" kern="1200" dirty="0">
                <a:solidFill>
                  <a:schemeClr val="bg1">
                    <a:lumMod val="65000"/>
                  </a:schemeClr>
                </a:solidFill>
                <a:latin typeface="Consolas" pitchFamily="49" charset="0"/>
                <a:cs typeface="Consolas" pitchFamily="49" charset="0"/>
              </a:rPr>
              <a:t/>
            </a:r>
            <a:br>
              <a:rPr lang="en-US" sz="3600" kern="1200" dirty="0">
                <a:solidFill>
                  <a:schemeClr val="bg1">
                    <a:lumMod val="65000"/>
                  </a:schemeClr>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@font-face {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font-family: '</a:t>
            </a:r>
            <a:r>
              <a:rPr lang="en-US" sz="3600" kern="1200" dirty="0" err="1">
                <a:solidFill>
                  <a:srgbClr val="878787"/>
                </a:solidFill>
                <a:latin typeface="Consolas" pitchFamily="49" charset="0"/>
                <a:cs typeface="Consolas" pitchFamily="49" charset="0"/>
              </a:rPr>
              <a:t>Henny</a:t>
            </a:r>
            <a:r>
              <a:rPr lang="en-US" sz="3600" kern="1200" dirty="0">
                <a:solidFill>
                  <a:srgbClr val="878787"/>
                </a:solidFill>
                <a:latin typeface="Consolas" pitchFamily="49" charset="0"/>
                <a:cs typeface="Consolas" pitchFamily="49" charset="0"/>
              </a:rPr>
              <a:t> Penny';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font-style: normal;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font-weight: 400; </a:t>
            </a:r>
            <a:br>
              <a:rPr lang="en-US" sz="3600" kern="1200" dirty="0">
                <a:solidFill>
                  <a:srgbClr val="878787"/>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	</a:t>
            </a:r>
            <a:r>
              <a:rPr lang="en-US" sz="3600" kern="1200" dirty="0" err="1">
                <a:solidFill>
                  <a:srgbClr val="878787"/>
                </a:solidFill>
                <a:latin typeface="Consolas" pitchFamily="49" charset="0"/>
                <a:cs typeface="Consolas" pitchFamily="49" charset="0"/>
              </a:rPr>
              <a:t>src</a:t>
            </a:r>
            <a:r>
              <a:rPr lang="en-US" sz="3600" kern="1200" dirty="0">
                <a:solidFill>
                  <a:srgbClr val="878787"/>
                </a:solidFill>
                <a:latin typeface="Consolas" pitchFamily="49" charset="0"/>
                <a:cs typeface="Consolas" pitchFamily="49" charset="0"/>
              </a:rPr>
              <a:t>: local('</a:t>
            </a:r>
            <a:r>
              <a:rPr lang="en-US" sz="3600" kern="1200" dirty="0" err="1">
                <a:solidFill>
                  <a:srgbClr val="878787"/>
                </a:solidFill>
                <a:latin typeface="Consolas" pitchFamily="49" charset="0"/>
                <a:cs typeface="Consolas" pitchFamily="49" charset="0"/>
              </a:rPr>
              <a:t>Henny</a:t>
            </a:r>
            <a:r>
              <a:rPr lang="en-US" sz="3600" kern="1200" dirty="0">
                <a:solidFill>
                  <a:srgbClr val="878787"/>
                </a:solidFill>
                <a:latin typeface="Consolas" pitchFamily="49" charset="0"/>
                <a:cs typeface="Consolas" pitchFamily="49" charset="0"/>
              </a:rPr>
              <a:t> Penny'), local('</a:t>
            </a:r>
            <a:r>
              <a:rPr lang="en-US" sz="3600" kern="1200" dirty="0" err="1">
                <a:solidFill>
                  <a:srgbClr val="878787"/>
                </a:solidFill>
                <a:latin typeface="Consolas" pitchFamily="49" charset="0"/>
                <a:cs typeface="Consolas" pitchFamily="49" charset="0"/>
              </a:rPr>
              <a:t>HennyPenny</a:t>
            </a:r>
            <a:r>
              <a:rPr lang="en-US" sz="3600" kern="1200" dirty="0">
                <a:solidFill>
                  <a:srgbClr val="878787"/>
                </a:solidFill>
                <a:latin typeface="Consolas" pitchFamily="49" charset="0"/>
                <a:cs typeface="Consolas" pitchFamily="49" charset="0"/>
              </a:rPr>
              <a:t>-Regular'),</a:t>
            </a:r>
            <a:br>
              <a:rPr lang="en-US" sz="3600" kern="1200" dirty="0">
                <a:solidFill>
                  <a:srgbClr val="878787"/>
                </a:solidFill>
                <a:latin typeface="Consolas" pitchFamily="49" charset="0"/>
                <a:cs typeface="Consolas" pitchFamily="49" charset="0"/>
              </a:rPr>
            </a:br>
            <a:r>
              <a:rPr lang="en-US" sz="3600" kern="1200" dirty="0">
                <a:solidFill>
                  <a:schemeClr val="tx1"/>
                </a:solidFill>
                <a:latin typeface="Consolas" pitchFamily="49" charset="0"/>
                <a:cs typeface="Consolas" pitchFamily="49" charset="0"/>
              </a:rPr>
              <a:t>	</a:t>
            </a:r>
            <a:r>
              <a:rPr lang="en-US" sz="3600" kern="1200" dirty="0" err="1">
                <a:solidFill>
                  <a:schemeClr val="tx1"/>
                </a:solidFill>
                <a:latin typeface="Consolas" pitchFamily="49" charset="0"/>
                <a:cs typeface="Consolas" pitchFamily="49" charset="0"/>
              </a:rPr>
              <a:t>url</a:t>
            </a:r>
            <a:r>
              <a:rPr lang="en-US" sz="3600" kern="1200" dirty="0">
                <a:solidFill>
                  <a:schemeClr val="tx1"/>
                </a:solidFill>
                <a:latin typeface="Consolas" pitchFamily="49" charset="0"/>
                <a:cs typeface="Consolas" pitchFamily="49" charset="0"/>
              </a:rPr>
              <a:t>('http://</a:t>
            </a:r>
            <a:r>
              <a:rPr lang="en-US" sz="3600" kern="1200" dirty="0" err="1">
                <a:solidFill>
                  <a:schemeClr val="tx1"/>
                </a:solidFill>
                <a:latin typeface="Consolas" pitchFamily="49" charset="0"/>
                <a:cs typeface="Consolas" pitchFamily="49" charset="0"/>
              </a:rPr>
              <a:t>themes.googleusercontent.com</a:t>
            </a:r>
            <a:r>
              <a:rPr lang="en-US" sz="3600" kern="1200" dirty="0">
                <a:solidFill>
                  <a:schemeClr val="tx1"/>
                </a:solidFill>
                <a:latin typeface="Consolas" pitchFamily="49" charset="0"/>
                <a:cs typeface="Consolas" pitchFamily="49" charset="0"/>
              </a:rPr>
              <a:t>/static/fonts/</a:t>
            </a:r>
            <a:r>
              <a:rPr lang="en-US" sz="3600" kern="1200" dirty="0" err="1">
                <a:solidFill>
                  <a:schemeClr val="tx1"/>
                </a:solidFill>
                <a:latin typeface="Consolas" pitchFamily="49" charset="0"/>
                <a:cs typeface="Consolas" pitchFamily="49" charset="0"/>
              </a:rPr>
              <a:t>hennypenny</a:t>
            </a:r>
            <a:r>
              <a:rPr lang="en-US" sz="3600" kern="1200" dirty="0">
                <a:solidFill>
                  <a:schemeClr val="tx1"/>
                </a:solidFill>
                <a:latin typeface="Consolas" pitchFamily="49" charset="0"/>
                <a:cs typeface="Consolas" pitchFamily="49" charset="0"/>
              </a:rPr>
              <a:t>/v1/</a:t>
            </a:r>
            <a:br>
              <a:rPr lang="en-US" sz="3600" kern="1200" dirty="0">
                <a:solidFill>
                  <a:schemeClr val="tx1"/>
                </a:solidFill>
                <a:latin typeface="Consolas" pitchFamily="49" charset="0"/>
                <a:cs typeface="Consolas" pitchFamily="49" charset="0"/>
              </a:rPr>
            </a:br>
            <a:r>
              <a:rPr lang="en-US" sz="3600" kern="1200" dirty="0">
                <a:solidFill>
                  <a:schemeClr val="tx1"/>
                </a:solidFill>
                <a:latin typeface="Consolas" pitchFamily="49" charset="0"/>
                <a:cs typeface="Consolas" pitchFamily="49" charset="0"/>
              </a:rPr>
              <a:t>			5KmZ_gfx8tPgQLMk4S-PvobN6UDyHWBl620a-IRfuBk.</a:t>
            </a:r>
            <a:r>
              <a:rPr lang="en-US" sz="3600" u="sng" kern="1200" dirty="0">
                <a:solidFill>
                  <a:srgbClr val="C00000"/>
                </a:solidFill>
                <a:latin typeface="Consolas" pitchFamily="49" charset="0"/>
                <a:cs typeface="Consolas" pitchFamily="49" charset="0"/>
              </a:rPr>
              <a:t>woff</a:t>
            </a:r>
            <a:r>
              <a:rPr lang="en-US" sz="3600" kern="1200" dirty="0">
                <a:solidFill>
                  <a:schemeClr val="tx1"/>
                </a:solidFill>
                <a:latin typeface="Consolas" pitchFamily="49" charset="0"/>
                <a:cs typeface="Consolas" pitchFamily="49" charset="0"/>
              </a:rPr>
              <a:t>') format('</a:t>
            </a:r>
            <a:r>
              <a:rPr lang="en-US" sz="3600" u="sng" kern="1200" dirty="0" err="1">
                <a:solidFill>
                  <a:srgbClr val="C00000"/>
                </a:solidFill>
                <a:latin typeface="Consolas" pitchFamily="49" charset="0"/>
                <a:cs typeface="Consolas" pitchFamily="49" charset="0"/>
              </a:rPr>
              <a:t>woff</a:t>
            </a:r>
            <a:r>
              <a:rPr lang="en-US" sz="3600" kern="1200" dirty="0">
                <a:solidFill>
                  <a:schemeClr val="tx1"/>
                </a:solidFill>
                <a:latin typeface="Consolas" pitchFamily="49" charset="0"/>
                <a:cs typeface="Consolas" pitchFamily="49" charset="0"/>
              </a:rPr>
              <a:t>'); </a:t>
            </a:r>
            <a:r>
              <a:rPr lang="en-US" sz="3600" kern="1200" dirty="0">
                <a:solidFill>
                  <a:schemeClr val="bg1">
                    <a:lumMod val="65000"/>
                  </a:schemeClr>
                </a:solidFill>
                <a:latin typeface="Consolas" pitchFamily="49" charset="0"/>
                <a:cs typeface="Consolas" pitchFamily="49" charset="0"/>
              </a:rPr>
              <a:t/>
            </a:r>
            <a:br>
              <a:rPr lang="en-US" sz="3600" kern="1200" dirty="0">
                <a:solidFill>
                  <a:schemeClr val="bg1">
                    <a:lumMod val="65000"/>
                  </a:schemeClr>
                </a:solidFill>
                <a:latin typeface="Consolas" pitchFamily="49" charset="0"/>
                <a:cs typeface="Consolas" pitchFamily="49" charset="0"/>
              </a:rPr>
            </a:br>
            <a:r>
              <a:rPr lang="en-US" sz="3600" kern="1200" dirty="0">
                <a:solidFill>
                  <a:srgbClr val="878787"/>
                </a:solidFill>
                <a:latin typeface="Consolas" pitchFamily="49" charset="0"/>
                <a:cs typeface="Consolas" pitchFamily="49" charset="0"/>
              </a:rPr>
              <a:t>}</a:t>
            </a:r>
            <a:r>
              <a:rPr lang="en-US" sz="3600" dirty="0">
                <a:solidFill>
                  <a:srgbClr val="878787"/>
                </a:solidFill>
                <a:latin typeface="Consolas" pitchFamily="49" charset="0"/>
                <a:cs typeface="Consolas" pitchFamily="49" charset="0"/>
              </a:rPr>
              <a:t> </a:t>
            </a:r>
            <a:r>
              <a:rPr lang="en-US" sz="3600" dirty="0">
                <a:solidFill>
                  <a:schemeClr val="bg1">
                    <a:lumMod val="65000"/>
                  </a:schemeClr>
                </a:solidFill>
                <a:latin typeface="Consolas" pitchFamily="49" charset="0"/>
                <a:cs typeface="Consolas" pitchFamily="49" charset="0"/>
              </a:rPr>
              <a:t/>
            </a:r>
            <a:br>
              <a:rPr lang="en-US" sz="3600" dirty="0">
                <a:solidFill>
                  <a:schemeClr val="bg1">
                    <a:lumMod val="65000"/>
                  </a:schemeClr>
                </a:solidFill>
                <a:latin typeface="Consolas" pitchFamily="49" charset="0"/>
                <a:cs typeface="Consolas" pitchFamily="49" charset="0"/>
              </a:rPr>
            </a:br>
            <a:r>
              <a:rPr lang="en-US" sz="3600" dirty="0">
                <a:solidFill>
                  <a:srgbClr val="C00000"/>
                </a:solidFill>
                <a:latin typeface="Consolas" pitchFamily="49" charset="0"/>
                <a:cs typeface="Consolas" pitchFamily="49" charset="0"/>
              </a:rPr>
              <a:t>}</a:t>
            </a:r>
          </a:p>
          <a:p>
            <a:pPr algn="l">
              <a:buFontTx/>
              <a:buNone/>
              <a:defRPr/>
            </a:pPr>
            <a:endParaRPr lang="en-US" sz="3600" dirty="0">
              <a:latin typeface="Consolas" pitchFamily="49" charset="0"/>
              <a:cs typeface="Consolas" pitchFamily="49" charset="0"/>
            </a:endParaRPr>
          </a:p>
        </p:txBody>
      </p:sp>
      <p:pic>
        <p:nvPicPr>
          <p:cNvPr id="6" name="Picture 7" descr="browser_logos-firefox.png"/>
          <p:cNvPicPr>
            <a:picLocks noChangeAspect="1"/>
          </p:cNvPicPr>
          <p:nvPr/>
        </p:nvPicPr>
        <p:blipFill>
          <a:blip r:embed="rId2" cstate="print"/>
          <a:srcRect/>
          <a:stretch>
            <a:fillRect/>
          </a:stretch>
        </p:blipFill>
        <p:spPr bwMode="auto">
          <a:xfrm>
            <a:off x="22333033" y="7118349"/>
            <a:ext cx="2195383" cy="1985929"/>
          </a:xfrm>
          <a:prstGeom prst="rect">
            <a:avLst/>
          </a:prstGeom>
          <a:noFill/>
          <a:ln w="9525">
            <a:noFill/>
            <a:miter lim="800000"/>
            <a:headEnd/>
            <a:tailEnd/>
          </a:ln>
        </p:spPr>
      </p:pic>
      <p:pic>
        <p:nvPicPr>
          <p:cNvPr id="7" name="Picture 10" descr="browser_logos-opera.png"/>
          <p:cNvPicPr>
            <a:picLocks noChangeAspect="1"/>
          </p:cNvPicPr>
          <p:nvPr/>
        </p:nvPicPr>
        <p:blipFill>
          <a:blip r:embed="rId3" cstate="print"/>
          <a:srcRect/>
          <a:stretch>
            <a:fillRect/>
          </a:stretch>
        </p:blipFill>
        <p:spPr bwMode="auto">
          <a:xfrm>
            <a:off x="22333033" y="2055778"/>
            <a:ext cx="1951022" cy="1985930"/>
          </a:xfrm>
          <a:prstGeom prst="rect">
            <a:avLst/>
          </a:prstGeom>
          <a:noFill/>
          <a:ln w="9525">
            <a:noFill/>
            <a:miter lim="800000"/>
            <a:headEnd/>
            <a:tailEnd/>
          </a:ln>
        </p:spPr>
      </p:pic>
      <p:pic>
        <p:nvPicPr>
          <p:cNvPr id="10" name="Picture 9" descr="browser_logos-chrome.png"/>
          <p:cNvPicPr>
            <a:picLocks noChangeAspect="1"/>
          </p:cNvPicPr>
          <p:nvPr/>
        </p:nvPicPr>
        <p:blipFill>
          <a:blip r:embed="rId4" cstate="print"/>
          <a:srcRect/>
          <a:stretch>
            <a:fillRect/>
          </a:stretch>
        </p:blipFill>
        <p:spPr bwMode="auto">
          <a:xfrm>
            <a:off x="22333033" y="4368800"/>
            <a:ext cx="1916112" cy="1985930"/>
          </a:xfrm>
          <a:prstGeom prst="rect">
            <a:avLst/>
          </a:prstGeom>
          <a:noFill/>
          <a:ln w="9525">
            <a:noFill/>
            <a:miter lim="800000"/>
            <a:headEnd/>
            <a:tailEnd/>
          </a:ln>
        </p:spPr>
      </p:pic>
    </p:spTree>
    <p:extLst>
      <p:ext uri="{BB962C8B-B14F-4D97-AF65-F5344CB8AC3E}">
        <p14:creationId xmlns:p14="http://schemas.microsoft.com/office/powerpoint/2010/main" val="25085078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Text Editor </a:t>
            </a:r>
            <a:endParaRPr lang="en-US" sz="8000" dirty="0"/>
          </a:p>
        </p:txBody>
      </p:sp>
      <p:sp>
        <p:nvSpPr>
          <p:cNvPr id="8" name="Rectangle 3"/>
          <p:cNvSpPr txBox="1">
            <a:spLocks noChangeArrowheads="1"/>
          </p:cNvSpPr>
          <p:nvPr/>
        </p:nvSpPr>
        <p:spPr>
          <a:xfrm>
            <a:off x="1144154" y="3784600"/>
            <a:ext cx="8571346" cy="786765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342900" indent="-342900" algn="l" eaLnBrk="0" hangingPunct="0">
              <a:spcBef>
                <a:spcPct val="25000"/>
              </a:spcBef>
              <a:spcAft>
                <a:spcPct val="25000"/>
              </a:spcAft>
              <a:buSzPct val="75000"/>
            </a:pPr>
            <a:r>
              <a:rPr lang="en-US" sz="4000" dirty="0" smtClean="0">
                <a:solidFill>
                  <a:schemeClr val="accent5">
                    <a:lumMod val="75000"/>
                  </a:schemeClr>
                </a:solidFill>
                <a:latin typeface="+mj-lt"/>
              </a:rPr>
              <a:t>Sublime Text </a:t>
            </a:r>
          </a:p>
          <a:p>
            <a:pPr marL="342900" indent="-342900" algn="l" eaLnBrk="0" hangingPunct="0">
              <a:spcBef>
                <a:spcPct val="25000"/>
              </a:spcBef>
              <a:spcAft>
                <a:spcPct val="25000"/>
              </a:spcAft>
              <a:buSzPct val="75000"/>
            </a:pPr>
            <a:r>
              <a:rPr lang="en-US" sz="4000" dirty="0" smtClean="0">
                <a:solidFill>
                  <a:schemeClr val="accent5">
                    <a:lumMod val="75000"/>
                  </a:schemeClr>
                </a:solidFill>
                <a:latin typeface="+mj-lt"/>
              </a:rPr>
              <a:t>Brackets </a:t>
            </a:r>
          </a:p>
          <a:p>
            <a:pPr marL="342900" indent="-342900" algn="l" eaLnBrk="0" hangingPunct="0">
              <a:spcBef>
                <a:spcPct val="25000"/>
              </a:spcBef>
              <a:spcAft>
                <a:spcPct val="25000"/>
              </a:spcAft>
              <a:buSzPct val="75000"/>
            </a:pPr>
            <a:r>
              <a:rPr lang="en-US" sz="4000" dirty="0" err="1" smtClean="0">
                <a:solidFill>
                  <a:schemeClr val="accent5">
                    <a:lumMod val="75000"/>
                  </a:schemeClr>
                </a:solidFill>
                <a:latin typeface="+mj-lt"/>
              </a:rPr>
              <a:t>Webstorm</a:t>
            </a:r>
            <a:r>
              <a:rPr lang="en-US" sz="4000" dirty="0" smtClean="0">
                <a:solidFill>
                  <a:schemeClr val="accent5">
                    <a:lumMod val="75000"/>
                  </a:schemeClr>
                </a:solidFill>
                <a:latin typeface="+mj-lt"/>
              </a:rPr>
              <a:t> ($$)</a:t>
            </a:r>
          </a:p>
          <a:p>
            <a:pPr marL="342900" indent="-342900" algn="l" eaLnBrk="0" hangingPunct="0">
              <a:spcBef>
                <a:spcPct val="25000"/>
              </a:spcBef>
              <a:spcAft>
                <a:spcPct val="25000"/>
              </a:spcAft>
              <a:buSzPct val="75000"/>
            </a:pPr>
            <a:endParaRPr lang="en-US" sz="4000" dirty="0">
              <a:solidFill>
                <a:schemeClr val="accent5">
                  <a:lumMod val="75000"/>
                </a:schemeClr>
              </a:solidFill>
              <a:latin typeface="+mj-lt"/>
            </a:endParaRPr>
          </a:p>
          <a:p>
            <a:pPr marL="342900" indent="-342900" algn="l" eaLnBrk="0" hangingPunct="0">
              <a:spcBef>
                <a:spcPct val="25000"/>
              </a:spcBef>
              <a:spcAft>
                <a:spcPct val="25000"/>
              </a:spcAft>
              <a:buSzPct val="75000"/>
            </a:pPr>
            <a:endParaRPr lang="en-US" sz="4000" dirty="0" smtClean="0">
              <a:solidFill>
                <a:schemeClr val="accent5">
                  <a:lumMod val="75000"/>
                </a:schemeClr>
              </a:solidFill>
              <a:latin typeface="+mj-lt"/>
            </a:endParaRPr>
          </a:p>
          <a:p>
            <a:pPr algn="l" eaLnBrk="0" hangingPunct="0">
              <a:spcBef>
                <a:spcPct val="25000"/>
              </a:spcBef>
              <a:spcAft>
                <a:spcPct val="25000"/>
              </a:spcAft>
              <a:buSzPct val="75000"/>
              <a:buFont typeface="Wingdings" charset="2"/>
              <a:buChar char="Ø"/>
            </a:pPr>
            <a:r>
              <a:rPr lang="en-US" sz="4000" dirty="0">
                <a:solidFill>
                  <a:schemeClr val="accent3">
                    <a:lumMod val="75000"/>
                  </a:schemeClr>
                </a:solidFill>
                <a:latin typeface="+mj-lt"/>
              </a:rPr>
              <a:t>http://</a:t>
            </a:r>
            <a:r>
              <a:rPr lang="en-US" sz="4000" dirty="0" err="1">
                <a:solidFill>
                  <a:schemeClr val="accent3">
                    <a:lumMod val="75000"/>
                  </a:schemeClr>
                </a:solidFill>
                <a:latin typeface="+mj-lt"/>
              </a:rPr>
              <a:t>www.sublimetext.com</a:t>
            </a:r>
            <a:r>
              <a:rPr lang="en-US" sz="4000" dirty="0" smtClean="0">
                <a:solidFill>
                  <a:schemeClr val="accent3">
                    <a:lumMod val="75000"/>
                  </a:schemeClr>
                </a:solidFill>
                <a:latin typeface="+mj-lt"/>
              </a:rPr>
              <a:t>/</a:t>
            </a:r>
          </a:p>
          <a:p>
            <a:pPr algn="l" eaLnBrk="0" hangingPunct="0">
              <a:spcBef>
                <a:spcPct val="25000"/>
              </a:spcBef>
              <a:spcAft>
                <a:spcPct val="25000"/>
              </a:spcAft>
              <a:buSzPct val="75000"/>
              <a:buFont typeface="Wingdings" charset="2"/>
              <a:buChar char="Ø"/>
            </a:pPr>
            <a:r>
              <a:rPr lang="en-US" sz="4000" dirty="0">
                <a:solidFill>
                  <a:schemeClr val="accent3">
                    <a:lumMod val="75000"/>
                  </a:schemeClr>
                </a:solidFill>
                <a:latin typeface="+mj-lt"/>
              </a:rPr>
              <a:t> http://</a:t>
            </a:r>
            <a:r>
              <a:rPr lang="en-US" sz="4000" dirty="0" err="1">
                <a:solidFill>
                  <a:schemeClr val="accent3">
                    <a:lumMod val="75000"/>
                  </a:schemeClr>
                </a:solidFill>
                <a:latin typeface="+mj-lt"/>
              </a:rPr>
              <a:t>brackets.io</a:t>
            </a:r>
            <a:r>
              <a:rPr lang="en-US" sz="4000" dirty="0" smtClean="0">
                <a:solidFill>
                  <a:schemeClr val="accent3">
                    <a:lumMod val="75000"/>
                  </a:schemeClr>
                </a:solidFill>
                <a:latin typeface="+mj-lt"/>
              </a:rPr>
              <a:t>/</a:t>
            </a:r>
          </a:p>
          <a:p>
            <a:pPr algn="l" eaLnBrk="0" hangingPunct="0">
              <a:spcBef>
                <a:spcPct val="25000"/>
              </a:spcBef>
              <a:spcAft>
                <a:spcPct val="25000"/>
              </a:spcAft>
              <a:buSzPct val="75000"/>
              <a:buFont typeface="Wingdings" charset="2"/>
              <a:buChar char="Ø"/>
            </a:pPr>
            <a:r>
              <a:rPr lang="en-US" sz="4000" dirty="0">
                <a:solidFill>
                  <a:schemeClr val="accent3">
                    <a:lumMod val="75000"/>
                  </a:schemeClr>
                </a:solidFill>
                <a:latin typeface="+mj-lt"/>
              </a:rPr>
              <a:t>https://</a:t>
            </a:r>
            <a:r>
              <a:rPr lang="en-US" sz="4000" dirty="0" err="1">
                <a:solidFill>
                  <a:schemeClr val="accent3">
                    <a:lumMod val="75000"/>
                  </a:schemeClr>
                </a:solidFill>
                <a:latin typeface="+mj-lt"/>
              </a:rPr>
              <a:t>www.jetbrains.com</a:t>
            </a:r>
            <a:r>
              <a:rPr lang="en-US" sz="4000" dirty="0">
                <a:solidFill>
                  <a:schemeClr val="accent3">
                    <a:lumMod val="75000"/>
                  </a:schemeClr>
                </a:solidFill>
                <a:latin typeface="+mj-lt"/>
              </a:rPr>
              <a:t>/</a:t>
            </a:r>
            <a:r>
              <a:rPr lang="en-US" sz="4000" dirty="0" err="1">
                <a:solidFill>
                  <a:schemeClr val="accent3">
                    <a:lumMod val="75000"/>
                  </a:schemeClr>
                </a:solidFill>
                <a:latin typeface="+mj-lt"/>
              </a:rPr>
              <a:t>webstorm</a:t>
            </a:r>
            <a:r>
              <a:rPr lang="en-US" sz="4000" dirty="0">
                <a:solidFill>
                  <a:schemeClr val="accent3">
                    <a:lumMod val="75000"/>
                  </a:schemeClr>
                </a:solidFill>
                <a:latin typeface="+mj-lt"/>
              </a:rPr>
              <a:t>/</a:t>
            </a:r>
            <a:endParaRPr lang="en-US" sz="4000" dirty="0" smtClean="0">
              <a:solidFill>
                <a:schemeClr val="accent3">
                  <a:lumMod val="75000"/>
                </a:schemeClr>
              </a:solidFill>
              <a:latin typeface="+mj-lt"/>
            </a:endParaRPr>
          </a:p>
          <a:p>
            <a:pPr marL="0" indent="0" algn="l" eaLnBrk="0" hangingPunct="0">
              <a:spcBef>
                <a:spcPct val="25000"/>
              </a:spcBef>
              <a:spcAft>
                <a:spcPct val="25000"/>
              </a:spcAft>
              <a:buSzPct val="75000"/>
              <a:buNone/>
            </a:pPr>
            <a:endParaRPr lang="en-US" sz="4000" dirty="0">
              <a:solidFill>
                <a:schemeClr val="accent5">
                  <a:lumMod val="75000"/>
                </a:schemeClr>
              </a:solidFill>
              <a:latin typeface="+mj-lt"/>
              <a:cs typeface="Trade Gothic Next LT Pro Lt" pitchFamily="34" charset="0"/>
            </a:endParaRPr>
          </a:p>
          <a:p>
            <a:pPr lvl="2" algn="l" eaLnBrk="1" hangingPunct="1">
              <a:lnSpc>
                <a:spcPct val="50000"/>
              </a:lnSpc>
              <a:buFont typeface="Wingdings" pitchFamily="2" charset="2"/>
              <a:buNone/>
            </a:pPr>
            <a:endParaRPr lang="en-US" sz="4000" dirty="0">
              <a:solidFill>
                <a:schemeClr val="accent5">
                  <a:lumMod val="75000"/>
                </a:schemeClr>
              </a:solidFill>
              <a:latin typeface="+mj-lt"/>
              <a:cs typeface="Trade Gothic Next LT Pro Lt" pitchFamily="34" charset="0"/>
            </a:endParaRPr>
          </a:p>
        </p:txBody>
      </p:sp>
      <p:sp>
        <p:nvSpPr>
          <p:cNvPr id="3" name="TextBox 2"/>
          <p:cNvSpPr txBox="1"/>
          <p:nvPr/>
        </p:nvSpPr>
        <p:spPr>
          <a:xfrm>
            <a:off x="12076545" y="69273"/>
            <a:ext cx="102592"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pic>
        <p:nvPicPr>
          <p:cNvPr id="6" name="Picture 5" descr="Screen Shot 2015-11-09 at 12.01.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0527" y="2839605"/>
            <a:ext cx="7720092" cy="4688032"/>
          </a:xfrm>
          <a:prstGeom prst="rect">
            <a:avLst/>
          </a:prstGeom>
        </p:spPr>
      </p:pic>
      <p:pic>
        <p:nvPicPr>
          <p:cNvPr id="11" name="Picture 10" descr="webstorm-large-o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6873" y="6431971"/>
            <a:ext cx="12700000" cy="7632700"/>
          </a:xfrm>
          <a:prstGeom prst="rect">
            <a:avLst/>
          </a:prstGeom>
        </p:spPr>
      </p:pic>
      <p:pic>
        <p:nvPicPr>
          <p:cNvPr id="7" name="Picture 6" descr="brackets-sprint-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26873" y="1634837"/>
            <a:ext cx="7620000" cy="5892800"/>
          </a:xfrm>
          <a:prstGeom prst="rect">
            <a:avLst/>
          </a:prstGeom>
        </p:spPr>
      </p:pic>
      <p:pic>
        <p:nvPicPr>
          <p:cNvPr id="5" name="Picture 4" descr="Sublime_Text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2237" y="6156037"/>
            <a:ext cx="2387599" cy="2387599"/>
          </a:xfrm>
          <a:prstGeom prst="rect">
            <a:avLst/>
          </a:prstGeom>
        </p:spPr>
      </p:pic>
      <p:pic>
        <p:nvPicPr>
          <p:cNvPr id="9" name="Picture 8" descr="branding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0" y="655092"/>
            <a:ext cx="1959489" cy="1959489"/>
          </a:xfrm>
          <a:prstGeom prst="rect">
            <a:avLst/>
          </a:prstGeom>
        </p:spPr>
      </p:pic>
      <p:pic>
        <p:nvPicPr>
          <p:cNvPr id="10" name="Picture 9" descr="webstorm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9750" y="9649691"/>
            <a:ext cx="5080000" cy="5080000"/>
          </a:xfrm>
          <a:prstGeom prst="rect">
            <a:avLst/>
          </a:prstGeom>
        </p:spPr>
      </p:pic>
    </p:spTree>
    <p:extLst>
      <p:ext uri="{BB962C8B-B14F-4D97-AF65-F5344CB8AC3E}">
        <p14:creationId xmlns:p14="http://schemas.microsoft.com/office/powerpoint/2010/main" val="278607219"/>
      </p:ext>
    </p:extLst>
  </p:cSld>
  <p:clrMapOvr>
    <a:masterClrMapping/>
  </p:clrMapOvr>
  <p:transition xmlns:p14="http://schemas.microsoft.com/office/powerpoint/2010/main" spd="med"/>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Browser specific </a:t>
            </a:r>
            <a:r>
              <a:rPr lang="en-US" dirty="0" err="1" smtClean="0"/>
              <a:t>css</a:t>
            </a:r>
            <a:r>
              <a:rPr lang="en-US" dirty="0" smtClean="0"/>
              <a:t> - IE</a:t>
            </a:r>
            <a:endParaRPr lang="en-US" dirty="0"/>
          </a:p>
        </p:txBody>
      </p:sp>
      <p:sp>
        <p:nvSpPr>
          <p:cNvPr id="5" name="Rounded Rectangle 4"/>
          <p:cNvSpPr/>
          <p:nvPr/>
        </p:nvSpPr>
        <p:spPr>
          <a:xfrm>
            <a:off x="1204193" y="3134945"/>
            <a:ext cx="22104351" cy="9550480"/>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indent="0" algn="l">
              <a:buFontTx/>
              <a:buNone/>
              <a:tabLst>
                <a:tab pos="457200" algn="l"/>
              </a:tabLst>
              <a:defRPr/>
            </a:pPr>
            <a:r>
              <a:rPr lang="en-US" sz="3200" dirty="0">
                <a:solidFill>
                  <a:srgbClr val="878787"/>
                </a:solidFill>
                <a:latin typeface="Consolas" pitchFamily="49" charset="0"/>
                <a:cs typeface="Consolas" pitchFamily="49" charset="0"/>
              </a:rPr>
              <a:t>@font-face {  </a:t>
            </a:r>
            <a:br>
              <a:rPr lang="en-US" sz="3200" dirty="0">
                <a:solidFill>
                  <a:srgbClr val="878787"/>
                </a:solidFill>
                <a:latin typeface="Consolas" pitchFamily="49" charset="0"/>
                <a:cs typeface="Consolas" pitchFamily="49" charset="0"/>
              </a:rPr>
            </a:br>
            <a:r>
              <a:rPr lang="en-US" sz="3200" dirty="0">
                <a:solidFill>
                  <a:srgbClr val="878787"/>
                </a:solidFill>
                <a:latin typeface="Consolas" pitchFamily="49" charset="0"/>
                <a:cs typeface="Consolas" pitchFamily="49" charset="0"/>
              </a:rPr>
              <a:t>	font-family: '</a:t>
            </a:r>
            <a:r>
              <a:rPr lang="en-US" sz="3200" dirty="0" err="1">
                <a:solidFill>
                  <a:srgbClr val="878787"/>
                </a:solidFill>
                <a:latin typeface="Consolas" pitchFamily="49" charset="0"/>
                <a:cs typeface="Consolas" pitchFamily="49" charset="0"/>
              </a:rPr>
              <a:t>Henny</a:t>
            </a:r>
            <a:r>
              <a:rPr lang="en-US" sz="3200" dirty="0">
                <a:solidFill>
                  <a:srgbClr val="878787"/>
                </a:solidFill>
                <a:latin typeface="Consolas" pitchFamily="49" charset="0"/>
                <a:cs typeface="Consolas" pitchFamily="49" charset="0"/>
              </a:rPr>
              <a:t> Penny';  </a:t>
            </a:r>
            <a:br>
              <a:rPr lang="en-US" sz="3200" dirty="0">
                <a:solidFill>
                  <a:srgbClr val="878787"/>
                </a:solidFill>
                <a:latin typeface="Consolas" pitchFamily="49" charset="0"/>
                <a:cs typeface="Consolas" pitchFamily="49" charset="0"/>
              </a:rPr>
            </a:br>
            <a:r>
              <a:rPr lang="en-US" sz="3200" dirty="0">
                <a:solidFill>
                  <a:srgbClr val="878787"/>
                </a:solidFill>
                <a:latin typeface="Consolas" pitchFamily="49" charset="0"/>
                <a:cs typeface="Consolas" pitchFamily="49" charset="0"/>
              </a:rPr>
              <a:t>	font-style: normal;  </a:t>
            </a:r>
            <a:br>
              <a:rPr lang="en-US" sz="3200" dirty="0">
                <a:solidFill>
                  <a:srgbClr val="878787"/>
                </a:solidFill>
                <a:latin typeface="Consolas" pitchFamily="49" charset="0"/>
                <a:cs typeface="Consolas" pitchFamily="49" charset="0"/>
              </a:rPr>
            </a:br>
            <a:r>
              <a:rPr lang="en-US" sz="3200" dirty="0">
                <a:solidFill>
                  <a:srgbClr val="878787"/>
                </a:solidFill>
                <a:latin typeface="Consolas" pitchFamily="49" charset="0"/>
                <a:cs typeface="Consolas" pitchFamily="49" charset="0"/>
              </a:rPr>
              <a:t>	font-weight: 400;  </a:t>
            </a:r>
            <a:br>
              <a:rPr lang="en-US" sz="3200" dirty="0">
                <a:solidFill>
                  <a:srgbClr val="878787"/>
                </a:solidFill>
                <a:latin typeface="Consolas" pitchFamily="49" charset="0"/>
                <a:cs typeface="Consolas" pitchFamily="49" charset="0"/>
              </a:rPr>
            </a:br>
            <a:r>
              <a:rPr lang="en-US" sz="3200" dirty="0">
                <a:solidFill>
                  <a:srgbClr val="878787"/>
                </a:solidFill>
                <a:latin typeface="Consolas" pitchFamily="49" charset="0"/>
                <a:cs typeface="Consolas" pitchFamily="49" charset="0"/>
              </a:rPr>
              <a:t>	</a:t>
            </a:r>
            <a:r>
              <a:rPr lang="en-US" sz="3200" dirty="0" err="1">
                <a:solidFill>
                  <a:srgbClr val="878787"/>
                </a:solidFill>
                <a:latin typeface="Consolas" pitchFamily="49" charset="0"/>
                <a:cs typeface="Consolas" pitchFamily="49" charset="0"/>
              </a:rPr>
              <a:t>src</a:t>
            </a:r>
            <a:r>
              <a:rPr lang="en-US" sz="3200" dirty="0">
                <a:solidFill>
                  <a:srgbClr val="878787"/>
                </a:solidFill>
                <a:latin typeface="Consolas" pitchFamily="49" charset="0"/>
                <a:cs typeface="Consolas" pitchFamily="49" charset="0"/>
              </a:rPr>
              <a:t>: local('</a:t>
            </a:r>
            <a:r>
              <a:rPr lang="en-US" sz="3200" dirty="0" err="1">
                <a:solidFill>
                  <a:srgbClr val="878787"/>
                </a:solidFill>
                <a:latin typeface="Consolas" pitchFamily="49" charset="0"/>
                <a:cs typeface="Consolas" pitchFamily="49" charset="0"/>
              </a:rPr>
              <a:t>Henny</a:t>
            </a:r>
            <a:r>
              <a:rPr lang="en-US" sz="3200" dirty="0">
                <a:solidFill>
                  <a:srgbClr val="878787"/>
                </a:solidFill>
                <a:latin typeface="Consolas" pitchFamily="49" charset="0"/>
                <a:cs typeface="Consolas" pitchFamily="49" charset="0"/>
              </a:rPr>
              <a:t> Penny'), local('</a:t>
            </a:r>
            <a:r>
              <a:rPr lang="en-US" sz="3200" dirty="0" err="1">
                <a:solidFill>
                  <a:srgbClr val="878787"/>
                </a:solidFill>
                <a:latin typeface="Consolas" pitchFamily="49" charset="0"/>
                <a:cs typeface="Consolas" pitchFamily="49" charset="0"/>
              </a:rPr>
              <a:t>HennyPenny</a:t>
            </a:r>
            <a:r>
              <a:rPr lang="en-US" sz="3200" dirty="0">
                <a:solidFill>
                  <a:srgbClr val="878787"/>
                </a:solidFill>
                <a:latin typeface="Consolas" pitchFamily="49" charset="0"/>
                <a:cs typeface="Consolas" pitchFamily="49" charset="0"/>
              </a:rPr>
              <a:t>-Regular'),   </a:t>
            </a:r>
            <a:r>
              <a:rPr lang="en-US" sz="3200" dirty="0">
                <a:solidFill>
                  <a:schemeClr val="bg1">
                    <a:lumMod val="65000"/>
                  </a:schemeClr>
                </a:solidFill>
                <a:latin typeface="Consolas" pitchFamily="49" charset="0"/>
                <a:cs typeface="Consolas" pitchFamily="49" charset="0"/>
              </a:rPr>
              <a:t/>
            </a:r>
            <a:br>
              <a:rPr lang="en-US" sz="3200" dirty="0">
                <a:solidFill>
                  <a:schemeClr val="bg1">
                    <a:lumMod val="65000"/>
                  </a:schemeClr>
                </a:solidFill>
                <a:latin typeface="Consolas" pitchFamily="49" charset="0"/>
                <a:cs typeface="Consolas" pitchFamily="49" charset="0"/>
              </a:rPr>
            </a:br>
            <a:r>
              <a:rPr lang="en-US" sz="3200" dirty="0">
                <a:solidFill>
                  <a:schemeClr val="bg1">
                    <a:lumMod val="65000"/>
                  </a:schemeClr>
                </a:solidFill>
                <a:latin typeface="Consolas" pitchFamily="49" charset="0"/>
                <a:cs typeface="Consolas" pitchFamily="49" charset="0"/>
              </a:rPr>
              <a:t>	</a:t>
            </a:r>
            <a:r>
              <a:rPr lang="en-US" sz="3200" dirty="0" err="1">
                <a:solidFill>
                  <a:schemeClr val="tx1"/>
                </a:solidFill>
                <a:latin typeface="Consolas" pitchFamily="49" charset="0"/>
                <a:cs typeface="Consolas" pitchFamily="49" charset="0"/>
              </a:rPr>
              <a:t>url</a:t>
            </a:r>
            <a:r>
              <a:rPr lang="en-US" sz="3200" dirty="0">
                <a:solidFill>
                  <a:schemeClr val="tx1"/>
                </a:solidFill>
                <a:latin typeface="Consolas" pitchFamily="49" charset="0"/>
                <a:cs typeface="Consolas" pitchFamily="49" charset="0"/>
              </a:rPr>
              <a:t>('[font </a:t>
            </a:r>
            <a:r>
              <a:rPr lang="en-US" sz="3200" dirty="0" err="1">
                <a:solidFill>
                  <a:schemeClr val="tx1"/>
                </a:solidFill>
                <a:latin typeface="Consolas" pitchFamily="49" charset="0"/>
                <a:cs typeface="Consolas" pitchFamily="49" charset="0"/>
              </a:rPr>
              <a:t>url</a:t>
            </a:r>
            <a:r>
              <a:rPr lang="en-US" sz="3200" dirty="0">
                <a:solidFill>
                  <a:schemeClr val="tx1"/>
                </a:solidFill>
                <a:latin typeface="Consolas" pitchFamily="49" charset="0"/>
                <a:cs typeface="Consolas" pitchFamily="49" charset="0"/>
              </a:rPr>
              <a:t>].</a:t>
            </a:r>
            <a:r>
              <a:rPr lang="en-US" sz="3200" u="sng" dirty="0">
                <a:solidFill>
                  <a:srgbClr val="C00000"/>
                </a:solidFill>
                <a:latin typeface="Consolas" pitchFamily="49" charset="0"/>
                <a:cs typeface="Consolas" pitchFamily="49" charset="0"/>
              </a:rPr>
              <a:t>[</a:t>
            </a:r>
            <a:r>
              <a:rPr lang="en-US" sz="3200" u="sng" dirty="0" err="1">
                <a:solidFill>
                  <a:srgbClr val="C00000"/>
                </a:solidFill>
                <a:latin typeface="Consolas" pitchFamily="49" charset="0"/>
                <a:cs typeface="Consolas" pitchFamily="49" charset="0"/>
              </a:rPr>
              <a:t>ext</a:t>
            </a:r>
            <a:r>
              <a:rPr lang="en-US" sz="3200" u="sng" dirty="0">
                <a:solidFill>
                  <a:srgbClr val="C00000"/>
                </a:solidFill>
                <a:latin typeface="Consolas" pitchFamily="49" charset="0"/>
                <a:cs typeface="Consolas" pitchFamily="49" charset="0"/>
              </a:rPr>
              <a:t>]</a:t>
            </a:r>
            <a:r>
              <a:rPr lang="en-US" sz="3200" dirty="0">
                <a:solidFill>
                  <a:schemeClr val="tx1"/>
                </a:solidFill>
                <a:latin typeface="Consolas" pitchFamily="49" charset="0"/>
                <a:cs typeface="Consolas" pitchFamily="49" charset="0"/>
              </a:rPr>
              <a:t>') format('</a:t>
            </a:r>
            <a:r>
              <a:rPr lang="en-US" sz="3200" u="sng" dirty="0">
                <a:solidFill>
                  <a:srgbClr val="C00000"/>
                </a:solidFill>
                <a:latin typeface="Consolas" pitchFamily="49" charset="0"/>
                <a:cs typeface="Consolas" pitchFamily="49" charset="0"/>
              </a:rPr>
              <a:t>[format]</a:t>
            </a:r>
            <a:r>
              <a:rPr lang="en-US" sz="3200" dirty="0">
                <a:solidFill>
                  <a:schemeClr val="tx1"/>
                </a:solidFill>
                <a:latin typeface="Consolas" pitchFamily="49" charset="0"/>
                <a:cs typeface="Consolas" pitchFamily="49" charset="0"/>
              </a:rPr>
              <a:t>');</a:t>
            </a:r>
            <a:r>
              <a:rPr lang="en-US" sz="3200" dirty="0">
                <a:solidFill>
                  <a:schemeClr val="bg1">
                    <a:lumMod val="65000"/>
                  </a:schemeClr>
                </a:solidFill>
                <a:latin typeface="Consolas" pitchFamily="49" charset="0"/>
                <a:cs typeface="Consolas" pitchFamily="49" charset="0"/>
              </a:rPr>
              <a:t/>
            </a:r>
            <a:br>
              <a:rPr lang="en-US" sz="3200" dirty="0">
                <a:solidFill>
                  <a:schemeClr val="bg1">
                    <a:lumMod val="65000"/>
                  </a:schemeClr>
                </a:solidFill>
                <a:latin typeface="Consolas" pitchFamily="49" charset="0"/>
                <a:cs typeface="Consolas" pitchFamily="49" charset="0"/>
              </a:rPr>
            </a:br>
            <a:r>
              <a:rPr lang="en-US" sz="3200" dirty="0" smtClean="0">
                <a:solidFill>
                  <a:srgbClr val="878787"/>
                </a:solidFill>
                <a:latin typeface="Consolas" pitchFamily="49" charset="0"/>
                <a:cs typeface="Consolas" pitchFamily="49" charset="0"/>
              </a:rPr>
              <a:t>}</a:t>
            </a:r>
            <a:endParaRPr lang="en-US" sz="3200" dirty="0">
              <a:solidFill>
                <a:srgbClr val="878787"/>
              </a:solidFill>
              <a:latin typeface="Consolas" pitchFamily="49" charset="0"/>
              <a:cs typeface="Consolas" pitchFamily="49" charset="0"/>
            </a:endParaRPr>
          </a:p>
          <a:p>
            <a:pPr marL="0" indent="0" algn="l">
              <a:buFontTx/>
              <a:buNone/>
              <a:tabLst>
                <a:tab pos="457200" algn="l"/>
              </a:tabLst>
              <a:defRPr/>
            </a:pPr>
            <a:r>
              <a:rPr lang="en-US" sz="3200" kern="1200" dirty="0">
                <a:solidFill>
                  <a:srgbClr val="878787"/>
                </a:solidFill>
                <a:latin typeface="Consolas" pitchFamily="49" charset="0"/>
                <a:cs typeface="Consolas" pitchFamily="49" charset="0"/>
              </a:rPr>
              <a:t>@font-face { </a:t>
            </a:r>
            <a:br>
              <a:rPr lang="en-US" sz="3200" kern="1200" dirty="0">
                <a:solidFill>
                  <a:srgbClr val="878787"/>
                </a:solidFill>
                <a:latin typeface="Consolas" pitchFamily="49" charset="0"/>
                <a:cs typeface="Consolas" pitchFamily="49" charset="0"/>
              </a:rPr>
            </a:br>
            <a:r>
              <a:rPr lang="en-US" sz="3200" kern="1200" dirty="0">
                <a:solidFill>
                  <a:srgbClr val="878787"/>
                </a:solidFill>
                <a:latin typeface="Consolas" pitchFamily="49" charset="0"/>
                <a:cs typeface="Consolas" pitchFamily="49" charset="0"/>
              </a:rPr>
              <a:t>	font-family: '</a:t>
            </a:r>
            <a:r>
              <a:rPr lang="en-US" sz="3200" kern="1200" dirty="0" err="1">
                <a:solidFill>
                  <a:srgbClr val="878787"/>
                </a:solidFill>
                <a:latin typeface="Consolas" pitchFamily="49" charset="0"/>
                <a:cs typeface="Consolas" pitchFamily="49" charset="0"/>
              </a:rPr>
              <a:t>Henny</a:t>
            </a:r>
            <a:r>
              <a:rPr lang="en-US" sz="3200" kern="1200" dirty="0">
                <a:solidFill>
                  <a:srgbClr val="878787"/>
                </a:solidFill>
                <a:latin typeface="Consolas" pitchFamily="49" charset="0"/>
                <a:cs typeface="Consolas" pitchFamily="49" charset="0"/>
              </a:rPr>
              <a:t> Penny'; </a:t>
            </a:r>
            <a:br>
              <a:rPr lang="en-US" sz="3200" kern="1200" dirty="0">
                <a:solidFill>
                  <a:srgbClr val="878787"/>
                </a:solidFill>
                <a:latin typeface="Consolas" pitchFamily="49" charset="0"/>
                <a:cs typeface="Consolas" pitchFamily="49" charset="0"/>
              </a:rPr>
            </a:br>
            <a:r>
              <a:rPr lang="en-US" sz="3200" kern="1200" dirty="0">
                <a:solidFill>
                  <a:srgbClr val="878787"/>
                </a:solidFill>
                <a:latin typeface="Consolas" pitchFamily="49" charset="0"/>
                <a:cs typeface="Consolas" pitchFamily="49" charset="0"/>
              </a:rPr>
              <a:t>	font-style: normal; </a:t>
            </a:r>
            <a:br>
              <a:rPr lang="en-US" sz="3200" kern="1200" dirty="0">
                <a:solidFill>
                  <a:srgbClr val="878787"/>
                </a:solidFill>
                <a:latin typeface="Consolas" pitchFamily="49" charset="0"/>
                <a:cs typeface="Consolas" pitchFamily="49" charset="0"/>
              </a:rPr>
            </a:br>
            <a:r>
              <a:rPr lang="en-US" sz="3200" kern="1200" dirty="0">
                <a:solidFill>
                  <a:srgbClr val="878787"/>
                </a:solidFill>
                <a:latin typeface="Consolas" pitchFamily="49" charset="0"/>
                <a:cs typeface="Consolas" pitchFamily="49" charset="0"/>
              </a:rPr>
              <a:t>	font-weight: 400; </a:t>
            </a:r>
            <a:r>
              <a:rPr lang="en-US" sz="3200" kern="1200" dirty="0">
                <a:solidFill>
                  <a:schemeClr val="bg1">
                    <a:lumMod val="65000"/>
                  </a:schemeClr>
                </a:solidFill>
                <a:latin typeface="Consolas" pitchFamily="49" charset="0"/>
                <a:cs typeface="Consolas" pitchFamily="49" charset="0"/>
              </a:rPr>
              <a:t/>
            </a:r>
            <a:br>
              <a:rPr lang="en-US" sz="3200" kern="1200" dirty="0">
                <a:solidFill>
                  <a:schemeClr val="bg1">
                    <a:lumMod val="65000"/>
                  </a:schemeClr>
                </a:solidFill>
                <a:latin typeface="Consolas" pitchFamily="49" charset="0"/>
                <a:cs typeface="Consolas" pitchFamily="49" charset="0"/>
              </a:rPr>
            </a:br>
            <a:r>
              <a:rPr lang="en-US" sz="3200" kern="1200" dirty="0">
                <a:solidFill>
                  <a:srgbClr val="C00000"/>
                </a:solidFill>
                <a:latin typeface="Consolas" pitchFamily="49" charset="0"/>
                <a:cs typeface="Consolas" pitchFamily="49" charset="0"/>
              </a:rPr>
              <a:t>	</a:t>
            </a:r>
            <a:r>
              <a:rPr lang="en-US" sz="3200" kern="1200" dirty="0" err="1">
                <a:solidFill>
                  <a:schemeClr val="tx1"/>
                </a:solidFill>
                <a:latin typeface="Consolas" pitchFamily="49" charset="0"/>
                <a:cs typeface="Consolas" pitchFamily="49" charset="0"/>
              </a:rPr>
              <a:t>src</a:t>
            </a:r>
            <a:r>
              <a:rPr lang="en-US" sz="3200" kern="1200" dirty="0">
                <a:solidFill>
                  <a:schemeClr val="tx1"/>
                </a:solidFill>
                <a:latin typeface="Consolas" pitchFamily="49" charset="0"/>
                <a:cs typeface="Consolas" pitchFamily="49" charset="0"/>
              </a:rPr>
              <a:t>: </a:t>
            </a:r>
            <a:r>
              <a:rPr lang="en-US" sz="3200" kern="1200" dirty="0" err="1">
                <a:solidFill>
                  <a:schemeClr val="tx1"/>
                </a:solidFill>
                <a:latin typeface="Consolas" pitchFamily="49" charset="0"/>
                <a:cs typeface="Consolas" pitchFamily="49" charset="0"/>
              </a:rPr>
              <a:t>url</a:t>
            </a:r>
            <a:r>
              <a:rPr lang="en-US" sz="3200" kern="1200" dirty="0">
                <a:solidFill>
                  <a:schemeClr val="tx1"/>
                </a:solidFill>
                <a:latin typeface="Consolas" pitchFamily="49" charset="0"/>
                <a:cs typeface="Consolas" pitchFamily="49" charset="0"/>
              </a:rPr>
              <a:t>('http://</a:t>
            </a:r>
            <a:r>
              <a:rPr lang="en-US" sz="3200" kern="1200" dirty="0" err="1">
                <a:solidFill>
                  <a:schemeClr val="tx1"/>
                </a:solidFill>
                <a:latin typeface="Consolas" pitchFamily="49" charset="0"/>
                <a:cs typeface="Consolas" pitchFamily="49" charset="0"/>
              </a:rPr>
              <a:t>themes.googleusercontent.com</a:t>
            </a:r>
            <a:r>
              <a:rPr lang="en-US" sz="3200" kern="1200" dirty="0">
                <a:solidFill>
                  <a:schemeClr val="tx1"/>
                </a:solidFill>
                <a:latin typeface="Consolas" pitchFamily="49" charset="0"/>
                <a:cs typeface="Consolas" pitchFamily="49" charset="0"/>
              </a:rPr>
              <a:t>/static/fonts/</a:t>
            </a:r>
            <a:r>
              <a:rPr lang="en-US" sz="3200" kern="1200" dirty="0" err="1">
                <a:solidFill>
                  <a:schemeClr val="tx1"/>
                </a:solidFill>
                <a:latin typeface="Consolas" pitchFamily="49" charset="0"/>
                <a:cs typeface="Consolas" pitchFamily="49" charset="0"/>
              </a:rPr>
              <a:t>hennypenny</a:t>
            </a:r>
            <a:r>
              <a:rPr lang="en-US" sz="3200" kern="1200" dirty="0">
                <a:solidFill>
                  <a:schemeClr val="tx1"/>
                </a:solidFill>
                <a:latin typeface="Consolas" pitchFamily="49" charset="0"/>
                <a:cs typeface="Consolas" pitchFamily="49" charset="0"/>
              </a:rPr>
              <a:t>/v1/</a:t>
            </a:r>
            <a:br>
              <a:rPr lang="en-US" sz="3200" kern="1200" dirty="0">
                <a:solidFill>
                  <a:schemeClr val="tx1"/>
                </a:solidFill>
                <a:latin typeface="Consolas" pitchFamily="49" charset="0"/>
                <a:cs typeface="Consolas" pitchFamily="49" charset="0"/>
              </a:rPr>
            </a:br>
            <a:r>
              <a:rPr lang="en-US" sz="3200" kern="1200" dirty="0">
                <a:solidFill>
                  <a:schemeClr val="tx1"/>
                </a:solidFill>
                <a:latin typeface="Consolas" pitchFamily="49" charset="0"/>
                <a:cs typeface="Consolas" pitchFamily="49" charset="0"/>
              </a:rPr>
              <a:t>		5KmZ_gfx8tPgQLMk4S-PvmfQcKutQXcIrRfyR5jdjY8.</a:t>
            </a:r>
            <a:r>
              <a:rPr lang="en-US" sz="3200" u="sng" kern="1200" dirty="0">
                <a:solidFill>
                  <a:srgbClr val="C00000"/>
                </a:solidFill>
                <a:latin typeface="Consolas" pitchFamily="49" charset="0"/>
                <a:cs typeface="Consolas" pitchFamily="49" charset="0"/>
              </a:rPr>
              <a:t>eot</a:t>
            </a:r>
            <a:r>
              <a:rPr lang="en-US" sz="3200" kern="1200" dirty="0">
                <a:solidFill>
                  <a:schemeClr val="tx1"/>
                </a:solidFill>
                <a:latin typeface="Consolas" pitchFamily="49" charset="0"/>
                <a:cs typeface="Consolas" pitchFamily="49" charset="0"/>
              </a:rPr>
              <a:t>');</a:t>
            </a:r>
            <a:r>
              <a:rPr lang="en-US" sz="3200" kern="1200" dirty="0">
                <a:solidFill>
                  <a:srgbClr val="C00000"/>
                </a:solidFill>
                <a:latin typeface="Consolas" pitchFamily="49" charset="0"/>
                <a:cs typeface="Consolas" pitchFamily="49" charset="0"/>
              </a:rPr>
              <a:t/>
            </a:r>
            <a:br>
              <a:rPr lang="en-US" sz="3200" kern="1200" dirty="0">
                <a:solidFill>
                  <a:srgbClr val="C00000"/>
                </a:solidFill>
                <a:latin typeface="Consolas" pitchFamily="49" charset="0"/>
                <a:cs typeface="Consolas" pitchFamily="49" charset="0"/>
              </a:rPr>
            </a:br>
            <a:r>
              <a:rPr lang="en-US" sz="3200" kern="1200" dirty="0">
                <a:solidFill>
                  <a:schemeClr val="bg1">
                    <a:lumMod val="65000"/>
                  </a:schemeClr>
                </a:solidFill>
                <a:latin typeface="Consolas" pitchFamily="49" charset="0"/>
                <a:cs typeface="Consolas" pitchFamily="49" charset="0"/>
              </a:rPr>
              <a:t>	</a:t>
            </a:r>
            <a:r>
              <a:rPr lang="en-US" sz="3200" kern="1200" dirty="0" err="1">
                <a:solidFill>
                  <a:srgbClr val="878787"/>
                </a:solidFill>
                <a:latin typeface="Consolas" pitchFamily="49" charset="0"/>
                <a:cs typeface="Consolas" pitchFamily="49" charset="0"/>
              </a:rPr>
              <a:t>src</a:t>
            </a:r>
            <a:r>
              <a:rPr lang="en-US" sz="3200" kern="1200" dirty="0">
                <a:solidFill>
                  <a:srgbClr val="878787"/>
                </a:solidFill>
                <a:latin typeface="Consolas" pitchFamily="49" charset="0"/>
                <a:cs typeface="Consolas" pitchFamily="49" charset="0"/>
              </a:rPr>
              <a:t>: local('</a:t>
            </a:r>
            <a:r>
              <a:rPr lang="en-US" sz="3200" kern="1200" dirty="0" err="1">
                <a:solidFill>
                  <a:srgbClr val="878787"/>
                </a:solidFill>
                <a:latin typeface="Consolas" pitchFamily="49" charset="0"/>
                <a:cs typeface="Consolas" pitchFamily="49" charset="0"/>
              </a:rPr>
              <a:t>Henny</a:t>
            </a:r>
            <a:r>
              <a:rPr lang="en-US" sz="3200" kern="1200" dirty="0">
                <a:solidFill>
                  <a:srgbClr val="878787"/>
                </a:solidFill>
                <a:latin typeface="Consolas" pitchFamily="49" charset="0"/>
                <a:cs typeface="Consolas" pitchFamily="49" charset="0"/>
              </a:rPr>
              <a:t> Penny'), local('</a:t>
            </a:r>
            <a:r>
              <a:rPr lang="en-US" sz="3200" kern="1200" dirty="0" err="1">
                <a:solidFill>
                  <a:srgbClr val="878787"/>
                </a:solidFill>
                <a:latin typeface="Consolas" pitchFamily="49" charset="0"/>
                <a:cs typeface="Consolas" pitchFamily="49" charset="0"/>
              </a:rPr>
              <a:t>HennyPenny</a:t>
            </a:r>
            <a:r>
              <a:rPr lang="en-US" sz="3200" kern="1200" dirty="0">
                <a:solidFill>
                  <a:srgbClr val="878787"/>
                </a:solidFill>
                <a:latin typeface="Consolas" pitchFamily="49" charset="0"/>
                <a:cs typeface="Consolas" pitchFamily="49" charset="0"/>
              </a:rPr>
              <a:t>-Regular'), </a:t>
            </a:r>
            <a:r>
              <a:rPr lang="en-US" sz="3200" kern="1200" dirty="0">
                <a:solidFill>
                  <a:schemeClr val="bg1">
                    <a:lumMod val="65000"/>
                  </a:schemeClr>
                </a:solidFill>
                <a:latin typeface="Consolas" pitchFamily="49" charset="0"/>
                <a:cs typeface="Consolas" pitchFamily="49" charset="0"/>
              </a:rPr>
              <a:t/>
            </a:r>
            <a:br>
              <a:rPr lang="en-US" sz="3200" kern="1200" dirty="0">
                <a:solidFill>
                  <a:schemeClr val="bg1">
                    <a:lumMod val="65000"/>
                  </a:schemeClr>
                </a:solidFill>
                <a:latin typeface="Consolas" pitchFamily="49" charset="0"/>
                <a:cs typeface="Consolas" pitchFamily="49" charset="0"/>
              </a:rPr>
            </a:br>
            <a:r>
              <a:rPr lang="en-US" sz="3200" kern="1200" dirty="0">
                <a:solidFill>
                  <a:schemeClr val="bg1">
                    <a:lumMod val="65000"/>
                  </a:schemeClr>
                </a:solidFill>
                <a:latin typeface="Consolas" pitchFamily="49" charset="0"/>
                <a:cs typeface="Consolas" pitchFamily="49" charset="0"/>
              </a:rPr>
              <a:t>	</a:t>
            </a:r>
            <a:r>
              <a:rPr lang="en-US" sz="3200" kern="1200" dirty="0" err="1">
                <a:solidFill>
                  <a:schemeClr val="tx1"/>
                </a:solidFill>
                <a:latin typeface="Consolas" pitchFamily="49" charset="0"/>
                <a:cs typeface="Consolas" pitchFamily="49" charset="0"/>
              </a:rPr>
              <a:t>url</a:t>
            </a:r>
            <a:r>
              <a:rPr lang="en-US" sz="3200" kern="1200" dirty="0">
                <a:solidFill>
                  <a:schemeClr val="tx1"/>
                </a:solidFill>
                <a:latin typeface="Consolas" pitchFamily="49" charset="0"/>
                <a:cs typeface="Consolas" pitchFamily="49" charset="0"/>
              </a:rPr>
              <a:t>('http://</a:t>
            </a:r>
            <a:r>
              <a:rPr lang="en-US" sz="3200" kern="1200" dirty="0" err="1">
                <a:solidFill>
                  <a:schemeClr val="tx1"/>
                </a:solidFill>
                <a:latin typeface="Consolas" pitchFamily="49" charset="0"/>
                <a:cs typeface="Consolas" pitchFamily="49" charset="0"/>
              </a:rPr>
              <a:t>themes.googleusercontent.com</a:t>
            </a:r>
            <a:r>
              <a:rPr lang="en-US" sz="3200" kern="1200" dirty="0">
                <a:solidFill>
                  <a:schemeClr val="tx1"/>
                </a:solidFill>
                <a:latin typeface="Consolas" pitchFamily="49" charset="0"/>
                <a:cs typeface="Consolas" pitchFamily="49" charset="0"/>
              </a:rPr>
              <a:t>/static/fonts/</a:t>
            </a:r>
            <a:r>
              <a:rPr lang="en-US" sz="3200" kern="1200" dirty="0" err="1">
                <a:solidFill>
                  <a:schemeClr val="tx1"/>
                </a:solidFill>
                <a:latin typeface="Consolas" pitchFamily="49" charset="0"/>
                <a:cs typeface="Consolas" pitchFamily="49" charset="0"/>
              </a:rPr>
              <a:t>hennypenny</a:t>
            </a:r>
            <a:r>
              <a:rPr lang="en-US" sz="3200" kern="1200" dirty="0">
                <a:solidFill>
                  <a:schemeClr val="tx1"/>
                </a:solidFill>
                <a:latin typeface="Consolas" pitchFamily="49" charset="0"/>
                <a:cs typeface="Consolas" pitchFamily="49" charset="0"/>
              </a:rPr>
              <a:t>/v1/</a:t>
            </a:r>
            <a:br>
              <a:rPr lang="en-US" sz="3200" kern="1200" dirty="0">
                <a:solidFill>
                  <a:schemeClr val="tx1"/>
                </a:solidFill>
                <a:latin typeface="Consolas" pitchFamily="49" charset="0"/>
                <a:cs typeface="Consolas" pitchFamily="49" charset="0"/>
              </a:rPr>
            </a:br>
            <a:r>
              <a:rPr lang="en-US" sz="3200" kern="1200" dirty="0">
                <a:solidFill>
                  <a:schemeClr val="tx1"/>
                </a:solidFill>
                <a:latin typeface="Consolas" pitchFamily="49" charset="0"/>
                <a:cs typeface="Consolas" pitchFamily="49" charset="0"/>
              </a:rPr>
              <a:t>		5KmZ_gfx8tPgQLMk4S-PvmfQcKutQXcIrRfyR5jdjY8.</a:t>
            </a:r>
            <a:r>
              <a:rPr lang="en-US" sz="3200" u="sng" kern="1200" dirty="0">
                <a:solidFill>
                  <a:srgbClr val="C00000"/>
                </a:solidFill>
                <a:latin typeface="Consolas" pitchFamily="49" charset="0"/>
                <a:cs typeface="Consolas" pitchFamily="49" charset="0"/>
              </a:rPr>
              <a:t>eot</a:t>
            </a:r>
            <a:r>
              <a:rPr lang="en-US" sz="3200" kern="1200" dirty="0">
                <a:solidFill>
                  <a:schemeClr val="tx1"/>
                </a:solidFill>
                <a:latin typeface="Consolas" pitchFamily="49" charset="0"/>
                <a:cs typeface="Consolas" pitchFamily="49" charset="0"/>
              </a:rPr>
              <a:t>') format('</a:t>
            </a:r>
            <a:r>
              <a:rPr lang="en-US" sz="3200" u="sng" kern="1200" dirty="0">
                <a:solidFill>
                  <a:srgbClr val="C00000"/>
                </a:solidFill>
                <a:latin typeface="Consolas" pitchFamily="49" charset="0"/>
                <a:cs typeface="Consolas" pitchFamily="49" charset="0"/>
              </a:rPr>
              <a:t>embedded-</a:t>
            </a:r>
            <a:r>
              <a:rPr lang="en-US" sz="3200" u="sng" kern="1200" dirty="0" err="1">
                <a:solidFill>
                  <a:srgbClr val="C00000"/>
                </a:solidFill>
                <a:latin typeface="Consolas" pitchFamily="49" charset="0"/>
                <a:cs typeface="Consolas" pitchFamily="49" charset="0"/>
              </a:rPr>
              <a:t>opentype</a:t>
            </a:r>
            <a:r>
              <a:rPr lang="en-US" sz="3200" kern="1200" dirty="0">
                <a:solidFill>
                  <a:schemeClr val="tx1"/>
                </a:solidFill>
                <a:latin typeface="Consolas" pitchFamily="49" charset="0"/>
                <a:cs typeface="Consolas" pitchFamily="49" charset="0"/>
              </a:rPr>
              <a:t>'), </a:t>
            </a:r>
            <a:r>
              <a:rPr lang="en-US" sz="3200" kern="1200" dirty="0">
                <a:solidFill>
                  <a:schemeClr val="bg1">
                    <a:lumMod val="65000"/>
                  </a:schemeClr>
                </a:solidFill>
                <a:latin typeface="Consolas" pitchFamily="49" charset="0"/>
                <a:cs typeface="Consolas" pitchFamily="49" charset="0"/>
              </a:rPr>
              <a:t/>
            </a:r>
            <a:br>
              <a:rPr lang="en-US" sz="3200" kern="1200" dirty="0">
                <a:solidFill>
                  <a:schemeClr val="bg1">
                    <a:lumMod val="65000"/>
                  </a:schemeClr>
                </a:solidFill>
                <a:latin typeface="Consolas" pitchFamily="49" charset="0"/>
                <a:cs typeface="Consolas" pitchFamily="49" charset="0"/>
              </a:rPr>
            </a:br>
            <a:r>
              <a:rPr lang="en-US" sz="3200" kern="1200" dirty="0">
                <a:solidFill>
                  <a:schemeClr val="bg1">
                    <a:lumMod val="65000"/>
                  </a:schemeClr>
                </a:solidFill>
                <a:latin typeface="Consolas" pitchFamily="49" charset="0"/>
                <a:cs typeface="Consolas" pitchFamily="49" charset="0"/>
              </a:rPr>
              <a:t>	</a:t>
            </a:r>
            <a:r>
              <a:rPr lang="en-US" sz="3200" kern="1200" dirty="0" err="1">
                <a:solidFill>
                  <a:schemeClr val="tx1"/>
                </a:solidFill>
                <a:latin typeface="Consolas" pitchFamily="49" charset="0"/>
                <a:cs typeface="Consolas" pitchFamily="49" charset="0"/>
              </a:rPr>
              <a:t>url</a:t>
            </a:r>
            <a:r>
              <a:rPr lang="en-US" sz="3200" kern="1200" dirty="0">
                <a:solidFill>
                  <a:schemeClr val="tx1"/>
                </a:solidFill>
                <a:latin typeface="Consolas" pitchFamily="49" charset="0"/>
                <a:cs typeface="Consolas" pitchFamily="49" charset="0"/>
              </a:rPr>
              <a:t>('http://</a:t>
            </a:r>
            <a:r>
              <a:rPr lang="en-US" sz="3200" kern="1200" dirty="0" err="1">
                <a:solidFill>
                  <a:schemeClr val="tx1"/>
                </a:solidFill>
                <a:latin typeface="Consolas" pitchFamily="49" charset="0"/>
                <a:cs typeface="Consolas" pitchFamily="49" charset="0"/>
              </a:rPr>
              <a:t>themes.googleusercontent.com</a:t>
            </a:r>
            <a:r>
              <a:rPr lang="en-US" sz="3200" kern="1200" dirty="0">
                <a:solidFill>
                  <a:schemeClr val="tx1"/>
                </a:solidFill>
                <a:latin typeface="Consolas" pitchFamily="49" charset="0"/>
                <a:cs typeface="Consolas" pitchFamily="49" charset="0"/>
              </a:rPr>
              <a:t>/static/fonts/</a:t>
            </a:r>
            <a:r>
              <a:rPr lang="en-US" sz="3200" kern="1200" dirty="0" err="1">
                <a:solidFill>
                  <a:schemeClr val="tx1"/>
                </a:solidFill>
                <a:latin typeface="Consolas" pitchFamily="49" charset="0"/>
                <a:cs typeface="Consolas" pitchFamily="49" charset="0"/>
              </a:rPr>
              <a:t>hennypenny</a:t>
            </a:r>
            <a:r>
              <a:rPr lang="en-US" sz="3200" kern="1200" dirty="0">
                <a:solidFill>
                  <a:schemeClr val="tx1"/>
                </a:solidFill>
                <a:latin typeface="Consolas" pitchFamily="49" charset="0"/>
                <a:cs typeface="Consolas" pitchFamily="49" charset="0"/>
              </a:rPr>
              <a:t>/v1/</a:t>
            </a:r>
            <a:br>
              <a:rPr lang="en-US" sz="3200" kern="1200" dirty="0">
                <a:solidFill>
                  <a:schemeClr val="tx1"/>
                </a:solidFill>
                <a:latin typeface="Consolas" pitchFamily="49" charset="0"/>
                <a:cs typeface="Consolas" pitchFamily="49" charset="0"/>
              </a:rPr>
            </a:br>
            <a:r>
              <a:rPr lang="en-US" sz="3200" kern="1200" dirty="0">
                <a:solidFill>
                  <a:schemeClr val="tx1"/>
                </a:solidFill>
                <a:latin typeface="Consolas" pitchFamily="49" charset="0"/>
                <a:cs typeface="Consolas" pitchFamily="49" charset="0"/>
              </a:rPr>
              <a:t>		5KmZ_gfx8tPgQLMk4S-PvobN6UDyHWBl620a-IRfuBk.</a:t>
            </a:r>
            <a:r>
              <a:rPr lang="en-US" sz="3200" u="sng" kern="1200" dirty="0">
                <a:solidFill>
                  <a:srgbClr val="C00000"/>
                </a:solidFill>
                <a:latin typeface="Consolas" pitchFamily="49" charset="0"/>
                <a:cs typeface="Consolas" pitchFamily="49" charset="0"/>
              </a:rPr>
              <a:t>woff</a:t>
            </a:r>
            <a:r>
              <a:rPr lang="en-US" sz="3200" kern="1200" dirty="0">
                <a:solidFill>
                  <a:schemeClr val="tx1"/>
                </a:solidFill>
                <a:latin typeface="Consolas" pitchFamily="49" charset="0"/>
                <a:cs typeface="Consolas" pitchFamily="49" charset="0"/>
              </a:rPr>
              <a:t>') format('</a:t>
            </a:r>
            <a:r>
              <a:rPr lang="en-US" sz="3200" u="sng" kern="1200" dirty="0" err="1">
                <a:solidFill>
                  <a:srgbClr val="C00000"/>
                </a:solidFill>
                <a:latin typeface="Consolas" pitchFamily="49" charset="0"/>
                <a:cs typeface="Consolas" pitchFamily="49" charset="0"/>
              </a:rPr>
              <a:t>woff</a:t>
            </a:r>
            <a:r>
              <a:rPr lang="en-US" sz="3200" kern="1200" dirty="0">
                <a:solidFill>
                  <a:schemeClr val="tx1"/>
                </a:solidFill>
                <a:latin typeface="Consolas" pitchFamily="49" charset="0"/>
                <a:cs typeface="Consolas" pitchFamily="49" charset="0"/>
              </a:rPr>
              <a:t>'); </a:t>
            </a:r>
            <a:r>
              <a:rPr lang="en-US" sz="3200" kern="1200" dirty="0">
                <a:solidFill>
                  <a:schemeClr val="bg1">
                    <a:lumMod val="65000"/>
                  </a:schemeClr>
                </a:solidFill>
                <a:latin typeface="Consolas" pitchFamily="49" charset="0"/>
                <a:cs typeface="Consolas" pitchFamily="49" charset="0"/>
              </a:rPr>
              <a:t/>
            </a:r>
            <a:br>
              <a:rPr lang="en-US" sz="3200" kern="1200" dirty="0">
                <a:solidFill>
                  <a:schemeClr val="bg1">
                    <a:lumMod val="65000"/>
                  </a:schemeClr>
                </a:solidFill>
                <a:latin typeface="Consolas" pitchFamily="49" charset="0"/>
                <a:cs typeface="Consolas" pitchFamily="49" charset="0"/>
              </a:rPr>
            </a:br>
            <a:r>
              <a:rPr lang="en-US" sz="3200" kern="1200" dirty="0">
                <a:solidFill>
                  <a:srgbClr val="878787"/>
                </a:solidFill>
                <a:latin typeface="Consolas" pitchFamily="49" charset="0"/>
                <a:cs typeface="Consolas" pitchFamily="49" charset="0"/>
              </a:rPr>
              <a:t>}</a:t>
            </a:r>
            <a:r>
              <a:rPr lang="en-US" sz="3200" dirty="0">
                <a:solidFill>
                  <a:srgbClr val="878787"/>
                </a:solidFill>
                <a:latin typeface="Consolas" pitchFamily="49" charset="0"/>
                <a:cs typeface="Consolas" pitchFamily="49" charset="0"/>
              </a:rPr>
              <a:t> </a:t>
            </a:r>
          </a:p>
        </p:txBody>
      </p:sp>
      <p:pic>
        <p:nvPicPr>
          <p:cNvPr id="8" name="Picture 10" descr="browser_logos-explorer.png"/>
          <p:cNvPicPr>
            <a:picLocks noChangeAspect="1"/>
          </p:cNvPicPr>
          <p:nvPr/>
        </p:nvPicPr>
        <p:blipFill>
          <a:blip r:embed="rId2" cstate="print"/>
          <a:srcRect/>
          <a:stretch>
            <a:fillRect/>
          </a:stretch>
        </p:blipFill>
        <p:spPr bwMode="auto">
          <a:xfrm>
            <a:off x="21238921" y="1936877"/>
            <a:ext cx="2456973" cy="2396135"/>
          </a:xfrm>
          <a:prstGeom prst="rect">
            <a:avLst/>
          </a:prstGeom>
          <a:noFill/>
          <a:ln w="9525">
            <a:noFill/>
            <a:miter lim="800000"/>
            <a:headEnd/>
            <a:tailEnd/>
          </a:ln>
        </p:spPr>
      </p:pic>
    </p:spTree>
    <p:extLst>
      <p:ext uri="{BB962C8B-B14F-4D97-AF65-F5344CB8AC3E}">
        <p14:creationId xmlns:p14="http://schemas.microsoft.com/office/powerpoint/2010/main" val="12826284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Web fonts - Resources</a:t>
            </a:r>
            <a:endParaRPr lang="en-US" dirty="0"/>
          </a:p>
        </p:txBody>
      </p:sp>
      <p:sp>
        <p:nvSpPr>
          <p:cNvPr id="8" name="Content Placeholder 1"/>
          <p:cNvSpPr txBox="1">
            <a:spLocks/>
          </p:cNvSpPr>
          <p:nvPr/>
        </p:nvSpPr>
        <p:spPr>
          <a:xfrm>
            <a:off x="1619249" y="3407641"/>
            <a:ext cx="21540933" cy="710712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1308100" lvl="2" indent="-571500" algn="l">
              <a:spcBef>
                <a:spcPct val="25000"/>
              </a:spcBef>
              <a:buSzPct val="75000"/>
              <a:buFont typeface="Wingdings" charset="2"/>
              <a:buChar char="Ø"/>
            </a:pPr>
            <a:r>
              <a:rPr lang="en-US" sz="3600" dirty="0" smtClean="0">
                <a:solidFill>
                  <a:schemeClr val="accent3">
                    <a:lumMod val="75000"/>
                  </a:schemeClr>
                </a:solidFill>
                <a:latin typeface="+mj-lt"/>
                <a:cs typeface="Trade Gothic Next LT Pro Lt" pitchFamily="34" charset="0"/>
              </a:rPr>
              <a:t>http://</a:t>
            </a:r>
            <a:r>
              <a:rPr lang="en-US" sz="3600" dirty="0" err="1" smtClean="0">
                <a:solidFill>
                  <a:schemeClr val="accent3">
                    <a:lumMod val="75000"/>
                  </a:schemeClr>
                </a:solidFill>
                <a:latin typeface="+mj-lt"/>
                <a:cs typeface="Trade Gothic Next LT Pro Lt" pitchFamily="34" charset="0"/>
              </a:rPr>
              <a:t>www.font-face.com</a:t>
            </a:r>
            <a:r>
              <a:rPr lang="en-US" sz="3600" dirty="0" smtClean="0">
                <a:solidFill>
                  <a:schemeClr val="accent3">
                    <a:lumMod val="75000"/>
                  </a:schemeClr>
                </a:solidFill>
                <a:latin typeface="+mj-lt"/>
                <a:cs typeface="Trade Gothic Next LT Pro Lt" pitchFamily="34" charset="0"/>
              </a:rPr>
              <a:t>/</a:t>
            </a:r>
          </a:p>
          <a:p>
            <a:pPr marL="1308100" lvl="2" indent="-571500" algn="l">
              <a:spcBef>
                <a:spcPct val="25000"/>
              </a:spcBef>
              <a:buSzPct val="75000"/>
              <a:buFont typeface="Wingdings" charset="2"/>
              <a:buChar char="Ø"/>
            </a:pPr>
            <a:r>
              <a:rPr lang="en-US" sz="3600" dirty="0">
                <a:solidFill>
                  <a:schemeClr val="accent3">
                    <a:lumMod val="75000"/>
                  </a:schemeClr>
                </a:solidFill>
                <a:cs typeface="Trade Gothic Next LT Pro Lt" pitchFamily="34" charset="0"/>
              </a:rPr>
              <a:t>https://</a:t>
            </a:r>
            <a:r>
              <a:rPr lang="en-US" sz="3600" dirty="0" err="1">
                <a:solidFill>
                  <a:schemeClr val="accent3">
                    <a:lumMod val="75000"/>
                  </a:schemeClr>
                </a:solidFill>
                <a:cs typeface="Trade Gothic Next LT Pro Lt" pitchFamily="34" charset="0"/>
              </a:rPr>
              <a:t>www.google.com</a:t>
            </a:r>
            <a:r>
              <a:rPr lang="en-US" sz="3600" dirty="0">
                <a:solidFill>
                  <a:schemeClr val="accent3">
                    <a:lumMod val="75000"/>
                  </a:schemeClr>
                </a:solidFill>
                <a:cs typeface="Trade Gothic Next LT Pro Lt" pitchFamily="34" charset="0"/>
              </a:rPr>
              <a:t>/fonts</a:t>
            </a:r>
            <a:r>
              <a:rPr lang="en-US" sz="3600" dirty="0" smtClean="0">
                <a:solidFill>
                  <a:schemeClr val="accent3">
                    <a:lumMod val="75000"/>
                  </a:schemeClr>
                </a:solidFill>
                <a:cs typeface="Trade Gothic Next LT Pro Lt" pitchFamily="34" charset="0"/>
              </a:rPr>
              <a:t>/</a:t>
            </a:r>
          </a:p>
          <a:p>
            <a:pPr marL="1308100" lvl="2" indent="-571500" algn="l">
              <a:spcBef>
                <a:spcPct val="25000"/>
              </a:spcBef>
              <a:buSzPct val="75000"/>
              <a:buFont typeface="Wingdings" charset="2"/>
              <a:buChar char="Ø"/>
            </a:pPr>
            <a:r>
              <a:rPr lang="en-US" sz="3600" dirty="0">
                <a:solidFill>
                  <a:schemeClr val="accent3">
                    <a:lumMod val="75000"/>
                  </a:schemeClr>
                </a:solidFill>
                <a:cs typeface="Trade Gothic Next LT Pro Lt" pitchFamily="34" charset="0"/>
              </a:rPr>
              <a:t>https://</a:t>
            </a:r>
            <a:r>
              <a:rPr lang="en-US" sz="3600" dirty="0" err="1">
                <a:solidFill>
                  <a:schemeClr val="accent3">
                    <a:lumMod val="75000"/>
                  </a:schemeClr>
                </a:solidFill>
                <a:cs typeface="Trade Gothic Next LT Pro Lt" pitchFamily="34" charset="0"/>
              </a:rPr>
              <a:t>developers.google.com</a:t>
            </a:r>
            <a:r>
              <a:rPr lang="en-US" sz="3600" dirty="0">
                <a:solidFill>
                  <a:schemeClr val="accent3">
                    <a:lumMod val="75000"/>
                  </a:schemeClr>
                </a:solidFill>
                <a:cs typeface="Trade Gothic Next LT Pro Lt" pitchFamily="34" charset="0"/>
              </a:rPr>
              <a:t>/fonts</a:t>
            </a:r>
            <a:r>
              <a:rPr lang="en-US" sz="3600" dirty="0" smtClean="0">
                <a:solidFill>
                  <a:schemeClr val="accent3">
                    <a:lumMod val="75000"/>
                  </a:schemeClr>
                </a:solidFill>
                <a:cs typeface="Trade Gothic Next LT Pro Lt" pitchFamily="34" charset="0"/>
              </a:rPr>
              <a:t>/</a:t>
            </a:r>
          </a:p>
          <a:p>
            <a:pPr marL="1308100" lvl="2" indent="-571500" algn="l">
              <a:spcBef>
                <a:spcPct val="25000"/>
              </a:spcBef>
              <a:buSzPct val="75000"/>
              <a:buFont typeface="Wingdings" charset="2"/>
              <a:buChar char="Ø"/>
            </a:pPr>
            <a:r>
              <a:rPr lang="en-US" sz="3600" dirty="0">
                <a:solidFill>
                  <a:schemeClr val="accent3">
                    <a:lumMod val="75000"/>
                  </a:schemeClr>
                </a:solidFill>
                <a:cs typeface="Trade Gothic Next LT Pro Lt" pitchFamily="34" charset="0"/>
              </a:rPr>
              <a:t>http://www.w3.org/Fonts/WOFF-</a:t>
            </a:r>
            <a:r>
              <a:rPr lang="en-US" sz="3600" dirty="0" err="1" smtClean="0">
                <a:solidFill>
                  <a:schemeClr val="accent3">
                    <a:lumMod val="75000"/>
                  </a:schemeClr>
                </a:solidFill>
                <a:cs typeface="Trade Gothic Next LT Pro Lt" pitchFamily="34" charset="0"/>
              </a:rPr>
              <a:t>FAQ.html</a:t>
            </a:r>
            <a:endParaRPr lang="en-US" sz="3600" dirty="0" smtClean="0">
              <a:solidFill>
                <a:schemeClr val="accent3">
                  <a:lumMod val="75000"/>
                </a:schemeClr>
              </a:solidFill>
              <a:cs typeface="Trade Gothic Next LT Pro Lt" pitchFamily="34" charset="0"/>
            </a:endParaRPr>
          </a:p>
          <a:p>
            <a:pPr marL="1308100" lvl="2" indent="-571500" algn="l">
              <a:spcBef>
                <a:spcPct val="25000"/>
              </a:spcBef>
              <a:buSzPct val="75000"/>
              <a:buFont typeface="Wingdings" charset="2"/>
              <a:buChar char="Ø"/>
            </a:pPr>
            <a:r>
              <a:rPr lang="en-US" sz="3600" dirty="0">
                <a:solidFill>
                  <a:schemeClr val="accent3">
                    <a:lumMod val="75000"/>
                  </a:schemeClr>
                </a:solidFill>
                <a:cs typeface="Trade Gothic Next LT Pro Lt" pitchFamily="34" charset="0"/>
              </a:rPr>
              <a:t>http://www.w3.org/TR/WOFF</a:t>
            </a:r>
            <a:r>
              <a:rPr lang="en-US" sz="3600" dirty="0" smtClean="0">
                <a:solidFill>
                  <a:schemeClr val="accent3">
                    <a:lumMod val="75000"/>
                  </a:schemeClr>
                </a:solidFill>
                <a:cs typeface="Trade Gothic Next LT Pro Lt" pitchFamily="34" charset="0"/>
              </a:rPr>
              <a:t>/</a:t>
            </a:r>
          </a:p>
          <a:p>
            <a:pPr marL="1308100" lvl="2" indent="-571500" algn="l">
              <a:spcBef>
                <a:spcPct val="25000"/>
              </a:spcBef>
              <a:buSzPct val="75000"/>
              <a:buFont typeface="Wingdings" charset="2"/>
              <a:buChar char="Ø"/>
            </a:pPr>
            <a:r>
              <a:rPr lang="en-US" sz="3600" dirty="0">
                <a:solidFill>
                  <a:schemeClr val="accent3">
                    <a:lumMod val="75000"/>
                  </a:schemeClr>
                </a:solidFill>
                <a:cs typeface="Trade Gothic Next LT Pro Lt" pitchFamily="34" charset="0"/>
              </a:rPr>
              <a:t>http://</a:t>
            </a:r>
            <a:r>
              <a:rPr lang="en-US" sz="3600" dirty="0" err="1">
                <a:solidFill>
                  <a:schemeClr val="accent3">
                    <a:lumMod val="75000"/>
                  </a:schemeClr>
                </a:solidFill>
                <a:cs typeface="Trade Gothic Next LT Pro Lt" pitchFamily="34" charset="0"/>
              </a:rPr>
              <a:t>www.fontsquirrel.com</a:t>
            </a:r>
            <a:r>
              <a:rPr lang="en-US" sz="3600" dirty="0">
                <a:solidFill>
                  <a:schemeClr val="accent3">
                    <a:lumMod val="75000"/>
                  </a:schemeClr>
                </a:solidFill>
                <a:cs typeface="Trade Gothic Next LT Pro Lt" pitchFamily="34" charset="0"/>
              </a:rPr>
              <a:t>/tools/</a:t>
            </a:r>
            <a:r>
              <a:rPr lang="en-US" sz="3600" dirty="0" err="1">
                <a:solidFill>
                  <a:schemeClr val="accent3">
                    <a:lumMod val="75000"/>
                  </a:schemeClr>
                </a:solidFill>
                <a:cs typeface="Trade Gothic Next LT Pro Lt" pitchFamily="34" charset="0"/>
              </a:rPr>
              <a:t>webfont</a:t>
            </a:r>
            <a:r>
              <a:rPr lang="en-US" sz="3600" dirty="0">
                <a:solidFill>
                  <a:schemeClr val="accent3">
                    <a:lumMod val="75000"/>
                  </a:schemeClr>
                </a:solidFill>
                <a:cs typeface="Trade Gothic Next LT Pro Lt" pitchFamily="34" charset="0"/>
              </a:rPr>
              <a:t>-</a:t>
            </a:r>
            <a:r>
              <a:rPr lang="en-US" sz="3600" dirty="0" smtClean="0">
                <a:solidFill>
                  <a:schemeClr val="accent3">
                    <a:lumMod val="75000"/>
                  </a:schemeClr>
                </a:solidFill>
                <a:cs typeface="Trade Gothic Next LT Pro Lt" pitchFamily="34" charset="0"/>
              </a:rPr>
              <a:t>generator</a:t>
            </a:r>
          </a:p>
          <a:p>
            <a:pPr marL="1308100" lvl="2" indent="-571500" algn="l">
              <a:spcBef>
                <a:spcPct val="25000"/>
              </a:spcBef>
              <a:buSzPct val="75000"/>
              <a:buFont typeface="Wingdings" charset="2"/>
              <a:buChar char="Ø"/>
            </a:pPr>
            <a:r>
              <a:rPr lang="en-US" sz="3600" dirty="0">
                <a:solidFill>
                  <a:schemeClr val="accent3">
                    <a:lumMod val="75000"/>
                  </a:schemeClr>
                </a:solidFill>
                <a:cs typeface="Trade Gothic Next LT Pro Lt" pitchFamily="34" charset="0"/>
              </a:rPr>
              <a:t>https://</a:t>
            </a:r>
            <a:r>
              <a:rPr lang="en-US" sz="3600" dirty="0" err="1">
                <a:solidFill>
                  <a:schemeClr val="accent3">
                    <a:lumMod val="75000"/>
                  </a:schemeClr>
                </a:solidFill>
                <a:cs typeface="Trade Gothic Next LT Pro Lt" pitchFamily="34" charset="0"/>
              </a:rPr>
              <a:t>fortawesome.github.io</a:t>
            </a:r>
            <a:r>
              <a:rPr lang="en-US" sz="3600" dirty="0">
                <a:solidFill>
                  <a:schemeClr val="accent3">
                    <a:lumMod val="75000"/>
                  </a:schemeClr>
                </a:solidFill>
                <a:cs typeface="Trade Gothic Next LT Pro Lt" pitchFamily="34" charset="0"/>
              </a:rPr>
              <a:t>/Font-Awesome/</a:t>
            </a:r>
            <a:endParaRPr lang="en-US" sz="3600" dirty="0" smtClean="0">
              <a:solidFill>
                <a:schemeClr val="accent3">
                  <a:lumMod val="75000"/>
                </a:schemeClr>
              </a:solidFill>
              <a:cs typeface="Trade Gothic Next LT Pro Lt" pitchFamily="34" charset="0"/>
            </a:endParaRPr>
          </a:p>
          <a:p>
            <a:pPr marL="1308100" lvl="2" indent="-571500" algn="l">
              <a:spcBef>
                <a:spcPct val="25000"/>
              </a:spcBef>
              <a:buSzPct val="75000"/>
              <a:buFont typeface="Wingdings" charset="2"/>
              <a:buChar char="Ø"/>
            </a:pPr>
            <a:endParaRPr lang="en-US" sz="3600" dirty="0">
              <a:solidFill>
                <a:schemeClr val="accent3">
                  <a:lumMod val="75000"/>
                </a:schemeClr>
              </a:solidFill>
              <a:cs typeface="Trade Gothic Next LT Pro Lt" pitchFamily="34" charset="0"/>
            </a:endParaRPr>
          </a:p>
          <a:p>
            <a:pPr marL="736600" lvl="2" indent="0" algn="l">
              <a:spcBef>
                <a:spcPct val="25000"/>
              </a:spcBef>
              <a:buSzPct val="75000"/>
              <a:buNone/>
            </a:pPr>
            <a:r>
              <a:rPr lang="en-US" sz="3600" dirty="0" smtClean="0">
                <a:solidFill>
                  <a:schemeClr val="accent3">
                    <a:lumMod val="75000"/>
                  </a:schemeClr>
                </a:solidFill>
                <a:latin typeface="+mj-lt"/>
                <a:cs typeface="Trade Gothic Next LT Pro Lt" pitchFamily="34" charset="0"/>
              </a:rPr>
              <a:t> </a:t>
            </a:r>
          </a:p>
        </p:txBody>
      </p:sp>
    </p:spTree>
    <p:extLst>
      <p:ext uri="{BB962C8B-B14F-4D97-AF65-F5344CB8AC3E}">
        <p14:creationId xmlns:p14="http://schemas.microsoft.com/office/powerpoint/2010/main" val="14501973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The CSS Challenge</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924357"/>
            <a:ext cx="11227376" cy="4641710"/>
          </a:xfrm>
        </p:spPr>
        <p:txBody>
          <a:bodyPr anchor="t">
            <a:noAutofit/>
          </a:bodyPr>
          <a:lstStyle/>
          <a:p>
            <a:pPr marL="0" indent="0" algn="ctr" eaLnBrk="1" hangingPunct="1">
              <a:buNone/>
            </a:pPr>
            <a:r>
              <a:rPr lang="en-US" sz="4400" b="1" dirty="0" smtClean="0">
                <a:solidFill>
                  <a:srgbClr val="51868F"/>
                </a:solidFill>
                <a:latin typeface="+mj-lt"/>
                <a:cs typeface="Trade Gothic Next LT Pro Lt" pitchFamily="34" charset="0"/>
              </a:rPr>
              <a:t>Exercise</a:t>
            </a:r>
            <a:endParaRPr lang="en-US" sz="4400" b="1" dirty="0">
              <a:solidFill>
                <a:srgbClr val="51868F"/>
              </a:solidFill>
              <a:latin typeface="+mj-lt"/>
              <a:cs typeface="Trade Gothic Next LT Pro Lt" pitchFamily="34" charset="0"/>
            </a:endParaRPr>
          </a:p>
          <a:p>
            <a:pPr eaLnBrk="1" hangingPunct="1">
              <a:buFont typeface="Wingdings" charset="2"/>
              <a:buChar char="v"/>
            </a:pPr>
            <a:r>
              <a:rPr lang="en-US" sz="4400" b="1" dirty="0" smtClean="0">
                <a:solidFill>
                  <a:srgbClr val="51868F"/>
                </a:solidFill>
                <a:latin typeface="+mj-lt"/>
                <a:cs typeface="Trade Gothic Next LT Pro Lt" pitchFamily="34" charset="0"/>
              </a:rPr>
              <a:t>Exercises/Unit09-CSS3/html5-css3.html</a:t>
            </a:r>
            <a:endParaRPr lang="en-US" sz="4400" dirty="0">
              <a:solidFill>
                <a:srgbClr val="51868F"/>
              </a:solidFill>
              <a:latin typeface="+mj-lt"/>
              <a:cs typeface="Trade Gothic Next LT Pro Lt" pitchFamily="34" charset="0"/>
            </a:endParaRPr>
          </a:p>
        </p:txBody>
      </p:sp>
      <p:pic>
        <p:nvPicPr>
          <p:cNvPr id="5" name="Picture 4" descr="Slice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0650" y="57930"/>
            <a:ext cx="17437100" cy="13658070"/>
          </a:xfrm>
          <a:prstGeom prst="rect">
            <a:avLst/>
          </a:prstGeom>
        </p:spPr>
      </p:pic>
    </p:spTree>
    <p:extLst>
      <p:ext uri="{BB962C8B-B14F-4D97-AF65-F5344CB8AC3E}">
        <p14:creationId xmlns:p14="http://schemas.microsoft.com/office/powerpoint/2010/main" val="348071153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The </a:t>
            </a:r>
            <a:r>
              <a:rPr lang="en-US" dirty="0" err="1" smtClean="0"/>
              <a:t>Css</a:t>
            </a:r>
            <a:r>
              <a:rPr lang="en-US" dirty="0" smtClean="0"/>
              <a:t> Challenge</a:t>
            </a:r>
            <a:endParaRPr lang="en-US" dirty="0"/>
          </a:p>
        </p:txBody>
      </p:sp>
      <p:sp>
        <p:nvSpPr>
          <p:cNvPr id="8" name="Content Placeholder 1"/>
          <p:cNvSpPr txBox="1">
            <a:spLocks/>
          </p:cNvSpPr>
          <p:nvPr/>
        </p:nvSpPr>
        <p:spPr>
          <a:xfrm>
            <a:off x="1619249" y="3407641"/>
            <a:ext cx="21540933" cy="710712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smtClean="0">
                <a:solidFill>
                  <a:srgbClr val="7D1102"/>
                </a:solidFill>
                <a:latin typeface="+mj-lt"/>
                <a:cs typeface="Trade Gothic Next LT Pro Lt" pitchFamily="34" charset="0"/>
              </a:rPr>
              <a:t>Set a background gradient on the page</a:t>
            </a:r>
          </a:p>
          <a:p>
            <a:pPr marL="571500" lvl="1" indent="-571500" algn="l">
              <a:spcBef>
                <a:spcPct val="25000"/>
              </a:spcBef>
              <a:buSzPct val="75000"/>
              <a:buFont typeface="Arial"/>
              <a:buChar char="•"/>
            </a:pPr>
            <a:r>
              <a:rPr lang="en-US" sz="4000" dirty="0" smtClean="0">
                <a:solidFill>
                  <a:srgbClr val="7D1102"/>
                </a:solidFill>
                <a:latin typeface="+mj-lt"/>
                <a:cs typeface="Trade Gothic Next LT Pro Lt" pitchFamily="34" charset="0"/>
              </a:rPr>
              <a:t>Reverse the gradient direction when in portrait mode</a:t>
            </a:r>
          </a:p>
          <a:p>
            <a:pPr marL="571500" lvl="1" indent="-571500" algn="l">
              <a:spcBef>
                <a:spcPct val="25000"/>
              </a:spcBef>
              <a:buSzPct val="75000"/>
              <a:buFont typeface="Arial"/>
              <a:buChar char="•"/>
            </a:pPr>
            <a:r>
              <a:rPr lang="en-US" sz="4000" dirty="0" smtClean="0">
                <a:solidFill>
                  <a:srgbClr val="7D1102"/>
                </a:solidFill>
                <a:latin typeface="+mj-lt"/>
                <a:cs typeface="Trade Gothic Next LT Pro Lt" pitchFamily="34" charset="0"/>
              </a:rPr>
              <a:t>Set three different fonts of your choice on h1, h2, h3</a:t>
            </a:r>
          </a:p>
          <a:p>
            <a:pPr marL="571500" lvl="1" indent="-571500" algn="l">
              <a:spcBef>
                <a:spcPct val="25000"/>
              </a:spcBef>
              <a:buSzPct val="75000"/>
              <a:buFont typeface="Arial"/>
              <a:buChar char="•"/>
            </a:pPr>
            <a:r>
              <a:rPr lang="en-US" sz="4000" dirty="0" smtClean="0">
                <a:solidFill>
                  <a:srgbClr val="7D1102"/>
                </a:solidFill>
                <a:latin typeface="+mj-lt"/>
                <a:cs typeface="Trade Gothic Next LT Pro Lt" pitchFamily="34" charset="0"/>
              </a:rPr>
              <a:t>Highlight the section that corresponds to the selected link from the top right navigation </a:t>
            </a:r>
          </a:p>
          <a:p>
            <a:pPr marL="571500" lvl="1" indent="-571500" algn="l">
              <a:spcBef>
                <a:spcPct val="25000"/>
              </a:spcBef>
              <a:buSzPct val="75000"/>
              <a:buFont typeface="Arial"/>
              <a:buChar char="•"/>
            </a:pPr>
            <a:r>
              <a:rPr lang="en-US" sz="4000" dirty="0" smtClean="0">
                <a:solidFill>
                  <a:srgbClr val="7D1102"/>
                </a:solidFill>
                <a:latin typeface="+mj-lt"/>
                <a:cs typeface="Trade Gothic Next LT Pro Lt" pitchFamily="34" charset="0"/>
              </a:rPr>
              <a:t>Apply a 3d transform to the Partner boxes when the mouse hovers over them </a:t>
            </a:r>
          </a:p>
          <a:p>
            <a:pPr marL="1308100" lvl="2" indent="-571500" algn="l">
              <a:spcBef>
                <a:spcPct val="25000"/>
              </a:spcBef>
              <a:buSzPct val="75000"/>
              <a:buFont typeface="Courier New"/>
              <a:buChar char="o"/>
            </a:pPr>
            <a:r>
              <a:rPr lang="en-US" sz="4000" dirty="0" smtClean="0">
                <a:solidFill>
                  <a:srgbClr val="434746"/>
                </a:solidFill>
                <a:latin typeface="+mj-lt"/>
                <a:cs typeface="Consolas"/>
              </a:rPr>
              <a:t>use an attribute substring selector to target the appropriate elements </a:t>
            </a:r>
            <a:endParaRPr lang="en-US" sz="4000" dirty="0">
              <a:solidFill>
                <a:srgbClr val="7D1102"/>
              </a:solidFill>
              <a:latin typeface="+mj-lt"/>
              <a:cs typeface="Trade Gothic Next LT Pro Lt" pitchFamily="34" charset="0"/>
            </a:endParaRPr>
          </a:p>
          <a:p>
            <a:pPr marL="736600" lvl="2" indent="0" algn="l">
              <a:spcBef>
                <a:spcPct val="25000"/>
              </a:spcBef>
              <a:buSzPct val="75000"/>
              <a:buNone/>
            </a:pPr>
            <a:r>
              <a:rPr lang="en-US" sz="4000" dirty="0" smtClean="0">
                <a:solidFill>
                  <a:srgbClr val="434746"/>
                </a:solidFill>
                <a:latin typeface="+mj-lt"/>
                <a:cs typeface="Trade Gothic Next LT Pro Lt" pitchFamily="34" charset="0"/>
              </a:rPr>
              <a:t> </a:t>
            </a:r>
          </a:p>
        </p:txBody>
      </p:sp>
    </p:spTree>
    <p:extLst>
      <p:ext uri="{BB962C8B-B14F-4D97-AF65-F5344CB8AC3E}">
        <p14:creationId xmlns:p14="http://schemas.microsoft.com/office/powerpoint/2010/main" val="110934698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normAutofit fontScale="90000"/>
          </a:bodyPr>
          <a:lstStyle/>
          <a:p>
            <a:pPr lvl="0"/>
            <a:r>
              <a:rPr lang="en-CA" dirty="0" smtClean="0"/>
              <a:t>Unit 10</a:t>
            </a:r>
            <a:br>
              <a:rPr lang="en-CA" dirty="0" smtClean="0"/>
            </a:br>
            <a:r>
              <a:rPr lang="en-CA" dirty="0" smtClean="0"/>
              <a:t>HTML5 Web storage</a:t>
            </a:r>
            <a:endParaRPr dirty="0"/>
          </a:p>
        </p:txBody>
      </p:sp>
      <p:pic>
        <p:nvPicPr>
          <p:cNvPr id="4" name="Picture 3" descr="HTML5_logo_and_wordmark.svg.png"/>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8289637" y="4756728"/>
            <a:ext cx="7874000" cy="7874000"/>
          </a:xfrm>
          <a:prstGeom prst="rect">
            <a:avLst/>
          </a:prstGeom>
        </p:spPr>
      </p:pic>
    </p:spTree>
    <p:extLst>
      <p:ext uri="{BB962C8B-B14F-4D97-AF65-F5344CB8AC3E}">
        <p14:creationId xmlns:p14="http://schemas.microsoft.com/office/powerpoint/2010/main" val="32371879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HTml5 web storage </a:t>
            </a:r>
            <a:endParaRPr lang="en-US" sz="8000" dirty="0"/>
          </a:p>
        </p:txBody>
      </p:sp>
      <p:sp>
        <p:nvSpPr>
          <p:cNvPr id="8" name="Rectangle 3"/>
          <p:cNvSpPr txBox="1">
            <a:spLocks noChangeArrowheads="1"/>
          </p:cNvSpPr>
          <p:nvPr/>
        </p:nvSpPr>
        <p:spPr>
          <a:xfrm>
            <a:off x="2455717" y="1549977"/>
            <a:ext cx="21039283" cy="1257877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smtClean="0">
                <a:solidFill>
                  <a:srgbClr val="7D1102"/>
                </a:solidFill>
                <a:cs typeface="Trade Gothic Next LT Pro Lt" pitchFamily="34" charset="0"/>
              </a:rPr>
              <a:t>overview</a:t>
            </a:r>
          </a:p>
          <a:p>
            <a:pPr algn="l" eaLnBrk="1" hangingPunct="1">
              <a:lnSpc>
                <a:spcPct val="50000"/>
              </a:lnSpc>
            </a:pPr>
            <a:r>
              <a:rPr lang="en-US" sz="4000" dirty="0" smtClean="0">
                <a:solidFill>
                  <a:srgbClr val="7D1102"/>
                </a:solidFill>
                <a:cs typeface="Trade Gothic Next LT Pro Lt" pitchFamily="34" charset="0"/>
              </a:rPr>
              <a:t>web storage </a:t>
            </a:r>
          </a:p>
          <a:p>
            <a:pPr lvl="1" algn="l">
              <a:lnSpc>
                <a:spcPct val="50000"/>
              </a:lnSpc>
              <a:buFont typeface="Courier New"/>
              <a:buChar char="o"/>
            </a:pPr>
            <a:r>
              <a:rPr lang="en-US" sz="4000" dirty="0" err="1" smtClean="0">
                <a:solidFill>
                  <a:srgbClr val="434746"/>
                </a:solidFill>
                <a:latin typeface="Consolas"/>
                <a:cs typeface="Consolas"/>
              </a:rPr>
              <a:t>localStorage</a:t>
            </a:r>
            <a:endParaRPr lang="en-US" sz="4000" dirty="0" smtClean="0">
              <a:solidFill>
                <a:srgbClr val="434746"/>
              </a:solidFill>
              <a:latin typeface="Consolas"/>
              <a:cs typeface="Consolas"/>
            </a:endParaRPr>
          </a:p>
          <a:p>
            <a:pPr lvl="1" algn="l">
              <a:lnSpc>
                <a:spcPct val="50000"/>
              </a:lnSpc>
              <a:buFont typeface="Courier New"/>
              <a:buChar char="o"/>
            </a:pPr>
            <a:r>
              <a:rPr lang="en-US" sz="4000" dirty="0" err="1" smtClean="0">
                <a:solidFill>
                  <a:srgbClr val="434746"/>
                </a:solidFill>
                <a:latin typeface="Consolas"/>
                <a:cs typeface="Consolas"/>
              </a:rPr>
              <a:t>sessionStorage</a:t>
            </a:r>
            <a:endParaRPr lang="en-US" sz="4000" dirty="0" smtClean="0">
              <a:solidFill>
                <a:srgbClr val="434746"/>
              </a:solidFill>
              <a:latin typeface="Consolas"/>
              <a:cs typeface="Consolas"/>
            </a:endParaRPr>
          </a:p>
          <a:p>
            <a:pPr lvl="1" algn="l">
              <a:lnSpc>
                <a:spcPct val="50000"/>
              </a:lnSpc>
              <a:buFont typeface="Courier New"/>
              <a:buChar char="o"/>
            </a:pPr>
            <a:r>
              <a:rPr lang="en-US" sz="4000" dirty="0" smtClean="0">
                <a:solidFill>
                  <a:srgbClr val="434746"/>
                </a:solidFill>
                <a:cs typeface="Trade Gothic Next LT Pro Lt" pitchFamily="34" charset="0"/>
              </a:rPr>
              <a:t>use cases</a:t>
            </a:r>
          </a:p>
          <a:p>
            <a:pPr algn="l">
              <a:lnSpc>
                <a:spcPct val="50000"/>
              </a:lnSpc>
              <a:buFont typeface="Wingdings" charset="2"/>
              <a:buChar char="v"/>
            </a:pPr>
            <a:r>
              <a:rPr lang="en-US" sz="4000" i="1" dirty="0" smtClean="0">
                <a:solidFill>
                  <a:schemeClr val="accent1">
                    <a:lumMod val="75000"/>
                  </a:schemeClr>
                </a:solidFill>
                <a:cs typeface="Trade Gothic Next LT Pro Lt" pitchFamily="34" charset="0"/>
              </a:rPr>
              <a:t>Exercise: Creating a Quiz Application</a:t>
            </a:r>
          </a:p>
          <a:p>
            <a:pPr algn="l" eaLnBrk="1" hangingPunct="1">
              <a:lnSpc>
                <a:spcPct val="50000"/>
              </a:lnSpc>
            </a:pPr>
            <a:r>
              <a:rPr lang="en-US" sz="4000" dirty="0" smtClean="0">
                <a:solidFill>
                  <a:srgbClr val="7D1102"/>
                </a:solidFill>
                <a:cs typeface="Trade Gothic Next LT Pro Lt" pitchFamily="34" charset="0"/>
              </a:rPr>
              <a:t>other storage methods</a:t>
            </a:r>
            <a:endParaRPr lang="en-US" sz="4000" dirty="0">
              <a:cs typeface="Trade Gothic Next LT Pro Lt" pitchFamily="34" charset="0"/>
            </a:endParaRPr>
          </a:p>
          <a:p>
            <a:pPr lvl="1" algn="l">
              <a:lnSpc>
                <a:spcPct val="50000"/>
              </a:lnSpc>
              <a:buFont typeface="Courier New"/>
              <a:buChar char="o"/>
            </a:pPr>
            <a:r>
              <a:rPr lang="en-US" sz="4000" dirty="0" smtClean="0">
                <a:solidFill>
                  <a:schemeClr val="tx2">
                    <a:lumMod val="75000"/>
                  </a:schemeClr>
                </a:solidFill>
                <a:cs typeface="Trade Gothic Next LT Pro Lt" pitchFamily="34" charset="0"/>
              </a:rPr>
              <a:t>web database </a:t>
            </a:r>
          </a:p>
          <a:p>
            <a:pPr lvl="1" algn="l">
              <a:lnSpc>
                <a:spcPct val="50000"/>
              </a:lnSpc>
              <a:buFont typeface="Courier New"/>
              <a:buChar char="o"/>
            </a:pPr>
            <a:r>
              <a:rPr lang="en-US" sz="4000" dirty="0" smtClean="0">
                <a:solidFill>
                  <a:schemeClr val="tx2">
                    <a:lumMod val="75000"/>
                  </a:schemeClr>
                </a:solidFill>
                <a:cs typeface="Trade Gothic Next LT Pro Lt" pitchFamily="34" charset="0"/>
              </a:rPr>
              <a:t>indexed </a:t>
            </a:r>
            <a:r>
              <a:rPr lang="en-US" sz="4000" dirty="0" err="1" smtClean="0">
                <a:solidFill>
                  <a:schemeClr val="tx2">
                    <a:lumMod val="75000"/>
                  </a:schemeClr>
                </a:solidFill>
                <a:cs typeface="Trade Gothic Next LT Pro Lt" pitchFamily="34" charset="0"/>
              </a:rPr>
              <a:t>db</a:t>
            </a:r>
            <a:endParaRPr lang="en-US" sz="4000" dirty="0">
              <a:solidFill>
                <a:schemeClr val="tx2">
                  <a:lumMod val="75000"/>
                </a:schemeClr>
              </a:solidFill>
              <a:cs typeface="Trade Gothic Next LT Pro Lt" pitchFamily="34" charset="0"/>
            </a:endParaRPr>
          </a:p>
        </p:txBody>
      </p:sp>
    </p:spTree>
    <p:extLst>
      <p:ext uri="{BB962C8B-B14F-4D97-AF65-F5344CB8AC3E}">
        <p14:creationId xmlns:p14="http://schemas.microsoft.com/office/powerpoint/2010/main" val="752507996"/>
      </p:ext>
    </p:extLst>
  </p:cSld>
  <p:clrMapOvr>
    <a:masterClrMapping/>
  </p:clrMapOvr>
  <p:transition xmlns:p14="http://schemas.microsoft.com/office/powerpoint/2010/main" spd="med"/>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“Old” Approach</a:t>
            </a:r>
            <a:endParaRPr lang="en-US" dirty="0"/>
          </a:p>
        </p:txBody>
      </p:sp>
      <p:sp>
        <p:nvSpPr>
          <p:cNvPr id="3" name="Text Placeholder 2"/>
          <p:cNvSpPr>
            <a:spLocks noGrp="1"/>
          </p:cNvSpPr>
          <p:nvPr>
            <p:ph type="body" idx="1"/>
          </p:nvPr>
        </p:nvSpPr>
        <p:spPr>
          <a:xfrm>
            <a:off x="1492250" y="3835400"/>
            <a:ext cx="22231350" cy="8864600"/>
          </a:xfrm>
        </p:spPr>
        <p:txBody>
          <a:bodyPr>
            <a:normAutofit lnSpcReduction="10000"/>
          </a:bodyPr>
          <a:lstStyle/>
          <a:p>
            <a:pPr lvl="1" algn="l">
              <a:lnSpc>
                <a:spcPct val="50000"/>
              </a:lnSpc>
            </a:pPr>
            <a:endParaRPr lang="en-US" sz="4000" dirty="0" smtClean="0">
              <a:solidFill>
                <a:srgbClr val="434746"/>
              </a:solidFill>
              <a:latin typeface="Consolas"/>
              <a:cs typeface="Consolas"/>
            </a:endParaRPr>
          </a:p>
          <a:p>
            <a:pPr algn="l">
              <a:lnSpc>
                <a:spcPct val="50000"/>
              </a:lnSpc>
            </a:pPr>
            <a:r>
              <a:rPr lang="en-US" sz="4000" dirty="0">
                <a:solidFill>
                  <a:schemeClr val="accent5">
                    <a:lumMod val="75000"/>
                  </a:schemeClr>
                </a:solidFill>
                <a:cs typeface="Trade Gothic Next LT Pro Lt" pitchFamily="34" charset="0"/>
              </a:rPr>
              <a:t>Cookies</a:t>
            </a:r>
            <a:r>
              <a:rPr lang="en-US" sz="4000" dirty="0">
                <a:solidFill>
                  <a:srgbClr val="434746"/>
                </a:solidFill>
                <a:cs typeface="Trade Gothic Next LT Pro Lt" pitchFamily="34" charset="0"/>
              </a:rPr>
              <a:t> </a:t>
            </a:r>
          </a:p>
          <a:p>
            <a:pPr lvl="1" algn="l">
              <a:lnSpc>
                <a:spcPct val="50000"/>
              </a:lnSpc>
              <a:buFont typeface="Courier New"/>
              <a:buChar char="o"/>
            </a:pPr>
            <a:r>
              <a:rPr lang="en-US" sz="4000" dirty="0">
                <a:solidFill>
                  <a:srgbClr val="434746"/>
                </a:solidFill>
                <a:cs typeface="Trade Gothic Next LT Pro Lt" pitchFamily="34" charset="0"/>
              </a:rPr>
              <a:t>small size limit </a:t>
            </a:r>
          </a:p>
          <a:p>
            <a:pPr lvl="1" algn="l">
              <a:lnSpc>
                <a:spcPct val="50000"/>
              </a:lnSpc>
              <a:buFont typeface="Courier New"/>
              <a:buChar char="o"/>
            </a:pPr>
            <a:r>
              <a:rPr lang="en-US" sz="4000" dirty="0">
                <a:solidFill>
                  <a:srgbClr val="434746"/>
                </a:solidFill>
                <a:cs typeface="Trade Gothic Next LT Pro Lt" pitchFamily="34" charset="0"/>
              </a:rPr>
              <a:t>JavaScript API was hard to work with </a:t>
            </a:r>
          </a:p>
          <a:p>
            <a:pPr lvl="1" algn="l">
              <a:lnSpc>
                <a:spcPct val="50000"/>
              </a:lnSpc>
              <a:buFont typeface="Courier New"/>
              <a:buChar char="o"/>
            </a:pPr>
            <a:r>
              <a:rPr lang="en-US" sz="4000" dirty="0">
                <a:solidFill>
                  <a:srgbClr val="434746"/>
                </a:solidFill>
                <a:cs typeface="Trade Gothic Next LT Pro Lt" pitchFamily="34" charset="0"/>
              </a:rPr>
              <a:t>still useable – and useful </a:t>
            </a:r>
          </a:p>
          <a:p>
            <a:pPr algn="l" eaLnBrk="1" hangingPunct="1">
              <a:lnSpc>
                <a:spcPct val="50000"/>
              </a:lnSpc>
            </a:pPr>
            <a:r>
              <a:rPr lang="en-US" sz="4000" dirty="0" err="1">
                <a:solidFill>
                  <a:srgbClr val="7D1102"/>
                </a:solidFill>
                <a:cs typeface="Trade Gothic Next LT Pro Lt" pitchFamily="34" charset="0"/>
              </a:rPr>
              <a:t>userData</a:t>
            </a:r>
            <a:endParaRPr lang="en-US" sz="4000" dirty="0">
              <a:solidFill>
                <a:srgbClr val="7D1102"/>
              </a:solidFill>
              <a:cs typeface="Trade Gothic Next LT Pro Lt" pitchFamily="34" charset="0"/>
            </a:endParaRPr>
          </a:p>
          <a:p>
            <a:pPr lvl="1" algn="l">
              <a:lnSpc>
                <a:spcPct val="50000"/>
              </a:lnSpc>
            </a:pPr>
            <a:r>
              <a:rPr lang="en-US" sz="4000" dirty="0">
                <a:solidFill>
                  <a:srgbClr val="434746"/>
                </a:solidFill>
                <a:cs typeface="Trade Gothic Next LT Pro Lt" pitchFamily="34" charset="0"/>
              </a:rPr>
              <a:t>Internet Explorer only</a:t>
            </a:r>
          </a:p>
          <a:p>
            <a:pPr algn="l" eaLnBrk="1" hangingPunct="1">
              <a:lnSpc>
                <a:spcPct val="50000"/>
              </a:lnSpc>
            </a:pPr>
            <a:r>
              <a:rPr lang="en-US" sz="4000" dirty="0">
                <a:solidFill>
                  <a:srgbClr val="7D1102"/>
                </a:solidFill>
                <a:cs typeface="Trade Gothic Next LT Pro Lt" pitchFamily="34" charset="0"/>
              </a:rPr>
              <a:t>Google Gears </a:t>
            </a:r>
          </a:p>
          <a:p>
            <a:pPr algn="l" eaLnBrk="1" hangingPunct="1">
              <a:lnSpc>
                <a:spcPct val="50000"/>
              </a:lnSpc>
            </a:pPr>
            <a:r>
              <a:rPr lang="en-US" sz="4000" dirty="0">
                <a:solidFill>
                  <a:srgbClr val="7D1102"/>
                </a:solidFill>
                <a:cs typeface="Trade Gothic Next LT Pro Lt" pitchFamily="34" charset="0"/>
              </a:rPr>
              <a:t>and more… </a:t>
            </a:r>
            <a:endParaRPr lang="en-US" sz="4000" dirty="0">
              <a:cs typeface="Trade Gothic Next LT Pro Lt" pitchFamily="34" charset="0"/>
            </a:endParaRPr>
          </a:p>
          <a:p>
            <a:endParaRPr lang="en-US" dirty="0"/>
          </a:p>
        </p:txBody>
      </p:sp>
    </p:spTree>
    <p:extLst>
      <p:ext uri="{BB962C8B-B14F-4D97-AF65-F5344CB8AC3E}">
        <p14:creationId xmlns:p14="http://schemas.microsoft.com/office/powerpoint/2010/main" val="229676871"/>
      </p:ext>
    </p:extLst>
  </p:cSld>
  <p:clrMapOvr>
    <a:masterClrMapping/>
  </p:clrMapOvr>
  <p:transition xmlns:p14="http://schemas.microsoft.com/office/powerpoint/2010/main" spd="med"/>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Approach</a:t>
            </a:r>
            <a:endParaRPr lang="en-US" dirty="0"/>
          </a:p>
        </p:txBody>
      </p:sp>
      <p:sp>
        <p:nvSpPr>
          <p:cNvPr id="3" name="Text Placeholder 2"/>
          <p:cNvSpPr>
            <a:spLocks noGrp="1"/>
          </p:cNvSpPr>
          <p:nvPr>
            <p:ph type="body" idx="1"/>
          </p:nvPr>
        </p:nvSpPr>
        <p:spPr>
          <a:xfrm>
            <a:off x="1492250" y="3835400"/>
            <a:ext cx="22231350" cy="8864600"/>
          </a:xfrm>
        </p:spPr>
        <p:txBody>
          <a:bodyPr/>
          <a:lstStyle/>
          <a:p>
            <a:pPr lvl="1" algn="l">
              <a:lnSpc>
                <a:spcPct val="50000"/>
              </a:lnSpc>
            </a:pPr>
            <a:endParaRPr lang="en-US" sz="4000" dirty="0" smtClean="0">
              <a:solidFill>
                <a:srgbClr val="434746"/>
              </a:solidFill>
              <a:latin typeface="Consolas"/>
              <a:cs typeface="Consolas"/>
            </a:endParaRPr>
          </a:p>
          <a:p>
            <a:pPr algn="l">
              <a:lnSpc>
                <a:spcPct val="50000"/>
              </a:lnSpc>
            </a:pPr>
            <a:r>
              <a:rPr lang="en-US" sz="4000" dirty="0" err="1" smtClean="0">
                <a:solidFill>
                  <a:srgbClr val="434746"/>
                </a:solidFill>
                <a:latin typeface="Consolas"/>
                <a:cs typeface="Consolas"/>
              </a:rPr>
              <a:t>localStorage</a:t>
            </a:r>
            <a:r>
              <a:rPr lang="en-US" sz="4000" dirty="0" smtClean="0">
                <a:solidFill>
                  <a:srgbClr val="434746"/>
                </a:solidFill>
                <a:cs typeface="Trade Gothic Next LT Pro Lt" pitchFamily="34" charset="0"/>
              </a:rPr>
              <a:t> </a:t>
            </a:r>
            <a:endParaRPr lang="en-US" sz="4000" dirty="0">
              <a:solidFill>
                <a:srgbClr val="434746"/>
              </a:solidFill>
              <a:cs typeface="Trade Gothic Next LT Pro Lt" pitchFamily="34" charset="0"/>
            </a:endParaRPr>
          </a:p>
          <a:p>
            <a:pPr lvl="1" algn="l">
              <a:lnSpc>
                <a:spcPct val="50000"/>
              </a:lnSpc>
              <a:buFont typeface="Courier New"/>
              <a:buChar char="o"/>
            </a:pPr>
            <a:r>
              <a:rPr lang="en-US" sz="4000" dirty="0">
                <a:solidFill>
                  <a:srgbClr val="434746"/>
                </a:solidFill>
                <a:cs typeface="Trade Gothic Next LT Pro Lt" pitchFamily="34" charset="0"/>
              </a:rPr>
              <a:t>storage is persistent between sessions </a:t>
            </a:r>
          </a:p>
          <a:p>
            <a:pPr algn="l">
              <a:lnSpc>
                <a:spcPct val="50000"/>
              </a:lnSpc>
            </a:pPr>
            <a:r>
              <a:rPr lang="en-US" sz="4000" dirty="0" err="1">
                <a:solidFill>
                  <a:srgbClr val="434746"/>
                </a:solidFill>
                <a:latin typeface="Consolas"/>
                <a:cs typeface="Consolas"/>
              </a:rPr>
              <a:t>sessionStorage</a:t>
            </a:r>
            <a:r>
              <a:rPr lang="en-US" sz="4000" dirty="0">
                <a:solidFill>
                  <a:srgbClr val="434746"/>
                </a:solidFill>
                <a:cs typeface="Trade Gothic Next LT Pro Lt" pitchFamily="34" charset="0"/>
              </a:rPr>
              <a:t> </a:t>
            </a:r>
          </a:p>
          <a:p>
            <a:pPr lvl="1" algn="l">
              <a:lnSpc>
                <a:spcPct val="50000"/>
              </a:lnSpc>
              <a:buFont typeface="Courier New"/>
              <a:buChar char="o"/>
            </a:pPr>
            <a:r>
              <a:rPr lang="en-US" sz="4000" dirty="0">
                <a:solidFill>
                  <a:srgbClr val="434746"/>
                </a:solidFill>
                <a:cs typeface="Trade Gothic Next LT Pro Lt" pitchFamily="34" charset="0"/>
              </a:rPr>
              <a:t>storage for a single session </a:t>
            </a:r>
          </a:p>
          <a:p>
            <a:pPr algn="l" eaLnBrk="1" hangingPunct="1">
              <a:lnSpc>
                <a:spcPct val="50000"/>
              </a:lnSpc>
            </a:pPr>
            <a:r>
              <a:rPr lang="en-US" sz="4000" dirty="0">
                <a:solidFill>
                  <a:srgbClr val="7D1102"/>
                </a:solidFill>
                <a:cs typeface="Trade Gothic Next LT Pro Lt" pitchFamily="34" charset="0"/>
              </a:rPr>
              <a:t>simple key-value-pair storage </a:t>
            </a:r>
          </a:p>
          <a:p>
            <a:pPr algn="l" eaLnBrk="1" hangingPunct="1">
              <a:lnSpc>
                <a:spcPct val="50000"/>
              </a:lnSpc>
            </a:pPr>
            <a:r>
              <a:rPr lang="en-US" sz="4000" dirty="0">
                <a:solidFill>
                  <a:srgbClr val="7D1102"/>
                </a:solidFill>
                <a:cs typeface="Trade Gothic Next LT Pro Lt" pitchFamily="34" charset="0"/>
              </a:rPr>
              <a:t>5 MB limit (most browsers)</a:t>
            </a:r>
          </a:p>
          <a:p>
            <a:pPr algn="l" eaLnBrk="1" hangingPunct="1">
              <a:lnSpc>
                <a:spcPct val="50000"/>
              </a:lnSpc>
            </a:pPr>
            <a:r>
              <a:rPr lang="en-US" sz="4000" dirty="0">
                <a:solidFill>
                  <a:srgbClr val="7D1102"/>
                </a:solidFill>
                <a:cs typeface="Trade Gothic Next LT Pro Lt" pitchFamily="34" charset="0"/>
              </a:rPr>
              <a:t>good browser support</a:t>
            </a:r>
            <a:endParaRPr lang="en-US" sz="4000" dirty="0">
              <a:cs typeface="Trade Gothic Next LT Pro Lt" pitchFamily="34" charset="0"/>
            </a:endParaRPr>
          </a:p>
          <a:p>
            <a:endParaRPr lang="en-US" dirty="0"/>
          </a:p>
        </p:txBody>
      </p:sp>
    </p:spTree>
    <p:extLst>
      <p:ext uri="{BB962C8B-B14F-4D97-AF65-F5344CB8AC3E}">
        <p14:creationId xmlns:p14="http://schemas.microsoft.com/office/powerpoint/2010/main" val="3637491271"/>
      </p:ext>
    </p:extLst>
  </p:cSld>
  <p:clrMapOvr>
    <a:masterClrMapping/>
  </p:clrMapOvr>
  <p:transition xmlns:p14="http://schemas.microsoft.com/office/powerpoint/2010/main" spd="med"/>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JavaScript </a:t>
            </a:r>
            <a:r>
              <a:rPr lang="en-US" sz="8000" dirty="0" err="1" smtClean="0"/>
              <a:t>api</a:t>
            </a:r>
            <a:endParaRPr lang="en-US" sz="8000" dirty="0"/>
          </a:p>
        </p:txBody>
      </p:sp>
      <p:sp>
        <p:nvSpPr>
          <p:cNvPr id="8" name="Rectangle 3"/>
          <p:cNvSpPr txBox="1">
            <a:spLocks noChangeArrowheads="1"/>
          </p:cNvSpPr>
          <p:nvPr/>
        </p:nvSpPr>
        <p:spPr>
          <a:xfrm>
            <a:off x="1457034" y="3417455"/>
            <a:ext cx="11133283" cy="22340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indent="0" algn="l">
              <a:lnSpc>
                <a:spcPct val="100000"/>
              </a:lnSpc>
              <a:buNone/>
            </a:pPr>
            <a:r>
              <a:rPr lang="en-US" sz="4000" dirty="0" err="1" smtClean="0">
                <a:solidFill>
                  <a:schemeClr val="accent5">
                    <a:lumMod val="75000"/>
                  </a:schemeClr>
                </a:solidFill>
                <a:latin typeface="Consolas"/>
                <a:cs typeface="Consolas"/>
              </a:rPr>
              <a:t>localStorage</a:t>
            </a:r>
            <a:r>
              <a:rPr lang="en-US" sz="4000" dirty="0" smtClean="0">
                <a:solidFill>
                  <a:schemeClr val="accent5">
                    <a:lumMod val="75000"/>
                  </a:schemeClr>
                </a:solidFill>
                <a:cs typeface="Consolas"/>
              </a:rPr>
              <a:t> and </a:t>
            </a:r>
            <a:r>
              <a:rPr lang="en-US" sz="4000" dirty="0" err="1" smtClean="0">
                <a:solidFill>
                  <a:schemeClr val="accent5">
                    <a:lumMod val="75000"/>
                  </a:schemeClr>
                </a:solidFill>
                <a:latin typeface="Consolas"/>
                <a:cs typeface="Consolas"/>
              </a:rPr>
              <a:t>sessionStorage</a:t>
            </a:r>
            <a:r>
              <a:rPr lang="en-US" sz="4000" dirty="0" smtClean="0">
                <a:solidFill>
                  <a:schemeClr val="accent5">
                    <a:lumMod val="75000"/>
                  </a:schemeClr>
                </a:solidFill>
                <a:latin typeface="Consolas"/>
                <a:cs typeface="Consolas"/>
              </a:rPr>
              <a:t> </a:t>
            </a:r>
            <a:r>
              <a:rPr lang="en-US" sz="4000" dirty="0" smtClean="0">
                <a:solidFill>
                  <a:schemeClr val="accent5">
                    <a:lumMod val="75000"/>
                  </a:schemeClr>
                </a:solidFill>
                <a:latin typeface="+mj-lt"/>
                <a:cs typeface="Consolas"/>
              </a:rPr>
              <a:t>are manipulated with the same methods</a:t>
            </a:r>
          </a:p>
          <a:p>
            <a:pPr lvl="2" algn="l">
              <a:lnSpc>
                <a:spcPct val="100000"/>
              </a:lnSpc>
              <a:buFont typeface="Courier New"/>
              <a:buChar char="o"/>
            </a:pPr>
            <a:endParaRPr lang="en-US" sz="4000" dirty="0" smtClean="0">
              <a:solidFill>
                <a:srgbClr val="434746"/>
              </a:solidFill>
              <a:latin typeface="+mj-lt"/>
              <a:cs typeface="Consolas"/>
            </a:endParaRPr>
          </a:p>
        </p:txBody>
      </p:sp>
      <p:sp>
        <p:nvSpPr>
          <p:cNvPr id="6" name="TextBox 5"/>
          <p:cNvSpPr txBox="1"/>
          <p:nvPr/>
        </p:nvSpPr>
        <p:spPr>
          <a:xfrm>
            <a:off x="1457034" y="4625838"/>
            <a:ext cx="11187545" cy="74892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eaLnBrk="1" hangingPunct="1"/>
            <a:r>
              <a:rPr lang="en-US" sz="4000" dirty="0" smtClean="0">
                <a:solidFill>
                  <a:srgbClr val="7D1102"/>
                </a:solidFill>
                <a:latin typeface="Consolas" pitchFamily="49" charset="0"/>
                <a:cs typeface="Trade Gothic Next LT Pro Lt" pitchFamily="34" charset="0"/>
              </a:rPr>
              <a:t>length</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latin typeface="+mj-lt"/>
                <a:cs typeface="Consolas"/>
              </a:rPr>
              <a:t>holds the number of key/value pairs</a:t>
            </a:r>
            <a:endParaRPr lang="en-US" sz="4000" dirty="0" smtClean="0">
              <a:latin typeface="+mj-lt"/>
              <a:cs typeface="Trade Gothic Next LT Pro Lt" pitchFamily="34" charset="0"/>
            </a:endParaRPr>
          </a:p>
          <a:p>
            <a:pPr lvl="1" indent="0" algn="l" eaLnBrk="1" hangingPunct="1"/>
            <a:endParaRPr lang="en-US" sz="4000" dirty="0" smtClean="0">
              <a:latin typeface="+mj-lt"/>
              <a:cs typeface="Trade Gothic Next LT Pro Lt" pitchFamily="34" charset="0"/>
            </a:endParaRPr>
          </a:p>
          <a:p>
            <a:pPr algn="l" eaLnBrk="1" hangingPunct="1"/>
            <a:r>
              <a:rPr lang="en-US" sz="4000" dirty="0" err="1" smtClean="0">
                <a:solidFill>
                  <a:srgbClr val="7D1102"/>
                </a:solidFill>
                <a:latin typeface="Consolas" pitchFamily="49" charset="0"/>
                <a:cs typeface="Trade Gothic Next LT Pro Lt" pitchFamily="34" charset="0"/>
              </a:rPr>
              <a:t>setItem</a:t>
            </a:r>
            <a:r>
              <a:rPr lang="en-US" sz="4000" dirty="0" smtClean="0">
                <a:solidFill>
                  <a:srgbClr val="7D1102"/>
                </a:solidFill>
                <a:latin typeface="Consolas" pitchFamily="49" charset="0"/>
                <a:cs typeface="Trade Gothic Next LT Pro Lt" pitchFamily="34" charset="0"/>
              </a:rPr>
              <a:t>(key, value)</a:t>
            </a:r>
          </a:p>
          <a:p>
            <a:pPr marL="571500" lvl="1" indent="-571500" algn="l" eaLnBrk="1" hangingPunct="1">
              <a:buFont typeface="Arial"/>
              <a:buChar char="•"/>
            </a:pPr>
            <a:r>
              <a:rPr lang="en-US" sz="4000" dirty="0" smtClean="0">
                <a:latin typeface="+mj-lt"/>
                <a:cs typeface="Trade Gothic Next LT Pro Lt" pitchFamily="34" charset="0"/>
              </a:rPr>
              <a:t>creates or updates a key/value pair</a:t>
            </a:r>
          </a:p>
          <a:p>
            <a:pPr marL="571500" lvl="1" indent="-571500" algn="l" eaLnBrk="1" hangingPunct="1">
              <a:buFont typeface="Arial"/>
              <a:buChar char="•"/>
            </a:pPr>
            <a:endParaRPr lang="en-US" sz="4000" dirty="0">
              <a:latin typeface="+mj-lt"/>
              <a:cs typeface="Trade Gothic Next LT Pro Lt" pitchFamily="34" charset="0"/>
            </a:endParaRPr>
          </a:p>
          <a:p>
            <a:pPr algn="l" eaLnBrk="1" hangingPunct="1"/>
            <a:r>
              <a:rPr lang="en-US" sz="4000" dirty="0" err="1" smtClean="0">
                <a:solidFill>
                  <a:srgbClr val="7D1102"/>
                </a:solidFill>
                <a:latin typeface="Consolas" pitchFamily="49" charset="0"/>
                <a:cs typeface="Trade Gothic Next LT Pro Lt" pitchFamily="34" charset="0"/>
              </a:rPr>
              <a:t>getItem</a:t>
            </a:r>
            <a:r>
              <a:rPr lang="en-US" sz="4000" dirty="0" smtClean="0">
                <a:solidFill>
                  <a:srgbClr val="7D1102"/>
                </a:solidFill>
                <a:latin typeface="Consolas" pitchFamily="49" charset="0"/>
                <a:cs typeface="Trade Gothic Next LT Pro Lt" pitchFamily="34" charset="0"/>
              </a:rPr>
              <a:t>(key)</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cs typeface="Trade Gothic Next LT Pro Lt" pitchFamily="34" charset="0"/>
              </a:rPr>
              <a:t>gets the value of the specified key </a:t>
            </a:r>
          </a:p>
          <a:p>
            <a:pPr marL="571500" lvl="1" indent="-571500" algn="l" eaLnBrk="1" hangingPunct="1">
              <a:buFont typeface="Arial"/>
              <a:buChar char="•"/>
            </a:pPr>
            <a:endParaRPr lang="en-US" sz="4000" dirty="0" smtClean="0">
              <a:cs typeface="Trade Gothic Next LT Pro Lt" pitchFamily="34" charset="0"/>
            </a:endParaRPr>
          </a:p>
          <a:p>
            <a:pPr algn="l" eaLnBrk="1" hangingPunct="1"/>
            <a:r>
              <a:rPr lang="en-US" sz="4000" dirty="0" smtClean="0">
                <a:solidFill>
                  <a:srgbClr val="7D1102"/>
                </a:solidFill>
                <a:latin typeface="Consolas" pitchFamily="49" charset="0"/>
                <a:cs typeface="Trade Gothic Next LT Pro Lt" pitchFamily="34" charset="0"/>
              </a:rPr>
              <a:t>key(n) </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cs typeface="Trade Gothic Next LT Pro Lt" pitchFamily="34" charset="0"/>
              </a:rPr>
              <a:t>returns the nth key. Useful for iteration </a:t>
            </a:r>
          </a:p>
          <a:p>
            <a:pPr marL="571500" lvl="1" indent="-571500" algn="l" eaLnBrk="1" hangingPunct="1">
              <a:buFont typeface="Arial"/>
              <a:buChar char="•"/>
            </a:pPr>
            <a:endParaRPr lang="en-US" sz="4000" dirty="0">
              <a:cs typeface="Trade Gothic Next LT Pro Lt" pitchFamily="34" charset="0"/>
            </a:endParaRPr>
          </a:p>
        </p:txBody>
      </p:sp>
      <p:sp>
        <p:nvSpPr>
          <p:cNvPr id="7" name="TextBox 6"/>
          <p:cNvSpPr txBox="1"/>
          <p:nvPr/>
        </p:nvSpPr>
        <p:spPr>
          <a:xfrm>
            <a:off x="12186228" y="4522056"/>
            <a:ext cx="11187545" cy="6873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eaLnBrk="1" hangingPunct="1"/>
            <a:r>
              <a:rPr lang="en-US" sz="4000" dirty="0" err="1" smtClean="0">
                <a:solidFill>
                  <a:srgbClr val="7D1102"/>
                </a:solidFill>
                <a:latin typeface="Consolas" pitchFamily="49" charset="0"/>
                <a:cs typeface="Trade Gothic Next LT Pro Lt" pitchFamily="34" charset="0"/>
              </a:rPr>
              <a:t>removeItem</a:t>
            </a:r>
            <a:r>
              <a:rPr lang="en-US" sz="4000" dirty="0" smtClean="0">
                <a:solidFill>
                  <a:srgbClr val="7D1102"/>
                </a:solidFill>
                <a:latin typeface="Consolas" pitchFamily="49" charset="0"/>
                <a:cs typeface="Trade Gothic Next LT Pro Lt" pitchFamily="34" charset="0"/>
              </a:rPr>
              <a:t>(key)</a:t>
            </a:r>
            <a:endParaRPr lang="en-US" sz="4000" dirty="0">
              <a:solidFill>
                <a:srgbClr val="7D1102"/>
              </a:solidFill>
              <a:latin typeface="Consolas" pitchFamily="49" charset="0"/>
              <a:cs typeface="Trade Gothic Next LT Pro Lt" pitchFamily="34" charset="0"/>
            </a:endParaRPr>
          </a:p>
          <a:p>
            <a:pPr marL="571500" lvl="1" indent="-571500" algn="l" eaLnBrk="1" hangingPunct="1">
              <a:buFont typeface="Arial"/>
              <a:buChar char="•"/>
            </a:pPr>
            <a:r>
              <a:rPr lang="en-US" sz="4000" dirty="0" smtClean="0">
                <a:latin typeface="+mj-lt"/>
                <a:cs typeface="Consolas"/>
              </a:rPr>
              <a:t>removes the key/value pair for the given key </a:t>
            </a:r>
            <a:endParaRPr lang="en-US" sz="4000" dirty="0" smtClean="0">
              <a:latin typeface="+mj-lt"/>
              <a:cs typeface="Trade Gothic Next LT Pro Lt" pitchFamily="34" charset="0"/>
            </a:endParaRPr>
          </a:p>
          <a:p>
            <a:pPr lvl="1" indent="0" algn="l" eaLnBrk="1" hangingPunct="1"/>
            <a:endParaRPr lang="en-US" sz="4000" dirty="0" smtClean="0">
              <a:latin typeface="+mj-lt"/>
              <a:cs typeface="Trade Gothic Next LT Pro Lt" pitchFamily="34" charset="0"/>
            </a:endParaRPr>
          </a:p>
          <a:p>
            <a:pPr algn="l" eaLnBrk="1" hangingPunct="1"/>
            <a:r>
              <a:rPr lang="en-US" sz="4000" dirty="0" smtClean="0">
                <a:solidFill>
                  <a:srgbClr val="7D1102"/>
                </a:solidFill>
                <a:latin typeface="Consolas" pitchFamily="49" charset="0"/>
                <a:cs typeface="Trade Gothic Next LT Pro Lt" pitchFamily="34" charset="0"/>
              </a:rPr>
              <a:t>clear()</a:t>
            </a:r>
          </a:p>
          <a:p>
            <a:pPr marL="571500" lvl="1" indent="-571500" algn="l" eaLnBrk="1" hangingPunct="1">
              <a:buFont typeface="Arial"/>
              <a:buChar char="•"/>
            </a:pPr>
            <a:r>
              <a:rPr lang="en-US" sz="4000" dirty="0" smtClean="0">
                <a:latin typeface="+mj-lt"/>
                <a:cs typeface="Trade Gothic Next LT Pro Lt" pitchFamily="34" charset="0"/>
              </a:rPr>
              <a:t>removes all key/value pairs</a:t>
            </a:r>
          </a:p>
          <a:p>
            <a:pPr marL="571500" lvl="1" indent="-571500" algn="l" eaLnBrk="1" hangingPunct="1">
              <a:buFont typeface="Arial"/>
              <a:buChar char="•"/>
            </a:pPr>
            <a:endParaRPr lang="en-US" sz="4000" dirty="0">
              <a:latin typeface="+mj-lt"/>
              <a:cs typeface="Trade Gothic Next LT Pro Lt" pitchFamily="34" charset="0"/>
            </a:endParaRPr>
          </a:p>
          <a:p>
            <a:pPr lvl="1" indent="0" algn="l" eaLnBrk="1" hangingPunct="1"/>
            <a:endParaRPr lang="en-US" sz="4000" dirty="0" smtClean="0">
              <a:latin typeface="+mj-lt"/>
              <a:cs typeface="Trade Gothic Next LT Pro Lt" pitchFamily="34" charset="0"/>
            </a:endParaRPr>
          </a:p>
          <a:p>
            <a:pPr algn="l">
              <a:lnSpc>
                <a:spcPct val="100000"/>
              </a:lnSpc>
            </a:pPr>
            <a:r>
              <a:rPr lang="en-US" sz="4000" dirty="0">
                <a:solidFill>
                  <a:schemeClr val="accent5">
                    <a:lumMod val="75000"/>
                  </a:schemeClr>
                </a:solidFill>
                <a:cs typeface="Consolas"/>
              </a:rPr>
              <a:t>All data is stored as a </a:t>
            </a:r>
            <a:r>
              <a:rPr lang="en-US" sz="4000" dirty="0" smtClean="0">
                <a:solidFill>
                  <a:schemeClr val="accent5">
                    <a:lumMod val="75000"/>
                  </a:schemeClr>
                </a:solidFill>
                <a:cs typeface="Consolas"/>
              </a:rPr>
              <a:t>string: </a:t>
            </a:r>
            <a:r>
              <a:rPr lang="en-US" sz="4000" dirty="0" smtClean="0">
                <a:solidFill>
                  <a:schemeClr val="tx2">
                    <a:lumMod val="75000"/>
                  </a:schemeClr>
                </a:solidFill>
                <a:cs typeface="Consolas"/>
              </a:rPr>
              <a:t>Must </a:t>
            </a:r>
            <a:r>
              <a:rPr lang="en-US" sz="4000" dirty="0">
                <a:solidFill>
                  <a:schemeClr val="tx2">
                    <a:lumMod val="75000"/>
                  </a:schemeClr>
                </a:solidFill>
                <a:cs typeface="Consolas"/>
              </a:rPr>
              <a:t>use </a:t>
            </a:r>
            <a:r>
              <a:rPr lang="en-US" sz="4000" dirty="0" err="1">
                <a:solidFill>
                  <a:schemeClr val="tx2">
                    <a:lumMod val="75000"/>
                  </a:schemeClr>
                </a:solidFill>
                <a:latin typeface="Consolas"/>
                <a:cs typeface="Consolas"/>
              </a:rPr>
              <a:t>parseInt</a:t>
            </a:r>
            <a:r>
              <a:rPr lang="en-US" sz="4000" dirty="0">
                <a:solidFill>
                  <a:schemeClr val="tx2">
                    <a:lumMod val="75000"/>
                  </a:schemeClr>
                </a:solidFill>
                <a:latin typeface="Consolas"/>
                <a:cs typeface="Consolas"/>
              </a:rPr>
              <a:t>()</a:t>
            </a:r>
            <a:r>
              <a:rPr lang="en-US" sz="4000" dirty="0">
                <a:solidFill>
                  <a:schemeClr val="tx2">
                    <a:lumMod val="75000"/>
                  </a:schemeClr>
                </a:solidFill>
                <a:cs typeface="Consolas"/>
              </a:rPr>
              <a:t>, </a:t>
            </a:r>
            <a:r>
              <a:rPr lang="en-US" sz="4000" dirty="0" err="1">
                <a:solidFill>
                  <a:schemeClr val="tx2">
                    <a:lumMod val="75000"/>
                  </a:schemeClr>
                </a:solidFill>
                <a:latin typeface="Consolas"/>
                <a:cs typeface="Consolas"/>
              </a:rPr>
              <a:t>paseFloat</a:t>
            </a:r>
            <a:r>
              <a:rPr lang="en-US" sz="4000" dirty="0">
                <a:solidFill>
                  <a:schemeClr val="tx2">
                    <a:lumMod val="75000"/>
                  </a:schemeClr>
                </a:solidFill>
                <a:latin typeface="Consolas"/>
                <a:cs typeface="Consolas"/>
              </a:rPr>
              <a:t>() </a:t>
            </a:r>
            <a:r>
              <a:rPr lang="en-US" sz="4000" dirty="0">
                <a:solidFill>
                  <a:schemeClr val="tx2">
                    <a:lumMod val="75000"/>
                  </a:schemeClr>
                </a:solidFill>
                <a:cs typeface="Consolas"/>
              </a:rPr>
              <a:t>to retrieve other types</a:t>
            </a:r>
          </a:p>
          <a:p>
            <a:pPr lvl="1" indent="0" algn="l" eaLnBrk="1" hangingPunct="1"/>
            <a:endParaRPr lang="en-US" sz="4000" b="1" dirty="0" smtClean="0">
              <a:latin typeface="+mj-lt"/>
              <a:cs typeface="Trade Gothic Next LT Pro Lt" pitchFamily="34" charset="0"/>
            </a:endParaRPr>
          </a:p>
          <a:p>
            <a:pPr lvl="1" indent="0" algn="l" eaLnBrk="1" hangingPunct="1"/>
            <a:endParaRPr lang="en-US" sz="4000" dirty="0">
              <a:cs typeface="Trade Gothic Next LT Pro Lt" pitchFamily="34" charset="0"/>
            </a:endParaRPr>
          </a:p>
        </p:txBody>
      </p:sp>
    </p:spTree>
    <p:extLst>
      <p:ext uri="{BB962C8B-B14F-4D97-AF65-F5344CB8AC3E}">
        <p14:creationId xmlns:p14="http://schemas.microsoft.com/office/powerpoint/2010/main" val="2495864389"/>
      </p:ext>
    </p:extLst>
  </p:cSld>
  <p:clrMapOvr>
    <a:masterClrMapping/>
  </p:clrMapOvr>
  <p:transition xmlns:p14="http://schemas.microsoft.com/office/powerpoint/2010/main" spd="med"/>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1996202"/>
            <a:ext cx="21039283" cy="24783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Despite widespread browser support, should ensure compatibility </a:t>
            </a:r>
          </a:p>
        </p:txBody>
      </p:sp>
      <p:sp>
        <p:nvSpPr>
          <p:cNvPr id="5" name="Rectangle 3"/>
          <p:cNvSpPr txBox="1">
            <a:spLocks noChangeArrowheads="1"/>
          </p:cNvSpPr>
          <p:nvPr/>
        </p:nvSpPr>
        <p:spPr>
          <a:xfrm>
            <a:off x="1863725" y="3563714"/>
            <a:ext cx="21039283" cy="24783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Retrieving a value from </a:t>
            </a:r>
            <a:r>
              <a:rPr lang="en-US" sz="4000" dirty="0" err="1" smtClean="0">
                <a:solidFill>
                  <a:srgbClr val="7D1102"/>
                </a:solidFill>
                <a:latin typeface="Consolas"/>
                <a:cs typeface="Consolas"/>
              </a:rPr>
              <a:t>localStorage</a:t>
            </a:r>
            <a:r>
              <a:rPr lang="en-US" sz="4000" dirty="0" smtClean="0">
                <a:solidFill>
                  <a:srgbClr val="7D1102"/>
                </a:solidFill>
                <a:cs typeface="Trade Gothic Next LT Pro Lt" pitchFamily="34" charset="0"/>
              </a:rPr>
              <a:t>: </a:t>
            </a:r>
            <a:endParaRPr lang="en-US" sz="4000" dirty="0" smtClean="0">
              <a:solidFill>
                <a:srgbClr val="7D1102"/>
              </a:solidFill>
              <a:latin typeface="+mj-lt"/>
              <a:cs typeface="Consolas"/>
            </a:endParaRPr>
          </a:p>
        </p:txBody>
      </p:sp>
      <p:sp>
        <p:nvSpPr>
          <p:cNvPr id="6" name="Rounded Rectangle 5"/>
          <p:cNvSpPr/>
          <p:nvPr/>
        </p:nvSpPr>
        <p:spPr>
          <a:xfrm>
            <a:off x="1281258" y="5338174"/>
            <a:ext cx="21621750" cy="195230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err="1" smtClean="0">
                <a:latin typeface="Consolas" pitchFamily="49" charset="0"/>
              </a:rPr>
              <a:t>var</a:t>
            </a:r>
            <a:r>
              <a:rPr lang="fi-FI" sz="3600" dirty="0" smtClean="0">
                <a:latin typeface="Consolas" pitchFamily="49" charset="0"/>
              </a:rPr>
              <a:t> </a:t>
            </a:r>
            <a:r>
              <a:rPr lang="fi-FI" sz="3600" dirty="0" err="1">
                <a:latin typeface="Consolas" pitchFamily="49" charset="0"/>
              </a:rPr>
              <a:t>myValue</a:t>
            </a:r>
            <a:r>
              <a:rPr lang="fi-FI" sz="3600" dirty="0">
                <a:latin typeface="Consolas" pitchFamily="49" charset="0"/>
              </a:rPr>
              <a:t> = </a:t>
            </a:r>
            <a:r>
              <a:rPr lang="fi-FI" sz="3600" dirty="0" err="1">
                <a:solidFill>
                  <a:srgbClr val="51868F"/>
                </a:solidFill>
                <a:latin typeface="Consolas" pitchFamily="49" charset="0"/>
              </a:rPr>
              <a:t>localStorage</a:t>
            </a:r>
            <a:r>
              <a:rPr lang="fi-FI" sz="3600" dirty="0" err="1">
                <a:latin typeface="Consolas" pitchFamily="49" charset="0"/>
              </a:rPr>
              <a:t>.getItem(</a:t>
            </a:r>
            <a:r>
              <a:rPr lang="fi-FI" altLang="en-US" sz="3600" dirty="0" err="1">
                <a:latin typeface="Consolas" pitchFamily="49" charset="0"/>
              </a:rPr>
              <a:t>"</a:t>
            </a:r>
            <a:r>
              <a:rPr lang="fi-FI" sz="3600" dirty="0" err="1">
                <a:latin typeface="Consolas" pitchFamily="49" charset="0"/>
              </a:rPr>
              <a:t>myKey</a:t>
            </a:r>
            <a:r>
              <a:rPr lang="fi-FI" altLang="en-US" sz="3600" dirty="0">
                <a:latin typeface="Consolas" pitchFamily="49" charset="0"/>
              </a:rPr>
              <a:t>"</a:t>
            </a:r>
            <a:r>
              <a:rPr lang="fi-FI" sz="3600" dirty="0">
                <a:latin typeface="Consolas" pitchFamily="49" charset="0"/>
              </a:rPr>
              <a:t>);</a:t>
            </a:r>
          </a:p>
          <a:p>
            <a:pPr algn="l">
              <a:defRPr/>
            </a:pPr>
            <a:r>
              <a:rPr lang="fi-FI" sz="3600" dirty="0">
                <a:latin typeface="Consolas" pitchFamily="49" charset="0"/>
              </a:rPr>
              <a:t>	</a:t>
            </a:r>
            <a:r>
              <a:rPr lang="fi-FI" sz="3600" dirty="0">
                <a:solidFill>
                  <a:srgbClr val="7F7F7F"/>
                </a:solidFill>
                <a:latin typeface="Consolas" pitchFamily="49" charset="0"/>
              </a:rPr>
              <a:t>&lt;!-- </a:t>
            </a:r>
            <a:r>
              <a:rPr lang="fi-FI" sz="3600" dirty="0" err="1">
                <a:solidFill>
                  <a:srgbClr val="7F7F7F"/>
                </a:solidFill>
                <a:latin typeface="Consolas" pitchFamily="49" charset="0"/>
              </a:rPr>
              <a:t>or</a:t>
            </a:r>
            <a:r>
              <a:rPr lang="fi-FI" sz="3600" dirty="0">
                <a:solidFill>
                  <a:srgbClr val="7F7F7F"/>
                </a:solidFill>
                <a:latin typeface="Consolas" pitchFamily="49" charset="0"/>
              </a:rPr>
              <a:t> --&gt;</a:t>
            </a:r>
          </a:p>
          <a:p>
            <a:pPr algn="l">
              <a:defRPr/>
            </a:pPr>
            <a:r>
              <a:rPr lang="fi-FI" sz="3600" dirty="0" err="1" smtClean="0">
                <a:latin typeface="Consolas" pitchFamily="49" charset="0"/>
              </a:rPr>
              <a:t>var</a:t>
            </a:r>
            <a:r>
              <a:rPr lang="fi-FI" sz="3600" dirty="0" smtClean="0">
                <a:latin typeface="Consolas" pitchFamily="49" charset="0"/>
              </a:rPr>
              <a:t> </a:t>
            </a:r>
            <a:r>
              <a:rPr lang="fi-FI" sz="3600" dirty="0" err="1">
                <a:latin typeface="Consolas" pitchFamily="49" charset="0"/>
              </a:rPr>
              <a:t>myValue</a:t>
            </a:r>
            <a:r>
              <a:rPr lang="fi-FI" sz="3600" dirty="0">
                <a:latin typeface="Consolas" pitchFamily="49" charset="0"/>
              </a:rPr>
              <a:t> = </a:t>
            </a:r>
            <a:r>
              <a:rPr lang="fi-FI" sz="3600" dirty="0" err="1">
                <a:solidFill>
                  <a:srgbClr val="51868F"/>
                </a:solidFill>
                <a:latin typeface="Consolas" pitchFamily="49" charset="0"/>
              </a:rPr>
              <a:t>localStorage</a:t>
            </a:r>
            <a:r>
              <a:rPr lang="fi-FI" sz="3600" dirty="0" err="1">
                <a:latin typeface="Consolas" pitchFamily="49" charset="0"/>
              </a:rPr>
              <a:t>[</a:t>
            </a:r>
            <a:r>
              <a:rPr lang="fi-FI" altLang="en-US" sz="3600" dirty="0" err="1">
                <a:latin typeface="Consolas" pitchFamily="49" charset="0"/>
              </a:rPr>
              <a:t>"</a:t>
            </a:r>
            <a:r>
              <a:rPr lang="fi-FI" sz="3600" dirty="0" err="1">
                <a:latin typeface="Consolas" pitchFamily="49" charset="0"/>
              </a:rPr>
              <a:t>myKey</a:t>
            </a:r>
            <a:r>
              <a:rPr lang="fi-FI" altLang="en-US" sz="3600" dirty="0">
                <a:latin typeface="Consolas" pitchFamily="49" charset="0"/>
              </a:rPr>
              <a:t>"</a:t>
            </a:r>
            <a:r>
              <a:rPr lang="fi-FI" sz="3600" dirty="0">
                <a:latin typeface="Consolas" pitchFamily="49" charset="0"/>
              </a:rPr>
              <a:t>];</a:t>
            </a:r>
          </a:p>
        </p:txBody>
      </p:sp>
      <p:sp>
        <p:nvSpPr>
          <p:cNvPr id="7" name="Rectangle 3"/>
          <p:cNvSpPr txBox="1">
            <a:spLocks noChangeArrowheads="1"/>
          </p:cNvSpPr>
          <p:nvPr/>
        </p:nvSpPr>
        <p:spPr>
          <a:xfrm>
            <a:off x="1571625" y="7014547"/>
            <a:ext cx="21039283" cy="24783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Writing/updating a value in</a:t>
            </a:r>
            <a:r>
              <a:rPr lang="en-US" sz="4000" dirty="0" smtClean="0">
                <a:solidFill>
                  <a:srgbClr val="7D1102"/>
                </a:solidFill>
                <a:latin typeface="Consolas"/>
                <a:cs typeface="Consolas"/>
              </a:rPr>
              <a:t> </a:t>
            </a:r>
            <a:r>
              <a:rPr lang="en-US" sz="4000" dirty="0" err="1" smtClean="0">
                <a:solidFill>
                  <a:srgbClr val="7D1102"/>
                </a:solidFill>
                <a:latin typeface="Consolas"/>
                <a:cs typeface="Consolas"/>
              </a:rPr>
              <a:t>localStorage</a:t>
            </a:r>
            <a:r>
              <a:rPr lang="en-US" sz="4000" dirty="0">
                <a:solidFill>
                  <a:srgbClr val="7D1102"/>
                </a:solidFill>
                <a:cs typeface="Trade Gothic Next LT Pro Lt" pitchFamily="34" charset="0"/>
              </a:rPr>
              <a:t>:</a:t>
            </a:r>
            <a:endParaRPr lang="en-US" sz="4000" dirty="0" smtClean="0">
              <a:solidFill>
                <a:srgbClr val="7D1102"/>
              </a:solidFill>
              <a:latin typeface="Consolas"/>
              <a:cs typeface="Consolas"/>
            </a:endParaRPr>
          </a:p>
        </p:txBody>
      </p:sp>
      <p:sp>
        <p:nvSpPr>
          <p:cNvPr id="9" name="Rounded Rectangle 8"/>
          <p:cNvSpPr/>
          <p:nvPr/>
        </p:nvSpPr>
        <p:spPr>
          <a:xfrm>
            <a:off x="1281258" y="9176119"/>
            <a:ext cx="21621750" cy="195230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err="1" smtClean="0">
                <a:solidFill>
                  <a:srgbClr val="51868F"/>
                </a:solidFill>
                <a:latin typeface="Consolas" pitchFamily="49" charset="0"/>
              </a:rPr>
              <a:t>localStorage</a:t>
            </a:r>
            <a:r>
              <a:rPr lang="fi-FI" sz="3600" dirty="0" err="1" smtClean="0">
                <a:latin typeface="Consolas" pitchFamily="49" charset="0"/>
              </a:rPr>
              <a:t>.setItem</a:t>
            </a:r>
            <a:r>
              <a:rPr lang="fi-FI" sz="3600" dirty="0" err="1">
                <a:latin typeface="Consolas" pitchFamily="49" charset="0"/>
              </a:rPr>
              <a:t>(</a:t>
            </a:r>
            <a:r>
              <a:rPr lang="fi-FI" altLang="en-US" sz="3600" dirty="0" err="1">
                <a:latin typeface="Consolas" pitchFamily="49" charset="0"/>
              </a:rPr>
              <a:t>"</a:t>
            </a:r>
            <a:r>
              <a:rPr lang="fi-FI" sz="3600" dirty="0" err="1">
                <a:latin typeface="Consolas" pitchFamily="49" charset="0"/>
              </a:rPr>
              <a:t>myKey</a:t>
            </a:r>
            <a:r>
              <a:rPr lang="fi-FI" altLang="en-US" sz="3600" dirty="0" err="1">
                <a:latin typeface="Consolas" pitchFamily="49" charset="0"/>
              </a:rPr>
              <a:t>"</a:t>
            </a:r>
            <a:r>
              <a:rPr lang="fi-FI" sz="3600" dirty="0" err="1">
                <a:latin typeface="Consolas" pitchFamily="49" charset="0"/>
              </a:rPr>
              <a:t>,myValue</a:t>
            </a:r>
            <a:r>
              <a:rPr lang="fi-FI" sz="3600" dirty="0">
                <a:latin typeface="Consolas" pitchFamily="49" charset="0"/>
              </a:rPr>
              <a:t>);</a:t>
            </a:r>
          </a:p>
          <a:p>
            <a:pPr algn="l">
              <a:defRPr/>
            </a:pPr>
            <a:r>
              <a:rPr lang="fi-FI" sz="3600" dirty="0">
                <a:latin typeface="Consolas" pitchFamily="49" charset="0"/>
              </a:rPr>
              <a:t>	</a:t>
            </a:r>
            <a:r>
              <a:rPr lang="fi-FI" sz="3600" dirty="0">
                <a:solidFill>
                  <a:srgbClr val="7F7F7F"/>
                </a:solidFill>
                <a:latin typeface="Consolas" pitchFamily="49" charset="0"/>
              </a:rPr>
              <a:t>&lt;!-- </a:t>
            </a:r>
            <a:r>
              <a:rPr lang="fi-FI" sz="3600" dirty="0" err="1">
                <a:solidFill>
                  <a:srgbClr val="7F7F7F"/>
                </a:solidFill>
                <a:latin typeface="Consolas" pitchFamily="49" charset="0"/>
              </a:rPr>
              <a:t>or</a:t>
            </a:r>
            <a:r>
              <a:rPr lang="fi-FI" sz="3600" dirty="0">
                <a:solidFill>
                  <a:srgbClr val="7F7F7F"/>
                </a:solidFill>
                <a:latin typeface="Consolas" pitchFamily="49" charset="0"/>
              </a:rPr>
              <a:t> --&gt;</a:t>
            </a:r>
          </a:p>
          <a:p>
            <a:pPr algn="l">
              <a:defRPr/>
            </a:pPr>
            <a:r>
              <a:rPr lang="fi-FI" sz="3600" dirty="0" err="1" smtClean="0">
                <a:solidFill>
                  <a:srgbClr val="51868F"/>
                </a:solidFill>
                <a:latin typeface="Consolas" pitchFamily="49" charset="0"/>
              </a:rPr>
              <a:t>localStorage</a:t>
            </a:r>
            <a:r>
              <a:rPr lang="fi-FI" sz="3600" dirty="0" err="1">
                <a:latin typeface="Consolas" pitchFamily="49" charset="0"/>
              </a:rPr>
              <a:t>[</a:t>
            </a:r>
            <a:r>
              <a:rPr lang="fi-FI" altLang="en-US" sz="3600" dirty="0" err="1">
                <a:latin typeface="Consolas" pitchFamily="49" charset="0"/>
              </a:rPr>
              <a:t>"</a:t>
            </a:r>
            <a:r>
              <a:rPr lang="fi-FI" sz="3600" dirty="0" err="1">
                <a:latin typeface="Consolas" pitchFamily="49" charset="0"/>
              </a:rPr>
              <a:t>myKey</a:t>
            </a:r>
            <a:r>
              <a:rPr lang="fi-FI" altLang="en-US" sz="3600" dirty="0">
                <a:latin typeface="Consolas" pitchFamily="49" charset="0"/>
              </a:rPr>
              <a:t>"</a:t>
            </a:r>
            <a:r>
              <a:rPr lang="fi-FI" sz="3600" dirty="0">
                <a:latin typeface="Consolas" pitchFamily="49" charset="0"/>
              </a:rPr>
              <a:t>] = </a:t>
            </a:r>
            <a:r>
              <a:rPr lang="fi-FI" sz="3600" dirty="0" err="1">
                <a:latin typeface="Consolas" pitchFamily="49" charset="0"/>
              </a:rPr>
              <a:t>myValue</a:t>
            </a:r>
            <a:r>
              <a:rPr lang="fi-FI" sz="3600" dirty="0" smtClean="0">
                <a:latin typeface="Consolas" pitchFamily="49" charset="0"/>
              </a:rPr>
              <a:t>;</a:t>
            </a:r>
            <a:endParaRPr lang="fi-FI" sz="3600" dirty="0">
              <a:latin typeface="Consolas" pitchFamily="49" charset="0"/>
            </a:endParaRPr>
          </a:p>
        </p:txBody>
      </p:sp>
      <p:sp>
        <p:nvSpPr>
          <p:cNvPr id="11" name="TextBox 10"/>
          <p:cNvSpPr txBox="1"/>
          <p:nvPr/>
        </p:nvSpPr>
        <p:spPr>
          <a:xfrm>
            <a:off x="1863725" y="1453108"/>
            <a:ext cx="689927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535353"/>
                </a:solidFill>
                <a:effectLst/>
                <a:uFillTx/>
                <a:latin typeface="Consolas"/>
                <a:ea typeface="+mn-ea"/>
                <a:cs typeface="Consolas"/>
                <a:sym typeface="Gill Sans Light"/>
              </a:rPr>
              <a:t>localStorage</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Tree>
    <p:extLst>
      <p:ext uri="{BB962C8B-B14F-4D97-AF65-F5344CB8AC3E}">
        <p14:creationId xmlns:p14="http://schemas.microsoft.com/office/powerpoint/2010/main" val="1057870153"/>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err="1" smtClean="0"/>
              <a:t>Codepen.io</a:t>
            </a:r>
            <a:endParaRPr lang="en-US" sz="8000" dirty="0"/>
          </a:p>
        </p:txBody>
      </p:sp>
      <p:sp>
        <p:nvSpPr>
          <p:cNvPr id="8" name="Rectangle 3"/>
          <p:cNvSpPr txBox="1">
            <a:spLocks noChangeArrowheads="1"/>
          </p:cNvSpPr>
          <p:nvPr/>
        </p:nvSpPr>
        <p:spPr>
          <a:xfrm>
            <a:off x="1874404" y="3784600"/>
            <a:ext cx="6138141" cy="786765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342900" indent="-342900" algn="l" eaLnBrk="0" hangingPunct="0">
              <a:spcBef>
                <a:spcPct val="25000"/>
              </a:spcBef>
              <a:spcAft>
                <a:spcPct val="25000"/>
              </a:spcAft>
              <a:buSzPct val="75000"/>
            </a:pPr>
            <a:r>
              <a:rPr lang="en-US" sz="4000" dirty="0" smtClean="0">
                <a:solidFill>
                  <a:schemeClr val="accent5">
                    <a:lumMod val="75000"/>
                  </a:schemeClr>
                </a:solidFill>
              </a:rPr>
              <a:t>code editor </a:t>
            </a:r>
            <a:r>
              <a:rPr lang="en-US" sz="4000" dirty="0">
                <a:solidFill>
                  <a:schemeClr val="accent5">
                    <a:lumMod val="75000"/>
                  </a:schemeClr>
                </a:solidFill>
              </a:rPr>
              <a:t>and </a:t>
            </a:r>
            <a:r>
              <a:rPr lang="en-US" sz="4000" dirty="0" smtClean="0">
                <a:solidFill>
                  <a:schemeClr val="accent5">
                    <a:lumMod val="75000"/>
                  </a:schemeClr>
                </a:solidFill>
              </a:rPr>
              <a:t>playground</a:t>
            </a:r>
          </a:p>
          <a:p>
            <a:pPr marL="342900" indent="-342900" algn="l" eaLnBrk="0" hangingPunct="0">
              <a:spcBef>
                <a:spcPct val="25000"/>
              </a:spcBef>
              <a:spcAft>
                <a:spcPct val="25000"/>
              </a:spcAft>
              <a:buSzPct val="75000"/>
            </a:pPr>
            <a:r>
              <a:rPr lang="en-US" sz="4000" dirty="0" smtClean="0">
                <a:solidFill>
                  <a:schemeClr val="accent5">
                    <a:lumMod val="75000"/>
                  </a:schemeClr>
                </a:solidFill>
              </a:rPr>
              <a:t>test out your CSS, HTML5, JS all in one space</a:t>
            </a:r>
          </a:p>
          <a:p>
            <a:pPr marL="342900" indent="-342900" algn="l" eaLnBrk="0" hangingPunct="0">
              <a:spcBef>
                <a:spcPct val="25000"/>
              </a:spcBef>
              <a:spcAft>
                <a:spcPct val="25000"/>
              </a:spcAft>
              <a:buSzPct val="75000"/>
            </a:pPr>
            <a:r>
              <a:rPr lang="en-US" sz="4000" dirty="0" smtClean="0">
                <a:solidFill>
                  <a:schemeClr val="accent5">
                    <a:lumMod val="75000"/>
                  </a:schemeClr>
                </a:solidFill>
              </a:rPr>
              <a:t>share and fork your </a:t>
            </a:r>
            <a:r>
              <a:rPr lang="en-US" sz="4000" i="1" dirty="0" smtClean="0">
                <a:solidFill>
                  <a:schemeClr val="accent5">
                    <a:lumMod val="75000"/>
                  </a:schemeClr>
                </a:solidFill>
              </a:rPr>
              <a:t>pens</a:t>
            </a:r>
          </a:p>
          <a:p>
            <a:pPr marL="342900" indent="-342900" algn="l" eaLnBrk="0" hangingPunct="0">
              <a:spcBef>
                <a:spcPct val="25000"/>
              </a:spcBef>
              <a:spcAft>
                <a:spcPct val="25000"/>
              </a:spcAft>
              <a:buSzPct val="75000"/>
            </a:pPr>
            <a:endParaRPr lang="en-US" sz="4000" i="1" dirty="0">
              <a:solidFill>
                <a:schemeClr val="accent5">
                  <a:lumMod val="75000"/>
                </a:schemeClr>
              </a:solidFill>
            </a:endParaRPr>
          </a:p>
          <a:p>
            <a:pPr algn="l" eaLnBrk="0" hangingPunct="0">
              <a:spcBef>
                <a:spcPct val="25000"/>
              </a:spcBef>
              <a:spcAft>
                <a:spcPct val="25000"/>
              </a:spcAft>
              <a:buSzPct val="75000"/>
              <a:buFont typeface="Wingdings" charset="2"/>
              <a:buChar char="Ø"/>
            </a:pPr>
            <a:r>
              <a:rPr lang="en-US" sz="4000" dirty="0">
                <a:solidFill>
                  <a:srgbClr val="A37113"/>
                </a:solidFill>
              </a:rPr>
              <a:t>http://</a:t>
            </a:r>
            <a:r>
              <a:rPr lang="en-US" sz="4000" dirty="0" err="1">
                <a:solidFill>
                  <a:srgbClr val="A37113"/>
                </a:solidFill>
              </a:rPr>
              <a:t>codepen.io</a:t>
            </a:r>
            <a:r>
              <a:rPr lang="en-US" sz="4000" dirty="0">
                <a:solidFill>
                  <a:srgbClr val="A37113"/>
                </a:solidFill>
              </a:rPr>
              <a:t>/</a:t>
            </a:r>
            <a:endParaRPr lang="en-US" sz="4000" dirty="0" smtClean="0">
              <a:solidFill>
                <a:srgbClr val="A37113"/>
              </a:solidFill>
            </a:endParaRPr>
          </a:p>
          <a:p>
            <a:pPr marL="0" indent="0" algn="l" eaLnBrk="0" hangingPunct="0">
              <a:spcBef>
                <a:spcPct val="25000"/>
              </a:spcBef>
              <a:spcAft>
                <a:spcPct val="25000"/>
              </a:spcAft>
              <a:buSzPct val="75000"/>
              <a:buNone/>
            </a:pPr>
            <a:r>
              <a:rPr lang="en-US" sz="4000" dirty="0" smtClean="0">
                <a:solidFill>
                  <a:schemeClr val="accent5">
                    <a:lumMod val="75000"/>
                  </a:schemeClr>
                </a:solidFill>
              </a:rPr>
              <a:t> </a:t>
            </a:r>
            <a:endParaRPr lang="en-US" sz="4000" dirty="0">
              <a:solidFill>
                <a:schemeClr val="accent5">
                  <a:lumMod val="75000"/>
                </a:schemeClr>
              </a:solidFill>
            </a:endParaRPr>
          </a:p>
          <a:p>
            <a:pPr marL="0" indent="0" algn="l" eaLnBrk="0" hangingPunct="0">
              <a:spcBef>
                <a:spcPct val="25000"/>
              </a:spcBef>
              <a:spcAft>
                <a:spcPct val="25000"/>
              </a:spcAft>
              <a:buSzPct val="75000"/>
              <a:buNone/>
            </a:pPr>
            <a:endParaRPr lang="en-US" sz="4000" dirty="0">
              <a:solidFill>
                <a:schemeClr val="accent5">
                  <a:lumMod val="75000"/>
                </a:schemeClr>
              </a:solidFill>
              <a:latin typeface="+mj-lt"/>
              <a:cs typeface="Trade Gothic Next LT Pro Lt" pitchFamily="34" charset="0"/>
            </a:endParaRPr>
          </a:p>
          <a:p>
            <a:pPr lvl="2" algn="l" eaLnBrk="1" hangingPunct="1">
              <a:lnSpc>
                <a:spcPct val="50000"/>
              </a:lnSpc>
              <a:buFont typeface="Wingdings" pitchFamily="2" charset="2"/>
              <a:buNone/>
            </a:pPr>
            <a:endParaRPr lang="en-US" sz="4000" dirty="0">
              <a:solidFill>
                <a:schemeClr val="accent5">
                  <a:lumMod val="75000"/>
                </a:schemeClr>
              </a:solidFill>
              <a:latin typeface="+mj-lt"/>
              <a:cs typeface="Trade Gothic Next LT Pro Lt" pitchFamily="34" charset="0"/>
            </a:endParaRPr>
          </a:p>
        </p:txBody>
      </p:sp>
      <p:sp>
        <p:nvSpPr>
          <p:cNvPr id="3" name="TextBox 2"/>
          <p:cNvSpPr txBox="1"/>
          <p:nvPr/>
        </p:nvSpPr>
        <p:spPr>
          <a:xfrm>
            <a:off x="12076545" y="69273"/>
            <a:ext cx="102592"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pic>
        <p:nvPicPr>
          <p:cNvPr id="4" name="Picture 3" descr="Screen Shot 2015-11-09 at 12.09.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6509" y="3230419"/>
            <a:ext cx="15517091" cy="8751294"/>
          </a:xfrm>
          <a:prstGeom prst="rect">
            <a:avLst/>
          </a:prstGeom>
        </p:spPr>
      </p:pic>
    </p:spTree>
    <p:extLst>
      <p:ext uri="{BB962C8B-B14F-4D97-AF65-F5344CB8AC3E}">
        <p14:creationId xmlns:p14="http://schemas.microsoft.com/office/powerpoint/2010/main" val="259622101"/>
      </p:ext>
    </p:extLst>
  </p:cSld>
  <p:clrMapOvr>
    <a:masterClrMapping/>
  </p:clrMapOvr>
  <p:transition xmlns:p14="http://schemas.microsoft.com/office/powerpoint/2010/main" spd="med"/>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889000"/>
            <a:ext cx="21039283" cy="15893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A common use case – iteration: </a:t>
            </a:r>
          </a:p>
        </p:txBody>
      </p:sp>
      <p:sp>
        <p:nvSpPr>
          <p:cNvPr id="10" name="Rounded Rectangle 9"/>
          <p:cNvSpPr/>
          <p:nvPr/>
        </p:nvSpPr>
        <p:spPr>
          <a:xfrm>
            <a:off x="1281258" y="2478363"/>
            <a:ext cx="21621750" cy="4404043"/>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a:latin typeface="Consolas" pitchFamily="49" charset="0"/>
              </a:rPr>
              <a:t>	</a:t>
            </a:r>
            <a:r>
              <a:rPr lang="fi-FI" sz="3600" dirty="0" err="1" smtClean="0">
                <a:latin typeface="Consolas" pitchFamily="49" charset="0"/>
              </a:rPr>
              <a:t>var</a:t>
            </a:r>
            <a:r>
              <a:rPr lang="fi-FI" sz="3600" dirty="0" smtClean="0">
                <a:latin typeface="Consolas" pitchFamily="49" charset="0"/>
              </a:rPr>
              <a:t> </a:t>
            </a:r>
            <a:r>
              <a:rPr lang="fi-FI" sz="3600" dirty="0" err="1">
                <a:latin typeface="Consolas" pitchFamily="49" charset="0"/>
              </a:rPr>
              <a:t>key</a:t>
            </a:r>
            <a:r>
              <a:rPr lang="fi-FI" sz="3600" dirty="0">
                <a:latin typeface="Consolas" pitchFamily="49" charset="0"/>
              </a:rPr>
              <a:t>;</a:t>
            </a:r>
          </a:p>
          <a:p>
            <a:pPr algn="l">
              <a:defRPr/>
            </a:pPr>
            <a:r>
              <a:rPr lang="fi-FI" sz="3600" dirty="0">
                <a:latin typeface="Consolas" pitchFamily="49" charset="0"/>
              </a:rPr>
              <a:t>	</a:t>
            </a:r>
            <a:r>
              <a:rPr lang="fi-FI" sz="3600" dirty="0" err="1">
                <a:latin typeface="Consolas" pitchFamily="49" charset="0"/>
              </a:rPr>
              <a:t>var</a:t>
            </a:r>
            <a:r>
              <a:rPr lang="fi-FI" sz="3600" dirty="0">
                <a:latin typeface="Consolas" pitchFamily="49" charset="0"/>
              </a:rPr>
              <a:t> data;</a:t>
            </a:r>
          </a:p>
          <a:p>
            <a:pPr algn="l">
              <a:defRPr/>
            </a:pPr>
            <a:r>
              <a:rPr lang="fi-FI" sz="3600" dirty="0">
                <a:latin typeface="Consolas" pitchFamily="49" charset="0"/>
              </a:rPr>
              <a:t>	for (</a:t>
            </a:r>
            <a:r>
              <a:rPr lang="fi-FI" sz="3600" dirty="0" err="1">
                <a:latin typeface="Consolas" pitchFamily="49" charset="0"/>
              </a:rPr>
              <a:t>var</a:t>
            </a:r>
            <a:r>
              <a:rPr lang="fi-FI" sz="3600" dirty="0">
                <a:latin typeface="Consolas" pitchFamily="49" charset="0"/>
              </a:rPr>
              <a:t> i = 0; i </a:t>
            </a:r>
            <a:r>
              <a:rPr lang="fi-FI" sz="3600" dirty="0" smtClean="0">
                <a:latin typeface="Consolas" pitchFamily="49" charset="0"/>
              </a:rPr>
              <a:t>&lt;</a:t>
            </a:r>
            <a:r>
              <a:rPr lang="fi-FI" sz="3600" dirty="0" err="1" smtClean="0">
                <a:solidFill>
                  <a:srgbClr val="51868F"/>
                </a:solidFill>
                <a:latin typeface="Consolas" pitchFamily="49" charset="0"/>
              </a:rPr>
              <a:t>localStorage</a:t>
            </a:r>
            <a:r>
              <a:rPr lang="fi-FI" sz="3600" dirty="0" err="1" smtClean="0">
                <a:latin typeface="Consolas" pitchFamily="49" charset="0"/>
              </a:rPr>
              <a:t>.length</a:t>
            </a:r>
            <a:r>
              <a:rPr lang="fi-FI" sz="3600" dirty="0">
                <a:latin typeface="Consolas" pitchFamily="49" charset="0"/>
              </a:rPr>
              <a:t>; i++) {</a:t>
            </a:r>
          </a:p>
          <a:p>
            <a:pPr algn="l">
              <a:defRPr/>
            </a:pPr>
            <a:r>
              <a:rPr lang="fi-FI" sz="3600" dirty="0">
                <a:latin typeface="Consolas" pitchFamily="49" charset="0"/>
              </a:rPr>
              <a:t>		</a:t>
            </a:r>
            <a:r>
              <a:rPr lang="fi-FI" sz="3600" dirty="0" err="1">
                <a:latin typeface="Consolas" pitchFamily="49" charset="0"/>
              </a:rPr>
              <a:t>key</a:t>
            </a:r>
            <a:r>
              <a:rPr lang="fi-FI" sz="3600" dirty="0">
                <a:latin typeface="Consolas" pitchFamily="49" charset="0"/>
              </a:rPr>
              <a:t> = </a:t>
            </a:r>
            <a:r>
              <a:rPr lang="fi-FI" sz="3600" dirty="0" err="1">
                <a:solidFill>
                  <a:srgbClr val="51868F"/>
                </a:solidFill>
                <a:latin typeface="Consolas" pitchFamily="49" charset="0"/>
              </a:rPr>
              <a:t>localStorage</a:t>
            </a:r>
            <a:r>
              <a:rPr lang="fi-FI" sz="3600" dirty="0" err="1">
                <a:latin typeface="Consolas" pitchFamily="49" charset="0"/>
              </a:rPr>
              <a:t>.key(i</a:t>
            </a:r>
            <a:r>
              <a:rPr lang="fi-FI" sz="3600" dirty="0">
                <a:latin typeface="Consolas" pitchFamily="49" charset="0"/>
              </a:rPr>
              <a:t>);</a:t>
            </a:r>
          </a:p>
          <a:p>
            <a:pPr algn="l">
              <a:defRPr/>
            </a:pPr>
            <a:r>
              <a:rPr lang="fi-FI" sz="3600" dirty="0">
                <a:latin typeface="Consolas" pitchFamily="49" charset="0"/>
              </a:rPr>
              <a:t>		data = </a:t>
            </a:r>
            <a:r>
              <a:rPr lang="fi-FI" sz="3600" dirty="0" err="1">
                <a:solidFill>
                  <a:srgbClr val="51868F"/>
                </a:solidFill>
                <a:latin typeface="Consolas" pitchFamily="49" charset="0"/>
              </a:rPr>
              <a:t>localStorage</a:t>
            </a:r>
            <a:r>
              <a:rPr lang="fi-FI" sz="3600" dirty="0" err="1">
                <a:latin typeface="Consolas" pitchFamily="49" charset="0"/>
              </a:rPr>
              <a:t>[key</a:t>
            </a:r>
            <a:r>
              <a:rPr lang="fi-FI" sz="3600" dirty="0">
                <a:latin typeface="Consolas" pitchFamily="49" charset="0"/>
              </a:rPr>
              <a:t>]</a:t>
            </a:r>
            <a:r>
              <a:rPr lang="fi-FI" sz="3600" dirty="0" smtClean="0">
                <a:latin typeface="Consolas" pitchFamily="49" charset="0"/>
              </a:rPr>
              <a:t>;</a:t>
            </a:r>
            <a:endParaRPr lang="fi-FI" sz="3600" dirty="0">
              <a:latin typeface="Consolas" pitchFamily="49" charset="0"/>
            </a:endParaRPr>
          </a:p>
          <a:p>
            <a:pPr algn="l">
              <a:defRPr/>
            </a:pPr>
            <a:r>
              <a:rPr lang="fi-FI" sz="3600" dirty="0">
                <a:latin typeface="Consolas" pitchFamily="49" charset="0"/>
              </a:rPr>
              <a:t>		</a:t>
            </a:r>
            <a:r>
              <a:rPr lang="fi-FI" sz="3600" dirty="0">
                <a:solidFill>
                  <a:srgbClr val="7F7F7F"/>
                </a:solidFill>
                <a:latin typeface="Consolas" pitchFamily="49" charset="0"/>
              </a:rPr>
              <a:t>&lt;!-- </a:t>
            </a:r>
            <a:r>
              <a:rPr lang="fi-FI" sz="3600" dirty="0" err="1">
                <a:solidFill>
                  <a:srgbClr val="7F7F7F"/>
                </a:solidFill>
                <a:latin typeface="Consolas" pitchFamily="49" charset="0"/>
              </a:rPr>
              <a:t>manipulate</a:t>
            </a:r>
            <a:r>
              <a:rPr lang="fi-FI" sz="3600" dirty="0">
                <a:solidFill>
                  <a:srgbClr val="7F7F7F"/>
                </a:solidFill>
                <a:latin typeface="Consolas" pitchFamily="49" charset="0"/>
              </a:rPr>
              <a:t> the data --&gt;</a:t>
            </a:r>
          </a:p>
          <a:p>
            <a:pPr algn="l">
              <a:defRPr/>
            </a:pPr>
            <a:r>
              <a:rPr lang="fi-FI" sz="3600" dirty="0">
                <a:latin typeface="Consolas" pitchFamily="49" charset="0"/>
              </a:rPr>
              <a:t>	}</a:t>
            </a:r>
          </a:p>
        </p:txBody>
      </p:sp>
      <p:sp>
        <p:nvSpPr>
          <p:cNvPr id="5" name="Rectangle 3"/>
          <p:cNvSpPr txBox="1">
            <a:spLocks noChangeArrowheads="1"/>
          </p:cNvSpPr>
          <p:nvPr/>
        </p:nvSpPr>
        <p:spPr>
          <a:xfrm>
            <a:off x="1863725" y="7112000"/>
            <a:ext cx="21039283" cy="180871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Removing a key/value pair: </a:t>
            </a:r>
            <a:endParaRPr lang="en-US" sz="4000" dirty="0" smtClean="0">
              <a:solidFill>
                <a:srgbClr val="7D1102"/>
              </a:solidFill>
              <a:latin typeface="+mj-lt"/>
              <a:cs typeface="Consolas"/>
            </a:endParaRPr>
          </a:p>
        </p:txBody>
      </p:sp>
      <p:sp>
        <p:nvSpPr>
          <p:cNvPr id="6" name="Rounded Rectangle 5"/>
          <p:cNvSpPr/>
          <p:nvPr/>
        </p:nvSpPr>
        <p:spPr>
          <a:xfrm>
            <a:off x="1281258" y="8976118"/>
            <a:ext cx="21621750" cy="195230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a:latin typeface="Consolas" pitchFamily="49" charset="0"/>
              </a:rPr>
              <a:t>	</a:t>
            </a:r>
          </a:p>
          <a:p>
            <a:pPr algn="l">
              <a:defRPr/>
            </a:pPr>
            <a:r>
              <a:rPr lang="fi-FI" sz="3600" dirty="0">
                <a:latin typeface="Consolas" pitchFamily="49" charset="0"/>
              </a:rPr>
              <a:t>	</a:t>
            </a:r>
            <a:r>
              <a:rPr lang="fi-FI" sz="3600" dirty="0" err="1">
                <a:solidFill>
                  <a:srgbClr val="51868F"/>
                </a:solidFill>
                <a:latin typeface="Consolas" pitchFamily="49" charset="0"/>
              </a:rPr>
              <a:t>localStorag</a:t>
            </a:r>
            <a:r>
              <a:rPr lang="fi-FI" sz="3600" dirty="0" err="1">
                <a:latin typeface="Consolas" pitchFamily="49" charset="0"/>
              </a:rPr>
              <a:t>e.removeItem(</a:t>
            </a:r>
            <a:r>
              <a:rPr lang="fi-FI" altLang="en-US" sz="3600" dirty="0" err="1">
                <a:latin typeface="Consolas" pitchFamily="49" charset="0"/>
              </a:rPr>
              <a:t>"</a:t>
            </a:r>
            <a:r>
              <a:rPr lang="fi-FI" sz="3600" dirty="0" err="1">
                <a:latin typeface="Consolas" pitchFamily="49" charset="0"/>
              </a:rPr>
              <a:t>myKey</a:t>
            </a:r>
            <a:r>
              <a:rPr lang="fi-FI" altLang="en-US" sz="3600" dirty="0">
                <a:latin typeface="Consolas" pitchFamily="49" charset="0"/>
              </a:rPr>
              <a:t>"</a:t>
            </a:r>
            <a:r>
              <a:rPr lang="fi-FI" sz="3600" dirty="0">
                <a:latin typeface="Consolas" pitchFamily="49" charset="0"/>
              </a:rPr>
              <a:t>);</a:t>
            </a:r>
          </a:p>
          <a:p>
            <a:pPr algn="l">
              <a:defRPr/>
            </a:pPr>
            <a:endParaRPr lang="en-US" sz="3600" dirty="0">
              <a:latin typeface="Consolas" pitchFamily="49" charset="0"/>
            </a:endParaRPr>
          </a:p>
        </p:txBody>
      </p:sp>
    </p:spTree>
    <p:extLst>
      <p:ext uri="{BB962C8B-B14F-4D97-AF65-F5344CB8AC3E}">
        <p14:creationId xmlns:p14="http://schemas.microsoft.com/office/powerpoint/2010/main" val="1886526023"/>
      </p:ext>
    </p:extLst>
  </p:cSld>
  <p:clrMapOvr>
    <a:masterClrMapping/>
  </p:clrMapOvr>
  <p:transition xmlns:p14="http://schemas.microsoft.com/office/powerpoint/2010/main" spd="med"/>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Demos/Unit06-Storage/</a:t>
            </a:r>
            <a:endParaRPr lang="en-US" sz="4000" b="1" dirty="0" smtClean="0">
              <a:solidFill>
                <a:srgbClr val="7D1102"/>
              </a:solidFill>
              <a:cs typeface="Trade Gothic Next LT Pro Lt" pitchFamily="34" charset="0"/>
            </a:endParaRPr>
          </a:p>
          <a:p>
            <a:pPr marL="742950" indent="-742950" algn="l" eaLnBrk="1" hangingPunct="1">
              <a:buAutoNum type="arabicPeriod"/>
            </a:pPr>
            <a:r>
              <a:rPr lang="en-US" sz="4000" b="1" dirty="0" smtClean="0">
                <a:solidFill>
                  <a:srgbClr val="7D1102"/>
                </a:solidFill>
                <a:cs typeface="Trade Gothic Next LT Pro Lt" pitchFamily="34" charset="0"/>
              </a:rPr>
              <a:t>Local Storage – </a:t>
            </a:r>
            <a:r>
              <a:rPr lang="en-US" sz="4000" b="1" dirty="0" smtClean="0">
                <a:solidFill>
                  <a:srgbClr val="7D1102"/>
                </a:solidFill>
                <a:latin typeface="Consolas"/>
                <a:cs typeface="Consolas"/>
              </a:rPr>
              <a:t>01-local-storage.html</a:t>
            </a: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4008950737"/>
      </p:ext>
    </p:extLst>
  </p:cSld>
  <p:clrMapOvr>
    <a:masterClrMapping/>
  </p:clrMapOvr>
  <p:transition xmlns:p14="http://schemas.microsoft.com/office/powerpoint/2010/main" spd="med"/>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863725" y="3235383"/>
            <a:ext cx="21039283" cy="24783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Works the exact same way!</a:t>
            </a:r>
          </a:p>
          <a:p>
            <a:pPr algn="l" eaLnBrk="1" hangingPunct="1">
              <a:lnSpc>
                <a:spcPct val="80000"/>
              </a:lnSpc>
            </a:pPr>
            <a:r>
              <a:rPr lang="en-US" sz="4000" dirty="0" smtClean="0">
                <a:solidFill>
                  <a:srgbClr val="7D1102"/>
                </a:solidFill>
                <a:cs typeface="Trade Gothic Next LT Pro Lt" pitchFamily="34" charset="0"/>
              </a:rPr>
              <a:t>Only difference is the lifespan of the data </a:t>
            </a:r>
          </a:p>
          <a:p>
            <a:pPr lvl="1" algn="l">
              <a:lnSpc>
                <a:spcPct val="80000"/>
              </a:lnSpc>
            </a:pPr>
            <a:r>
              <a:rPr lang="en-US" sz="4000" dirty="0" smtClean="0">
                <a:solidFill>
                  <a:schemeClr val="tx2">
                    <a:lumMod val="75000"/>
                  </a:schemeClr>
                </a:solidFill>
                <a:cs typeface="Trade Gothic Next LT Pro Lt" pitchFamily="34" charset="0"/>
              </a:rPr>
              <a:t>browsers may recover </a:t>
            </a:r>
            <a:r>
              <a:rPr lang="en-US" sz="4000" dirty="0" err="1" smtClean="0">
                <a:solidFill>
                  <a:schemeClr val="tx2">
                    <a:lumMod val="75000"/>
                  </a:schemeClr>
                </a:solidFill>
                <a:latin typeface="Consolas"/>
                <a:cs typeface="Consolas"/>
              </a:rPr>
              <a:t>sessionState</a:t>
            </a:r>
            <a:r>
              <a:rPr lang="en-US" sz="4000" dirty="0" smtClean="0">
                <a:solidFill>
                  <a:schemeClr val="tx2">
                    <a:lumMod val="75000"/>
                  </a:schemeClr>
                </a:solidFill>
                <a:cs typeface="Trade Gothic Next LT Pro Lt" pitchFamily="34" charset="0"/>
              </a:rPr>
              <a:t> after a crash  </a:t>
            </a:r>
          </a:p>
        </p:txBody>
      </p:sp>
      <p:sp>
        <p:nvSpPr>
          <p:cNvPr id="11" name="TextBox 10"/>
          <p:cNvSpPr txBox="1"/>
          <p:nvPr/>
        </p:nvSpPr>
        <p:spPr>
          <a:xfrm>
            <a:off x="1863725" y="1453108"/>
            <a:ext cx="689927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535353"/>
                </a:solidFill>
                <a:effectLst/>
                <a:uFillTx/>
                <a:latin typeface="Consolas"/>
                <a:ea typeface="+mn-ea"/>
                <a:cs typeface="Consolas"/>
                <a:sym typeface="Gill Sans Light"/>
              </a:rPr>
              <a:t>sessionStorage</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Tree>
    <p:extLst>
      <p:ext uri="{BB962C8B-B14F-4D97-AF65-F5344CB8AC3E}">
        <p14:creationId xmlns:p14="http://schemas.microsoft.com/office/powerpoint/2010/main" val="639452825"/>
      </p:ext>
    </p:extLst>
  </p:cSld>
  <p:clrMapOvr>
    <a:masterClrMapping/>
  </p:clrMapOvr>
  <p:transition xmlns:p14="http://schemas.microsoft.com/office/powerpoint/2010/main" spd="med"/>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changes </a:t>
            </a:r>
            <a:endParaRPr lang="en-US" dirty="0"/>
          </a:p>
        </p:txBody>
      </p:sp>
      <p:sp>
        <p:nvSpPr>
          <p:cNvPr id="4" name="Text Placeholder 3"/>
          <p:cNvSpPr>
            <a:spLocks noGrp="1"/>
          </p:cNvSpPr>
          <p:nvPr>
            <p:ph type="body" idx="1"/>
          </p:nvPr>
        </p:nvSpPr>
        <p:spPr>
          <a:xfrm>
            <a:off x="673100" y="3581400"/>
            <a:ext cx="23050500" cy="8864600"/>
          </a:xfrm>
        </p:spPr>
        <p:txBody>
          <a:bodyPr>
            <a:normAutofit/>
          </a:bodyPr>
          <a:lstStyle/>
          <a:p>
            <a:r>
              <a:rPr lang="en-US" sz="4400" dirty="0">
                <a:solidFill>
                  <a:schemeClr val="accent5">
                    <a:lumMod val="75000"/>
                  </a:schemeClr>
                </a:solidFill>
              </a:rPr>
              <a:t>L</a:t>
            </a:r>
            <a:r>
              <a:rPr lang="en-US" sz="4400" dirty="0" smtClean="0">
                <a:solidFill>
                  <a:schemeClr val="accent5">
                    <a:lumMod val="75000"/>
                  </a:schemeClr>
                </a:solidFill>
              </a:rPr>
              <a:t>isten for the storage event</a:t>
            </a:r>
          </a:p>
          <a:p>
            <a:endParaRPr lang="en-US" sz="4000" dirty="0">
              <a:solidFill>
                <a:schemeClr val="accent5">
                  <a:lumMod val="75000"/>
                </a:schemeClr>
              </a:solidFill>
            </a:endParaRPr>
          </a:p>
          <a:p>
            <a:endParaRPr lang="en-US" sz="4000" dirty="0" smtClean="0">
              <a:solidFill>
                <a:schemeClr val="accent5">
                  <a:lumMod val="75000"/>
                </a:schemeClr>
              </a:solidFill>
            </a:endParaRPr>
          </a:p>
          <a:p>
            <a:endParaRPr lang="en-US" sz="4000" dirty="0">
              <a:solidFill>
                <a:schemeClr val="accent5">
                  <a:lumMod val="75000"/>
                </a:schemeClr>
              </a:solidFill>
            </a:endParaRPr>
          </a:p>
          <a:p>
            <a:endParaRPr lang="en-US" sz="4000" dirty="0" smtClean="0">
              <a:solidFill>
                <a:schemeClr val="accent5">
                  <a:lumMod val="75000"/>
                </a:schemeClr>
              </a:solidFill>
            </a:endParaRPr>
          </a:p>
          <a:p>
            <a:pPr marL="0" indent="0">
              <a:buNone/>
            </a:pPr>
            <a:r>
              <a:rPr lang="en-US" sz="4000" dirty="0" smtClean="0">
                <a:solidFill>
                  <a:schemeClr val="accent5">
                    <a:lumMod val="75000"/>
                  </a:schemeClr>
                </a:solidFill>
              </a:rPr>
              <a:t> </a:t>
            </a:r>
            <a:endParaRPr lang="en-US" sz="4000" dirty="0">
              <a:solidFill>
                <a:schemeClr val="accent5">
                  <a:lumMod val="75000"/>
                </a:schemeClr>
              </a:solidFill>
            </a:endParaRPr>
          </a:p>
        </p:txBody>
      </p:sp>
      <p:sp>
        <p:nvSpPr>
          <p:cNvPr id="5" name="Rounded Rectangle 4"/>
          <p:cNvSpPr/>
          <p:nvPr/>
        </p:nvSpPr>
        <p:spPr>
          <a:xfrm>
            <a:off x="2059164" y="4934146"/>
            <a:ext cx="17762285" cy="808164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err="1" smtClean="0">
                <a:latin typeface="Consolas" pitchFamily="49" charset="0"/>
              </a:rPr>
              <a:t>window.addEventListener</a:t>
            </a:r>
            <a:r>
              <a:rPr lang="fi-FI" sz="3600" dirty="0" err="1">
                <a:latin typeface="Consolas" pitchFamily="49" charset="0"/>
              </a:rPr>
              <a:t>(</a:t>
            </a:r>
            <a:r>
              <a:rPr lang="fi-FI" altLang="en-US" sz="3600" dirty="0" err="1">
                <a:latin typeface="Consolas" pitchFamily="49" charset="0"/>
              </a:rPr>
              <a:t>"</a:t>
            </a:r>
            <a:r>
              <a:rPr lang="fi-FI" sz="3600" dirty="0" err="1">
                <a:latin typeface="Consolas" pitchFamily="49" charset="0"/>
              </a:rPr>
              <a:t>storage</a:t>
            </a:r>
            <a:r>
              <a:rPr lang="fi-FI" altLang="en-US" sz="3600" dirty="0" err="1">
                <a:latin typeface="Consolas" pitchFamily="49" charset="0"/>
              </a:rPr>
              <a:t>"</a:t>
            </a:r>
            <a:r>
              <a:rPr lang="fi-FI" sz="3600" dirty="0" err="1">
                <a:latin typeface="Consolas" pitchFamily="49" charset="0"/>
              </a:rPr>
              <a:t>,</a:t>
            </a:r>
            <a:r>
              <a:rPr lang="fi-FI" sz="3600" dirty="0" err="1">
                <a:solidFill>
                  <a:schemeClr val="accent3">
                    <a:lumMod val="75000"/>
                  </a:schemeClr>
                </a:solidFill>
                <a:latin typeface="Consolas" pitchFamily="49" charset="0"/>
              </a:rPr>
              <a:t>handleStorage</a:t>
            </a:r>
            <a:r>
              <a:rPr lang="fi-FI" sz="3600" dirty="0" err="1">
                <a:latin typeface="Consolas" pitchFamily="49" charset="0"/>
              </a:rPr>
              <a:t>,false</a:t>
            </a:r>
            <a:r>
              <a:rPr lang="fi-FI" sz="3600" dirty="0">
                <a:latin typeface="Consolas" pitchFamily="49" charset="0"/>
              </a:rPr>
              <a:t>);</a:t>
            </a:r>
          </a:p>
          <a:p>
            <a:pPr algn="l">
              <a:defRPr/>
            </a:pPr>
            <a:endParaRPr lang="fi-FI" sz="3600" dirty="0">
              <a:latin typeface="Consolas" pitchFamily="49" charset="0"/>
            </a:endParaRPr>
          </a:p>
          <a:p>
            <a:pPr algn="l">
              <a:defRPr/>
            </a:pPr>
            <a:r>
              <a:rPr lang="fi-FI" sz="3600" dirty="0">
                <a:latin typeface="Consolas" pitchFamily="49" charset="0"/>
              </a:rPr>
              <a:t>	</a:t>
            </a:r>
            <a:r>
              <a:rPr lang="fi-FI" sz="3600" dirty="0" err="1">
                <a:latin typeface="Consolas" pitchFamily="49" charset="0"/>
              </a:rPr>
              <a:t>function</a:t>
            </a:r>
            <a:r>
              <a:rPr lang="fi-FI" sz="3600" dirty="0">
                <a:latin typeface="Consolas" pitchFamily="49" charset="0"/>
              </a:rPr>
              <a:t> </a:t>
            </a:r>
            <a:r>
              <a:rPr lang="fi-FI" sz="3600" dirty="0" err="1">
                <a:solidFill>
                  <a:srgbClr val="A37113"/>
                </a:solidFill>
                <a:latin typeface="Consolas" pitchFamily="49" charset="0"/>
              </a:rPr>
              <a:t>handleStorage</a:t>
            </a:r>
            <a:r>
              <a:rPr lang="fi-FI" sz="3600" dirty="0" err="1">
                <a:latin typeface="Consolas" pitchFamily="49" charset="0"/>
              </a:rPr>
              <a:t>(e</a:t>
            </a:r>
            <a:r>
              <a:rPr lang="fi-FI" sz="3600" dirty="0">
                <a:latin typeface="Consolas" pitchFamily="49" charset="0"/>
              </a:rPr>
              <a:t>) {</a:t>
            </a:r>
          </a:p>
          <a:p>
            <a:pPr algn="l">
              <a:defRPr/>
            </a:pPr>
            <a:r>
              <a:rPr lang="fi-FI" sz="3600" dirty="0">
                <a:latin typeface="Consolas" pitchFamily="49" charset="0"/>
              </a:rPr>
              <a:t>		</a:t>
            </a:r>
          </a:p>
          <a:p>
            <a:pPr algn="l">
              <a:defRPr/>
            </a:pPr>
            <a:r>
              <a:rPr lang="fi-FI" sz="3600" dirty="0">
                <a:latin typeface="Consolas" pitchFamily="49" charset="0"/>
              </a:rPr>
              <a:t>		</a:t>
            </a:r>
            <a:r>
              <a:rPr lang="fi-FI" sz="3600" dirty="0" err="1">
                <a:latin typeface="Consolas" pitchFamily="49" charset="0"/>
              </a:rPr>
              <a:t>if(!e</a:t>
            </a:r>
            <a:r>
              <a:rPr lang="fi-FI" sz="3600" dirty="0">
                <a:latin typeface="Consolas" pitchFamily="49" charset="0"/>
              </a:rPr>
              <a:t>) { e = </a:t>
            </a:r>
            <a:r>
              <a:rPr lang="fi-FI" sz="3600" dirty="0" err="1">
                <a:latin typeface="Consolas" pitchFamily="49" charset="0"/>
              </a:rPr>
              <a:t>window.event</a:t>
            </a:r>
            <a:r>
              <a:rPr lang="fi-FI" sz="3600" dirty="0">
                <a:latin typeface="Consolas" pitchFamily="49" charset="0"/>
              </a:rPr>
              <a:t>; }</a:t>
            </a:r>
          </a:p>
          <a:p>
            <a:pPr algn="l">
              <a:defRPr/>
            </a:pPr>
            <a:endParaRPr lang="fi-FI" sz="3600" dirty="0">
              <a:latin typeface="Consolas" pitchFamily="49" charset="0"/>
            </a:endParaRPr>
          </a:p>
          <a:p>
            <a:pPr algn="l">
              <a:defRPr/>
            </a:pPr>
            <a:r>
              <a:rPr lang="fi-FI" sz="3600" dirty="0">
                <a:latin typeface="Consolas" pitchFamily="49" charset="0"/>
              </a:rPr>
              <a:t>		</a:t>
            </a:r>
            <a:r>
              <a:rPr lang="fi-FI" sz="3600" dirty="0">
                <a:solidFill>
                  <a:srgbClr val="7F7F7F"/>
                </a:solidFill>
                <a:latin typeface="Consolas" pitchFamily="49" charset="0"/>
              </a:rPr>
              <a:t>//e is a </a:t>
            </a:r>
            <a:r>
              <a:rPr lang="fi-FI" sz="3600" dirty="0" err="1">
                <a:solidFill>
                  <a:srgbClr val="7F7F7F"/>
                </a:solidFill>
                <a:latin typeface="Consolas" pitchFamily="49" charset="0"/>
              </a:rPr>
              <a:t>StorageEvent</a:t>
            </a:r>
            <a:r>
              <a:rPr lang="fi-FI" sz="3600" dirty="0">
                <a:solidFill>
                  <a:srgbClr val="7F7F7F"/>
                </a:solidFill>
                <a:latin typeface="Consolas" pitchFamily="49" charset="0"/>
              </a:rPr>
              <a:t> </a:t>
            </a:r>
            <a:r>
              <a:rPr lang="fi-FI" sz="3600" dirty="0" err="1">
                <a:solidFill>
                  <a:srgbClr val="7F7F7F"/>
                </a:solidFill>
                <a:latin typeface="Consolas" pitchFamily="49" charset="0"/>
              </a:rPr>
              <a:t>object</a:t>
            </a:r>
            <a:endParaRPr lang="fi-FI" sz="3600" dirty="0">
              <a:solidFill>
                <a:srgbClr val="7F7F7F"/>
              </a:solidFill>
              <a:latin typeface="Consolas" pitchFamily="49" charset="0"/>
            </a:endParaRPr>
          </a:p>
          <a:p>
            <a:pPr algn="l">
              <a:defRPr/>
            </a:pPr>
            <a:r>
              <a:rPr lang="fi-FI" sz="3600" dirty="0">
                <a:latin typeface="Consolas" pitchFamily="49" charset="0"/>
              </a:rPr>
              <a:t>	</a:t>
            </a:r>
          </a:p>
          <a:p>
            <a:pPr algn="l">
              <a:defRPr/>
            </a:pPr>
            <a:r>
              <a:rPr lang="fi-FI" sz="3600" dirty="0">
                <a:latin typeface="Consolas" pitchFamily="49" charset="0"/>
              </a:rPr>
              <a:t>		</a:t>
            </a:r>
            <a:r>
              <a:rPr lang="fi-FI" sz="3600" dirty="0" err="1">
                <a:latin typeface="Consolas" pitchFamily="49" charset="0"/>
              </a:rPr>
              <a:t>var</a:t>
            </a:r>
            <a:r>
              <a:rPr lang="fi-FI" sz="3600" dirty="0">
                <a:latin typeface="Consolas" pitchFamily="49" charset="0"/>
              </a:rPr>
              <a:t> </a:t>
            </a:r>
            <a:r>
              <a:rPr lang="fi-FI" sz="3600" dirty="0" err="1">
                <a:latin typeface="Consolas" pitchFamily="49" charset="0"/>
              </a:rPr>
              <a:t>key</a:t>
            </a:r>
            <a:r>
              <a:rPr lang="fi-FI" sz="3600" dirty="0">
                <a:latin typeface="Consolas" pitchFamily="49" charset="0"/>
              </a:rPr>
              <a:t> = </a:t>
            </a:r>
            <a:r>
              <a:rPr lang="fi-FI" sz="3600" dirty="0" err="1">
                <a:latin typeface="Consolas" pitchFamily="49" charset="0"/>
              </a:rPr>
              <a:t>e.key</a:t>
            </a:r>
            <a:r>
              <a:rPr lang="fi-FI" sz="3600" dirty="0">
                <a:latin typeface="Consolas" pitchFamily="49" charset="0"/>
              </a:rPr>
              <a:t>;</a:t>
            </a:r>
          </a:p>
          <a:p>
            <a:pPr algn="l">
              <a:defRPr/>
            </a:pPr>
            <a:r>
              <a:rPr lang="fi-FI" sz="3600" dirty="0">
                <a:latin typeface="Consolas" pitchFamily="49" charset="0"/>
              </a:rPr>
              <a:t>		</a:t>
            </a:r>
            <a:r>
              <a:rPr lang="fi-FI" sz="3600" dirty="0" err="1">
                <a:latin typeface="Consolas" pitchFamily="49" charset="0"/>
              </a:rPr>
              <a:t>var</a:t>
            </a:r>
            <a:r>
              <a:rPr lang="fi-FI" sz="3600" dirty="0">
                <a:latin typeface="Consolas" pitchFamily="49" charset="0"/>
              </a:rPr>
              <a:t> </a:t>
            </a:r>
            <a:r>
              <a:rPr lang="fi-FI" sz="3600" dirty="0" err="1">
                <a:latin typeface="Consolas" pitchFamily="49" charset="0"/>
              </a:rPr>
              <a:t>oldValue</a:t>
            </a:r>
            <a:r>
              <a:rPr lang="fi-FI" sz="3600" dirty="0">
                <a:latin typeface="Consolas" pitchFamily="49" charset="0"/>
              </a:rPr>
              <a:t> = </a:t>
            </a:r>
            <a:r>
              <a:rPr lang="fi-FI" sz="3600" dirty="0" err="1">
                <a:latin typeface="Consolas" pitchFamily="49" charset="0"/>
              </a:rPr>
              <a:t>e.oldValue</a:t>
            </a:r>
            <a:r>
              <a:rPr lang="fi-FI" sz="3600" dirty="0">
                <a:latin typeface="Consolas" pitchFamily="49" charset="0"/>
              </a:rPr>
              <a:t>;</a:t>
            </a:r>
          </a:p>
          <a:p>
            <a:pPr algn="l">
              <a:defRPr/>
            </a:pPr>
            <a:r>
              <a:rPr lang="fi-FI" sz="3600" dirty="0">
                <a:latin typeface="Consolas" pitchFamily="49" charset="0"/>
              </a:rPr>
              <a:t>		</a:t>
            </a:r>
            <a:r>
              <a:rPr lang="fi-FI" sz="3600" dirty="0" err="1">
                <a:latin typeface="Consolas" pitchFamily="49" charset="0"/>
              </a:rPr>
              <a:t>var.newValue</a:t>
            </a:r>
            <a:r>
              <a:rPr lang="fi-FI" sz="3600" dirty="0">
                <a:latin typeface="Consolas" pitchFamily="49" charset="0"/>
              </a:rPr>
              <a:t> = </a:t>
            </a:r>
            <a:r>
              <a:rPr lang="fi-FI" sz="3600" dirty="0" err="1">
                <a:latin typeface="Consolas" pitchFamily="49" charset="0"/>
              </a:rPr>
              <a:t>e.newValue</a:t>
            </a:r>
            <a:r>
              <a:rPr lang="fi-FI" sz="3600" dirty="0">
                <a:latin typeface="Consolas" pitchFamily="49" charset="0"/>
              </a:rPr>
              <a:t>;</a:t>
            </a:r>
          </a:p>
          <a:p>
            <a:pPr algn="l">
              <a:defRPr/>
            </a:pPr>
            <a:r>
              <a:rPr lang="fi-FI" sz="3600" dirty="0">
                <a:latin typeface="Consolas" pitchFamily="49" charset="0"/>
              </a:rPr>
              <a:t>		</a:t>
            </a:r>
            <a:r>
              <a:rPr lang="fi-FI" sz="3600" dirty="0" err="1">
                <a:latin typeface="Consolas" pitchFamily="49" charset="0"/>
              </a:rPr>
              <a:t>var</a:t>
            </a:r>
            <a:r>
              <a:rPr lang="fi-FI" sz="3600" dirty="0">
                <a:latin typeface="Consolas" pitchFamily="49" charset="0"/>
              </a:rPr>
              <a:t> </a:t>
            </a:r>
            <a:r>
              <a:rPr lang="en-US" sz="3600" dirty="0" err="1">
                <a:latin typeface="Consolas" pitchFamily="49" charset="0"/>
              </a:rPr>
              <a:t>url</a:t>
            </a:r>
            <a:r>
              <a:rPr lang="fi-FI" sz="3600" dirty="0">
                <a:latin typeface="Consolas" pitchFamily="49" charset="0"/>
              </a:rPr>
              <a:t> = </a:t>
            </a:r>
            <a:r>
              <a:rPr lang="fi-FI" sz="3600" dirty="0" err="1">
                <a:latin typeface="Consolas" pitchFamily="49" charset="0"/>
              </a:rPr>
              <a:t>e.url</a:t>
            </a:r>
            <a:r>
              <a:rPr lang="fi-FI" sz="3600" dirty="0">
                <a:latin typeface="Consolas" pitchFamily="49" charset="0"/>
              </a:rPr>
              <a:t>; </a:t>
            </a:r>
            <a:r>
              <a:rPr lang="fi-FI" sz="3600" dirty="0">
                <a:solidFill>
                  <a:srgbClr val="7F7F7F"/>
                </a:solidFill>
                <a:latin typeface="Consolas" pitchFamily="49" charset="0"/>
              </a:rPr>
              <a:t>//the </a:t>
            </a:r>
            <a:r>
              <a:rPr lang="en-CA" sz="3600" dirty="0">
                <a:solidFill>
                  <a:srgbClr val="7F7F7F"/>
                </a:solidFill>
                <a:latin typeface="Consolas" pitchFamily="49" charset="0"/>
              </a:rPr>
              <a:t>page</a:t>
            </a:r>
            <a:r>
              <a:rPr lang="fi-FI" sz="3600" dirty="0">
                <a:solidFill>
                  <a:srgbClr val="7F7F7F"/>
                </a:solidFill>
                <a:latin typeface="Consolas" pitchFamily="49" charset="0"/>
              </a:rPr>
              <a:t> </a:t>
            </a:r>
            <a:r>
              <a:rPr lang="en-US" sz="3600" dirty="0">
                <a:solidFill>
                  <a:srgbClr val="7F7F7F"/>
                </a:solidFill>
                <a:latin typeface="Consolas" pitchFamily="49" charset="0"/>
              </a:rPr>
              <a:t>which</a:t>
            </a:r>
            <a:r>
              <a:rPr lang="fi-FI" sz="3600" dirty="0">
                <a:solidFill>
                  <a:srgbClr val="7F7F7F"/>
                </a:solidFill>
                <a:latin typeface="Consolas" pitchFamily="49" charset="0"/>
              </a:rPr>
              <a:t> </a:t>
            </a:r>
            <a:r>
              <a:rPr lang="fi-FI" sz="3600" dirty="0" err="1">
                <a:solidFill>
                  <a:srgbClr val="7F7F7F"/>
                </a:solidFill>
                <a:latin typeface="Consolas" pitchFamily="49" charset="0"/>
              </a:rPr>
              <a:t>triggered</a:t>
            </a:r>
            <a:r>
              <a:rPr lang="fi-FI" sz="3600" dirty="0">
                <a:solidFill>
                  <a:srgbClr val="7F7F7F"/>
                </a:solidFill>
                <a:latin typeface="Consolas" pitchFamily="49" charset="0"/>
              </a:rPr>
              <a:t> </a:t>
            </a:r>
            <a:r>
              <a:rPr lang="fi-FI" sz="3600" dirty="0" err="1">
                <a:solidFill>
                  <a:srgbClr val="7F7F7F"/>
                </a:solidFill>
                <a:latin typeface="Consolas" pitchFamily="49" charset="0"/>
              </a:rPr>
              <a:t>this</a:t>
            </a:r>
            <a:r>
              <a:rPr lang="fi-FI" sz="3600" dirty="0">
                <a:solidFill>
                  <a:srgbClr val="7F7F7F"/>
                </a:solidFill>
                <a:latin typeface="Consolas" pitchFamily="49" charset="0"/>
              </a:rPr>
              <a:t> </a:t>
            </a:r>
            <a:r>
              <a:rPr lang="fi-FI" sz="3600" dirty="0" err="1">
                <a:solidFill>
                  <a:srgbClr val="7F7F7F"/>
                </a:solidFill>
                <a:latin typeface="Consolas" pitchFamily="49" charset="0"/>
              </a:rPr>
              <a:t>change</a:t>
            </a:r>
            <a:endParaRPr lang="fi-FI" sz="3600" dirty="0">
              <a:solidFill>
                <a:srgbClr val="7F7F7F"/>
              </a:solidFill>
              <a:latin typeface="Consolas" pitchFamily="49" charset="0"/>
            </a:endParaRPr>
          </a:p>
          <a:p>
            <a:pPr algn="l">
              <a:defRPr/>
            </a:pPr>
            <a:r>
              <a:rPr lang="fi-FI" sz="3600" dirty="0">
                <a:latin typeface="Consolas" pitchFamily="49" charset="0"/>
              </a:rPr>
              <a:t>	}</a:t>
            </a:r>
          </a:p>
        </p:txBody>
      </p:sp>
    </p:spTree>
    <p:extLst>
      <p:ext uri="{BB962C8B-B14F-4D97-AF65-F5344CB8AC3E}">
        <p14:creationId xmlns:p14="http://schemas.microsoft.com/office/powerpoint/2010/main" val="1544902239"/>
      </p:ext>
    </p:extLst>
  </p:cSld>
  <p:clrMapOvr>
    <a:masterClrMapping/>
  </p:clrMapOvr>
  <p:transition xmlns:p14="http://schemas.microsoft.com/office/powerpoint/2010/main" spd="med"/>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Demos/Unit06-Storage/</a:t>
            </a:r>
            <a:endParaRPr lang="en-US" sz="4000" b="1" dirty="0" smtClean="0">
              <a:solidFill>
                <a:srgbClr val="7D1102"/>
              </a:solidFill>
              <a:cs typeface="Trade Gothic Next LT Pro Lt" pitchFamily="34" charset="0"/>
            </a:endParaRPr>
          </a:p>
          <a:p>
            <a:pPr marL="0" indent="0" algn="l" eaLnBrk="1" hangingPunct="1">
              <a:buNone/>
            </a:pPr>
            <a:r>
              <a:rPr lang="en-US" sz="4000" b="1" dirty="0" smtClean="0">
                <a:solidFill>
                  <a:srgbClr val="7D1102"/>
                </a:solidFill>
                <a:cs typeface="Trade Gothic Next LT Pro Lt" pitchFamily="34" charset="0"/>
              </a:rPr>
              <a:t>2.	Session Storage – </a:t>
            </a:r>
            <a:r>
              <a:rPr lang="en-US" sz="4000" b="1" dirty="0">
                <a:solidFill>
                  <a:srgbClr val="7D1102"/>
                </a:solidFill>
                <a:latin typeface="Consolas"/>
                <a:cs typeface="Consolas"/>
              </a:rPr>
              <a:t>01-local-storage.html</a:t>
            </a:r>
          </a:p>
          <a:p>
            <a:pPr marL="0" indent="0" algn="l">
              <a:buNone/>
            </a:pP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494865229"/>
      </p:ext>
    </p:extLst>
  </p:cSld>
  <p:clrMapOvr>
    <a:masterClrMapping/>
  </p:clrMapOvr>
  <p:transition xmlns:p14="http://schemas.microsoft.com/office/powerpoint/2010/main" spd="med"/>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
        <p:nvSpPr>
          <p:cNvPr id="4" name="Text Placeholder 3"/>
          <p:cNvSpPr>
            <a:spLocks noGrp="1"/>
          </p:cNvSpPr>
          <p:nvPr>
            <p:ph type="body" idx="1"/>
          </p:nvPr>
        </p:nvSpPr>
        <p:spPr>
          <a:xfrm>
            <a:off x="1293090" y="3581400"/>
            <a:ext cx="21807055" cy="8864600"/>
          </a:xfrm>
        </p:spPr>
        <p:txBody>
          <a:bodyPr anchor="t">
            <a:normAutofit/>
          </a:bodyPr>
          <a:lstStyle/>
          <a:p>
            <a:r>
              <a:rPr lang="en-US" sz="4400" dirty="0" smtClean="0">
                <a:solidFill>
                  <a:schemeClr val="accent5">
                    <a:lumMod val="75000"/>
                  </a:schemeClr>
                </a:solidFill>
              </a:rPr>
              <a:t>Local Storage</a:t>
            </a:r>
          </a:p>
          <a:p>
            <a:pPr lvl="1">
              <a:buFont typeface="Courier New"/>
              <a:buChar char="o"/>
            </a:pPr>
            <a:r>
              <a:rPr lang="en-US" sz="4400" dirty="0" smtClean="0">
                <a:solidFill>
                  <a:srgbClr val="2D302F"/>
                </a:solidFill>
              </a:rPr>
              <a:t>saving unfinished form data between web visits </a:t>
            </a:r>
          </a:p>
          <a:p>
            <a:r>
              <a:rPr lang="en-US" sz="4400" dirty="0" smtClean="0">
                <a:solidFill>
                  <a:schemeClr val="accent5">
                    <a:lumMod val="75000"/>
                  </a:schemeClr>
                </a:solidFill>
              </a:rPr>
              <a:t>Session Storage </a:t>
            </a:r>
          </a:p>
          <a:p>
            <a:pPr lvl="1">
              <a:buFont typeface="Courier New"/>
              <a:buChar char="o"/>
            </a:pPr>
            <a:r>
              <a:rPr lang="en-US" sz="4400" dirty="0" smtClean="0">
                <a:solidFill>
                  <a:schemeClr val="tx2">
                    <a:lumMod val="50000"/>
                  </a:schemeClr>
                </a:solidFill>
              </a:rPr>
              <a:t>saving unfinished form data in case of accidental “refresh” </a:t>
            </a:r>
          </a:p>
        </p:txBody>
      </p:sp>
    </p:spTree>
    <p:extLst>
      <p:ext uri="{BB962C8B-B14F-4D97-AF65-F5344CB8AC3E}">
        <p14:creationId xmlns:p14="http://schemas.microsoft.com/office/powerpoint/2010/main" val="3483858953"/>
      </p:ext>
    </p:extLst>
  </p:cSld>
  <p:clrMapOvr>
    <a:masterClrMapping/>
  </p:clrMapOvr>
  <p:transition xmlns:p14="http://schemas.microsoft.com/office/powerpoint/2010/main" spd="med"/>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Prefixing your keys </a:t>
            </a:r>
            <a:endParaRPr lang="en-US" dirty="0"/>
          </a:p>
        </p:txBody>
      </p:sp>
      <p:sp>
        <p:nvSpPr>
          <p:cNvPr id="6" name="Text Placeholder 2"/>
          <p:cNvSpPr txBox="1">
            <a:spLocks/>
          </p:cNvSpPr>
          <p:nvPr/>
        </p:nvSpPr>
        <p:spPr>
          <a:xfrm>
            <a:off x="1492250" y="2755900"/>
            <a:ext cx="22231350" cy="69278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736600" lvl="1" indent="0" algn="l">
              <a:lnSpc>
                <a:spcPct val="50000"/>
              </a:lnSpc>
              <a:buNone/>
            </a:pPr>
            <a:endParaRPr lang="en-US" sz="4400" dirty="0" smtClean="0">
              <a:solidFill>
                <a:srgbClr val="434746"/>
              </a:solidFill>
              <a:latin typeface="Consolas"/>
              <a:cs typeface="Consolas"/>
            </a:endParaRPr>
          </a:p>
          <a:p>
            <a:pPr algn="l">
              <a:lnSpc>
                <a:spcPct val="50000"/>
              </a:lnSpc>
            </a:pPr>
            <a:r>
              <a:rPr lang="en-US" sz="4400" dirty="0" smtClean="0">
                <a:solidFill>
                  <a:schemeClr val="accent5">
                    <a:lumMod val="75000"/>
                  </a:schemeClr>
                </a:solidFill>
                <a:cs typeface="Trade Gothic Next LT Pro Lt" pitchFamily="34" charset="0"/>
              </a:rPr>
              <a:t>Multiple web applications may be running on the same URL </a:t>
            </a:r>
            <a:endParaRPr lang="en-US" sz="4400" dirty="0" smtClean="0">
              <a:solidFill>
                <a:srgbClr val="434746"/>
              </a:solidFill>
              <a:cs typeface="Trade Gothic Next LT Pro Lt" pitchFamily="34" charset="0"/>
            </a:endParaRPr>
          </a:p>
          <a:p>
            <a:pPr lvl="1" algn="l">
              <a:lnSpc>
                <a:spcPct val="50000"/>
              </a:lnSpc>
              <a:buFont typeface="Courier New"/>
              <a:buChar char="o"/>
            </a:pPr>
            <a:r>
              <a:rPr lang="en-US" sz="4400" dirty="0" smtClean="0">
                <a:solidFill>
                  <a:srgbClr val="434746"/>
                </a:solidFill>
                <a:cs typeface="Trade Gothic Next LT Pro Lt" pitchFamily="34" charset="0"/>
              </a:rPr>
              <a:t>use prefixes to define scope to specific web application </a:t>
            </a:r>
          </a:p>
          <a:p>
            <a:pPr algn="l">
              <a:lnSpc>
                <a:spcPct val="50000"/>
              </a:lnSpc>
            </a:pPr>
            <a:r>
              <a:rPr lang="en-US" sz="4400" dirty="0" smtClean="0">
                <a:solidFill>
                  <a:srgbClr val="7D1102"/>
                </a:solidFill>
                <a:cs typeface="Trade Gothic Next LT Pro Lt" pitchFamily="34" charset="0"/>
              </a:rPr>
              <a:t>Scoped Iteration </a:t>
            </a:r>
          </a:p>
          <a:p>
            <a:pPr lvl="1" algn="l">
              <a:lnSpc>
                <a:spcPct val="50000"/>
              </a:lnSpc>
              <a:buFont typeface="Courier New"/>
              <a:buChar char="o"/>
            </a:pPr>
            <a:r>
              <a:rPr lang="en-US" sz="4400" dirty="0" smtClean="0">
                <a:solidFill>
                  <a:srgbClr val="434746"/>
                </a:solidFill>
                <a:cs typeface="Trade Gothic Next LT Pro Lt" pitchFamily="34" charset="0"/>
              </a:rPr>
              <a:t>revisit previous example, only taking our own (prefixed) keys into account </a:t>
            </a:r>
          </a:p>
          <a:p>
            <a:endParaRPr lang="en-US" sz="4400" dirty="0"/>
          </a:p>
        </p:txBody>
      </p:sp>
    </p:spTree>
    <p:extLst>
      <p:ext uri="{BB962C8B-B14F-4D97-AF65-F5344CB8AC3E}">
        <p14:creationId xmlns:p14="http://schemas.microsoft.com/office/powerpoint/2010/main" val="1810143413"/>
      </p:ext>
    </p:extLst>
  </p:cSld>
  <p:clrMapOvr>
    <a:masterClrMapping/>
  </p:clrMapOvr>
  <p:transition xmlns:p14="http://schemas.microsoft.com/office/powerpoint/2010/main" spd="med"/>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68914" y="2320210"/>
            <a:ext cx="17762285" cy="8694580"/>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fi-FI" sz="3600" dirty="0">
                <a:latin typeface="Consolas" pitchFamily="49" charset="0"/>
              </a:rPr>
              <a:t>	</a:t>
            </a:r>
            <a:r>
              <a:rPr lang="fi-FI" sz="3600" dirty="0" err="1" smtClean="0">
                <a:latin typeface="Consolas" pitchFamily="49" charset="0"/>
              </a:rPr>
              <a:t>var</a:t>
            </a:r>
            <a:r>
              <a:rPr lang="fi-FI" sz="3600" dirty="0" smtClean="0">
                <a:latin typeface="Consolas" pitchFamily="49" charset="0"/>
              </a:rPr>
              <a:t> </a:t>
            </a:r>
            <a:r>
              <a:rPr lang="fi-FI" sz="3600" dirty="0" err="1">
                <a:latin typeface="Consolas" pitchFamily="49" charset="0"/>
              </a:rPr>
              <a:t>key</a:t>
            </a:r>
            <a:r>
              <a:rPr lang="fi-FI" sz="3600" dirty="0">
                <a:latin typeface="Consolas" pitchFamily="49" charset="0"/>
              </a:rPr>
              <a:t>;</a:t>
            </a:r>
          </a:p>
          <a:p>
            <a:pPr algn="l">
              <a:defRPr/>
            </a:pPr>
            <a:r>
              <a:rPr lang="fi-FI" sz="3600" dirty="0">
                <a:latin typeface="Consolas" pitchFamily="49" charset="0"/>
              </a:rPr>
              <a:t>	</a:t>
            </a:r>
            <a:r>
              <a:rPr lang="fi-FI" sz="3600" dirty="0" err="1">
                <a:latin typeface="Consolas" pitchFamily="49" charset="0"/>
              </a:rPr>
              <a:t>var</a:t>
            </a:r>
            <a:r>
              <a:rPr lang="fi-FI" sz="3600" dirty="0">
                <a:latin typeface="Consolas" pitchFamily="49" charset="0"/>
              </a:rPr>
              <a:t> data;</a:t>
            </a:r>
          </a:p>
          <a:p>
            <a:pPr algn="l">
              <a:defRPr/>
            </a:pPr>
            <a:r>
              <a:rPr lang="fi-FI" sz="3600" dirty="0">
                <a:latin typeface="Consolas" pitchFamily="49" charset="0"/>
              </a:rPr>
              <a:t>	</a:t>
            </a:r>
            <a:r>
              <a:rPr lang="fi-FI" sz="3600" dirty="0" err="1">
                <a:latin typeface="Consolas" pitchFamily="49" charset="0"/>
              </a:rPr>
              <a:t>var</a:t>
            </a:r>
            <a:r>
              <a:rPr lang="fi-FI" sz="3600" dirty="0">
                <a:latin typeface="Consolas" pitchFamily="49" charset="0"/>
              </a:rPr>
              <a:t> </a:t>
            </a:r>
            <a:r>
              <a:rPr lang="fi-FI" sz="3600" dirty="0" err="1">
                <a:latin typeface="Consolas" pitchFamily="49" charset="0"/>
              </a:rPr>
              <a:t>prefix</a:t>
            </a:r>
            <a:r>
              <a:rPr lang="fi-FI" sz="3600" dirty="0">
                <a:latin typeface="Consolas" pitchFamily="49" charset="0"/>
              </a:rPr>
              <a:t> = </a:t>
            </a:r>
            <a:r>
              <a:rPr lang="fi-FI" altLang="en-US" sz="3600" dirty="0">
                <a:latin typeface="Consolas" pitchFamily="49" charset="0"/>
              </a:rPr>
              <a:t>"</a:t>
            </a:r>
            <a:r>
              <a:rPr lang="fi-FI" altLang="ja-JP" sz="3600" dirty="0" err="1">
                <a:latin typeface="Consolas" pitchFamily="49" charset="0"/>
              </a:rPr>
              <a:t>yyz-</a:t>
            </a:r>
            <a:r>
              <a:rPr lang="fi-FI" altLang="en-US" sz="3600" dirty="0">
                <a:latin typeface="Consolas" pitchFamily="49" charset="0"/>
              </a:rPr>
              <a:t>"</a:t>
            </a:r>
            <a:r>
              <a:rPr lang="fi-FI" altLang="ja-JP" sz="3600" dirty="0">
                <a:latin typeface="Consolas" pitchFamily="49" charset="0"/>
              </a:rPr>
              <a:t>;</a:t>
            </a:r>
          </a:p>
          <a:p>
            <a:pPr algn="l">
              <a:defRPr/>
            </a:pPr>
            <a:r>
              <a:rPr lang="fi-FI" sz="3600" dirty="0">
                <a:latin typeface="Consolas" pitchFamily="49" charset="0"/>
              </a:rPr>
              <a:t>	</a:t>
            </a:r>
          </a:p>
          <a:p>
            <a:pPr algn="l">
              <a:defRPr/>
            </a:pPr>
            <a:r>
              <a:rPr lang="fi-FI" sz="3600" dirty="0">
                <a:latin typeface="Consolas" pitchFamily="49" charset="0"/>
              </a:rPr>
              <a:t>	for (</a:t>
            </a:r>
            <a:r>
              <a:rPr lang="fi-FI" sz="3600" dirty="0" err="1">
                <a:latin typeface="Consolas" pitchFamily="49" charset="0"/>
              </a:rPr>
              <a:t>var</a:t>
            </a:r>
            <a:r>
              <a:rPr lang="fi-FI" sz="3600" dirty="0">
                <a:latin typeface="Consolas" pitchFamily="49" charset="0"/>
              </a:rPr>
              <a:t> i = 0; i &lt; </a:t>
            </a:r>
            <a:r>
              <a:rPr lang="fi-FI" sz="3600" dirty="0" err="1">
                <a:solidFill>
                  <a:srgbClr val="A37113"/>
                </a:solidFill>
                <a:latin typeface="Consolas" pitchFamily="49" charset="0"/>
              </a:rPr>
              <a:t>localStorage</a:t>
            </a:r>
            <a:r>
              <a:rPr lang="fi-FI" sz="3600" dirty="0" err="1">
                <a:latin typeface="Consolas" pitchFamily="49" charset="0"/>
              </a:rPr>
              <a:t>.length</a:t>
            </a:r>
            <a:r>
              <a:rPr lang="fi-FI" sz="3600" dirty="0">
                <a:latin typeface="Consolas" pitchFamily="49" charset="0"/>
              </a:rPr>
              <a:t>; i++) {</a:t>
            </a:r>
          </a:p>
          <a:p>
            <a:pPr algn="l">
              <a:defRPr/>
            </a:pPr>
            <a:r>
              <a:rPr lang="fi-FI" sz="3600" dirty="0">
                <a:latin typeface="Consolas" pitchFamily="49" charset="0"/>
              </a:rPr>
              <a:t>		</a:t>
            </a:r>
          </a:p>
          <a:p>
            <a:pPr algn="l">
              <a:defRPr/>
            </a:pPr>
            <a:r>
              <a:rPr lang="fi-FI" sz="3600" dirty="0">
                <a:latin typeface="Consolas" pitchFamily="49" charset="0"/>
              </a:rPr>
              <a:t>		</a:t>
            </a:r>
            <a:r>
              <a:rPr lang="fi-FI" sz="3600" dirty="0" err="1">
                <a:latin typeface="Consolas" pitchFamily="49" charset="0"/>
              </a:rPr>
              <a:t>key</a:t>
            </a:r>
            <a:r>
              <a:rPr lang="fi-FI" sz="3600" dirty="0">
                <a:latin typeface="Consolas" pitchFamily="49" charset="0"/>
              </a:rPr>
              <a:t> = </a:t>
            </a:r>
            <a:r>
              <a:rPr lang="fi-FI" sz="3600" dirty="0" err="1">
                <a:solidFill>
                  <a:srgbClr val="A37113"/>
                </a:solidFill>
                <a:latin typeface="Consolas" pitchFamily="49" charset="0"/>
              </a:rPr>
              <a:t>localStorage</a:t>
            </a:r>
            <a:r>
              <a:rPr lang="fi-FI" sz="3600" dirty="0" err="1">
                <a:latin typeface="Consolas" pitchFamily="49" charset="0"/>
              </a:rPr>
              <a:t>.key(i</a:t>
            </a:r>
            <a:r>
              <a:rPr lang="fi-FI" sz="3600" dirty="0">
                <a:latin typeface="Consolas" pitchFamily="49" charset="0"/>
              </a:rPr>
              <a:t>);</a:t>
            </a:r>
          </a:p>
          <a:p>
            <a:pPr algn="l">
              <a:defRPr/>
            </a:pPr>
            <a:r>
              <a:rPr lang="fi-FI" sz="3600" dirty="0">
                <a:latin typeface="Consolas" pitchFamily="49" charset="0"/>
              </a:rPr>
              <a:t>		data = </a:t>
            </a:r>
            <a:r>
              <a:rPr lang="fi-FI" sz="3600" dirty="0" err="1">
                <a:solidFill>
                  <a:srgbClr val="A37113"/>
                </a:solidFill>
                <a:latin typeface="Consolas" pitchFamily="49" charset="0"/>
              </a:rPr>
              <a:t>localStorage</a:t>
            </a:r>
            <a:r>
              <a:rPr lang="fi-FI" sz="3600" dirty="0" err="1">
                <a:latin typeface="Consolas" pitchFamily="49" charset="0"/>
              </a:rPr>
              <a:t>[key</a:t>
            </a:r>
            <a:r>
              <a:rPr lang="fi-FI" sz="3600" dirty="0">
                <a:latin typeface="Consolas" pitchFamily="49" charset="0"/>
              </a:rPr>
              <a:t>];</a:t>
            </a:r>
          </a:p>
          <a:p>
            <a:pPr algn="l">
              <a:defRPr/>
            </a:pPr>
            <a:endParaRPr lang="fi-FI" sz="3600" dirty="0">
              <a:latin typeface="Consolas" pitchFamily="49" charset="0"/>
            </a:endParaRPr>
          </a:p>
          <a:p>
            <a:pPr algn="l">
              <a:defRPr/>
            </a:pPr>
            <a:r>
              <a:rPr lang="fi-FI" sz="3600" dirty="0">
                <a:latin typeface="Consolas" pitchFamily="49" charset="0"/>
              </a:rPr>
              <a:t>		if(key.substring(0,prefix.length) == </a:t>
            </a:r>
            <a:r>
              <a:rPr lang="fi-FI" sz="3600" dirty="0" err="1">
                <a:latin typeface="Consolas" pitchFamily="49" charset="0"/>
              </a:rPr>
              <a:t>prefix</a:t>
            </a:r>
            <a:r>
              <a:rPr lang="fi-FI" sz="3600" dirty="0">
                <a:latin typeface="Consolas" pitchFamily="49" charset="0"/>
              </a:rPr>
              <a:t>)</a:t>
            </a:r>
          </a:p>
          <a:p>
            <a:pPr algn="l">
              <a:defRPr/>
            </a:pPr>
            <a:r>
              <a:rPr lang="fi-FI" sz="3600" dirty="0">
                <a:latin typeface="Consolas" pitchFamily="49" charset="0"/>
              </a:rPr>
              <a:t>		{</a:t>
            </a:r>
          </a:p>
          <a:p>
            <a:pPr algn="l">
              <a:defRPr/>
            </a:pPr>
            <a:r>
              <a:rPr lang="fi-FI" sz="3600" dirty="0">
                <a:latin typeface="Consolas" pitchFamily="49" charset="0"/>
              </a:rPr>
              <a:t>			</a:t>
            </a:r>
            <a:r>
              <a:rPr lang="fi-FI" sz="3600" dirty="0">
                <a:solidFill>
                  <a:srgbClr val="7F7F7F"/>
                </a:solidFill>
                <a:latin typeface="Consolas" pitchFamily="49" charset="0"/>
              </a:rPr>
              <a:t>&lt;!– </a:t>
            </a:r>
            <a:r>
              <a:rPr lang="fi-FI" sz="3600" dirty="0" err="1">
                <a:solidFill>
                  <a:srgbClr val="7F7F7F"/>
                </a:solidFill>
                <a:latin typeface="Consolas" pitchFamily="49" charset="0"/>
              </a:rPr>
              <a:t>Manipulate</a:t>
            </a:r>
            <a:r>
              <a:rPr lang="fi-FI" sz="3600" dirty="0">
                <a:solidFill>
                  <a:srgbClr val="7F7F7F"/>
                </a:solidFill>
                <a:latin typeface="Consolas" pitchFamily="49" charset="0"/>
              </a:rPr>
              <a:t> the data </a:t>
            </a:r>
            <a:r>
              <a:rPr lang="fi-FI" sz="3600" dirty="0">
                <a:solidFill>
                  <a:srgbClr val="7F7F7F"/>
                </a:solidFill>
                <a:latin typeface="Consolas" pitchFamily="49" charset="0"/>
                <a:sym typeface="Wingdings" pitchFamily="2" charset="2"/>
              </a:rPr>
              <a:t></a:t>
            </a:r>
            <a:endParaRPr lang="fi-FI" sz="3600" dirty="0">
              <a:latin typeface="Consolas" pitchFamily="49" charset="0"/>
            </a:endParaRPr>
          </a:p>
          <a:p>
            <a:pPr algn="l">
              <a:defRPr/>
            </a:pPr>
            <a:r>
              <a:rPr lang="fi-FI" sz="3600" dirty="0">
                <a:latin typeface="Consolas" pitchFamily="49" charset="0"/>
              </a:rPr>
              <a:t>		}</a:t>
            </a:r>
          </a:p>
          <a:p>
            <a:pPr algn="l">
              <a:defRPr/>
            </a:pPr>
            <a:r>
              <a:rPr lang="fi-FI" sz="3600" dirty="0">
                <a:latin typeface="Consolas" pitchFamily="49" charset="0"/>
              </a:rPr>
              <a:t>	}</a:t>
            </a:r>
          </a:p>
        </p:txBody>
      </p:sp>
    </p:spTree>
    <p:extLst>
      <p:ext uri="{BB962C8B-B14F-4D97-AF65-F5344CB8AC3E}">
        <p14:creationId xmlns:p14="http://schemas.microsoft.com/office/powerpoint/2010/main" val="4126420269"/>
      </p:ext>
    </p:extLst>
  </p:cSld>
  <p:clrMapOvr>
    <a:masterClrMapping/>
  </p:clrMapOvr>
  <p:transition xmlns:p14="http://schemas.microsoft.com/office/powerpoint/2010/main" spd="med"/>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673100" y="2863271"/>
            <a:ext cx="11487150" cy="10552547"/>
          </a:xfrm>
        </p:spPr>
        <p:txBody>
          <a:bodyPr anchor="t">
            <a:noAutofit/>
          </a:bodyPr>
          <a:lstStyle/>
          <a:p>
            <a:pPr marL="0" indent="0" algn="ctr" eaLnBrk="1" hangingPunct="1">
              <a:buNone/>
            </a:pPr>
            <a:r>
              <a:rPr lang="en-US" sz="4000" b="1" dirty="0" smtClean="0">
                <a:solidFill>
                  <a:srgbClr val="51868F"/>
                </a:solidFill>
                <a:cs typeface="Trade Gothic Next LT Pro Lt" pitchFamily="34" charset="0"/>
              </a:rPr>
              <a:t>Demos/Unit06-Storage/</a:t>
            </a:r>
            <a:endParaRPr lang="en-US" sz="4000" b="1" dirty="0" smtClean="0">
              <a:solidFill>
                <a:srgbClr val="7D1102"/>
              </a:solidFill>
              <a:cs typeface="Trade Gothic Next LT Pro Lt" pitchFamily="34" charset="0"/>
            </a:endParaRPr>
          </a:p>
          <a:p>
            <a:pPr marL="0" indent="0" algn="l" eaLnBrk="1" hangingPunct="1">
              <a:buNone/>
            </a:pPr>
            <a:r>
              <a:rPr lang="en-US" sz="4000" b="1" dirty="0" smtClean="0">
                <a:solidFill>
                  <a:srgbClr val="7D1102"/>
                </a:solidFill>
                <a:cs typeface="Trade Gothic Next LT Pro Lt" pitchFamily="34" charset="0"/>
              </a:rPr>
              <a:t>3. Questions – </a:t>
            </a:r>
            <a:r>
              <a:rPr lang="en-US" sz="4000" b="1" dirty="0" smtClean="0">
                <a:solidFill>
                  <a:srgbClr val="7D1102"/>
                </a:solidFill>
                <a:latin typeface="Consolas"/>
                <a:cs typeface="Consolas"/>
              </a:rPr>
              <a:t>03-questions.html</a:t>
            </a:r>
            <a:endParaRPr lang="en-US" sz="4000" b="1" dirty="0">
              <a:solidFill>
                <a:srgbClr val="7D1102"/>
              </a:solidFill>
              <a:latin typeface="Consolas"/>
              <a:cs typeface="Consolas"/>
            </a:endParaRPr>
          </a:p>
          <a:p>
            <a:pPr marL="0" indent="0" algn="l">
              <a:buNone/>
            </a:pPr>
            <a:endParaRPr lang="en-US" sz="4000" b="1" dirty="0">
              <a:solidFill>
                <a:srgbClr val="7D1102"/>
              </a:solidFill>
              <a:cs typeface="Trade Gothic Next LT Pro Lt" pitchFamily="34" charset="0"/>
            </a:endParaRPr>
          </a:p>
          <a:p>
            <a:pPr marL="0" indent="0" algn="l" eaLnBrk="1" hangingPunct="1">
              <a:buNone/>
            </a:pPr>
            <a:endParaRPr lang="en-US" sz="4000" b="1" dirty="0">
              <a:solidFill>
                <a:srgbClr val="7D1102"/>
              </a:solidFill>
              <a:latin typeface="Consolas"/>
              <a:cs typeface="Consolas"/>
            </a:endParaRPr>
          </a:p>
          <a:p>
            <a:pPr marL="0" indent="0" algn="ctr">
              <a:buNone/>
            </a:pPr>
            <a:endParaRPr lang="en-US" sz="4000" b="1" dirty="0">
              <a:solidFill>
                <a:srgbClr val="7D1102"/>
              </a:solidFill>
              <a:latin typeface="Consolas"/>
              <a:cs typeface="Consolas"/>
            </a:endParaRPr>
          </a:p>
          <a:p>
            <a:pPr marL="0" indent="0" algn="ctr" eaLnBrk="1" hangingPunct="1">
              <a:buNone/>
            </a:pPr>
            <a:endParaRPr lang="en-US" sz="4000" b="1" dirty="0">
              <a:solidFill>
                <a:srgbClr val="7D1102"/>
              </a:solidFill>
              <a:cs typeface="Trade Gothic Next LT Pro Lt" pitchFamily="34" charset="0"/>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b="1" dirty="0" smtClean="0">
              <a:solidFill>
                <a:srgbClr val="7D1102"/>
              </a:solidFill>
              <a:latin typeface="Consolas"/>
              <a:cs typeface="Consolas"/>
            </a:endParaRPr>
          </a:p>
          <a:p>
            <a:pPr marL="0" indent="0" algn="ctr" eaLnBrk="1" hangingPunct="1">
              <a:buNone/>
            </a:pPr>
            <a:endParaRPr lang="en-US" sz="40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354719999"/>
      </p:ext>
    </p:extLst>
  </p:cSld>
  <p:clrMapOvr>
    <a:masterClrMapping/>
  </p:clrMapOvr>
  <p:transition xmlns:p14="http://schemas.microsoft.com/office/powerpoint/2010/main" spd="med"/>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Storage methods </a:t>
            </a:r>
            <a:endParaRPr lang="en-US" dirty="0"/>
          </a:p>
        </p:txBody>
      </p:sp>
      <p:sp>
        <p:nvSpPr>
          <p:cNvPr id="6" name="Text Placeholder 2"/>
          <p:cNvSpPr txBox="1">
            <a:spLocks/>
          </p:cNvSpPr>
          <p:nvPr/>
        </p:nvSpPr>
        <p:spPr>
          <a:xfrm>
            <a:off x="1492250" y="3549650"/>
            <a:ext cx="22231350" cy="82296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736600" lvl="1" indent="0" algn="l">
              <a:lnSpc>
                <a:spcPct val="50000"/>
              </a:lnSpc>
              <a:buNone/>
            </a:pPr>
            <a:endParaRPr lang="en-US" sz="4000" dirty="0" smtClean="0">
              <a:solidFill>
                <a:srgbClr val="434746"/>
              </a:solidFill>
              <a:latin typeface="Consolas"/>
              <a:cs typeface="Consolas"/>
            </a:endParaRPr>
          </a:p>
          <a:p>
            <a:pPr algn="l">
              <a:lnSpc>
                <a:spcPct val="50000"/>
              </a:lnSpc>
            </a:pPr>
            <a:r>
              <a:rPr lang="en-US" sz="4000" dirty="0" smtClean="0">
                <a:solidFill>
                  <a:schemeClr val="accent5">
                    <a:lumMod val="75000"/>
                  </a:schemeClr>
                </a:solidFill>
                <a:cs typeface="Trade Gothic Next LT Pro Lt" pitchFamily="34" charset="0"/>
              </a:rPr>
              <a:t>Key/Value storage is powerful and simple </a:t>
            </a:r>
          </a:p>
          <a:p>
            <a:pPr algn="l">
              <a:lnSpc>
                <a:spcPct val="50000"/>
              </a:lnSpc>
            </a:pPr>
            <a:r>
              <a:rPr lang="en-US" sz="4000" dirty="0" smtClean="0">
                <a:solidFill>
                  <a:schemeClr val="accent5">
                    <a:lumMod val="75000"/>
                  </a:schemeClr>
                </a:solidFill>
                <a:cs typeface="Trade Gothic Next LT Pro Lt" pitchFamily="34" charset="0"/>
              </a:rPr>
              <a:t>Does not provide the flexibility of complex data storage </a:t>
            </a:r>
            <a:endParaRPr lang="en-US" sz="4000" dirty="0" smtClean="0">
              <a:solidFill>
                <a:srgbClr val="434746"/>
              </a:solidFill>
              <a:cs typeface="Trade Gothic Next LT Pro Lt" pitchFamily="34" charset="0"/>
            </a:endParaRPr>
          </a:p>
          <a:p>
            <a:pPr lvl="1" algn="l">
              <a:lnSpc>
                <a:spcPct val="50000"/>
              </a:lnSpc>
              <a:buFont typeface="Courier New"/>
              <a:buChar char="o"/>
            </a:pPr>
            <a:r>
              <a:rPr lang="en-US" sz="4000" dirty="0" smtClean="0">
                <a:solidFill>
                  <a:srgbClr val="434746"/>
                </a:solidFill>
                <a:cs typeface="Trade Gothic Next LT Pro Lt" pitchFamily="34" charset="0"/>
              </a:rPr>
              <a:t>no relationships</a:t>
            </a:r>
          </a:p>
          <a:p>
            <a:pPr algn="l">
              <a:lnSpc>
                <a:spcPct val="50000"/>
              </a:lnSpc>
            </a:pPr>
            <a:r>
              <a:rPr lang="en-US" sz="4000" dirty="0" smtClean="0">
                <a:solidFill>
                  <a:srgbClr val="7D1102"/>
                </a:solidFill>
                <a:cs typeface="Trade Gothic Next LT Pro Lt" pitchFamily="34" charset="0"/>
              </a:rPr>
              <a:t>Alternatives</a:t>
            </a:r>
          </a:p>
          <a:p>
            <a:pPr lvl="1" algn="l">
              <a:lnSpc>
                <a:spcPct val="50000"/>
              </a:lnSpc>
              <a:buFont typeface="Courier New"/>
              <a:buChar char="o"/>
            </a:pPr>
            <a:r>
              <a:rPr lang="en-US" sz="4000" dirty="0" smtClean="0">
                <a:solidFill>
                  <a:srgbClr val="434746"/>
                </a:solidFill>
                <a:cs typeface="Trade Gothic Next LT Pro Lt" pitchFamily="34" charset="0"/>
              </a:rPr>
              <a:t>use JSON to store object literals in key/value storage</a:t>
            </a:r>
          </a:p>
          <a:p>
            <a:pPr lvl="1" algn="l">
              <a:lnSpc>
                <a:spcPct val="50000"/>
              </a:lnSpc>
              <a:buFont typeface="Courier New"/>
              <a:buChar char="o"/>
            </a:pPr>
            <a:r>
              <a:rPr lang="en-US" sz="4000" dirty="0" smtClean="0">
                <a:solidFill>
                  <a:srgbClr val="434746"/>
                </a:solidFill>
                <a:cs typeface="Trade Gothic Next LT Pro Lt" pitchFamily="34" charset="0"/>
              </a:rPr>
              <a:t>Web Database Storage</a:t>
            </a:r>
          </a:p>
          <a:p>
            <a:pPr lvl="1" algn="l">
              <a:lnSpc>
                <a:spcPct val="50000"/>
              </a:lnSpc>
              <a:buFont typeface="Courier New"/>
              <a:buChar char="o"/>
            </a:pPr>
            <a:r>
              <a:rPr lang="en-US" sz="4000" dirty="0" smtClean="0">
                <a:solidFill>
                  <a:srgbClr val="434746"/>
                </a:solidFill>
                <a:cs typeface="Trade Gothic Next LT Pro Lt" pitchFamily="34" charset="0"/>
              </a:rPr>
              <a:t>Indexed Database</a:t>
            </a:r>
          </a:p>
          <a:p>
            <a:endParaRPr lang="en-US" dirty="0"/>
          </a:p>
        </p:txBody>
      </p:sp>
    </p:spTree>
    <p:extLst>
      <p:ext uri="{BB962C8B-B14F-4D97-AF65-F5344CB8AC3E}">
        <p14:creationId xmlns:p14="http://schemas.microsoft.com/office/powerpoint/2010/main" val="2754577263"/>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Resources</a:t>
            </a:r>
            <a:endParaRPr lang="en-US" sz="8000" dirty="0"/>
          </a:p>
        </p:txBody>
      </p:sp>
      <p:sp>
        <p:nvSpPr>
          <p:cNvPr id="8" name="Rectangle 3"/>
          <p:cNvSpPr txBox="1">
            <a:spLocks noChangeArrowheads="1"/>
          </p:cNvSpPr>
          <p:nvPr/>
        </p:nvSpPr>
        <p:spPr>
          <a:xfrm>
            <a:off x="1874404" y="3784600"/>
            <a:ext cx="21239596" cy="786765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342900" indent="-342900" algn="l" eaLnBrk="0" hangingPunct="0">
              <a:spcBef>
                <a:spcPct val="25000"/>
              </a:spcBef>
              <a:spcAft>
                <a:spcPct val="25000"/>
              </a:spcAft>
              <a:buSzPct val="75000"/>
            </a:pPr>
            <a:r>
              <a:rPr lang="en-US" sz="4000" dirty="0" smtClean="0">
                <a:solidFill>
                  <a:schemeClr val="accent5">
                    <a:lumMod val="75000"/>
                  </a:schemeClr>
                </a:solidFill>
                <a:latin typeface="+mj-lt"/>
              </a:rPr>
              <a:t>For general and concise information </a:t>
            </a:r>
          </a:p>
          <a:p>
            <a:pPr lvl="1" algn="l" eaLnBrk="0" hangingPunct="0">
              <a:spcBef>
                <a:spcPct val="25000"/>
              </a:spcBef>
              <a:spcAft>
                <a:spcPct val="25000"/>
              </a:spcAft>
              <a:buSzPct val="75000"/>
              <a:buFont typeface="Courier New"/>
              <a:buChar char="o"/>
            </a:pPr>
            <a:r>
              <a:rPr lang="en-US" sz="4000" dirty="0" smtClean="0">
                <a:solidFill>
                  <a:schemeClr val="tx1">
                    <a:lumMod val="75000"/>
                  </a:schemeClr>
                </a:solidFill>
                <a:latin typeface="+mj-lt"/>
              </a:rPr>
              <a:t>W3 Schools </a:t>
            </a:r>
          </a:p>
          <a:p>
            <a:pPr lvl="1" algn="l" eaLnBrk="0" hangingPunct="0">
              <a:spcBef>
                <a:spcPct val="25000"/>
              </a:spcBef>
              <a:spcAft>
                <a:spcPct val="25000"/>
              </a:spcAft>
              <a:buSzPct val="75000"/>
              <a:buFont typeface="Courier New"/>
              <a:buChar char="o"/>
            </a:pPr>
            <a:r>
              <a:rPr lang="en-US" sz="4000" dirty="0" smtClean="0">
                <a:solidFill>
                  <a:schemeClr val="tx1">
                    <a:lumMod val="75000"/>
                  </a:schemeClr>
                </a:solidFill>
                <a:latin typeface="+mj-lt"/>
              </a:rPr>
              <a:t>information, tutorials, references, examples etc. </a:t>
            </a:r>
          </a:p>
          <a:p>
            <a:pPr lvl="1" algn="l" eaLnBrk="0" hangingPunct="0">
              <a:spcBef>
                <a:spcPct val="25000"/>
              </a:spcBef>
              <a:spcAft>
                <a:spcPct val="25000"/>
              </a:spcAft>
              <a:buSzPct val="75000"/>
              <a:buFont typeface="Wingdings" charset="2"/>
              <a:buChar char="Ø"/>
            </a:pPr>
            <a:r>
              <a:rPr lang="en-US" sz="4000" dirty="0">
                <a:solidFill>
                  <a:schemeClr val="accent3">
                    <a:lumMod val="75000"/>
                  </a:schemeClr>
                </a:solidFill>
                <a:latin typeface="+mj-lt"/>
              </a:rPr>
              <a:t>http://www.w3schools.com/</a:t>
            </a:r>
            <a:endParaRPr lang="en-US" sz="4000" dirty="0" smtClean="0">
              <a:solidFill>
                <a:schemeClr val="accent3">
                  <a:lumMod val="75000"/>
                </a:schemeClr>
              </a:solidFill>
              <a:latin typeface="+mj-lt"/>
            </a:endParaRPr>
          </a:p>
          <a:p>
            <a:pPr marL="342900" indent="-342900" algn="l" eaLnBrk="0" hangingPunct="0">
              <a:spcBef>
                <a:spcPct val="25000"/>
              </a:spcBef>
              <a:spcAft>
                <a:spcPct val="25000"/>
              </a:spcAft>
              <a:buSzPct val="75000"/>
            </a:pPr>
            <a:r>
              <a:rPr lang="en-US" sz="4000" dirty="0" smtClean="0">
                <a:solidFill>
                  <a:schemeClr val="accent5">
                    <a:lumMod val="75000"/>
                  </a:schemeClr>
                </a:solidFill>
                <a:latin typeface="+mj-lt"/>
              </a:rPr>
              <a:t>For more information that is more detailed </a:t>
            </a:r>
          </a:p>
          <a:p>
            <a:pPr lvl="1" algn="l" eaLnBrk="0" hangingPunct="0">
              <a:spcBef>
                <a:spcPct val="25000"/>
              </a:spcBef>
              <a:spcAft>
                <a:spcPct val="25000"/>
              </a:spcAft>
              <a:buSzPct val="75000"/>
              <a:buFont typeface="Courier New"/>
              <a:buChar char="o"/>
            </a:pPr>
            <a:r>
              <a:rPr lang="en-US" sz="4000" dirty="0" smtClean="0">
                <a:solidFill>
                  <a:srgbClr val="5A5A5A"/>
                </a:solidFill>
                <a:latin typeface="+mj-lt"/>
              </a:rPr>
              <a:t>Mozilla Developer Network </a:t>
            </a:r>
          </a:p>
          <a:p>
            <a:pPr lvl="1" algn="l" eaLnBrk="0" hangingPunct="0">
              <a:spcBef>
                <a:spcPct val="25000"/>
              </a:spcBef>
              <a:spcAft>
                <a:spcPct val="25000"/>
              </a:spcAft>
              <a:buSzPct val="75000"/>
              <a:buFont typeface="Courier New"/>
              <a:buChar char="o"/>
            </a:pPr>
            <a:r>
              <a:rPr lang="en-US" sz="4000" dirty="0" smtClean="0">
                <a:solidFill>
                  <a:srgbClr val="5A5A5A"/>
                </a:solidFill>
                <a:latin typeface="+mj-lt"/>
              </a:rPr>
              <a:t>detailed information, large-scale tutorials, references and examples</a:t>
            </a:r>
          </a:p>
          <a:p>
            <a:pPr lvl="1" algn="l" eaLnBrk="0" hangingPunct="0">
              <a:spcBef>
                <a:spcPct val="25000"/>
              </a:spcBef>
              <a:spcAft>
                <a:spcPct val="25000"/>
              </a:spcAft>
              <a:buSzPct val="75000"/>
              <a:buFont typeface="Wingdings" charset="2"/>
              <a:buChar char="Ø"/>
            </a:pPr>
            <a:r>
              <a:rPr lang="en-US" sz="4000" dirty="0">
                <a:solidFill>
                  <a:srgbClr val="A37113"/>
                </a:solidFill>
                <a:latin typeface="+mj-lt"/>
              </a:rPr>
              <a:t>https://</a:t>
            </a:r>
            <a:r>
              <a:rPr lang="en-US" sz="4000" dirty="0" err="1">
                <a:solidFill>
                  <a:srgbClr val="A37113"/>
                </a:solidFill>
                <a:latin typeface="+mj-lt"/>
              </a:rPr>
              <a:t>developer.mozilla.org</a:t>
            </a:r>
            <a:r>
              <a:rPr lang="en-US" sz="4000" dirty="0">
                <a:solidFill>
                  <a:srgbClr val="A37113"/>
                </a:solidFill>
                <a:latin typeface="+mj-lt"/>
              </a:rPr>
              <a:t>/en-US/</a:t>
            </a:r>
            <a:r>
              <a:rPr lang="en-US" sz="4000" dirty="0">
                <a:solidFill>
                  <a:srgbClr val="5A5A5A"/>
                </a:solidFill>
                <a:latin typeface="+mj-lt"/>
              </a:rPr>
              <a:t> </a:t>
            </a:r>
            <a:endParaRPr lang="en-US" sz="4000" dirty="0" smtClean="0">
              <a:solidFill>
                <a:srgbClr val="5A5A5A"/>
              </a:solidFill>
              <a:latin typeface="+mj-lt"/>
            </a:endParaRPr>
          </a:p>
          <a:p>
            <a:pPr marL="0" indent="0" algn="l" eaLnBrk="0" hangingPunct="0">
              <a:spcBef>
                <a:spcPct val="25000"/>
              </a:spcBef>
              <a:spcAft>
                <a:spcPct val="25000"/>
              </a:spcAft>
              <a:buSzPct val="75000"/>
              <a:buNone/>
            </a:pPr>
            <a:endParaRPr lang="en-US" sz="4000" dirty="0">
              <a:solidFill>
                <a:schemeClr val="accent5">
                  <a:lumMod val="75000"/>
                </a:schemeClr>
              </a:solidFill>
              <a:latin typeface="+mj-lt"/>
              <a:cs typeface="Trade Gothic Next LT Pro Lt" pitchFamily="34" charset="0"/>
            </a:endParaRPr>
          </a:p>
          <a:p>
            <a:pPr lvl="2" algn="l" eaLnBrk="1" hangingPunct="1">
              <a:lnSpc>
                <a:spcPct val="50000"/>
              </a:lnSpc>
              <a:buFont typeface="Wingdings" pitchFamily="2" charset="2"/>
              <a:buNone/>
            </a:pPr>
            <a:endParaRPr lang="en-US" sz="4000" dirty="0">
              <a:solidFill>
                <a:schemeClr val="accent5">
                  <a:lumMod val="75000"/>
                </a:schemeClr>
              </a:solidFill>
              <a:latin typeface="+mj-lt"/>
              <a:cs typeface="Trade Gothic Next LT Pro Lt" pitchFamily="34" charset="0"/>
            </a:endParaRPr>
          </a:p>
        </p:txBody>
      </p:sp>
      <p:sp>
        <p:nvSpPr>
          <p:cNvPr id="3" name="TextBox 2"/>
          <p:cNvSpPr txBox="1"/>
          <p:nvPr/>
        </p:nvSpPr>
        <p:spPr>
          <a:xfrm>
            <a:off x="12076545" y="69273"/>
            <a:ext cx="102592"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pic>
        <p:nvPicPr>
          <p:cNvPr id="5" name="Picture 4" descr="img_log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8763" y="4617893"/>
            <a:ext cx="6299601" cy="1293668"/>
          </a:xfrm>
          <a:prstGeom prst="rect">
            <a:avLst/>
          </a:prstGeom>
        </p:spPr>
      </p:pic>
      <p:pic>
        <p:nvPicPr>
          <p:cNvPr id="6" name="Picture 5" descr="MD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1900" y="8258579"/>
            <a:ext cx="5296547" cy="1647421"/>
          </a:xfrm>
          <a:prstGeom prst="rect">
            <a:avLst/>
          </a:prstGeom>
        </p:spPr>
      </p:pic>
    </p:spTree>
    <p:extLst>
      <p:ext uri="{BB962C8B-B14F-4D97-AF65-F5344CB8AC3E}">
        <p14:creationId xmlns:p14="http://schemas.microsoft.com/office/powerpoint/2010/main" val="3046447366"/>
      </p:ext>
    </p:extLst>
  </p:cSld>
  <p:clrMapOvr>
    <a:masterClrMapping/>
  </p:clrMapOvr>
  <p:transition xmlns:p14="http://schemas.microsoft.com/office/powerpoint/2010/main" spd="med"/>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492250" y="1460500"/>
            <a:ext cx="22231350" cy="103187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indent="0" algn="l">
              <a:lnSpc>
                <a:spcPct val="50000"/>
              </a:lnSpc>
              <a:buNone/>
            </a:pPr>
            <a:endParaRPr lang="en-US" sz="4000" dirty="0" smtClean="0">
              <a:solidFill>
                <a:schemeClr val="accent5">
                  <a:lumMod val="75000"/>
                </a:schemeClr>
              </a:solidFill>
              <a:cs typeface="Trade Gothic Next LT Pro Lt" pitchFamily="34" charset="0"/>
            </a:endParaRPr>
          </a:p>
          <a:p>
            <a:pPr algn="l">
              <a:lnSpc>
                <a:spcPct val="50000"/>
              </a:lnSpc>
            </a:pPr>
            <a:r>
              <a:rPr lang="en-US" sz="4000" dirty="0" smtClean="0">
                <a:solidFill>
                  <a:schemeClr val="accent5">
                    <a:lumMod val="75000"/>
                  </a:schemeClr>
                </a:solidFill>
                <a:cs typeface="Trade Gothic Next LT Pro Lt" pitchFamily="34" charset="0"/>
              </a:rPr>
              <a:t>Web Database Storage</a:t>
            </a:r>
            <a:endParaRPr lang="en-US" sz="4000" dirty="0">
              <a:solidFill>
                <a:srgbClr val="434746"/>
              </a:solidFill>
              <a:cs typeface="Trade Gothic Next LT Pro Lt" pitchFamily="34" charset="0"/>
            </a:endParaRPr>
          </a:p>
          <a:p>
            <a:pPr lvl="1" algn="l">
              <a:lnSpc>
                <a:spcPct val="50000"/>
              </a:lnSpc>
              <a:buFont typeface="Courier New"/>
              <a:buChar char="o"/>
            </a:pPr>
            <a:r>
              <a:rPr lang="en-US" sz="4000" dirty="0" smtClean="0">
                <a:solidFill>
                  <a:srgbClr val="434746"/>
                </a:solidFill>
                <a:cs typeface="Trade Gothic Next LT Pro Lt" pitchFamily="34" charset="0"/>
              </a:rPr>
              <a:t>uses SQLite Database </a:t>
            </a:r>
          </a:p>
          <a:p>
            <a:pPr lvl="1" algn="l">
              <a:lnSpc>
                <a:spcPct val="50000"/>
              </a:lnSpc>
              <a:buFont typeface="Courier New"/>
              <a:buChar char="o"/>
            </a:pPr>
            <a:r>
              <a:rPr lang="en-US" sz="4000" dirty="0" smtClean="0">
                <a:solidFill>
                  <a:srgbClr val="434746"/>
                </a:solidFill>
                <a:cs typeface="Trade Gothic Next LT Pro Lt" pitchFamily="34" charset="0"/>
              </a:rPr>
              <a:t>veto-</a:t>
            </a:r>
            <a:r>
              <a:rPr lang="en-US" sz="4000" dirty="0" err="1" smtClean="0">
                <a:solidFill>
                  <a:srgbClr val="434746"/>
                </a:solidFill>
                <a:cs typeface="Trade Gothic Next LT Pro Lt" pitchFamily="34" charset="0"/>
              </a:rPr>
              <a:t>ed</a:t>
            </a:r>
            <a:r>
              <a:rPr lang="en-US" sz="4000" dirty="0" smtClean="0">
                <a:solidFill>
                  <a:srgbClr val="434746"/>
                </a:solidFill>
                <a:cs typeface="Trade Gothic Next LT Pro Lt" pitchFamily="34" charset="0"/>
              </a:rPr>
              <a:t> by Microsoft and Mozilla - will not be implemented in IE or Firefox </a:t>
            </a:r>
          </a:p>
          <a:p>
            <a:pPr algn="l">
              <a:lnSpc>
                <a:spcPct val="50000"/>
              </a:lnSpc>
            </a:pPr>
            <a:r>
              <a:rPr lang="en-US" sz="4000" dirty="0" smtClean="0">
                <a:solidFill>
                  <a:srgbClr val="7D1102"/>
                </a:solidFill>
                <a:cs typeface="Trade Gothic Next LT Pro Lt" pitchFamily="34" charset="0"/>
              </a:rPr>
              <a:t>Indexed Database </a:t>
            </a:r>
          </a:p>
          <a:p>
            <a:pPr lvl="1" algn="l">
              <a:lnSpc>
                <a:spcPct val="50000"/>
              </a:lnSpc>
              <a:buFont typeface="Courier New"/>
              <a:buChar char="o"/>
            </a:pPr>
            <a:r>
              <a:rPr lang="en-US" sz="4000" dirty="0" smtClean="0">
                <a:solidFill>
                  <a:srgbClr val="434746"/>
                </a:solidFill>
                <a:cs typeface="Trade Gothic Next LT Pro Lt" pitchFamily="34" charset="0"/>
              </a:rPr>
              <a:t>stores full JavaScript objects instead of exposing a relational database </a:t>
            </a:r>
          </a:p>
          <a:p>
            <a:pPr lvl="1" algn="l">
              <a:lnSpc>
                <a:spcPct val="50000"/>
              </a:lnSpc>
              <a:buFont typeface="Courier New"/>
              <a:buChar char="o"/>
            </a:pPr>
            <a:r>
              <a:rPr lang="en-US" sz="4000" dirty="0" smtClean="0">
                <a:solidFill>
                  <a:srgbClr val="434746"/>
                </a:solidFill>
                <a:cs typeface="Trade Gothic Next LT Pro Lt" pitchFamily="34" charset="0"/>
              </a:rPr>
              <a:t>support in IE, Firefox and Chrome</a:t>
            </a:r>
          </a:p>
          <a:p>
            <a:pPr lvl="1" algn="l">
              <a:lnSpc>
                <a:spcPct val="50000"/>
              </a:lnSpc>
              <a:buFont typeface="Courier New"/>
              <a:buChar char="o"/>
            </a:pPr>
            <a:r>
              <a:rPr lang="en-US" sz="4000" dirty="0" smtClean="0">
                <a:solidFill>
                  <a:srgbClr val="434746"/>
                </a:solidFill>
                <a:cs typeface="Trade Gothic Next LT Pro Lt" pitchFamily="34" charset="0"/>
              </a:rPr>
              <a:t>may eventually gain full support </a:t>
            </a:r>
          </a:p>
          <a:p>
            <a:pPr lvl="1" algn="l">
              <a:lnSpc>
                <a:spcPct val="50000"/>
              </a:lnSpc>
              <a:buFont typeface="Courier New"/>
              <a:buChar char="o"/>
            </a:pPr>
            <a:r>
              <a:rPr lang="en-US" sz="4000" dirty="0" smtClean="0">
                <a:solidFill>
                  <a:srgbClr val="434746"/>
                </a:solidFill>
                <a:cs typeface="Trade Gothic Next LT Pro Lt" pitchFamily="34" charset="0"/>
              </a:rPr>
              <a:t>Indexed Database </a:t>
            </a:r>
            <a:r>
              <a:rPr lang="en-US" sz="4000" dirty="0" err="1" smtClean="0">
                <a:solidFill>
                  <a:srgbClr val="434746"/>
                </a:solidFill>
                <a:cs typeface="Trade Gothic Next LT Pro Lt" pitchFamily="34" charset="0"/>
              </a:rPr>
              <a:t>Polyfill</a:t>
            </a:r>
            <a:r>
              <a:rPr lang="en-US" sz="4000" dirty="0" smtClean="0">
                <a:solidFill>
                  <a:srgbClr val="434746"/>
                </a:solidFill>
                <a:cs typeface="Trade Gothic Next LT Pro Lt" pitchFamily="34" charset="0"/>
              </a:rPr>
              <a:t> is available</a:t>
            </a:r>
          </a:p>
          <a:p>
            <a:endParaRPr lang="en-US" dirty="0"/>
          </a:p>
        </p:txBody>
      </p:sp>
    </p:spTree>
    <p:extLst>
      <p:ext uri="{BB962C8B-B14F-4D97-AF65-F5344CB8AC3E}">
        <p14:creationId xmlns:p14="http://schemas.microsoft.com/office/powerpoint/2010/main" val="1612370716"/>
      </p:ext>
    </p:extLst>
  </p:cSld>
  <p:clrMapOvr>
    <a:masterClrMapping/>
  </p:clrMapOvr>
  <p:transition xmlns:p14="http://schemas.microsoft.com/office/powerpoint/2010/main" spd="med"/>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Saving Quiz</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dirty="0" smtClean="0">
                <a:solidFill>
                  <a:srgbClr val="51868F"/>
                </a:solidFill>
                <a:latin typeface="+mj-lt"/>
                <a:cs typeface="Trade Gothic Next LT Pro Lt" pitchFamily="34" charset="0"/>
              </a:rPr>
              <a:t>Exercise Unit06-Storage</a:t>
            </a:r>
          </a:p>
          <a:p>
            <a:pPr eaLnBrk="1" hangingPunct="1">
              <a:buFont typeface="Wingdings" charset="2"/>
              <a:buChar char="v"/>
            </a:pPr>
            <a:r>
              <a:rPr lang="en-US" sz="4400" b="1" dirty="0">
                <a:solidFill>
                  <a:srgbClr val="51868F"/>
                </a:solidFill>
                <a:cs typeface="Trade Gothic Next LT Pro Lt" pitchFamily="34" charset="0"/>
              </a:rPr>
              <a:t>Exercises</a:t>
            </a:r>
            <a:r>
              <a:rPr lang="en-US" sz="4400" b="1" dirty="0" smtClean="0">
                <a:solidFill>
                  <a:srgbClr val="51868F"/>
                </a:solidFill>
                <a:cs typeface="Trade Gothic Next LT Pro Lt" pitchFamily="34" charset="0"/>
              </a:rPr>
              <a:t>/</a:t>
            </a:r>
            <a:r>
              <a:rPr lang="en-US" sz="4400" b="1" dirty="0" smtClean="0">
                <a:solidFill>
                  <a:srgbClr val="51868F"/>
                </a:solidFill>
                <a:latin typeface="+mj-lt"/>
                <a:cs typeface="Trade Gothic Next LT Pro Lt" pitchFamily="34" charset="0"/>
              </a:rPr>
              <a:t>Unit06-Storage</a:t>
            </a:r>
          </a:p>
          <a:p>
            <a:pPr marL="0" indent="0" eaLnBrk="1" hangingPunct="1">
              <a:spcBef>
                <a:spcPts val="600"/>
              </a:spcBef>
              <a:buNone/>
            </a:pPr>
            <a:endParaRPr lang="en-US" sz="4400" dirty="0">
              <a:solidFill>
                <a:srgbClr val="7D1102"/>
              </a:solidFill>
              <a:latin typeface="+mj-lt"/>
              <a:cs typeface="Trade Gothic Next LT Pro Lt" pitchFamily="34" charset="0"/>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1764230219"/>
      </p:ext>
    </p:extLst>
  </p:cSld>
  <p:clrMapOvr>
    <a:masterClrMapping/>
  </p:clrMapOvr>
  <p:transition xmlns:p14="http://schemas.microsoft.com/office/powerpoint/2010/main" spd="med"/>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1042555" y="2516909"/>
            <a:ext cx="23050500" cy="1795318"/>
          </a:xfrm>
          <a:prstGeom prst="rect">
            <a:avLst/>
          </a:prstGeom>
        </p:spPr>
        <p:txBody>
          <a:bodyPr/>
          <a:lstStyle/>
          <a:p>
            <a:pPr lvl="0"/>
            <a:r>
              <a:rPr lang="en-CA" dirty="0" smtClean="0"/>
              <a:t>Bootstrap </a:t>
            </a:r>
            <a:endParaRPr sz="8000" dirty="0"/>
          </a:p>
        </p:txBody>
      </p:sp>
      <p:pic>
        <p:nvPicPr>
          <p:cNvPr id="2" name="Picture 1" descr="icon-bootstrap.png"/>
          <p:cNvPicPr>
            <a:picLocks noChangeAspect="1"/>
          </p:cNvPicPr>
          <p:nvPr/>
        </p:nvPicPr>
        <p:blipFill>
          <a:blip r:embed="rId2">
            <a:alphaModFix amt="49000"/>
            <a:extLst>
              <a:ext uri="{28A0092B-C50C-407E-A947-70E740481C1C}">
                <a14:useLocalDpi xmlns:a14="http://schemas.microsoft.com/office/drawing/2010/main" val="0"/>
              </a:ext>
            </a:extLst>
          </a:blip>
          <a:stretch>
            <a:fillRect/>
          </a:stretch>
        </p:blipFill>
        <p:spPr>
          <a:xfrm>
            <a:off x="9579841" y="5048250"/>
            <a:ext cx="6000750" cy="6000750"/>
          </a:xfrm>
          <a:prstGeom prst="rect">
            <a:avLst/>
          </a:prstGeom>
        </p:spPr>
      </p:pic>
    </p:spTree>
    <p:extLst>
      <p:ext uri="{BB962C8B-B14F-4D97-AF65-F5344CB8AC3E}">
        <p14:creationId xmlns:p14="http://schemas.microsoft.com/office/powerpoint/2010/main" val="42195211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What is Bootstrap? </a:t>
            </a:r>
            <a:endParaRPr lang="en-US" dirty="0"/>
          </a:p>
        </p:txBody>
      </p:sp>
      <p:sp>
        <p:nvSpPr>
          <p:cNvPr id="4" name="Content Placeholder 1"/>
          <p:cNvSpPr txBox="1">
            <a:spLocks/>
          </p:cNvSpPr>
          <p:nvPr/>
        </p:nvSpPr>
        <p:spPr>
          <a:xfrm>
            <a:off x="673101" y="2963140"/>
            <a:ext cx="22487082"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6350" indent="-742950" algn="l">
              <a:spcBef>
                <a:spcPct val="25000"/>
              </a:spcBef>
              <a:buSzPct val="75000"/>
              <a:buFont typeface="Arial"/>
              <a:buChar char="•"/>
            </a:pPr>
            <a:r>
              <a:rPr lang="en-US" sz="3600" dirty="0" smtClean="0">
                <a:solidFill>
                  <a:schemeClr val="accent5">
                    <a:lumMod val="75000"/>
                  </a:schemeClr>
                </a:solidFill>
                <a:cs typeface="Trade Gothic Next LT Pro Lt" pitchFamily="34" charset="0"/>
              </a:rPr>
              <a:t>Most popular HTML, CSS, and JS framework for developing responsive designs</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Originally created by a designer and a developer at Twitter in 2011</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Became the most popular front-end frameworks/libraries </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Bootstrap 4 Alpha  has been recently released </a:t>
            </a:r>
          </a:p>
          <a:p>
            <a:pPr marL="6350" indent="-742950" algn="l">
              <a:spcBef>
                <a:spcPct val="25000"/>
              </a:spcBef>
              <a:buSzPct val="75000"/>
              <a:buFont typeface="Arial"/>
              <a:buChar char="•"/>
            </a:pPr>
            <a:r>
              <a:rPr lang="en-US" sz="3600" dirty="0" smtClean="0">
                <a:solidFill>
                  <a:schemeClr val="accent5">
                    <a:lumMod val="75000"/>
                  </a:schemeClr>
                </a:solidFill>
                <a:cs typeface="Trade Gothic Next LT Pro Lt" pitchFamily="34" charset="0"/>
              </a:rPr>
              <a:t>Fast and Easy Designs </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Makes </a:t>
            </a:r>
            <a:r>
              <a:rPr lang="en-US" sz="3600" dirty="0">
                <a:solidFill>
                  <a:schemeClr val="tx1">
                    <a:lumMod val="75000"/>
                  </a:schemeClr>
                </a:solidFill>
                <a:cs typeface="Trade Gothic Next LT Pro Lt" pitchFamily="34" charset="0"/>
              </a:rPr>
              <a:t>front-end web development </a:t>
            </a:r>
            <a:r>
              <a:rPr lang="en-US" sz="3600" dirty="0" smtClean="0">
                <a:solidFill>
                  <a:schemeClr val="tx1">
                    <a:lumMod val="75000"/>
                  </a:schemeClr>
                </a:solidFill>
                <a:cs typeface="Trade Gothic Next LT Pro Lt" pitchFamily="34" charset="0"/>
              </a:rPr>
              <a:t>faster, easier and completely responsive</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Ships with vanilla CSS and the source Code utilizes the most popular CSS preprocessors                      (SASS)</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One framework, for every device</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Includes a large amount of features to use</a:t>
            </a:r>
          </a:p>
          <a:p>
            <a:pPr marL="1479550" lvl="2" indent="-742950" algn="l">
              <a:spcBef>
                <a:spcPct val="25000"/>
              </a:spcBef>
              <a:buSzPct val="75000"/>
              <a:buFont typeface="Courier New"/>
              <a:buChar char="o"/>
            </a:pPr>
            <a:endParaRPr lang="en-US" sz="3600" dirty="0">
              <a:solidFill>
                <a:schemeClr val="tx1">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cs typeface="Trade Gothic Next LT Pro Lt" pitchFamily="34" charset="0"/>
            </a:endParaRPr>
          </a:p>
          <a:p>
            <a:pPr marL="1479550" lvl="2" indent="-742950" algn="l">
              <a:spcBef>
                <a:spcPct val="25000"/>
              </a:spcBef>
              <a:buSzPct val="75000"/>
              <a:buFont typeface="Wingdings" charset="2"/>
              <a:buChar char="Ø"/>
            </a:pPr>
            <a:r>
              <a:rPr lang="en-US" sz="3600" dirty="0">
                <a:solidFill>
                  <a:schemeClr val="accent3">
                    <a:lumMod val="75000"/>
                  </a:schemeClr>
                </a:solidFill>
              </a:rPr>
              <a:t>http://</a:t>
            </a:r>
            <a:r>
              <a:rPr lang="en-US" sz="3600" dirty="0" err="1">
                <a:solidFill>
                  <a:schemeClr val="accent3">
                    <a:lumMod val="75000"/>
                  </a:schemeClr>
                </a:solidFill>
              </a:rPr>
              <a:t>getbootstrap.com</a:t>
            </a:r>
            <a:r>
              <a:rPr lang="en-US" sz="3600" dirty="0" smtClean="0">
                <a:solidFill>
                  <a:schemeClr val="accent3">
                    <a:lumMod val="75000"/>
                  </a:schemeClr>
                </a:solidFill>
              </a:rPr>
              <a:t>/</a:t>
            </a: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pic>
        <p:nvPicPr>
          <p:cNvPr id="5" name="Picture 4"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74814" y="10856314"/>
            <a:ext cx="1399186" cy="1399186"/>
          </a:xfrm>
          <a:prstGeom prst="rect">
            <a:avLst/>
          </a:prstGeom>
        </p:spPr>
      </p:pic>
      <p:pic>
        <p:nvPicPr>
          <p:cNvPr id="3" name="Picture 2" descr="Sass_Logo_Colo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2725" y="7042728"/>
            <a:ext cx="2332182" cy="1749136"/>
          </a:xfrm>
          <a:prstGeom prst="rect">
            <a:avLst/>
          </a:prstGeom>
        </p:spPr>
      </p:pic>
    </p:spTree>
    <p:extLst>
      <p:ext uri="{BB962C8B-B14F-4D97-AF65-F5344CB8AC3E}">
        <p14:creationId xmlns:p14="http://schemas.microsoft.com/office/powerpoint/2010/main" val="31124149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What’s new in Bootstrap 4</a:t>
            </a:r>
            <a:endParaRPr lang="en-US" dirty="0"/>
          </a:p>
        </p:txBody>
      </p:sp>
      <p:sp>
        <p:nvSpPr>
          <p:cNvPr id="4" name="Content Placeholder 1"/>
          <p:cNvSpPr txBox="1">
            <a:spLocks/>
          </p:cNvSpPr>
          <p:nvPr/>
        </p:nvSpPr>
        <p:spPr>
          <a:xfrm>
            <a:off x="673101" y="2963140"/>
            <a:ext cx="22487082"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6350" indent="-742950" algn="l">
              <a:spcBef>
                <a:spcPct val="25000"/>
              </a:spcBef>
              <a:buSzPct val="75000"/>
              <a:buFont typeface="Arial"/>
              <a:buChar char="•"/>
            </a:pPr>
            <a:r>
              <a:rPr lang="en-US" sz="3600" dirty="0" smtClean="0">
                <a:solidFill>
                  <a:schemeClr val="accent5">
                    <a:lumMod val="75000"/>
                  </a:schemeClr>
                </a:solidFill>
                <a:cs typeface="Trade Gothic Next LT Pro Lt" pitchFamily="34" charset="0"/>
              </a:rPr>
              <a:t>Bootstrap 4</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Uses </a:t>
            </a:r>
            <a:r>
              <a:rPr lang="en-US" sz="3600" dirty="0" err="1" smtClean="0">
                <a:solidFill>
                  <a:schemeClr val="tx1">
                    <a:lumMod val="75000"/>
                  </a:schemeClr>
                </a:solidFill>
                <a:cs typeface="Trade Gothic Next LT Pro Lt" pitchFamily="34" charset="0"/>
              </a:rPr>
              <a:t>Flexbox</a:t>
            </a:r>
            <a:r>
              <a:rPr lang="en-US" sz="3600" dirty="0" smtClean="0">
                <a:solidFill>
                  <a:schemeClr val="tx1">
                    <a:lumMod val="75000"/>
                  </a:schemeClr>
                </a:solidFill>
                <a:cs typeface="Trade Gothic Next LT Pro Lt" pitchFamily="34" charset="0"/>
              </a:rPr>
              <a:t> </a:t>
            </a:r>
          </a:p>
          <a:p>
            <a:pPr marL="2216150" lvl="3" indent="-742950" algn="l">
              <a:spcBef>
                <a:spcPct val="25000"/>
              </a:spcBef>
              <a:buSzPct val="75000"/>
              <a:buFont typeface="Arial"/>
              <a:buChar char="•"/>
            </a:pPr>
            <a:r>
              <a:rPr lang="en-US" sz="4000" dirty="0" smtClean="0">
                <a:solidFill>
                  <a:schemeClr val="accent5">
                    <a:lumMod val="75000"/>
                  </a:schemeClr>
                </a:solidFill>
                <a:cs typeface="Trade Gothic Next LT Pro Lt" pitchFamily="34" charset="0"/>
              </a:rPr>
              <a:t>flex container expands items to fill available free space, or shrinks them to prevent overflow</a:t>
            </a:r>
          </a:p>
          <a:p>
            <a:pPr marL="2216150" lvl="3" indent="-742950" algn="l">
              <a:spcBef>
                <a:spcPct val="25000"/>
              </a:spcBef>
              <a:buSzPct val="75000"/>
              <a:buFont typeface="Arial"/>
              <a:buChar char="•"/>
            </a:pPr>
            <a:r>
              <a:rPr lang="en-US" sz="4000" dirty="0" smtClean="0">
                <a:solidFill>
                  <a:schemeClr val="accent5">
                    <a:lumMod val="75000"/>
                  </a:schemeClr>
                </a:solidFill>
                <a:cs typeface="Trade Gothic Next LT Pro Lt" pitchFamily="34" charset="0"/>
              </a:rPr>
              <a:t>it is direction-agnostic as opposed to regular layouts </a:t>
            </a:r>
          </a:p>
          <a:p>
            <a:pPr marL="2216150" lvl="3" indent="-742950" algn="l">
              <a:spcBef>
                <a:spcPct val="25000"/>
              </a:spcBef>
              <a:buSzPct val="75000"/>
              <a:buFont typeface="Arial"/>
              <a:buChar char="•"/>
            </a:pPr>
            <a:r>
              <a:rPr lang="en-US" sz="4000" dirty="0" smtClean="0">
                <a:solidFill>
                  <a:schemeClr val="accent5">
                    <a:lumMod val="75000"/>
                  </a:schemeClr>
                </a:solidFill>
                <a:cs typeface="Trade Gothic Next LT Pro Lt" pitchFamily="34" charset="0"/>
              </a:rPr>
              <a:t>For details:</a:t>
            </a:r>
          </a:p>
          <a:p>
            <a:pPr marL="2952750" lvl="4" indent="-742950" algn="l">
              <a:spcBef>
                <a:spcPct val="25000"/>
              </a:spcBef>
              <a:buSzPct val="75000"/>
              <a:buFont typeface="Wingdings" charset="2"/>
              <a:buChar char="Ø"/>
            </a:pPr>
            <a:r>
              <a:rPr lang="en-US" sz="4000" dirty="0" smtClean="0">
                <a:solidFill>
                  <a:schemeClr val="accent3">
                    <a:lumMod val="75000"/>
                  </a:schemeClr>
                </a:solidFill>
                <a:cs typeface="Trade Gothic Next LT Pro Lt" pitchFamily="34" charset="0"/>
              </a:rPr>
              <a:t> https://</a:t>
            </a:r>
            <a:r>
              <a:rPr lang="en-US" sz="4000" dirty="0" err="1" smtClean="0">
                <a:solidFill>
                  <a:schemeClr val="accent3">
                    <a:lumMod val="75000"/>
                  </a:schemeClr>
                </a:solidFill>
                <a:cs typeface="Trade Gothic Next LT Pro Lt" pitchFamily="34" charset="0"/>
              </a:rPr>
              <a:t>css-tricks.com</a:t>
            </a:r>
            <a:r>
              <a:rPr lang="en-US" sz="4000" dirty="0" smtClean="0">
                <a:solidFill>
                  <a:schemeClr val="accent3">
                    <a:lumMod val="75000"/>
                  </a:schemeClr>
                </a:solidFill>
                <a:cs typeface="Trade Gothic Next LT Pro Lt" pitchFamily="34" charset="0"/>
              </a:rPr>
              <a:t>/snippets/</a:t>
            </a:r>
            <a:r>
              <a:rPr lang="en-US" sz="4000" dirty="0" err="1" smtClean="0">
                <a:solidFill>
                  <a:schemeClr val="accent3">
                    <a:lumMod val="75000"/>
                  </a:schemeClr>
                </a:solidFill>
                <a:cs typeface="Trade Gothic Next LT Pro Lt" pitchFamily="34" charset="0"/>
              </a:rPr>
              <a:t>css</a:t>
            </a:r>
            <a:r>
              <a:rPr lang="en-US" sz="4000" dirty="0" smtClean="0">
                <a:solidFill>
                  <a:schemeClr val="accent3">
                    <a:lumMod val="75000"/>
                  </a:schemeClr>
                </a:solidFill>
                <a:cs typeface="Trade Gothic Next LT Pro Lt" pitchFamily="34" charset="0"/>
              </a:rPr>
              <a:t>/a-guide-to-</a:t>
            </a:r>
            <a:r>
              <a:rPr lang="en-US" sz="4000" dirty="0" err="1" smtClean="0">
                <a:solidFill>
                  <a:schemeClr val="accent3">
                    <a:lumMod val="75000"/>
                  </a:schemeClr>
                </a:solidFill>
                <a:cs typeface="Trade Gothic Next LT Pro Lt" pitchFamily="34" charset="0"/>
              </a:rPr>
              <a:t>flexbox</a:t>
            </a:r>
            <a:r>
              <a:rPr lang="en-US" sz="4000" dirty="0" smtClean="0">
                <a:solidFill>
                  <a:schemeClr val="accent3">
                    <a:lumMod val="75000"/>
                  </a:schemeClr>
                </a:solidFill>
                <a:cs typeface="Trade Gothic Next LT Pro Lt" pitchFamily="34" charset="0"/>
              </a:rPr>
              <a:t>/</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Pixels </a:t>
            </a:r>
            <a:r>
              <a:rPr lang="en-US" sz="3600" dirty="0" err="1" smtClean="0">
                <a:solidFill>
                  <a:schemeClr val="tx1">
                    <a:lumMod val="75000"/>
                  </a:schemeClr>
                </a:solidFill>
                <a:cs typeface="Trade Gothic Next LT Pro Lt" pitchFamily="34" charset="0"/>
              </a:rPr>
              <a:t>repalced</a:t>
            </a:r>
            <a:r>
              <a:rPr lang="en-US" sz="3600" dirty="0" smtClean="0">
                <a:solidFill>
                  <a:schemeClr val="tx1">
                    <a:lumMod val="75000"/>
                  </a:schemeClr>
                </a:solidFill>
                <a:cs typeface="Trade Gothic Next LT Pro Lt" pitchFamily="34" charset="0"/>
              </a:rPr>
              <a:t> by ems and </a:t>
            </a:r>
            <a:r>
              <a:rPr lang="en-US" sz="3600" dirty="0" err="1" smtClean="0">
                <a:solidFill>
                  <a:schemeClr val="tx1">
                    <a:lumMod val="75000"/>
                  </a:schemeClr>
                </a:solidFill>
                <a:cs typeface="Trade Gothic Next LT Pro Lt" pitchFamily="34" charset="0"/>
              </a:rPr>
              <a:t>rems</a:t>
            </a:r>
            <a:r>
              <a:rPr lang="en-US" sz="3600" dirty="0" smtClean="0">
                <a:solidFill>
                  <a:schemeClr val="tx1">
                    <a:lumMod val="75000"/>
                  </a:schemeClr>
                </a:solidFill>
                <a:cs typeface="Trade Gothic Next LT Pro Lt" pitchFamily="34" charset="0"/>
              </a:rPr>
              <a:t> to make </a:t>
            </a:r>
            <a:r>
              <a:rPr lang="en-US" sz="3600" dirty="0" err="1" smtClean="0">
                <a:solidFill>
                  <a:schemeClr val="tx1">
                    <a:lumMod val="75000"/>
                  </a:schemeClr>
                </a:solidFill>
                <a:cs typeface="Trade Gothic Next LT Pro Lt" pitchFamily="34" charset="0"/>
              </a:rPr>
              <a:t>reponsive</a:t>
            </a:r>
            <a:r>
              <a:rPr lang="en-US" sz="3600" dirty="0" smtClean="0">
                <a:solidFill>
                  <a:schemeClr val="tx1">
                    <a:lumMod val="75000"/>
                  </a:schemeClr>
                </a:solidFill>
                <a:cs typeface="Trade Gothic Next LT Pro Lt" pitchFamily="34" charset="0"/>
              </a:rPr>
              <a:t> typography and components</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No more IE8 support </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Dropped wells, thumbnails, and panels for cards</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Rewrote JavaScript plugins </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Official themes from </a:t>
            </a:r>
            <a:r>
              <a:rPr lang="en-US" sz="3600" dirty="0" err="1" smtClean="0">
                <a:solidFill>
                  <a:schemeClr val="tx1">
                    <a:lumMod val="75000"/>
                  </a:schemeClr>
                </a:solidFill>
                <a:cs typeface="Trade Gothic Next LT Pro Lt" pitchFamily="34" charset="0"/>
              </a:rPr>
              <a:t>Boostrap</a:t>
            </a:r>
            <a:r>
              <a:rPr lang="en-US" sz="3600" dirty="0" smtClean="0">
                <a:solidFill>
                  <a:schemeClr val="tx1">
                    <a:lumMod val="75000"/>
                  </a:schemeClr>
                </a:solidFill>
                <a:cs typeface="Trade Gothic Next LT Pro Lt" pitchFamily="34" charset="0"/>
              </a:rPr>
              <a:t> (not open sourced)</a:t>
            </a:r>
            <a:endParaRPr lang="en-US" sz="4000" dirty="0" smtClean="0">
              <a:solidFill>
                <a:schemeClr val="tx1">
                  <a:lumMod val="75000"/>
                </a:schemeClr>
              </a:solidFill>
              <a:cs typeface="Trade Gothic Next LT Pro Lt" pitchFamily="34" charset="0"/>
            </a:endParaRPr>
          </a:p>
          <a:p>
            <a:pPr marL="2216150" lvl="3" indent="-742950" algn="l">
              <a:spcBef>
                <a:spcPct val="25000"/>
              </a:spcBef>
              <a:buSzPct val="75000"/>
              <a:buFont typeface="Wingdings" charset="2"/>
              <a:buChar char="Ø"/>
            </a:pPr>
            <a:r>
              <a:rPr lang="en-US" sz="4000" dirty="0" smtClean="0">
                <a:solidFill>
                  <a:schemeClr val="accent3">
                    <a:lumMod val="75000"/>
                  </a:schemeClr>
                </a:solidFill>
                <a:cs typeface="Trade Gothic Next LT Pro Lt" pitchFamily="34" charset="0"/>
              </a:rPr>
              <a:t>http://</a:t>
            </a:r>
            <a:r>
              <a:rPr lang="en-US" sz="4000" dirty="0" err="1" smtClean="0">
                <a:solidFill>
                  <a:schemeClr val="accent3">
                    <a:lumMod val="75000"/>
                  </a:schemeClr>
                </a:solidFill>
                <a:cs typeface="Trade Gothic Next LT Pro Lt" pitchFamily="34" charset="0"/>
              </a:rPr>
              <a:t>themes.getbootstrap.com</a:t>
            </a:r>
            <a:r>
              <a:rPr lang="en-US" sz="4000" dirty="0" smtClean="0">
                <a:solidFill>
                  <a:schemeClr val="accent3">
                    <a:lumMod val="75000"/>
                  </a:schemeClr>
                </a:solidFill>
                <a:cs typeface="Trade Gothic Next LT Pro Lt" pitchFamily="34" charset="0"/>
              </a:rPr>
              <a:t>/</a:t>
            </a:r>
            <a:endParaRPr lang="en-US" sz="4000" dirty="0" smtClean="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Tree>
    <p:extLst>
      <p:ext uri="{BB962C8B-B14F-4D97-AF65-F5344CB8AC3E}">
        <p14:creationId xmlns:p14="http://schemas.microsoft.com/office/powerpoint/2010/main" val="420055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How to use it? </a:t>
            </a:r>
            <a:endParaRPr lang="en-US" dirty="0"/>
          </a:p>
        </p:txBody>
      </p:sp>
      <p:sp>
        <p:nvSpPr>
          <p:cNvPr id="4" name="Content Placeholder 1"/>
          <p:cNvSpPr txBox="1">
            <a:spLocks/>
          </p:cNvSpPr>
          <p:nvPr/>
        </p:nvSpPr>
        <p:spPr>
          <a:xfrm>
            <a:off x="673101" y="2478229"/>
            <a:ext cx="22487082" cy="10914497"/>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6350" indent="-742950" algn="l">
              <a:spcBef>
                <a:spcPct val="25000"/>
              </a:spcBef>
              <a:buSzPct val="75000"/>
              <a:buFont typeface="Arial"/>
              <a:buChar char="•"/>
            </a:pPr>
            <a:r>
              <a:rPr lang="en-US" sz="3600" dirty="0" smtClean="0">
                <a:solidFill>
                  <a:schemeClr val="accent5">
                    <a:lumMod val="75000"/>
                  </a:schemeClr>
                </a:solidFill>
                <a:cs typeface="Trade Gothic Next LT Pro Lt" pitchFamily="34" charset="0"/>
              </a:rPr>
              <a:t>There are several ways to use bootstrap in your project </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Download:</a:t>
            </a:r>
          </a:p>
          <a:p>
            <a:pPr marL="2216150" lvl="3" indent="-742950" algn="l">
              <a:spcBef>
                <a:spcPct val="25000"/>
              </a:spcBef>
              <a:buSzPct val="75000"/>
              <a:buFont typeface="Arial"/>
              <a:buChar char="•"/>
            </a:pPr>
            <a:r>
              <a:rPr lang="en-US" sz="3600" dirty="0" smtClean="0">
                <a:solidFill>
                  <a:schemeClr val="tx1">
                    <a:lumMod val="75000"/>
                  </a:schemeClr>
                </a:solidFill>
                <a:cs typeface="Trade Gothic Next LT Pro Lt" pitchFamily="34" charset="0"/>
              </a:rPr>
              <a:t>compiled and minified CSS, JavaScript and fonts </a:t>
            </a:r>
          </a:p>
          <a:p>
            <a:pPr marL="2216150" lvl="3" indent="-742950" algn="l">
              <a:spcBef>
                <a:spcPct val="25000"/>
              </a:spcBef>
              <a:buSzPct val="75000"/>
              <a:buFont typeface="Arial"/>
              <a:buChar char="•"/>
            </a:pPr>
            <a:r>
              <a:rPr lang="en-US" sz="3600" dirty="0" smtClean="0">
                <a:solidFill>
                  <a:schemeClr val="tx1">
                    <a:lumMod val="75000"/>
                  </a:schemeClr>
                </a:solidFill>
                <a:cs typeface="Trade Gothic Next LT Pro Lt" pitchFamily="34" charset="0"/>
              </a:rPr>
              <a:t>source code with font files and Bootstrap docs</a:t>
            </a:r>
          </a:p>
          <a:p>
            <a:pPr marL="2216150" lvl="3" indent="-742950" algn="l">
              <a:spcBef>
                <a:spcPct val="25000"/>
              </a:spcBef>
              <a:buSzPct val="75000"/>
              <a:buFont typeface="Arial"/>
              <a:buChar char="•"/>
            </a:pPr>
            <a:r>
              <a:rPr lang="en-US" sz="3600" dirty="0" smtClean="0">
                <a:solidFill>
                  <a:schemeClr val="tx1">
                    <a:lumMod val="75000"/>
                  </a:schemeClr>
                </a:solidFill>
                <a:cs typeface="Trade Gothic Next LT Pro Lt" pitchFamily="34" charset="0"/>
              </a:rPr>
              <a:t>bootstrap ported from Less to Sass.. for Rails, Compass etc. </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Link:</a:t>
            </a:r>
            <a:endParaRPr lang="en-US" sz="3600" dirty="0">
              <a:solidFill>
                <a:schemeClr val="tx1">
                  <a:lumMod val="75000"/>
                </a:schemeClr>
              </a:solidFill>
              <a:cs typeface="Trade Gothic Next LT Pro Lt" pitchFamily="34" charset="0"/>
            </a:endParaRPr>
          </a:p>
          <a:p>
            <a:pPr marL="2216150" lvl="3" indent="-742950" algn="l">
              <a:spcBef>
                <a:spcPct val="25000"/>
              </a:spcBef>
              <a:buSzPct val="75000"/>
              <a:buFont typeface="Arial"/>
              <a:buChar char="•"/>
            </a:pPr>
            <a:r>
              <a:rPr lang="en-US" sz="3600" dirty="0" smtClean="0">
                <a:solidFill>
                  <a:schemeClr val="tx1">
                    <a:lumMod val="75000"/>
                  </a:schemeClr>
                </a:solidFill>
                <a:cs typeface="Trade Gothic Next LT Pro Lt" pitchFamily="34" charset="0"/>
              </a:rPr>
              <a:t>use a content delivery network (CDN) to link Bootstrap into your project: </a:t>
            </a:r>
          </a:p>
          <a:p>
            <a:pPr marL="2216150" lvl="3" indent="-742950" algn="l">
              <a:spcBef>
                <a:spcPct val="25000"/>
              </a:spcBef>
              <a:buSzPct val="75000"/>
              <a:buFont typeface="Arial"/>
              <a:buChar char="•"/>
            </a:pPr>
            <a:endParaRPr lang="en-US" sz="3600" dirty="0">
              <a:solidFill>
                <a:schemeClr val="tx1">
                  <a:lumMod val="75000"/>
                </a:schemeClr>
              </a:solidFill>
              <a:cs typeface="Trade Gothic Next LT Pro Lt" pitchFamily="34" charset="0"/>
            </a:endParaRPr>
          </a:p>
          <a:p>
            <a:pPr marL="2216150" lvl="3" indent="-742950" algn="l">
              <a:spcBef>
                <a:spcPct val="25000"/>
              </a:spcBef>
              <a:buSzPct val="75000"/>
              <a:buFont typeface="Arial"/>
              <a:buChar char="•"/>
            </a:pPr>
            <a:endParaRPr lang="en-US" sz="3600" dirty="0" smtClean="0">
              <a:solidFill>
                <a:schemeClr val="tx1">
                  <a:lumMod val="75000"/>
                </a:schemeClr>
              </a:solidFill>
              <a:cs typeface="Trade Gothic Next LT Pro Lt" pitchFamily="34" charset="0"/>
            </a:endParaRP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Install using package managers :</a:t>
            </a:r>
            <a:endParaRPr lang="en-US" sz="3600" dirty="0">
              <a:solidFill>
                <a:schemeClr val="tx1">
                  <a:lumMod val="75000"/>
                </a:schemeClr>
              </a:solidFill>
              <a:cs typeface="Trade Gothic Next LT Pro Lt" pitchFamily="34" charset="0"/>
            </a:endParaRPr>
          </a:p>
          <a:p>
            <a:pPr marL="2216150" lvl="3" indent="-742950" algn="l">
              <a:spcBef>
                <a:spcPct val="25000"/>
              </a:spcBef>
              <a:buSzPct val="75000"/>
              <a:buFont typeface="Arial"/>
              <a:buChar char="•"/>
            </a:pPr>
            <a:r>
              <a:rPr lang="en-US" sz="3600" dirty="0" smtClean="0">
                <a:solidFill>
                  <a:schemeClr val="tx1">
                    <a:lumMod val="75000"/>
                  </a:schemeClr>
                </a:solidFill>
                <a:cs typeface="Trade Gothic Next LT Pro Lt" pitchFamily="34" charset="0"/>
              </a:rPr>
              <a:t>with bower</a:t>
            </a:r>
          </a:p>
          <a:p>
            <a:pPr marL="2216150" lvl="3" indent="-742950" algn="l">
              <a:spcBef>
                <a:spcPct val="25000"/>
              </a:spcBef>
              <a:buSzPct val="75000"/>
              <a:buFont typeface="Arial"/>
              <a:buChar char="•"/>
            </a:pPr>
            <a:r>
              <a:rPr lang="en-US" sz="3600" dirty="0" smtClean="0">
                <a:solidFill>
                  <a:schemeClr val="tx1">
                    <a:lumMod val="75000"/>
                  </a:schemeClr>
                </a:solidFill>
                <a:cs typeface="Trade Gothic Next LT Pro Lt" pitchFamily="34" charset="0"/>
              </a:rPr>
              <a:t>with </a:t>
            </a:r>
            <a:r>
              <a:rPr lang="en-US" sz="3600" dirty="0" err="1" smtClean="0">
                <a:solidFill>
                  <a:schemeClr val="tx1">
                    <a:lumMod val="75000"/>
                  </a:schemeClr>
                </a:solidFill>
                <a:cs typeface="Trade Gothic Next LT Pro Lt" pitchFamily="34" charset="0"/>
              </a:rPr>
              <a:t>npm</a:t>
            </a:r>
            <a:r>
              <a:rPr lang="en-US" sz="3600" dirty="0" smtClean="0">
                <a:solidFill>
                  <a:schemeClr val="tx1">
                    <a:lumMod val="75000"/>
                  </a:schemeClr>
                </a:solidFill>
                <a:cs typeface="Trade Gothic Next LT Pro Lt" pitchFamily="34" charset="0"/>
              </a:rPr>
              <a:t> </a:t>
            </a:r>
          </a:p>
          <a:p>
            <a:pPr marL="2216150" lvl="3" indent="-742950" algn="l">
              <a:spcBef>
                <a:spcPct val="25000"/>
              </a:spcBef>
              <a:buSzPct val="75000"/>
              <a:buFont typeface="Arial"/>
              <a:buChar char="•"/>
            </a:pPr>
            <a:r>
              <a:rPr lang="en-US" sz="3600" dirty="0" smtClean="0">
                <a:solidFill>
                  <a:schemeClr val="tx1">
                    <a:lumMod val="75000"/>
                  </a:schemeClr>
                </a:solidFill>
                <a:cs typeface="Trade Gothic Next LT Pro Lt" pitchFamily="34" charset="0"/>
              </a:rPr>
              <a:t>with Composer</a:t>
            </a: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pic>
        <p:nvPicPr>
          <p:cNvPr id="5" name="Picture 4"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778624" y="10706527"/>
            <a:ext cx="2208936" cy="2208936"/>
          </a:xfrm>
          <a:prstGeom prst="rect">
            <a:avLst/>
          </a:prstGeom>
        </p:spPr>
      </p:pic>
      <p:sp>
        <p:nvSpPr>
          <p:cNvPr id="6" name="Rounded Rectangle 5"/>
          <p:cNvSpPr/>
          <p:nvPr/>
        </p:nvSpPr>
        <p:spPr>
          <a:xfrm>
            <a:off x="2584112" y="8054536"/>
            <a:ext cx="20298980" cy="1595199"/>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3200" dirty="0">
                <a:solidFill>
                  <a:schemeClr val="bg2">
                    <a:lumMod val="75000"/>
                  </a:schemeClr>
                </a:solidFill>
                <a:latin typeface="Consolas"/>
                <a:cs typeface="Consolas"/>
              </a:rPr>
              <a:t>&lt;!-- Latest compiled and minified CSS --&gt;</a:t>
            </a:r>
          </a:p>
          <a:p>
            <a:pPr algn="l">
              <a:defRPr/>
            </a:pPr>
            <a:r>
              <a:rPr lang="en-CA" sz="3200" dirty="0">
                <a:solidFill>
                  <a:schemeClr val="accent5">
                    <a:lumMod val="75000"/>
                  </a:schemeClr>
                </a:solidFill>
                <a:latin typeface="Consolas"/>
                <a:cs typeface="Consolas"/>
              </a:rPr>
              <a:t>&lt;link </a:t>
            </a:r>
            <a:r>
              <a:rPr lang="en-CA" sz="3200" dirty="0" err="1">
                <a:solidFill>
                  <a:schemeClr val="accent5">
                    <a:lumMod val="75000"/>
                  </a:schemeClr>
                </a:solidFill>
                <a:latin typeface="Consolas"/>
                <a:cs typeface="Consolas"/>
              </a:rPr>
              <a:t>rel</a:t>
            </a:r>
            <a:r>
              <a:rPr lang="en-CA" sz="3200" dirty="0">
                <a:solidFill>
                  <a:schemeClr val="accent5">
                    <a:lumMod val="75000"/>
                  </a:schemeClr>
                </a:solidFill>
                <a:latin typeface="Consolas"/>
                <a:cs typeface="Consolas"/>
              </a:rPr>
              <a:t>="</a:t>
            </a:r>
            <a:r>
              <a:rPr lang="en-CA" sz="3200" dirty="0" err="1">
                <a:solidFill>
                  <a:schemeClr val="accent5">
                    <a:lumMod val="75000"/>
                  </a:schemeClr>
                </a:solidFill>
                <a:latin typeface="Consolas"/>
                <a:cs typeface="Consolas"/>
              </a:rPr>
              <a:t>stylesheet</a:t>
            </a:r>
            <a:r>
              <a:rPr lang="en-CA" sz="3200" dirty="0">
                <a:solidFill>
                  <a:schemeClr val="accent5">
                    <a:lumMod val="75000"/>
                  </a:schemeClr>
                </a:solidFill>
                <a:latin typeface="Consolas"/>
                <a:cs typeface="Consolas"/>
              </a:rPr>
              <a:t>" </a:t>
            </a:r>
            <a:r>
              <a:rPr lang="en-CA" sz="3200" dirty="0" err="1">
                <a:solidFill>
                  <a:schemeClr val="accent5">
                    <a:lumMod val="75000"/>
                  </a:schemeClr>
                </a:solidFill>
                <a:latin typeface="Consolas"/>
                <a:cs typeface="Consolas"/>
              </a:rPr>
              <a:t>href</a:t>
            </a:r>
            <a:r>
              <a:rPr lang="en-CA" sz="3200" dirty="0">
                <a:solidFill>
                  <a:schemeClr val="accent5">
                    <a:lumMod val="75000"/>
                  </a:schemeClr>
                </a:solidFill>
                <a:latin typeface="Consolas"/>
                <a:cs typeface="Consolas"/>
              </a:rPr>
              <a:t>="https://</a:t>
            </a:r>
            <a:r>
              <a:rPr lang="en-CA" sz="3200" dirty="0" err="1">
                <a:solidFill>
                  <a:schemeClr val="accent5">
                    <a:lumMod val="75000"/>
                  </a:schemeClr>
                </a:solidFill>
                <a:latin typeface="Consolas"/>
                <a:cs typeface="Consolas"/>
              </a:rPr>
              <a:t>maxcdn.bootstrapcdn.com</a:t>
            </a:r>
            <a:r>
              <a:rPr lang="en-CA" sz="3200" dirty="0">
                <a:solidFill>
                  <a:schemeClr val="accent5">
                    <a:lumMod val="75000"/>
                  </a:schemeClr>
                </a:solidFill>
                <a:latin typeface="Consolas"/>
                <a:cs typeface="Consolas"/>
              </a:rPr>
              <a:t>/bootstrap/3.3.5/</a:t>
            </a:r>
            <a:r>
              <a:rPr lang="en-CA" sz="3200" dirty="0" err="1">
                <a:solidFill>
                  <a:schemeClr val="accent5">
                    <a:lumMod val="75000"/>
                  </a:schemeClr>
                </a:solidFill>
                <a:latin typeface="Consolas"/>
                <a:cs typeface="Consolas"/>
              </a:rPr>
              <a:t>css</a:t>
            </a:r>
            <a:r>
              <a:rPr lang="en-CA" sz="3200" dirty="0">
                <a:solidFill>
                  <a:schemeClr val="accent5">
                    <a:lumMod val="75000"/>
                  </a:schemeClr>
                </a:solidFill>
                <a:latin typeface="Consolas"/>
                <a:cs typeface="Consolas"/>
              </a:rPr>
              <a:t>/</a:t>
            </a:r>
            <a:r>
              <a:rPr lang="en-CA" sz="3200" dirty="0" err="1">
                <a:solidFill>
                  <a:schemeClr val="accent5">
                    <a:lumMod val="75000"/>
                  </a:schemeClr>
                </a:solidFill>
                <a:latin typeface="Consolas"/>
                <a:cs typeface="Consolas"/>
              </a:rPr>
              <a:t>bootstrap.min.css</a:t>
            </a:r>
            <a:r>
              <a:rPr lang="en-CA" sz="3200" dirty="0">
                <a:solidFill>
                  <a:schemeClr val="accent5">
                    <a:lumMod val="75000"/>
                  </a:schemeClr>
                </a:solidFill>
                <a:latin typeface="Consolas"/>
                <a:cs typeface="Consolas"/>
              </a:rPr>
              <a:t>"&gt;</a:t>
            </a:r>
          </a:p>
        </p:txBody>
      </p:sp>
      <p:sp>
        <p:nvSpPr>
          <p:cNvPr id="7" name="Rounded Rectangle 6"/>
          <p:cNvSpPr/>
          <p:nvPr/>
        </p:nvSpPr>
        <p:spPr>
          <a:xfrm>
            <a:off x="9976212" y="10340119"/>
            <a:ext cx="6499852" cy="600789"/>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3200" dirty="0">
                <a:solidFill>
                  <a:schemeClr val="accent5">
                    <a:lumMod val="75000"/>
                  </a:schemeClr>
                </a:solidFill>
                <a:latin typeface="Consolas"/>
                <a:cs typeface="Consolas"/>
              </a:rPr>
              <a:t>$ bower install bootstrap</a:t>
            </a:r>
          </a:p>
        </p:txBody>
      </p:sp>
      <p:sp>
        <p:nvSpPr>
          <p:cNvPr id="8" name="Rounded Rectangle 7"/>
          <p:cNvSpPr/>
          <p:nvPr/>
        </p:nvSpPr>
        <p:spPr>
          <a:xfrm>
            <a:off x="9976212" y="11210206"/>
            <a:ext cx="6499852" cy="600789"/>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3200" dirty="0">
                <a:solidFill>
                  <a:schemeClr val="accent5">
                    <a:lumMod val="75000"/>
                  </a:schemeClr>
                </a:solidFill>
                <a:latin typeface="Consolas"/>
                <a:cs typeface="Consolas"/>
              </a:rPr>
              <a:t>$ </a:t>
            </a:r>
            <a:r>
              <a:rPr lang="en-CA" sz="3200" dirty="0" err="1">
                <a:solidFill>
                  <a:schemeClr val="accent5">
                    <a:lumMod val="75000"/>
                  </a:schemeClr>
                </a:solidFill>
                <a:latin typeface="Consolas"/>
                <a:cs typeface="Consolas"/>
              </a:rPr>
              <a:t>npm</a:t>
            </a:r>
            <a:r>
              <a:rPr lang="en-CA" sz="3200" dirty="0">
                <a:solidFill>
                  <a:schemeClr val="accent5">
                    <a:lumMod val="75000"/>
                  </a:schemeClr>
                </a:solidFill>
                <a:latin typeface="Consolas"/>
                <a:cs typeface="Consolas"/>
              </a:rPr>
              <a:t> install bootstrap</a:t>
            </a:r>
          </a:p>
        </p:txBody>
      </p:sp>
      <p:sp>
        <p:nvSpPr>
          <p:cNvPr id="9" name="Rounded Rectangle 8"/>
          <p:cNvSpPr/>
          <p:nvPr/>
        </p:nvSpPr>
        <p:spPr>
          <a:xfrm>
            <a:off x="7054972" y="12023006"/>
            <a:ext cx="9421092" cy="600789"/>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3200" dirty="0">
                <a:solidFill>
                  <a:schemeClr val="accent5">
                    <a:lumMod val="75000"/>
                  </a:schemeClr>
                </a:solidFill>
                <a:latin typeface="Consolas"/>
                <a:cs typeface="Consolas"/>
              </a:rPr>
              <a:t>$ composer require </a:t>
            </a:r>
            <a:r>
              <a:rPr lang="en-CA" sz="3200" dirty="0" err="1">
                <a:solidFill>
                  <a:schemeClr val="accent5">
                    <a:lumMod val="75000"/>
                  </a:schemeClr>
                </a:solidFill>
                <a:latin typeface="Consolas"/>
                <a:cs typeface="Consolas"/>
              </a:rPr>
              <a:t>twbs</a:t>
            </a:r>
            <a:r>
              <a:rPr lang="en-CA" sz="3200" dirty="0">
                <a:solidFill>
                  <a:schemeClr val="accent5">
                    <a:lumMod val="75000"/>
                  </a:schemeClr>
                </a:solidFill>
                <a:latin typeface="Consolas"/>
                <a:cs typeface="Consolas"/>
              </a:rPr>
              <a:t>/bootstrap</a:t>
            </a:r>
          </a:p>
        </p:txBody>
      </p:sp>
      <p:sp>
        <p:nvSpPr>
          <p:cNvPr id="3" name="TextBox 2"/>
          <p:cNvSpPr txBox="1"/>
          <p:nvPr/>
        </p:nvSpPr>
        <p:spPr>
          <a:xfrm>
            <a:off x="15009091" y="12719600"/>
            <a:ext cx="919018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lvl="2" indent="-571500" algn="l" rtl="0" latinLnBrk="1" hangingPunct="0">
              <a:buFont typeface="Wingdings" charset="2"/>
              <a:buChar char="Ø"/>
            </a:pPr>
            <a:r>
              <a:rPr lang="en-US" sz="4000" dirty="0">
                <a:solidFill>
                  <a:schemeClr val="accent3">
                    <a:lumMod val="75000"/>
                  </a:schemeClr>
                </a:solidFill>
              </a:rPr>
              <a:t>http://</a:t>
            </a:r>
            <a:r>
              <a:rPr lang="en-US" sz="4000" dirty="0" err="1">
                <a:solidFill>
                  <a:schemeClr val="accent3">
                    <a:lumMod val="75000"/>
                  </a:schemeClr>
                </a:solidFill>
              </a:rPr>
              <a:t>getbootstrap.com</a:t>
            </a:r>
            <a:r>
              <a:rPr lang="en-US" sz="4000" dirty="0">
                <a:solidFill>
                  <a:schemeClr val="accent3">
                    <a:lumMod val="75000"/>
                  </a:schemeClr>
                </a:solidFill>
              </a:rPr>
              <a:t>/getting-started</a:t>
            </a:r>
            <a:r>
              <a:rPr lang="en-US" sz="4000" dirty="0" smtClean="0">
                <a:solidFill>
                  <a:schemeClr val="accent3">
                    <a:lumMod val="75000"/>
                  </a:schemeClr>
                </a:solidFill>
              </a:rPr>
              <a:t>/</a:t>
            </a:r>
            <a:endParaRPr lang="en-US" sz="4000" dirty="0">
              <a:solidFill>
                <a:schemeClr val="tx1">
                  <a:lumMod val="75000"/>
                </a:schemeClr>
              </a:solidFill>
              <a:cs typeface="Trade Gothic Next LT Pro Lt" pitchFamily="34" charset="0"/>
            </a:endParaRPr>
          </a:p>
        </p:txBody>
      </p:sp>
    </p:spTree>
    <p:extLst>
      <p:ext uri="{BB962C8B-B14F-4D97-AF65-F5344CB8AC3E}">
        <p14:creationId xmlns:p14="http://schemas.microsoft.com/office/powerpoint/2010/main" val="258202566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Basic template</a:t>
            </a:r>
            <a:endParaRPr lang="en-US" dirty="0"/>
          </a:p>
        </p:txBody>
      </p:sp>
      <p:sp>
        <p:nvSpPr>
          <p:cNvPr id="4" name="Content Placeholder 1"/>
          <p:cNvSpPr txBox="1">
            <a:spLocks/>
          </p:cNvSpPr>
          <p:nvPr/>
        </p:nvSpPr>
        <p:spPr>
          <a:xfrm>
            <a:off x="673101" y="2478229"/>
            <a:ext cx="22487082" cy="10914497"/>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736600" lvl="2" indent="0" algn="l">
              <a:spcBef>
                <a:spcPct val="25000"/>
              </a:spcBef>
              <a:buSzPct val="75000"/>
              <a:buNone/>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7" name="Rounded Rectangle 6"/>
          <p:cNvSpPr/>
          <p:nvPr/>
        </p:nvSpPr>
        <p:spPr>
          <a:xfrm>
            <a:off x="2794001" y="2445211"/>
            <a:ext cx="18819091" cy="10544887"/>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2800" dirty="0" smtClean="0">
                <a:solidFill>
                  <a:schemeClr val="tx1">
                    <a:lumMod val="75000"/>
                  </a:schemeClr>
                </a:solidFill>
                <a:latin typeface="Consolas"/>
                <a:cs typeface="Consolas"/>
              </a:rPr>
              <a:t>&lt;!DOCTYPE html&gt;</a:t>
            </a:r>
          </a:p>
          <a:p>
            <a:pPr algn="l">
              <a:defRPr/>
            </a:pPr>
            <a:r>
              <a:rPr lang="en-CA" sz="2800" dirty="0" smtClean="0">
                <a:solidFill>
                  <a:schemeClr val="tx1">
                    <a:lumMod val="75000"/>
                  </a:schemeClr>
                </a:solidFill>
                <a:latin typeface="Consolas"/>
                <a:cs typeface="Consolas"/>
              </a:rPr>
              <a:t>&lt;html </a:t>
            </a:r>
            <a:r>
              <a:rPr lang="en-CA" sz="2800" dirty="0" err="1" smtClean="0">
                <a:solidFill>
                  <a:schemeClr val="tx1">
                    <a:lumMod val="75000"/>
                  </a:schemeClr>
                </a:solidFill>
                <a:latin typeface="Consolas"/>
                <a:cs typeface="Consolas"/>
              </a:rPr>
              <a:t>lang</a:t>
            </a:r>
            <a:r>
              <a:rPr lang="en-CA" sz="2800" dirty="0" smtClean="0">
                <a:solidFill>
                  <a:schemeClr val="tx1">
                    <a:lumMod val="75000"/>
                  </a:schemeClr>
                </a:solidFill>
                <a:latin typeface="Consolas"/>
                <a:cs typeface="Consolas"/>
              </a:rPr>
              <a:t>="en"&gt;</a:t>
            </a:r>
          </a:p>
          <a:p>
            <a:pPr algn="l">
              <a:defRPr/>
            </a:pPr>
            <a:r>
              <a:rPr lang="en-CA" sz="2800" dirty="0" smtClean="0">
                <a:solidFill>
                  <a:schemeClr val="tx1">
                    <a:lumMod val="75000"/>
                  </a:schemeClr>
                </a:solidFill>
                <a:latin typeface="Consolas"/>
                <a:cs typeface="Consolas"/>
              </a:rPr>
              <a:t>  &lt;head&gt;</a:t>
            </a:r>
          </a:p>
          <a:p>
            <a:pPr algn="l">
              <a:defRPr/>
            </a:pPr>
            <a:r>
              <a:rPr lang="en-CA" sz="2800" dirty="0" smtClean="0">
                <a:solidFill>
                  <a:schemeClr val="tx1">
                    <a:lumMod val="75000"/>
                  </a:schemeClr>
                </a:solidFill>
                <a:latin typeface="Consolas"/>
                <a:cs typeface="Consolas"/>
              </a:rPr>
              <a:t>    </a:t>
            </a:r>
            <a:r>
              <a:rPr lang="en-CA" sz="2800" dirty="0" smtClean="0">
                <a:solidFill>
                  <a:schemeClr val="accent3">
                    <a:lumMod val="75000"/>
                  </a:schemeClr>
                </a:solidFill>
                <a:latin typeface="Consolas"/>
                <a:cs typeface="Consolas"/>
              </a:rPr>
              <a:t>&lt;meta charset="utf-8"&gt;</a:t>
            </a:r>
          </a:p>
          <a:p>
            <a:pPr algn="l">
              <a:defRPr/>
            </a:pPr>
            <a:r>
              <a:rPr lang="en-CA" sz="2800" dirty="0" smtClean="0">
                <a:solidFill>
                  <a:schemeClr val="accent3">
                    <a:lumMod val="75000"/>
                  </a:schemeClr>
                </a:solidFill>
                <a:latin typeface="Consolas"/>
                <a:cs typeface="Consolas"/>
              </a:rPr>
              <a:t>    &lt;meta http-</a:t>
            </a:r>
            <a:r>
              <a:rPr lang="en-CA" sz="2800" dirty="0" err="1" smtClean="0">
                <a:solidFill>
                  <a:schemeClr val="accent3">
                    <a:lumMod val="75000"/>
                  </a:schemeClr>
                </a:solidFill>
                <a:latin typeface="Consolas"/>
                <a:cs typeface="Consolas"/>
              </a:rPr>
              <a:t>equiv</a:t>
            </a:r>
            <a:r>
              <a:rPr lang="en-CA" sz="2800" dirty="0" smtClean="0">
                <a:solidFill>
                  <a:schemeClr val="accent3">
                    <a:lumMod val="75000"/>
                  </a:schemeClr>
                </a:solidFill>
                <a:latin typeface="Consolas"/>
                <a:cs typeface="Consolas"/>
              </a:rPr>
              <a:t>="X-UA-Compatible" content="IE=edge"&gt;</a:t>
            </a:r>
          </a:p>
          <a:p>
            <a:pPr algn="l">
              <a:defRPr/>
            </a:pPr>
            <a:r>
              <a:rPr lang="en-CA" sz="2800" dirty="0" smtClean="0">
                <a:solidFill>
                  <a:schemeClr val="accent3">
                    <a:lumMod val="75000"/>
                  </a:schemeClr>
                </a:solidFill>
                <a:latin typeface="Consolas"/>
                <a:cs typeface="Consolas"/>
              </a:rPr>
              <a:t>    &lt;meta name="viewport" content="width=device-width, initial-scale=1"&gt;</a:t>
            </a:r>
          </a:p>
          <a:p>
            <a:pPr algn="l">
              <a:defRPr/>
            </a:pPr>
            <a:endParaRPr lang="en-CA" sz="2800" dirty="0" smtClean="0">
              <a:solidFill>
                <a:schemeClr val="accent3">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	&lt;title&gt;Bootstrap 101 Template&lt;/title&gt;</a:t>
            </a:r>
          </a:p>
          <a:p>
            <a:pPr algn="l">
              <a:defRPr/>
            </a:pPr>
            <a:endParaRPr lang="en-CA" sz="2800" dirty="0" smtClean="0">
              <a:solidFill>
                <a:schemeClr val="tx1">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	</a:t>
            </a:r>
            <a:r>
              <a:rPr lang="en-CA" sz="2800" dirty="0" smtClean="0">
                <a:solidFill>
                  <a:srgbClr val="7700BE"/>
                </a:solidFill>
                <a:latin typeface="Consolas"/>
                <a:cs typeface="Consolas"/>
              </a:rPr>
              <a:t>&lt;link </a:t>
            </a:r>
            <a:r>
              <a:rPr lang="en-CA" sz="2800" dirty="0" err="1">
                <a:solidFill>
                  <a:srgbClr val="7700BE"/>
                </a:solidFill>
                <a:latin typeface="Consolas"/>
                <a:cs typeface="Consolas"/>
              </a:rPr>
              <a:t>rel</a:t>
            </a:r>
            <a:r>
              <a:rPr lang="en-CA" sz="2800" dirty="0">
                <a:solidFill>
                  <a:srgbClr val="7700BE"/>
                </a:solidFill>
                <a:latin typeface="Consolas"/>
                <a:cs typeface="Consolas"/>
              </a:rPr>
              <a:t>="</a:t>
            </a:r>
            <a:r>
              <a:rPr lang="en-CA" sz="2800" dirty="0" err="1" smtClean="0">
                <a:solidFill>
                  <a:srgbClr val="7700BE"/>
                </a:solidFill>
                <a:latin typeface="Consolas"/>
                <a:cs typeface="Consolas"/>
              </a:rPr>
              <a:t>stylesheet</a:t>
            </a:r>
            <a:r>
              <a:rPr lang="en-CA" sz="2800" dirty="0" smtClean="0">
                <a:solidFill>
                  <a:srgbClr val="7700BE"/>
                </a:solidFill>
                <a:latin typeface="Consolas"/>
                <a:cs typeface="Consolas"/>
              </a:rPr>
              <a:t>" </a:t>
            </a:r>
            <a:r>
              <a:rPr lang="en-CA" sz="2800" dirty="0" err="1" smtClean="0">
                <a:solidFill>
                  <a:srgbClr val="7700BE"/>
                </a:solidFill>
                <a:latin typeface="Consolas"/>
                <a:cs typeface="Consolas"/>
              </a:rPr>
              <a:t>href</a:t>
            </a:r>
            <a:r>
              <a:rPr lang="en-CA" sz="2800" dirty="0" smtClean="0">
                <a:solidFill>
                  <a:srgbClr val="7700BE"/>
                </a:solidFill>
                <a:latin typeface="Consolas"/>
                <a:cs typeface="Consolas"/>
              </a:rPr>
              <a:t>=</a:t>
            </a:r>
            <a:r>
              <a:rPr lang="en-CA" sz="2800" dirty="0">
                <a:solidFill>
                  <a:srgbClr val="7700BE"/>
                </a:solidFill>
                <a:latin typeface="Consolas"/>
                <a:cs typeface="Consolas"/>
              </a:rPr>
              <a:t>"</a:t>
            </a:r>
            <a:r>
              <a:rPr lang="en-CA" sz="2800" dirty="0" smtClean="0">
                <a:solidFill>
                  <a:srgbClr val="7700BE"/>
                </a:solidFill>
                <a:latin typeface="Consolas"/>
                <a:cs typeface="Consolas"/>
              </a:rPr>
              <a:t>http://</a:t>
            </a:r>
            <a:r>
              <a:rPr lang="en-CA" sz="2800" dirty="0" err="1" smtClean="0">
                <a:solidFill>
                  <a:srgbClr val="7700BE"/>
                </a:solidFill>
                <a:latin typeface="Consolas"/>
                <a:cs typeface="Consolas"/>
              </a:rPr>
              <a:t>maxcdn.bootstrapcdn.com</a:t>
            </a:r>
            <a:r>
              <a:rPr lang="en-CA" sz="2800" dirty="0" smtClean="0">
                <a:solidFill>
                  <a:srgbClr val="7700BE"/>
                </a:solidFill>
                <a:latin typeface="Consolas"/>
                <a:cs typeface="Consolas"/>
              </a:rPr>
              <a:t>/bootstrap/3.3.5/</a:t>
            </a:r>
            <a:r>
              <a:rPr lang="en-CA" sz="2800" dirty="0" err="1" smtClean="0">
                <a:solidFill>
                  <a:srgbClr val="7700BE"/>
                </a:solidFill>
                <a:latin typeface="Consolas"/>
                <a:cs typeface="Consolas"/>
              </a:rPr>
              <a:t>css</a:t>
            </a:r>
            <a:r>
              <a:rPr lang="en-CA" sz="2800" dirty="0" smtClean="0">
                <a:solidFill>
                  <a:srgbClr val="7700BE"/>
                </a:solidFill>
                <a:latin typeface="Consolas"/>
                <a:cs typeface="Consolas"/>
              </a:rPr>
              <a:t>/	</a:t>
            </a:r>
            <a:r>
              <a:rPr lang="en-CA" sz="2800" dirty="0" err="1" smtClean="0">
                <a:solidFill>
                  <a:srgbClr val="7700BE"/>
                </a:solidFill>
                <a:latin typeface="Consolas"/>
                <a:cs typeface="Consolas"/>
              </a:rPr>
              <a:t>bootstrap.min.css</a:t>
            </a:r>
            <a:r>
              <a:rPr lang="en-CA" sz="2800" dirty="0" smtClean="0">
                <a:solidFill>
                  <a:srgbClr val="7700BE"/>
                </a:solidFill>
                <a:latin typeface="Consolas"/>
                <a:cs typeface="Consolas"/>
              </a:rPr>
              <a:t>"&gt;</a:t>
            </a:r>
          </a:p>
          <a:p>
            <a:pPr algn="l">
              <a:defRPr/>
            </a:pPr>
            <a:r>
              <a:rPr lang="en-CA" sz="2800" dirty="0">
                <a:solidFill>
                  <a:srgbClr val="7700BE"/>
                </a:solidFill>
                <a:latin typeface="Consolas"/>
                <a:cs typeface="Consolas"/>
              </a:rPr>
              <a:t>	</a:t>
            </a:r>
            <a:r>
              <a:rPr lang="en-CA" sz="2800" dirty="0" smtClean="0">
                <a:solidFill>
                  <a:schemeClr val="bg2">
                    <a:lumMod val="75000"/>
                  </a:schemeClr>
                </a:solidFill>
                <a:latin typeface="Consolas"/>
                <a:cs typeface="Consolas"/>
                <a:sym typeface="Wingdings"/>
              </a:rPr>
              <a:t>&lt;!-- Optional Theme --&gt; </a:t>
            </a:r>
            <a:endParaRPr lang="en-CA" sz="2800" dirty="0" smtClean="0">
              <a:solidFill>
                <a:schemeClr val="bg2">
                  <a:lumMod val="75000"/>
                </a:schemeClr>
              </a:solidFill>
              <a:latin typeface="Consolas"/>
              <a:cs typeface="Consolas"/>
            </a:endParaRPr>
          </a:p>
          <a:p>
            <a:pPr algn="l">
              <a:defRPr/>
            </a:pPr>
            <a:r>
              <a:rPr lang="en-CA" sz="2800" dirty="0" smtClean="0">
                <a:solidFill>
                  <a:schemeClr val="bg2">
                    <a:lumMod val="75000"/>
                  </a:schemeClr>
                </a:solidFill>
                <a:latin typeface="Consolas"/>
                <a:cs typeface="Consolas"/>
              </a:rPr>
              <a:t>	&lt;</a:t>
            </a:r>
            <a:r>
              <a:rPr lang="en-CA" sz="2800" dirty="0">
                <a:solidFill>
                  <a:schemeClr val="bg2">
                    <a:lumMod val="75000"/>
                  </a:schemeClr>
                </a:solidFill>
                <a:latin typeface="Consolas"/>
                <a:cs typeface="Consolas"/>
              </a:rPr>
              <a:t>link </a:t>
            </a:r>
            <a:r>
              <a:rPr lang="en-CA" sz="2800" dirty="0" err="1">
                <a:solidFill>
                  <a:schemeClr val="bg2">
                    <a:lumMod val="75000"/>
                  </a:schemeClr>
                </a:solidFill>
                <a:latin typeface="Consolas"/>
                <a:cs typeface="Consolas"/>
              </a:rPr>
              <a:t>rel</a:t>
            </a:r>
            <a:r>
              <a:rPr lang="en-CA" sz="2800" dirty="0">
                <a:solidFill>
                  <a:schemeClr val="bg2">
                    <a:lumMod val="75000"/>
                  </a:schemeClr>
                </a:solidFill>
                <a:latin typeface="Consolas"/>
                <a:cs typeface="Consolas"/>
              </a:rPr>
              <a:t>="</a:t>
            </a:r>
            <a:r>
              <a:rPr lang="en-CA" sz="2800" dirty="0" err="1">
                <a:solidFill>
                  <a:schemeClr val="bg2">
                    <a:lumMod val="75000"/>
                  </a:schemeClr>
                </a:solidFill>
                <a:latin typeface="Consolas"/>
                <a:cs typeface="Consolas"/>
              </a:rPr>
              <a:t>stylesheet</a:t>
            </a:r>
            <a:r>
              <a:rPr lang="en-CA" sz="2800" dirty="0">
                <a:solidFill>
                  <a:schemeClr val="bg2">
                    <a:lumMod val="75000"/>
                  </a:schemeClr>
                </a:solidFill>
                <a:latin typeface="Consolas"/>
                <a:cs typeface="Consolas"/>
              </a:rPr>
              <a:t>" </a:t>
            </a:r>
            <a:r>
              <a:rPr lang="en-CA" sz="2800" dirty="0" err="1">
                <a:solidFill>
                  <a:schemeClr val="bg2">
                    <a:lumMod val="75000"/>
                  </a:schemeClr>
                </a:solidFill>
                <a:latin typeface="Consolas"/>
                <a:cs typeface="Consolas"/>
              </a:rPr>
              <a:t>href</a:t>
            </a:r>
            <a:r>
              <a:rPr lang="en-CA" sz="2800" dirty="0">
                <a:solidFill>
                  <a:schemeClr val="bg2">
                    <a:lumMod val="75000"/>
                  </a:schemeClr>
                </a:solidFill>
                <a:latin typeface="Consolas"/>
                <a:cs typeface="Consolas"/>
              </a:rPr>
              <a:t>="http://</a:t>
            </a:r>
            <a:r>
              <a:rPr lang="en-CA" sz="2800" dirty="0" err="1">
                <a:solidFill>
                  <a:schemeClr val="bg2">
                    <a:lumMod val="75000"/>
                  </a:schemeClr>
                </a:solidFill>
                <a:latin typeface="Consolas"/>
                <a:cs typeface="Consolas"/>
              </a:rPr>
              <a:t>maxcdn.bootstrapcdn.com</a:t>
            </a:r>
            <a:r>
              <a:rPr lang="en-CA" sz="2800" dirty="0">
                <a:solidFill>
                  <a:schemeClr val="bg2">
                    <a:lumMod val="75000"/>
                  </a:schemeClr>
                </a:solidFill>
                <a:latin typeface="Consolas"/>
                <a:cs typeface="Consolas"/>
              </a:rPr>
              <a:t>/bootstrap/3.3.5/</a:t>
            </a:r>
            <a:r>
              <a:rPr lang="en-CA" sz="2800" dirty="0" err="1">
                <a:solidFill>
                  <a:schemeClr val="bg2">
                    <a:lumMod val="75000"/>
                  </a:schemeClr>
                </a:solidFill>
                <a:latin typeface="Consolas"/>
                <a:cs typeface="Consolas"/>
              </a:rPr>
              <a:t>css</a:t>
            </a:r>
            <a:r>
              <a:rPr lang="en-CA" sz="2800" dirty="0">
                <a:solidFill>
                  <a:schemeClr val="bg2">
                    <a:lumMod val="75000"/>
                  </a:schemeClr>
                </a:solidFill>
                <a:latin typeface="Consolas"/>
                <a:cs typeface="Consolas"/>
              </a:rPr>
              <a:t>/	</a:t>
            </a:r>
            <a:r>
              <a:rPr lang="en-CA" sz="2800" dirty="0" smtClean="0">
                <a:solidFill>
                  <a:schemeClr val="bg2">
                    <a:lumMod val="75000"/>
                  </a:schemeClr>
                </a:solidFill>
                <a:latin typeface="Consolas"/>
                <a:cs typeface="Consolas"/>
              </a:rPr>
              <a:t>bootstrap-</a:t>
            </a:r>
            <a:r>
              <a:rPr lang="en-CA" sz="2800" dirty="0" err="1" smtClean="0">
                <a:solidFill>
                  <a:schemeClr val="bg2">
                    <a:lumMod val="75000"/>
                  </a:schemeClr>
                </a:solidFill>
                <a:latin typeface="Consolas"/>
                <a:cs typeface="Consolas"/>
              </a:rPr>
              <a:t>theme.min.css</a:t>
            </a:r>
            <a:r>
              <a:rPr lang="en-CA" sz="2800" dirty="0" smtClean="0">
                <a:solidFill>
                  <a:schemeClr val="bg2">
                    <a:lumMod val="75000"/>
                  </a:schemeClr>
                </a:solidFill>
                <a:latin typeface="Consolas"/>
                <a:cs typeface="Consolas"/>
              </a:rPr>
              <a:t>”&gt;</a:t>
            </a:r>
            <a:endParaRPr lang="en-CA" sz="2800" dirty="0" smtClean="0">
              <a:solidFill>
                <a:srgbClr val="7700BE"/>
              </a:solidFill>
              <a:latin typeface="Consolas"/>
              <a:cs typeface="Consolas"/>
            </a:endParaRPr>
          </a:p>
          <a:p>
            <a:pPr algn="l">
              <a:defRPr/>
            </a:pPr>
            <a:endParaRPr lang="en-CA" sz="2800" dirty="0" smtClean="0">
              <a:solidFill>
                <a:schemeClr val="tx1">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&lt;/head&gt;</a:t>
            </a:r>
          </a:p>
          <a:p>
            <a:pPr algn="l">
              <a:defRPr/>
            </a:pPr>
            <a:r>
              <a:rPr lang="en-CA" sz="2800" dirty="0" smtClean="0">
                <a:solidFill>
                  <a:schemeClr val="tx1">
                    <a:lumMod val="75000"/>
                  </a:schemeClr>
                </a:solidFill>
                <a:latin typeface="Consolas"/>
                <a:cs typeface="Consolas"/>
              </a:rPr>
              <a:t>  &lt;body&gt;</a:t>
            </a:r>
          </a:p>
          <a:p>
            <a:pPr algn="l">
              <a:defRPr/>
            </a:pPr>
            <a:r>
              <a:rPr lang="en-CA" sz="2800" dirty="0" smtClean="0">
                <a:solidFill>
                  <a:schemeClr val="tx1">
                    <a:lumMod val="75000"/>
                  </a:schemeClr>
                </a:solidFill>
                <a:latin typeface="Consolas"/>
                <a:cs typeface="Consolas"/>
              </a:rPr>
              <a:t>    &lt;h1&gt;Hello world!&lt;/h1&gt;</a:t>
            </a:r>
          </a:p>
          <a:p>
            <a:pPr algn="l">
              <a:defRPr/>
            </a:pPr>
            <a:r>
              <a:rPr lang="en-CA" sz="2800" dirty="0" smtClean="0">
                <a:solidFill>
                  <a:schemeClr val="tx1">
                    <a:lumMod val="75000"/>
                  </a:schemeClr>
                </a:solidFill>
                <a:latin typeface="Consolas"/>
                <a:cs typeface="Consolas"/>
              </a:rPr>
              <a:t>	</a:t>
            </a:r>
          </a:p>
          <a:p>
            <a:pPr algn="l">
              <a:defRPr/>
            </a:pPr>
            <a:r>
              <a:rPr lang="en-CA" sz="2800" dirty="0" smtClean="0">
                <a:solidFill>
                  <a:schemeClr val="tx1">
                    <a:lumMod val="75000"/>
                  </a:schemeClr>
                </a:solidFill>
                <a:latin typeface="Consolas"/>
                <a:cs typeface="Consolas"/>
              </a:rPr>
              <a:t>	</a:t>
            </a:r>
            <a:r>
              <a:rPr lang="en-CA" sz="2800" dirty="0" smtClean="0">
                <a:solidFill>
                  <a:schemeClr val="accent1">
                    <a:lumMod val="75000"/>
                  </a:schemeClr>
                </a:solidFill>
                <a:latin typeface="Consolas"/>
                <a:cs typeface="Consolas"/>
              </a:rPr>
              <a:t>&lt;script </a:t>
            </a:r>
            <a:r>
              <a:rPr lang="en-CA" sz="2800" dirty="0" err="1" smtClean="0">
                <a:solidFill>
                  <a:schemeClr val="accent1">
                    <a:lumMod val="75000"/>
                  </a:schemeClr>
                </a:solidFill>
                <a:latin typeface="Consolas"/>
                <a:cs typeface="Consolas"/>
              </a:rPr>
              <a:t>src</a:t>
            </a:r>
            <a:r>
              <a:rPr lang="en-CA" sz="2800" dirty="0" smtClean="0">
                <a:solidFill>
                  <a:schemeClr val="accent1">
                    <a:lumMod val="75000"/>
                  </a:schemeClr>
                </a:solidFill>
                <a:latin typeface="Consolas"/>
                <a:cs typeface="Consolas"/>
              </a:rPr>
              <a:t>="https://</a:t>
            </a:r>
            <a:r>
              <a:rPr lang="en-CA" sz="2800" dirty="0" err="1" smtClean="0">
                <a:solidFill>
                  <a:schemeClr val="accent1">
                    <a:lumMod val="75000"/>
                  </a:schemeClr>
                </a:solidFill>
                <a:latin typeface="Consolas"/>
                <a:cs typeface="Consolas"/>
              </a:rPr>
              <a:t>ajax.googleapis.com</a:t>
            </a:r>
            <a:r>
              <a:rPr lang="en-CA" sz="2800" dirty="0" smtClean="0">
                <a:solidFill>
                  <a:schemeClr val="accent1">
                    <a:lumMod val="75000"/>
                  </a:schemeClr>
                </a:solidFill>
                <a:latin typeface="Consolas"/>
                <a:cs typeface="Consolas"/>
              </a:rPr>
              <a:t>/</a:t>
            </a:r>
            <a:r>
              <a:rPr lang="en-CA" sz="2800" dirty="0" err="1" smtClean="0">
                <a:solidFill>
                  <a:schemeClr val="accent1">
                    <a:lumMod val="75000"/>
                  </a:schemeClr>
                </a:solidFill>
                <a:latin typeface="Consolas"/>
                <a:cs typeface="Consolas"/>
              </a:rPr>
              <a:t>ajax</a:t>
            </a:r>
            <a:r>
              <a:rPr lang="en-CA" sz="2800" dirty="0" smtClean="0">
                <a:solidFill>
                  <a:schemeClr val="accent1">
                    <a:lumMod val="75000"/>
                  </a:schemeClr>
                </a:solidFill>
                <a:latin typeface="Consolas"/>
                <a:cs typeface="Consolas"/>
              </a:rPr>
              <a:t>/</a:t>
            </a:r>
            <a:r>
              <a:rPr lang="en-CA" sz="2800" dirty="0" smtClean="0">
                <a:solidFill>
                  <a:srgbClr val="51868F"/>
                </a:solidFill>
                <a:latin typeface="Consolas"/>
                <a:cs typeface="Consolas"/>
              </a:rPr>
              <a:t>libs/</a:t>
            </a:r>
            <a:r>
              <a:rPr lang="en-CA" sz="2800" dirty="0" err="1" smtClean="0">
                <a:solidFill>
                  <a:schemeClr val="accent1">
                    <a:lumMod val="75000"/>
                  </a:schemeClr>
                </a:solidFill>
                <a:latin typeface="Consolas"/>
                <a:cs typeface="Consolas"/>
              </a:rPr>
              <a:t>jquery</a:t>
            </a:r>
            <a:r>
              <a:rPr lang="en-CA" sz="2800" dirty="0" smtClean="0">
                <a:solidFill>
                  <a:schemeClr val="accent1">
                    <a:lumMod val="75000"/>
                  </a:schemeClr>
                </a:solidFill>
                <a:latin typeface="Consolas"/>
                <a:cs typeface="Consolas"/>
              </a:rPr>
              <a:t>/1.11.3/</a:t>
            </a:r>
            <a:r>
              <a:rPr lang="en-CA" sz="2800" dirty="0" err="1" smtClean="0">
                <a:solidFill>
                  <a:schemeClr val="accent1">
                    <a:lumMod val="75000"/>
                  </a:schemeClr>
                </a:solidFill>
                <a:latin typeface="Consolas"/>
                <a:cs typeface="Consolas"/>
              </a:rPr>
              <a:t>jquery.min.js</a:t>
            </a:r>
            <a:r>
              <a:rPr lang="en-CA" sz="2800" dirty="0" smtClean="0">
                <a:solidFill>
                  <a:schemeClr val="accent1">
                    <a:lumMod val="75000"/>
                  </a:schemeClr>
                </a:solidFill>
                <a:latin typeface="Consolas"/>
                <a:cs typeface="Consolas"/>
              </a:rPr>
              <a:t>"&gt;&lt;/script&gt;</a:t>
            </a:r>
          </a:p>
          <a:p>
            <a:pPr algn="l">
              <a:defRPr/>
            </a:pPr>
            <a:r>
              <a:rPr lang="en-CA" sz="2800" dirty="0" smtClean="0">
                <a:solidFill>
                  <a:schemeClr val="tx1">
                    <a:lumMod val="75000"/>
                  </a:schemeClr>
                </a:solidFill>
                <a:latin typeface="Consolas"/>
                <a:cs typeface="Consolas"/>
              </a:rPr>
              <a:t>	</a:t>
            </a:r>
            <a:r>
              <a:rPr lang="en-CA" sz="2800" dirty="0" smtClean="0">
                <a:solidFill>
                  <a:schemeClr val="bg1">
                    <a:lumMod val="75000"/>
                    <a:lumOff val="25000"/>
                  </a:schemeClr>
                </a:solidFill>
                <a:latin typeface="Consolas"/>
                <a:cs typeface="Consolas"/>
              </a:rPr>
              <a:t>&lt;script </a:t>
            </a:r>
            <a:r>
              <a:rPr lang="en-CA" sz="2800" dirty="0" err="1" smtClean="0">
                <a:solidFill>
                  <a:schemeClr val="bg1">
                    <a:lumMod val="75000"/>
                    <a:lumOff val="25000"/>
                  </a:schemeClr>
                </a:solidFill>
                <a:latin typeface="Consolas"/>
                <a:cs typeface="Consolas"/>
              </a:rPr>
              <a:t>src</a:t>
            </a:r>
            <a:r>
              <a:rPr lang="en-CA" sz="2800" dirty="0" smtClean="0">
                <a:solidFill>
                  <a:schemeClr val="bg1">
                    <a:lumMod val="75000"/>
                    <a:lumOff val="25000"/>
                  </a:schemeClr>
                </a:solidFill>
                <a:latin typeface="Consolas"/>
                <a:cs typeface="Consolas"/>
              </a:rPr>
              <a:t>="https://</a:t>
            </a:r>
            <a:r>
              <a:rPr lang="en-CA" sz="2800" dirty="0" err="1" smtClean="0">
                <a:solidFill>
                  <a:schemeClr val="bg1">
                    <a:lumMod val="75000"/>
                    <a:lumOff val="25000"/>
                  </a:schemeClr>
                </a:solidFill>
                <a:latin typeface="Consolas"/>
                <a:cs typeface="Consolas"/>
              </a:rPr>
              <a:t>maxcdn.bootstrapcdn.com</a:t>
            </a:r>
            <a:r>
              <a:rPr lang="en-CA" sz="2800" dirty="0" smtClean="0">
                <a:solidFill>
                  <a:schemeClr val="bg1">
                    <a:lumMod val="75000"/>
                    <a:lumOff val="25000"/>
                  </a:schemeClr>
                </a:solidFill>
                <a:latin typeface="Consolas"/>
                <a:cs typeface="Consolas"/>
              </a:rPr>
              <a:t>/bootstrap/3.3.5/</a:t>
            </a:r>
            <a:r>
              <a:rPr lang="en-CA" sz="2800" dirty="0" err="1" smtClean="0">
                <a:solidFill>
                  <a:schemeClr val="bg1">
                    <a:lumMod val="75000"/>
                    <a:lumOff val="25000"/>
                  </a:schemeClr>
                </a:solidFill>
                <a:latin typeface="Consolas"/>
                <a:cs typeface="Consolas"/>
              </a:rPr>
              <a:t>js</a:t>
            </a:r>
            <a:r>
              <a:rPr lang="en-CA" sz="2800" dirty="0" smtClean="0">
                <a:solidFill>
                  <a:schemeClr val="bg1">
                    <a:lumMod val="75000"/>
                    <a:lumOff val="25000"/>
                  </a:schemeClr>
                </a:solidFill>
                <a:latin typeface="Consolas"/>
                <a:cs typeface="Consolas"/>
              </a:rPr>
              <a:t>/</a:t>
            </a:r>
            <a:r>
              <a:rPr lang="en-CA" sz="2800" dirty="0" err="1" smtClean="0">
                <a:solidFill>
                  <a:schemeClr val="bg1">
                    <a:lumMod val="75000"/>
                    <a:lumOff val="25000"/>
                  </a:schemeClr>
                </a:solidFill>
                <a:latin typeface="Consolas"/>
                <a:cs typeface="Consolas"/>
              </a:rPr>
              <a:t>bootstrap.min.js</a:t>
            </a:r>
            <a:r>
              <a:rPr lang="en-CA" sz="2800" dirty="0" smtClean="0">
                <a:solidFill>
                  <a:schemeClr val="bg1">
                    <a:lumMod val="75000"/>
                    <a:lumOff val="25000"/>
                  </a:schemeClr>
                </a:solidFill>
                <a:latin typeface="Consolas"/>
                <a:cs typeface="Consolas"/>
              </a:rPr>
              <a:t>"&gt;&lt;/	script&gt;</a:t>
            </a:r>
          </a:p>
          <a:p>
            <a:pPr algn="l">
              <a:defRPr/>
            </a:pPr>
            <a:r>
              <a:rPr lang="en-CA" sz="2800" dirty="0" smtClean="0">
                <a:solidFill>
                  <a:schemeClr val="tx1">
                    <a:lumMod val="75000"/>
                  </a:schemeClr>
                </a:solidFill>
                <a:latin typeface="Consolas"/>
                <a:cs typeface="Consolas"/>
              </a:rPr>
              <a:t>  &lt;/body&gt;</a:t>
            </a:r>
          </a:p>
          <a:p>
            <a:pPr algn="l">
              <a:defRPr/>
            </a:pPr>
            <a:r>
              <a:rPr lang="en-CA" sz="2800" dirty="0" smtClean="0">
                <a:solidFill>
                  <a:schemeClr val="tx1">
                    <a:lumMod val="75000"/>
                  </a:schemeClr>
                </a:solidFill>
                <a:latin typeface="Consolas"/>
                <a:cs typeface="Consolas"/>
              </a:rPr>
              <a:t>&lt;/html&gt;</a:t>
            </a:r>
            <a:endParaRPr lang="en-CA" sz="2800" dirty="0">
              <a:solidFill>
                <a:schemeClr val="tx1">
                  <a:lumMod val="75000"/>
                </a:schemeClr>
              </a:solidFill>
              <a:latin typeface="Consolas"/>
              <a:cs typeface="Consolas"/>
            </a:endParaRPr>
          </a:p>
        </p:txBody>
      </p:sp>
      <p:sp>
        <p:nvSpPr>
          <p:cNvPr id="10" name="TextBox 9"/>
          <p:cNvSpPr txBox="1"/>
          <p:nvPr/>
        </p:nvSpPr>
        <p:spPr>
          <a:xfrm>
            <a:off x="17858510" y="609516"/>
            <a:ext cx="5865090"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defRPr/>
            </a:pPr>
            <a:r>
              <a:rPr lang="en-CA" sz="3200" dirty="0" smtClean="0">
                <a:solidFill>
                  <a:schemeClr val="tx1">
                    <a:lumMod val="75000"/>
                  </a:schemeClr>
                </a:solidFill>
                <a:latin typeface="+mj-lt"/>
                <a:cs typeface="Consolas"/>
              </a:rPr>
              <a:t>These 3 </a:t>
            </a:r>
            <a:r>
              <a:rPr lang="en-CA" sz="3200" dirty="0">
                <a:solidFill>
                  <a:schemeClr val="tx1">
                    <a:lumMod val="75000"/>
                  </a:schemeClr>
                </a:solidFill>
                <a:latin typeface="+mj-lt"/>
                <a:cs typeface="Consolas"/>
              </a:rPr>
              <a:t>meta tags </a:t>
            </a:r>
            <a:r>
              <a:rPr lang="en-CA" sz="3200" b="1" dirty="0" smtClean="0">
                <a:solidFill>
                  <a:srgbClr val="A37113"/>
                </a:solidFill>
                <a:latin typeface="+mj-lt"/>
                <a:cs typeface="Consolas"/>
              </a:rPr>
              <a:t>must</a:t>
            </a:r>
            <a:r>
              <a:rPr lang="en-CA" sz="3200" dirty="0" smtClean="0">
                <a:solidFill>
                  <a:schemeClr val="tx1">
                    <a:lumMod val="75000"/>
                  </a:schemeClr>
                </a:solidFill>
                <a:latin typeface="+mj-lt"/>
                <a:cs typeface="Consolas"/>
              </a:rPr>
              <a:t> come </a:t>
            </a:r>
            <a:r>
              <a:rPr lang="en-CA" sz="3200" dirty="0">
                <a:solidFill>
                  <a:schemeClr val="tx1">
                    <a:lumMod val="75000"/>
                  </a:schemeClr>
                </a:solidFill>
                <a:latin typeface="+mj-lt"/>
                <a:cs typeface="Consolas"/>
              </a:rPr>
              <a:t>first in the head; any other head content must come </a:t>
            </a:r>
            <a:r>
              <a:rPr lang="en-CA" sz="3200" dirty="0" smtClean="0">
                <a:solidFill>
                  <a:srgbClr val="A37113"/>
                </a:solidFill>
                <a:latin typeface="+mj-lt"/>
                <a:cs typeface="Consolas"/>
              </a:rPr>
              <a:t>after</a:t>
            </a:r>
            <a:r>
              <a:rPr lang="en-CA" sz="3200" dirty="0" smtClean="0">
                <a:solidFill>
                  <a:schemeClr val="tx1">
                    <a:lumMod val="75000"/>
                  </a:schemeClr>
                </a:solidFill>
                <a:latin typeface="+mj-lt"/>
                <a:cs typeface="Consolas"/>
              </a:rPr>
              <a:t> </a:t>
            </a:r>
            <a:r>
              <a:rPr lang="en-CA" sz="3200" dirty="0">
                <a:solidFill>
                  <a:schemeClr val="tx1">
                    <a:lumMod val="75000"/>
                  </a:schemeClr>
                </a:solidFill>
                <a:latin typeface="+mj-lt"/>
                <a:cs typeface="Consolas"/>
              </a:rPr>
              <a:t>these </a:t>
            </a:r>
            <a:r>
              <a:rPr lang="en-CA" sz="3200" dirty="0" smtClean="0">
                <a:solidFill>
                  <a:schemeClr val="tx1">
                    <a:lumMod val="75000"/>
                  </a:schemeClr>
                </a:solidFill>
                <a:latin typeface="+mj-lt"/>
                <a:cs typeface="Consolas"/>
              </a:rPr>
              <a:t>tags</a:t>
            </a:r>
            <a:endParaRPr lang="en-CA" sz="3200" dirty="0">
              <a:solidFill>
                <a:schemeClr val="tx1">
                  <a:lumMod val="75000"/>
                </a:schemeClr>
              </a:solidFill>
              <a:latin typeface="+mj-lt"/>
              <a:cs typeface="Consolas"/>
            </a:endParaRPr>
          </a:p>
        </p:txBody>
      </p:sp>
      <p:sp>
        <p:nvSpPr>
          <p:cNvPr id="14" name="Left Arrow 13"/>
          <p:cNvSpPr/>
          <p:nvPr/>
        </p:nvSpPr>
        <p:spPr>
          <a:xfrm rot="20386605">
            <a:off x="13953662" y="2947012"/>
            <a:ext cx="5308731" cy="594778"/>
          </a:xfrm>
          <a:prstGeom prst="leftArrow">
            <a:avLst/>
          </a:prstGeom>
          <a:solidFill>
            <a:srgbClr val="A37113"/>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121581058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Basic template</a:t>
            </a:r>
            <a:endParaRPr lang="en-US" dirty="0"/>
          </a:p>
        </p:txBody>
      </p:sp>
      <p:sp>
        <p:nvSpPr>
          <p:cNvPr id="4" name="Content Placeholder 1"/>
          <p:cNvSpPr txBox="1">
            <a:spLocks/>
          </p:cNvSpPr>
          <p:nvPr/>
        </p:nvSpPr>
        <p:spPr>
          <a:xfrm>
            <a:off x="673101" y="2478229"/>
            <a:ext cx="22487082" cy="10914497"/>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736600" lvl="2" indent="0" algn="l">
              <a:spcBef>
                <a:spcPct val="25000"/>
              </a:spcBef>
              <a:buSzPct val="75000"/>
              <a:buNone/>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7" name="Rounded Rectangle 6"/>
          <p:cNvSpPr/>
          <p:nvPr/>
        </p:nvSpPr>
        <p:spPr>
          <a:xfrm>
            <a:off x="2794001" y="2445211"/>
            <a:ext cx="18819091" cy="10544887"/>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2800" dirty="0" smtClean="0">
                <a:solidFill>
                  <a:schemeClr val="tx1">
                    <a:lumMod val="75000"/>
                  </a:schemeClr>
                </a:solidFill>
                <a:latin typeface="Consolas"/>
                <a:cs typeface="Consolas"/>
              </a:rPr>
              <a:t>&lt;!DOCTYPE html&gt;</a:t>
            </a:r>
          </a:p>
          <a:p>
            <a:pPr algn="l">
              <a:defRPr/>
            </a:pPr>
            <a:r>
              <a:rPr lang="en-CA" sz="2800" dirty="0" smtClean="0">
                <a:solidFill>
                  <a:schemeClr val="tx1">
                    <a:lumMod val="75000"/>
                  </a:schemeClr>
                </a:solidFill>
                <a:latin typeface="Consolas"/>
                <a:cs typeface="Consolas"/>
              </a:rPr>
              <a:t>&lt;html </a:t>
            </a:r>
            <a:r>
              <a:rPr lang="en-CA" sz="2800" dirty="0" err="1" smtClean="0">
                <a:solidFill>
                  <a:schemeClr val="tx1">
                    <a:lumMod val="75000"/>
                  </a:schemeClr>
                </a:solidFill>
                <a:latin typeface="Consolas"/>
                <a:cs typeface="Consolas"/>
              </a:rPr>
              <a:t>lang</a:t>
            </a:r>
            <a:r>
              <a:rPr lang="en-CA" sz="2800" dirty="0" smtClean="0">
                <a:solidFill>
                  <a:schemeClr val="tx1">
                    <a:lumMod val="75000"/>
                  </a:schemeClr>
                </a:solidFill>
                <a:latin typeface="Consolas"/>
                <a:cs typeface="Consolas"/>
              </a:rPr>
              <a:t>="en"&gt;</a:t>
            </a:r>
          </a:p>
          <a:p>
            <a:pPr algn="l">
              <a:defRPr/>
            </a:pPr>
            <a:r>
              <a:rPr lang="en-CA" sz="2800" dirty="0" smtClean="0">
                <a:solidFill>
                  <a:schemeClr val="tx1">
                    <a:lumMod val="75000"/>
                  </a:schemeClr>
                </a:solidFill>
                <a:latin typeface="Consolas"/>
                <a:cs typeface="Consolas"/>
              </a:rPr>
              <a:t>  &lt;head&gt;</a:t>
            </a:r>
          </a:p>
          <a:p>
            <a:pPr algn="l">
              <a:defRPr/>
            </a:pPr>
            <a:r>
              <a:rPr lang="en-CA" sz="2800" dirty="0" smtClean="0">
                <a:solidFill>
                  <a:schemeClr val="tx1">
                    <a:lumMod val="75000"/>
                  </a:schemeClr>
                </a:solidFill>
                <a:latin typeface="Consolas"/>
                <a:cs typeface="Consolas"/>
              </a:rPr>
              <a:t>    </a:t>
            </a:r>
            <a:r>
              <a:rPr lang="en-CA" sz="2800" dirty="0" smtClean="0">
                <a:solidFill>
                  <a:schemeClr val="accent3">
                    <a:lumMod val="75000"/>
                  </a:schemeClr>
                </a:solidFill>
                <a:latin typeface="Consolas"/>
                <a:cs typeface="Consolas"/>
              </a:rPr>
              <a:t>&lt;meta charset="utf-8"&gt;</a:t>
            </a:r>
          </a:p>
          <a:p>
            <a:pPr algn="l">
              <a:defRPr/>
            </a:pPr>
            <a:r>
              <a:rPr lang="en-CA" sz="2800" dirty="0" smtClean="0">
                <a:solidFill>
                  <a:schemeClr val="accent3">
                    <a:lumMod val="75000"/>
                  </a:schemeClr>
                </a:solidFill>
                <a:latin typeface="Consolas"/>
                <a:cs typeface="Consolas"/>
              </a:rPr>
              <a:t>    &lt;meta http-</a:t>
            </a:r>
            <a:r>
              <a:rPr lang="en-CA" sz="2800" dirty="0" err="1" smtClean="0">
                <a:solidFill>
                  <a:schemeClr val="accent3">
                    <a:lumMod val="75000"/>
                  </a:schemeClr>
                </a:solidFill>
                <a:latin typeface="Consolas"/>
                <a:cs typeface="Consolas"/>
              </a:rPr>
              <a:t>equiv</a:t>
            </a:r>
            <a:r>
              <a:rPr lang="en-CA" sz="2800" dirty="0" smtClean="0">
                <a:solidFill>
                  <a:schemeClr val="accent3">
                    <a:lumMod val="75000"/>
                  </a:schemeClr>
                </a:solidFill>
                <a:latin typeface="Consolas"/>
                <a:cs typeface="Consolas"/>
              </a:rPr>
              <a:t>="X-UA-Compatible" content="IE=edge"&gt;</a:t>
            </a:r>
          </a:p>
          <a:p>
            <a:pPr algn="l">
              <a:defRPr/>
            </a:pPr>
            <a:r>
              <a:rPr lang="en-CA" sz="2800" dirty="0" smtClean="0">
                <a:solidFill>
                  <a:schemeClr val="accent3">
                    <a:lumMod val="75000"/>
                  </a:schemeClr>
                </a:solidFill>
                <a:latin typeface="Consolas"/>
                <a:cs typeface="Consolas"/>
              </a:rPr>
              <a:t>    &lt;meta name="viewport" content="width=device-width, initial-scale=1"&gt;</a:t>
            </a:r>
          </a:p>
          <a:p>
            <a:pPr algn="l">
              <a:defRPr/>
            </a:pPr>
            <a:endParaRPr lang="en-CA" sz="2800" dirty="0" smtClean="0">
              <a:solidFill>
                <a:schemeClr val="accent3">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	&lt;title&gt;Bootstrap 101 Template&lt;/title&gt;</a:t>
            </a:r>
          </a:p>
          <a:p>
            <a:pPr algn="l">
              <a:defRPr/>
            </a:pPr>
            <a:endParaRPr lang="en-CA" sz="2800" dirty="0" smtClean="0">
              <a:solidFill>
                <a:schemeClr val="tx1">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	</a:t>
            </a:r>
            <a:r>
              <a:rPr lang="en-CA" sz="2800" dirty="0" smtClean="0">
                <a:solidFill>
                  <a:srgbClr val="7700BE"/>
                </a:solidFill>
                <a:latin typeface="Consolas"/>
                <a:cs typeface="Consolas"/>
              </a:rPr>
              <a:t>&lt;link </a:t>
            </a:r>
            <a:r>
              <a:rPr lang="en-CA" sz="2800" dirty="0" err="1">
                <a:solidFill>
                  <a:srgbClr val="7700BE"/>
                </a:solidFill>
                <a:latin typeface="Consolas"/>
                <a:cs typeface="Consolas"/>
              </a:rPr>
              <a:t>rel</a:t>
            </a:r>
            <a:r>
              <a:rPr lang="en-CA" sz="2800" dirty="0">
                <a:solidFill>
                  <a:srgbClr val="7700BE"/>
                </a:solidFill>
                <a:latin typeface="Consolas"/>
                <a:cs typeface="Consolas"/>
              </a:rPr>
              <a:t>="</a:t>
            </a:r>
            <a:r>
              <a:rPr lang="en-CA" sz="2800" dirty="0" err="1" smtClean="0">
                <a:solidFill>
                  <a:srgbClr val="7700BE"/>
                </a:solidFill>
                <a:latin typeface="Consolas"/>
                <a:cs typeface="Consolas"/>
              </a:rPr>
              <a:t>stylesheet</a:t>
            </a:r>
            <a:r>
              <a:rPr lang="en-CA" sz="2800" dirty="0" smtClean="0">
                <a:solidFill>
                  <a:srgbClr val="7700BE"/>
                </a:solidFill>
                <a:latin typeface="Consolas"/>
                <a:cs typeface="Consolas"/>
              </a:rPr>
              <a:t>" </a:t>
            </a:r>
            <a:r>
              <a:rPr lang="en-CA" sz="2800" dirty="0" err="1" smtClean="0">
                <a:solidFill>
                  <a:srgbClr val="7700BE"/>
                </a:solidFill>
                <a:latin typeface="Consolas"/>
                <a:cs typeface="Consolas"/>
              </a:rPr>
              <a:t>href</a:t>
            </a:r>
            <a:r>
              <a:rPr lang="en-CA" sz="2800" dirty="0" smtClean="0">
                <a:solidFill>
                  <a:srgbClr val="7700BE"/>
                </a:solidFill>
                <a:latin typeface="Consolas"/>
                <a:cs typeface="Consolas"/>
              </a:rPr>
              <a:t>=</a:t>
            </a:r>
            <a:r>
              <a:rPr lang="en-CA" sz="2800" dirty="0">
                <a:solidFill>
                  <a:srgbClr val="7700BE"/>
                </a:solidFill>
                <a:latin typeface="Consolas"/>
                <a:cs typeface="Consolas"/>
              </a:rPr>
              <a:t>"</a:t>
            </a:r>
            <a:r>
              <a:rPr lang="en-CA" sz="2800" dirty="0" smtClean="0">
                <a:solidFill>
                  <a:srgbClr val="7700BE"/>
                </a:solidFill>
                <a:latin typeface="Consolas"/>
                <a:cs typeface="Consolas"/>
              </a:rPr>
              <a:t>http://</a:t>
            </a:r>
            <a:r>
              <a:rPr lang="en-CA" sz="2800" dirty="0" err="1" smtClean="0">
                <a:solidFill>
                  <a:srgbClr val="7700BE"/>
                </a:solidFill>
                <a:latin typeface="Consolas"/>
                <a:cs typeface="Consolas"/>
              </a:rPr>
              <a:t>maxcdn.bootstrapcdn.com</a:t>
            </a:r>
            <a:r>
              <a:rPr lang="en-CA" sz="2800" dirty="0" smtClean="0">
                <a:solidFill>
                  <a:srgbClr val="7700BE"/>
                </a:solidFill>
                <a:latin typeface="Consolas"/>
                <a:cs typeface="Consolas"/>
              </a:rPr>
              <a:t>/bootstrap/3.3.5/</a:t>
            </a:r>
            <a:r>
              <a:rPr lang="en-CA" sz="2800" dirty="0" err="1" smtClean="0">
                <a:solidFill>
                  <a:srgbClr val="7700BE"/>
                </a:solidFill>
                <a:latin typeface="Consolas"/>
                <a:cs typeface="Consolas"/>
              </a:rPr>
              <a:t>css</a:t>
            </a:r>
            <a:r>
              <a:rPr lang="en-CA" sz="2800" dirty="0" smtClean="0">
                <a:solidFill>
                  <a:srgbClr val="7700BE"/>
                </a:solidFill>
                <a:latin typeface="Consolas"/>
                <a:cs typeface="Consolas"/>
              </a:rPr>
              <a:t>/	</a:t>
            </a:r>
            <a:r>
              <a:rPr lang="en-CA" sz="2800" dirty="0" err="1" smtClean="0">
                <a:solidFill>
                  <a:srgbClr val="7700BE"/>
                </a:solidFill>
                <a:latin typeface="Consolas"/>
                <a:cs typeface="Consolas"/>
              </a:rPr>
              <a:t>bootstrap.min.css</a:t>
            </a:r>
            <a:r>
              <a:rPr lang="en-CA" sz="2800" dirty="0" smtClean="0">
                <a:solidFill>
                  <a:srgbClr val="7700BE"/>
                </a:solidFill>
                <a:latin typeface="Consolas"/>
                <a:cs typeface="Consolas"/>
              </a:rPr>
              <a:t>"&gt;</a:t>
            </a:r>
          </a:p>
          <a:p>
            <a:pPr algn="l">
              <a:defRPr/>
            </a:pPr>
            <a:r>
              <a:rPr lang="en-CA" sz="2800" dirty="0">
                <a:solidFill>
                  <a:srgbClr val="7700BE"/>
                </a:solidFill>
                <a:latin typeface="Consolas"/>
                <a:cs typeface="Consolas"/>
              </a:rPr>
              <a:t>	</a:t>
            </a:r>
            <a:r>
              <a:rPr lang="en-CA" sz="2800" dirty="0" smtClean="0">
                <a:solidFill>
                  <a:schemeClr val="bg2">
                    <a:lumMod val="75000"/>
                  </a:schemeClr>
                </a:solidFill>
                <a:latin typeface="Consolas"/>
                <a:cs typeface="Consolas"/>
                <a:sym typeface="Wingdings"/>
              </a:rPr>
              <a:t>&lt;!-- Optional Theme --&gt; </a:t>
            </a:r>
            <a:endParaRPr lang="en-CA" sz="2800" dirty="0" smtClean="0">
              <a:solidFill>
                <a:schemeClr val="bg2">
                  <a:lumMod val="75000"/>
                </a:schemeClr>
              </a:solidFill>
              <a:latin typeface="Consolas"/>
              <a:cs typeface="Consolas"/>
            </a:endParaRPr>
          </a:p>
          <a:p>
            <a:pPr algn="l">
              <a:defRPr/>
            </a:pPr>
            <a:r>
              <a:rPr lang="en-CA" sz="2800" dirty="0" smtClean="0">
                <a:solidFill>
                  <a:schemeClr val="bg2">
                    <a:lumMod val="75000"/>
                  </a:schemeClr>
                </a:solidFill>
                <a:latin typeface="Consolas"/>
                <a:cs typeface="Consolas"/>
              </a:rPr>
              <a:t>	&lt;</a:t>
            </a:r>
            <a:r>
              <a:rPr lang="en-CA" sz="2800" dirty="0">
                <a:solidFill>
                  <a:schemeClr val="bg2">
                    <a:lumMod val="75000"/>
                  </a:schemeClr>
                </a:solidFill>
                <a:latin typeface="Consolas"/>
                <a:cs typeface="Consolas"/>
              </a:rPr>
              <a:t>link </a:t>
            </a:r>
            <a:r>
              <a:rPr lang="en-CA" sz="2800" dirty="0" err="1">
                <a:solidFill>
                  <a:schemeClr val="bg2">
                    <a:lumMod val="75000"/>
                  </a:schemeClr>
                </a:solidFill>
                <a:latin typeface="Consolas"/>
                <a:cs typeface="Consolas"/>
              </a:rPr>
              <a:t>rel</a:t>
            </a:r>
            <a:r>
              <a:rPr lang="en-CA" sz="2800" dirty="0">
                <a:solidFill>
                  <a:schemeClr val="bg2">
                    <a:lumMod val="75000"/>
                  </a:schemeClr>
                </a:solidFill>
                <a:latin typeface="Consolas"/>
                <a:cs typeface="Consolas"/>
              </a:rPr>
              <a:t>="</a:t>
            </a:r>
            <a:r>
              <a:rPr lang="en-CA" sz="2800" dirty="0" err="1">
                <a:solidFill>
                  <a:schemeClr val="bg2">
                    <a:lumMod val="75000"/>
                  </a:schemeClr>
                </a:solidFill>
                <a:latin typeface="Consolas"/>
                <a:cs typeface="Consolas"/>
              </a:rPr>
              <a:t>stylesheet</a:t>
            </a:r>
            <a:r>
              <a:rPr lang="en-CA" sz="2800" dirty="0">
                <a:solidFill>
                  <a:schemeClr val="bg2">
                    <a:lumMod val="75000"/>
                  </a:schemeClr>
                </a:solidFill>
                <a:latin typeface="Consolas"/>
                <a:cs typeface="Consolas"/>
              </a:rPr>
              <a:t>" </a:t>
            </a:r>
            <a:r>
              <a:rPr lang="en-CA" sz="2800" dirty="0" err="1">
                <a:solidFill>
                  <a:schemeClr val="bg2">
                    <a:lumMod val="75000"/>
                  </a:schemeClr>
                </a:solidFill>
                <a:latin typeface="Consolas"/>
                <a:cs typeface="Consolas"/>
              </a:rPr>
              <a:t>href</a:t>
            </a:r>
            <a:r>
              <a:rPr lang="en-CA" sz="2800" dirty="0">
                <a:solidFill>
                  <a:schemeClr val="bg2">
                    <a:lumMod val="75000"/>
                  </a:schemeClr>
                </a:solidFill>
                <a:latin typeface="Consolas"/>
                <a:cs typeface="Consolas"/>
              </a:rPr>
              <a:t>="http://</a:t>
            </a:r>
            <a:r>
              <a:rPr lang="en-CA" sz="2800" dirty="0" err="1">
                <a:solidFill>
                  <a:schemeClr val="bg2">
                    <a:lumMod val="75000"/>
                  </a:schemeClr>
                </a:solidFill>
                <a:latin typeface="Consolas"/>
                <a:cs typeface="Consolas"/>
              </a:rPr>
              <a:t>maxcdn.bootstrapcdn.com</a:t>
            </a:r>
            <a:r>
              <a:rPr lang="en-CA" sz="2800" dirty="0">
                <a:solidFill>
                  <a:schemeClr val="bg2">
                    <a:lumMod val="75000"/>
                  </a:schemeClr>
                </a:solidFill>
                <a:latin typeface="Consolas"/>
                <a:cs typeface="Consolas"/>
              </a:rPr>
              <a:t>/bootstrap/3.3.5/</a:t>
            </a:r>
            <a:r>
              <a:rPr lang="en-CA" sz="2800" dirty="0" err="1">
                <a:solidFill>
                  <a:schemeClr val="bg2">
                    <a:lumMod val="75000"/>
                  </a:schemeClr>
                </a:solidFill>
                <a:latin typeface="Consolas"/>
                <a:cs typeface="Consolas"/>
              </a:rPr>
              <a:t>css</a:t>
            </a:r>
            <a:r>
              <a:rPr lang="en-CA" sz="2800" dirty="0">
                <a:solidFill>
                  <a:schemeClr val="bg2">
                    <a:lumMod val="75000"/>
                  </a:schemeClr>
                </a:solidFill>
                <a:latin typeface="Consolas"/>
                <a:cs typeface="Consolas"/>
              </a:rPr>
              <a:t>/	</a:t>
            </a:r>
            <a:r>
              <a:rPr lang="en-CA" sz="2800" dirty="0" smtClean="0">
                <a:solidFill>
                  <a:schemeClr val="bg2">
                    <a:lumMod val="75000"/>
                  </a:schemeClr>
                </a:solidFill>
                <a:latin typeface="Consolas"/>
                <a:cs typeface="Consolas"/>
              </a:rPr>
              <a:t>bootstrap-</a:t>
            </a:r>
            <a:r>
              <a:rPr lang="en-CA" sz="2800" dirty="0" err="1" smtClean="0">
                <a:solidFill>
                  <a:schemeClr val="bg2">
                    <a:lumMod val="75000"/>
                  </a:schemeClr>
                </a:solidFill>
                <a:latin typeface="Consolas"/>
                <a:cs typeface="Consolas"/>
              </a:rPr>
              <a:t>theme.min.css</a:t>
            </a:r>
            <a:r>
              <a:rPr lang="en-CA" sz="2800" dirty="0" smtClean="0">
                <a:solidFill>
                  <a:schemeClr val="bg2">
                    <a:lumMod val="75000"/>
                  </a:schemeClr>
                </a:solidFill>
                <a:latin typeface="Consolas"/>
                <a:cs typeface="Consolas"/>
              </a:rPr>
              <a:t>”&gt;</a:t>
            </a:r>
            <a:endParaRPr lang="en-CA" sz="2800" dirty="0" smtClean="0">
              <a:solidFill>
                <a:srgbClr val="7700BE"/>
              </a:solidFill>
              <a:latin typeface="Consolas"/>
              <a:cs typeface="Consolas"/>
            </a:endParaRPr>
          </a:p>
          <a:p>
            <a:pPr algn="l">
              <a:defRPr/>
            </a:pPr>
            <a:endParaRPr lang="en-CA" sz="2800" dirty="0" smtClean="0">
              <a:solidFill>
                <a:schemeClr val="tx1">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&lt;/head&gt;</a:t>
            </a:r>
          </a:p>
          <a:p>
            <a:pPr algn="l">
              <a:defRPr/>
            </a:pPr>
            <a:r>
              <a:rPr lang="en-CA" sz="2800" dirty="0" smtClean="0">
                <a:solidFill>
                  <a:schemeClr val="tx1">
                    <a:lumMod val="75000"/>
                  </a:schemeClr>
                </a:solidFill>
                <a:latin typeface="Consolas"/>
                <a:cs typeface="Consolas"/>
              </a:rPr>
              <a:t>  &lt;body&gt;</a:t>
            </a:r>
          </a:p>
          <a:p>
            <a:pPr algn="l">
              <a:defRPr/>
            </a:pPr>
            <a:r>
              <a:rPr lang="en-CA" sz="2800" dirty="0" smtClean="0">
                <a:solidFill>
                  <a:schemeClr val="tx1">
                    <a:lumMod val="75000"/>
                  </a:schemeClr>
                </a:solidFill>
                <a:latin typeface="Consolas"/>
                <a:cs typeface="Consolas"/>
              </a:rPr>
              <a:t>    &lt;h1&gt;Hello world!&lt;/h1&gt;</a:t>
            </a:r>
          </a:p>
          <a:p>
            <a:pPr algn="l">
              <a:defRPr/>
            </a:pPr>
            <a:r>
              <a:rPr lang="en-CA" sz="2800" dirty="0" smtClean="0">
                <a:solidFill>
                  <a:schemeClr val="tx1">
                    <a:lumMod val="75000"/>
                  </a:schemeClr>
                </a:solidFill>
                <a:latin typeface="Consolas"/>
                <a:cs typeface="Consolas"/>
              </a:rPr>
              <a:t>	</a:t>
            </a:r>
          </a:p>
          <a:p>
            <a:pPr algn="l">
              <a:defRPr/>
            </a:pPr>
            <a:r>
              <a:rPr lang="en-CA" sz="2800" dirty="0" smtClean="0">
                <a:solidFill>
                  <a:schemeClr val="tx1">
                    <a:lumMod val="75000"/>
                  </a:schemeClr>
                </a:solidFill>
                <a:latin typeface="Consolas"/>
                <a:cs typeface="Consolas"/>
              </a:rPr>
              <a:t>	</a:t>
            </a:r>
            <a:r>
              <a:rPr lang="en-CA" sz="2800" dirty="0" smtClean="0">
                <a:solidFill>
                  <a:schemeClr val="accent1">
                    <a:lumMod val="75000"/>
                  </a:schemeClr>
                </a:solidFill>
                <a:latin typeface="Consolas"/>
                <a:cs typeface="Consolas"/>
              </a:rPr>
              <a:t>&lt;script </a:t>
            </a:r>
            <a:r>
              <a:rPr lang="en-CA" sz="2800" dirty="0" err="1" smtClean="0">
                <a:solidFill>
                  <a:schemeClr val="accent1">
                    <a:lumMod val="75000"/>
                  </a:schemeClr>
                </a:solidFill>
                <a:latin typeface="Consolas"/>
                <a:cs typeface="Consolas"/>
              </a:rPr>
              <a:t>src</a:t>
            </a:r>
            <a:r>
              <a:rPr lang="en-CA" sz="2800" dirty="0" smtClean="0">
                <a:solidFill>
                  <a:schemeClr val="accent1">
                    <a:lumMod val="75000"/>
                  </a:schemeClr>
                </a:solidFill>
                <a:latin typeface="Consolas"/>
                <a:cs typeface="Consolas"/>
              </a:rPr>
              <a:t>="https://</a:t>
            </a:r>
            <a:r>
              <a:rPr lang="en-CA" sz="2800" dirty="0" err="1" smtClean="0">
                <a:solidFill>
                  <a:schemeClr val="accent1">
                    <a:lumMod val="75000"/>
                  </a:schemeClr>
                </a:solidFill>
                <a:latin typeface="Consolas"/>
                <a:cs typeface="Consolas"/>
              </a:rPr>
              <a:t>ajax.googleapis.com</a:t>
            </a:r>
            <a:r>
              <a:rPr lang="en-CA" sz="2800" dirty="0" smtClean="0">
                <a:solidFill>
                  <a:schemeClr val="accent1">
                    <a:lumMod val="75000"/>
                  </a:schemeClr>
                </a:solidFill>
                <a:latin typeface="Consolas"/>
                <a:cs typeface="Consolas"/>
              </a:rPr>
              <a:t>/</a:t>
            </a:r>
            <a:r>
              <a:rPr lang="en-CA" sz="2800" dirty="0" err="1" smtClean="0">
                <a:solidFill>
                  <a:schemeClr val="accent1">
                    <a:lumMod val="75000"/>
                  </a:schemeClr>
                </a:solidFill>
                <a:latin typeface="Consolas"/>
                <a:cs typeface="Consolas"/>
              </a:rPr>
              <a:t>ajax</a:t>
            </a:r>
            <a:r>
              <a:rPr lang="en-CA" sz="2800" dirty="0" smtClean="0">
                <a:solidFill>
                  <a:schemeClr val="accent1">
                    <a:lumMod val="75000"/>
                  </a:schemeClr>
                </a:solidFill>
                <a:latin typeface="Consolas"/>
                <a:cs typeface="Consolas"/>
              </a:rPr>
              <a:t>/</a:t>
            </a:r>
            <a:r>
              <a:rPr lang="en-CA" sz="2800" dirty="0" smtClean="0">
                <a:solidFill>
                  <a:srgbClr val="51868F"/>
                </a:solidFill>
                <a:latin typeface="Consolas"/>
                <a:cs typeface="Consolas"/>
              </a:rPr>
              <a:t>libs/</a:t>
            </a:r>
            <a:r>
              <a:rPr lang="en-CA" sz="2800" dirty="0" err="1" smtClean="0">
                <a:solidFill>
                  <a:schemeClr val="accent1">
                    <a:lumMod val="75000"/>
                  </a:schemeClr>
                </a:solidFill>
                <a:latin typeface="Consolas"/>
                <a:cs typeface="Consolas"/>
              </a:rPr>
              <a:t>jquery</a:t>
            </a:r>
            <a:r>
              <a:rPr lang="en-CA" sz="2800" dirty="0" smtClean="0">
                <a:solidFill>
                  <a:schemeClr val="accent1">
                    <a:lumMod val="75000"/>
                  </a:schemeClr>
                </a:solidFill>
                <a:latin typeface="Consolas"/>
                <a:cs typeface="Consolas"/>
              </a:rPr>
              <a:t>/1.11.3/</a:t>
            </a:r>
            <a:r>
              <a:rPr lang="en-CA" sz="2800" dirty="0" err="1" smtClean="0">
                <a:solidFill>
                  <a:schemeClr val="accent1">
                    <a:lumMod val="75000"/>
                  </a:schemeClr>
                </a:solidFill>
                <a:latin typeface="Consolas"/>
                <a:cs typeface="Consolas"/>
              </a:rPr>
              <a:t>jquery.min.js</a:t>
            </a:r>
            <a:r>
              <a:rPr lang="en-CA" sz="2800" dirty="0" smtClean="0">
                <a:solidFill>
                  <a:schemeClr val="accent1">
                    <a:lumMod val="75000"/>
                  </a:schemeClr>
                </a:solidFill>
                <a:latin typeface="Consolas"/>
                <a:cs typeface="Consolas"/>
              </a:rPr>
              <a:t>"&gt;&lt;/script&gt;</a:t>
            </a:r>
          </a:p>
          <a:p>
            <a:pPr algn="l">
              <a:defRPr/>
            </a:pPr>
            <a:r>
              <a:rPr lang="en-CA" sz="2800" dirty="0" smtClean="0">
                <a:solidFill>
                  <a:schemeClr val="tx1">
                    <a:lumMod val="75000"/>
                  </a:schemeClr>
                </a:solidFill>
                <a:latin typeface="Consolas"/>
                <a:cs typeface="Consolas"/>
              </a:rPr>
              <a:t>	</a:t>
            </a:r>
            <a:r>
              <a:rPr lang="en-CA" sz="2800" dirty="0" smtClean="0">
                <a:solidFill>
                  <a:schemeClr val="bg1">
                    <a:lumMod val="75000"/>
                    <a:lumOff val="25000"/>
                  </a:schemeClr>
                </a:solidFill>
                <a:latin typeface="Consolas"/>
                <a:cs typeface="Consolas"/>
              </a:rPr>
              <a:t>&lt;script </a:t>
            </a:r>
            <a:r>
              <a:rPr lang="en-CA" sz="2800" dirty="0" err="1" smtClean="0">
                <a:solidFill>
                  <a:schemeClr val="bg1">
                    <a:lumMod val="75000"/>
                    <a:lumOff val="25000"/>
                  </a:schemeClr>
                </a:solidFill>
                <a:latin typeface="Consolas"/>
                <a:cs typeface="Consolas"/>
              </a:rPr>
              <a:t>src</a:t>
            </a:r>
            <a:r>
              <a:rPr lang="en-CA" sz="2800" dirty="0" smtClean="0">
                <a:solidFill>
                  <a:schemeClr val="bg1">
                    <a:lumMod val="75000"/>
                    <a:lumOff val="25000"/>
                  </a:schemeClr>
                </a:solidFill>
                <a:latin typeface="Consolas"/>
                <a:cs typeface="Consolas"/>
              </a:rPr>
              <a:t>="https://</a:t>
            </a:r>
            <a:r>
              <a:rPr lang="en-CA" sz="2800" dirty="0" err="1" smtClean="0">
                <a:solidFill>
                  <a:schemeClr val="bg1">
                    <a:lumMod val="75000"/>
                    <a:lumOff val="25000"/>
                  </a:schemeClr>
                </a:solidFill>
                <a:latin typeface="Consolas"/>
                <a:cs typeface="Consolas"/>
              </a:rPr>
              <a:t>maxcdn.bootstrapcdn.com</a:t>
            </a:r>
            <a:r>
              <a:rPr lang="en-CA" sz="2800" dirty="0" smtClean="0">
                <a:solidFill>
                  <a:schemeClr val="bg1">
                    <a:lumMod val="75000"/>
                    <a:lumOff val="25000"/>
                  </a:schemeClr>
                </a:solidFill>
                <a:latin typeface="Consolas"/>
                <a:cs typeface="Consolas"/>
              </a:rPr>
              <a:t>/bootstrap/3.3.5/</a:t>
            </a:r>
            <a:r>
              <a:rPr lang="en-CA" sz="2800" dirty="0" err="1" smtClean="0">
                <a:solidFill>
                  <a:schemeClr val="bg1">
                    <a:lumMod val="75000"/>
                    <a:lumOff val="25000"/>
                  </a:schemeClr>
                </a:solidFill>
                <a:latin typeface="Consolas"/>
                <a:cs typeface="Consolas"/>
              </a:rPr>
              <a:t>js</a:t>
            </a:r>
            <a:r>
              <a:rPr lang="en-CA" sz="2800" dirty="0" smtClean="0">
                <a:solidFill>
                  <a:schemeClr val="bg1">
                    <a:lumMod val="75000"/>
                    <a:lumOff val="25000"/>
                  </a:schemeClr>
                </a:solidFill>
                <a:latin typeface="Consolas"/>
                <a:cs typeface="Consolas"/>
              </a:rPr>
              <a:t>/</a:t>
            </a:r>
            <a:r>
              <a:rPr lang="en-CA" sz="2800" dirty="0" err="1" smtClean="0">
                <a:solidFill>
                  <a:schemeClr val="bg1">
                    <a:lumMod val="75000"/>
                    <a:lumOff val="25000"/>
                  </a:schemeClr>
                </a:solidFill>
                <a:latin typeface="Consolas"/>
                <a:cs typeface="Consolas"/>
              </a:rPr>
              <a:t>bootstrap.min.js</a:t>
            </a:r>
            <a:r>
              <a:rPr lang="en-CA" sz="2800" dirty="0" smtClean="0">
                <a:solidFill>
                  <a:schemeClr val="bg1">
                    <a:lumMod val="75000"/>
                    <a:lumOff val="25000"/>
                  </a:schemeClr>
                </a:solidFill>
                <a:latin typeface="Consolas"/>
                <a:cs typeface="Consolas"/>
              </a:rPr>
              <a:t>"&gt;&lt;/	script&gt;</a:t>
            </a:r>
          </a:p>
          <a:p>
            <a:pPr algn="l">
              <a:defRPr/>
            </a:pPr>
            <a:r>
              <a:rPr lang="en-CA" sz="2800" dirty="0" smtClean="0">
                <a:solidFill>
                  <a:schemeClr val="tx1">
                    <a:lumMod val="75000"/>
                  </a:schemeClr>
                </a:solidFill>
                <a:latin typeface="Consolas"/>
                <a:cs typeface="Consolas"/>
              </a:rPr>
              <a:t>  &lt;/body&gt;</a:t>
            </a:r>
          </a:p>
          <a:p>
            <a:pPr algn="l">
              <a:defRPr/>
            </a:pPr>
            <a:r>
              <a:rPr lang="en-CA" sz="2800" dirty="0" smtClean="0">
                <a:solidFill>
                  <a:schemeClr val="tx1">
                    <a:lumMod val="75000"/>
                  </a:schemeClr>
                </a:solidFill>
                <a:latin typeface="Consolas"/>
                <a:cs typeface="Consolas"/>
              </a:rPr>
              <a:t>&lt;/html&gt;</a:t>
            </a:r>
            <a:endParaRPr lang="en-CA" sz="2800" dirty="0">
              <a:solidFill>
                <a:schemeClr val="tx1">
                  <a:lumMod val="75000"/>
                </a:schemeClr>
              </a:solidFill>
              <a:latin typeface="Consolas"/>
              <a:cs typeface="Consolas"/>
            </a:endParaRPr>
          </a:p>
        </p:txBody>
      </p:sp>
      <p:sp>
        <p:nvSpPr>
          <p:cNvPr id="15" name="TextBox 14"/>
          <p:cNvSpPr txBox="1"/>
          <p:nvPr/>
        </p:nvSpPr>
        <p:spPr>
          <a:xfrm>
            <a:off x="673100" y="363295"/>
            <a:ext cx="2120900" cy="35496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defRPr/>
            </a:pPr>
            <a:r>
              <a:rPr lang="en-CA" sz="3200" dirty="0" smtClean="0">
                <a:solidFill>
                  <a:schemeClr val="tx1">
                    <a:lumMod val="75000"/>
                  </a:schemeClr>
                </a:solidFill>
                <a:latin typeface="+mj-lt"/>
                <a:cs typeface="Consolas"/>
              </a:rPr>
              <a:t>Add bootstrap </a:t>
            </a:r>
            <a:r>
              <a:rPr lang="en-CA" sz="3200" dirty="0" smtClean="0">
                <a:solidFill>
                  <a:schemeClr val="bg1">
                    <a:lumMod val="75000"/>
                    <a:lumOff val="25000"/>
                  </a:schemeClr>
                </a:solidFill>
                <a:latin typeface="+mj-lt"/>
                <a:cs typeface="Consolas"/>
              </a:rPr>
              <a:t>link(s)</a:t>
            </a:r>
            <a:r>
              <a:rPr lang="en-CA" sz="3200" dirty="0" smtClean="0">
                <a:solidFill>
                  <a:schemeClr val="tx1">
                    <a:lumMod val="75000"/>
                  </a:schemeClr>
                </a:solidFill>
                <a:latin typeface="+mj-lt"/>
                <a:cs typeface="Consolas"/>
              </a:rPr>
              <a:t> here for Bootstrap (minified) CSS: </a:t>
            </a:r>
            <a:endParaRPr lang="en-CA" sz="3200" dirty="0">
              <a:solidFill>
                <a:schemeClr val="tx1">
                  <a:lumMod val="75000"/>
                </a:schemeClr>
              </a:solidFill>
              <a:latin typeface="+mj-lt"/>
              <a:cs typeface="Consolas"/>
            </a:endParaRPr>
          </a:p>
        </p:txBody>
      </p:sp>
      <p:sp>
        <p:nvSpPr>
          <p:cNvPr id="16" name="Left Arrow 15"/>
          <p:cNvSpPr/>
          <p:nvPr/>
        </p:nvSpPr>
        <p:spPr>
          <a:xfrm rot="14405173">
            <a:off x="1192347" y="4826801"/>
            <a:ext cx="2789445" cy="594778"/>
          </a:xfrm>
          <a:prstGeom prst="leftArrow">
            <a:avLst/>
          </a:prstGeom>
          <a:solidFill>
            <a:schemeClr val="bg1">
              <a:lumMod val="75000"/>
              <a:lumOff val="2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29398363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Basic template</a:t>
            </a:r>
            <a:endParaRPr lang="en-US" dirty="0"/>
          </a:p>
        </p:txBody>
      </p:sp>
      <p:sp>
        <p:nvSpPr>
          <p:cNvPr id="4" name="Content Placeholder 1"/>
          <p:cNvSpPr txBox="1">
            <a:spLocks/>
          </p:cNvSpPr>
          <p:nvPr/>
        </p:nvSpPr>
        <p:spPr>
          <a:xfrm>
            <a:off x="673101" y="2478229"/>
            <a:ext cx="22487082" cy="10914497"/>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736600" lvl="2" indent="0" algn="l">
              <a:spcBef>
                <a:spcPct val="25000"/>
              </a:spcBef>
              <a:buSzPct val="75000"/>
              <a:buNone/>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7" name="Rounded Rectangle 6"/>
          <p:cNvSpPr/>
          <p:nvPr/>
        </p:nvSpPr>
        <p:spPr>
          <a:xfrm>
            <a:off x="2794001" y="2445211"/>
            <a:ext cx="18819091" cy="10544887"/>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2800" dirty="0" smtClean="0">
                <a:solidFill>
                  <a:schemeClr val="tx1">
                    <a:lumMod val="75000"/>
                  </a:schemeClr>
                </a:solidFill>
                <a:latin typeface="Consolas"/>
                <a:cs typeface="Consolas"/>
              </a:rPr>
              <a:t>&lt;!DOCTYPE html&gt;</a:t>
            </a:r>
          </a:p>
          <a:p>
            <a:pPr algn="l">
              <a:defRPr/>
            </a:pPr>
            <a:r>
              <a:rPr lang="en-CA" sz="2800" dirty="0" smtClean="0">
                <a:solidFill>
                  <a:schemeClr val="tx1">
                    <a:lumMod val="75000"/>
                  </a:schemeClr>
                </a:solidFill>
                <a:latin typeface="Consolas"/>
                <a:cs typeface="Consolas"/>
              </a:rPr>
              <a:t>&lt;html </a:t>
            </a:r>
            <a:r>
              <a:rPr lang="en-CA" sz="2800" dirty="0" err="1" smtClean="0">
                <a:solidFill>
                  <a:schemeClr val="tx1">
                    <a:lumMod val="75000"/>
                  </a:schemeClr>
                </a:solidFill>
                <a:latin typeface="Consolas"/>
                <a:cs typeface="Consolas"/>
              </a:rPr>
              <a:t>lang</a:t>
            </a:r>
            <a:r>
              <a:rPr lang="en-CA" sz="2800" dirty="0" smtClean="0">
                <a:solidFill>
                  <a:schemeClr val="tx1">
                    <a:lumMod val="75000"/>
                  </a:schemeClr>
                </a:solidFill>
                <a:latin typeface="Consolas"/>
                <a:cs typeface="Consolas"/>
              </a:rPr>
              <a:t>="en"&gt;</a:t>
            </a:r>
          </a:p>
          <a:p>
            <a:pPr algn="l">
              <a:defRPr/>
            </a:pPr>
            <a:r>
              <a:rPr lang="en-CA" sz="2800" dirty="0" smtClean="0">
                <a:solidFill>
                  <a:schemeClr val="tx1">
                    <a:lumMod val="75000"/>
                  </a:schemeClr>
                </a:solidFill>
                <a:latin typeface="Consolas"/>
                <a:cs typeface="Consolas"/>
              </a:rPr>
              <a:t>  &lt;head&gt;</a:t>
            </a:r>
          </a:p>
          <a:p>
            <a:pPr algn="l">
              <a:defRPr/>
            </a:pPr>
            <a:r>
              <a:rPr lang="en-CA" sz="2800" dirty="0" smtClean="0">
                <a:solidFill>
                  <a:schemeClr val="tx1">
                    <a:lumMod val="75000"/>
                  </a:schemeClr>
                </a:solidFill>
                <a:latin typeface="Consolas"/>
                <a:cs typeface="Consolas"/>
              </a:rPr>
              <a:t>    </a:t>
            </a:r>
            <a:r>
              <a:rPr lang="en-CA" sz="2800" dirty="0" smtClean="0">
                <a:solidFill>
                  <a:schemeClr val="accent3">
                    <a:lumMod val="75000"/>
                  </a:schemeClr>
                </a:solidFill>
                <a:latin typeface="Consolas"/>
                <a:cs typeface="Consolas"/>
              </a:rPr>
              <a:t>&lt;meta charset="utf-8"&gt;</a:t>
            </a:r>
          </a:p>
          <a:p>
            <a:pPr algn="l">
              <a:defRPr/>
            </a:pPr>
            <a:r>
              <a:rPr lang="en-CA" sz="2800" dirty="0" smtClean="0">
                <a:solidFill>
                  <a:schemeClr val="accent3">
                    <a:lumMod val="75000"/>
                  </a:schemeClr>
                </a:solidFill>
                <a:latin typeface="Consolas"/>
                <a:cs typeface="Consolas"/>
              </a:rPr>
              <a:t>    &lt;meta http-</a:t>
            </a:r>
            <a:r>
              <a:rPr lang="en-CA" sz="2800" dirty="0" err="1" smtClean="0">
                <a:solidFill>
                  <a:schemeClr val="accent3">
                    <a:lumMod val="75000"/>
                  </a:schemeClr>
                </a:solidFill>
                <a:latin typeface="Consolas"/>
                <a:cs typeface="Consolas"/>
              </a:rPr>
              <a:t>equiv</a:t>
            </a:r>
            <a:r>
              <a:rPr lang="en-CA" sz="2800" dirty="0" smtClean="0">
                <a:solidFill>
                  <a:schemeClr val="accent3">
                    <a:lumMod val="75000"/>
                  </a:schemeClr>
                </a:solidFill>
                <a:latin typeface="Consolas"/>
                <a:cs typeface="Consolas"/>
              </a:rPr>
              <a:t>="X-UA-Compatible" content="IE=edge"&gt;</a:t>
            </a:r>
          </a:p>
          <a:p>
            <a:pPr algn="l">
              <a:defRPr/>
            </a:pPr>
            <a:r>
              <a:rPr lang="en-CA" sz="2800" dirty="0" smtClean="0">
                <a:solidFill>
                  <a:schemeClr val="accent3">
                    <a:lumMod val="75000"/>
                  </a:schemeClr>
                </a:solidFill>
                <a:latin typeface="Consolas"/>
                <a:cs typeface="Consolas"/>
              </a:rPr>
              <a:t>    &lt;meta name="viewport" content="width=device-width, initial-scale=1"&gt;</a:t>
            </a:r>
          </a:p>
          <a:p>
            <a:pPr algn="l">
              <a:defRPr/>
            </a:pPr>
            <a:endParaRPr lang="en-CA" sz="2800" dirty="0" smtClean="0">
              <a:solidFill>
                <a:schemeClr val="accent3">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	&lt;title&gt;Bootstrap 101 Template&lt;/title&gt;</a:t>
            </a:r>
          </a:p>
          <a:p>
            <a:pPr algn="l">
              <a:defRPr/>
            </a:pPr>
            <a:endParaRPr lang="en-CA" sz="2800" dirty="0" smtClean="0">
              <a:solidFill>
                <a:schemeClr val="tx1">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	</a:t>
            </a:r>
            <a:r>
              <a:rPr lang="en-CA" sz="2800" dirty="0" smtClean="0">
                <a:solidFill>
                  <a:srgbClr val="7700BE"/>
                </a:solidFill>
                <a:latin typeface="Consolas"/>
                <a:cs typeface="Consolas"/>
              </a:rPr>
              <a:t>&lt;link </a:t>
            </a:r>
            <a:r>
              <a:rPr lang="en-CA" sz="2800" dirty="0" err="1">
                <a:solidFill>
                  <a:srgbClr val="7700BE"/>
                </a:solidFill>
                <a:latin typeface="Consolas"/>
                <a:cs typeface="Consolas"/>
              </a:rPr>
              <a:t>rel</a:t>
            </a:r>
            <a:r>
              <a:rPr lang="en-CA" sz="2800" dirty="0">
                <a:solidFill>
                  <a:srgbClr val="7700BE"/>
                </a:solidFill>
                <a:latin typeface="Consolas"/>
                <a:cs typeface="Consolas"/>
              </a:rPr>
              <a:t>="</a:t>
            </a:r>
            <a:r>
              <a:rPr lang="en-CA" sz="2800" dirty="0" err="1" smtClean="0">
                <a:solidFill>
                  <a:srgbClr val="7700BE"/>
                </a:solidFill>
                <a:latin typeface="Consolas"/>
                <a:cs typeface="Consolas"/>
              </a:rPr>
              <a:t>stylesheet</a:t>
            </a:r>
            <a:r>
              <a:rPr lang="en-CA" sz="2800" dirty="0" smtClean="0">
                <a:solidFill>
                  <a:srgbClr val="7700BE"/>
                </a:solidFill>
                <a:latin typeface="Consolas"/>
                <a:cs typeface="Consolas"/>
              </a:rPr>
              <a:t>" </a:t>
            </a:r>
            <a:r>
              <a:rPr lang="en-CA" sz="2800" dirty="0" err="1" smtClean="0">
                <a:solidFill>
                  <a:srgbClr val="7700BE"/>
                </a:solidFill>
                <a:latin typeface="Consolas"/>
                <a:cs typeface="Consolas"/>
              </a:rPr>
              <a:t>href</a:t>
            </a:r>
            <a:r>
              <a:rPr lang="en-CA" sz="2800" dirty="0" smtClean="0">
                <a:solidFill>
                  <a:srgbClr val="7700BE"/>
                </a:solidFill>
                <a:latin typeface="Consolas"/>
                <a:cs typeface="Consolas"/>
              </a:rPr>
              <a:t>=</a:t>
            </a:r>
            <a:r>
              <a:rPr lang="en-CA" sz="2800" dirty="0">
                <a:solidFill>
                  <a:srgbClr val="7700BE"/>
                </a:solidFill>
                <a:latin typeface="Consolas"/>
                <a:cs typeface="Consolas"/>
              </a:rPr>
              <a:t>"</a:t>
            </a:r>
            <a:r>
              <a:rPr lang="en-CA" sz="2800" dirty="0" smtClean="0">
                <a:solidFill>
                  <a:srgbClr val="7700BE"/>
                </a:solidFill>
                <a:latin typeface="Consolas"/>
                <a:cs typeface="Consolas"/>
              </a:rPr>
              <a:t>http://</a:t>
            </a:r>
            <a:r>
              <a:rPr lang="en-CA" sz="2800" dirty="0" err="1" smtClean="0">
                <a:solidFill>
                  <a:srgbClr val="7700BE"/>
                </a:solidFill>
                <a:latin typeface="Consolas"/>
                <a:cs typeface="Consolas"/>
              </a:rPr>
              <a:t>maxcdn.bootstrapcdn.com</a:t>
            </a:r>
            <a:r>
              <a:rPr lang="en-CA" sz="2800" dirty="0" smtClean="0">
                <a:solidFill>
                  <a:srgbClr val="7700BE"/>
                </a:solidFill>
                <a:latin typeface="Consolas"/>
                <a:cs typeface="Consolas"/>
              </a:rPr>
              <a:t>/bootstrap/3.3.5/</a:t>
            </a:r>
            <a:r>
              <a:rPr lang="en-CA" sz="2800" dirty="0" err="1" smtClean="0">
                <a:solidFill>
                  <a:srgbClr val="7700BE"/>
                </a:solidFill>
                <a:latin typeface="Consolas"/>
                <a:cs typeface="Consolas"/>
              </a:rPr>
              <a:t>css</a:t>
            </a:r>
            <a:r>
              <a:rPr lang="en-CA" sz="2800" dirty="0" smtClean="0">
                <a:solidFill>
                  <a:srgbClr val="7700BE"/>
                </a:solidFill>
                <a:latin typeface="Consolas"/>
                <a:cs typeface="Consolas"/>
              </a:rPr>
              <a:t>/	</a:t>
            </a:r>
            <a:r>
              <a:rPr lang="en-CA" sz="2800" dirty="0" err="1" smtClean="0">
                <a:solidFill>
                  <a:srgbClr val="7700BE"/>
                </a:solidFill>
                <a:latin typeface="Consolas"/>
                <a:cs typeface="Consolas"/>
              </a:rPr>
              <a:t>bootstrap.min.css</a:t>
            </a:r>
            <a:r>
              <a:rPr lang="en-CA" sz="2800" dirty="0" smtClean="0">
                <a:solidFill>
                  <a:srgbClr val="7700BE"/>
                </a:solidFill>
                <a:latin typeface="Consolas"/>
                <a:cs typeface="Consolas"/>
              </a:rPr>
              <a:t>"&gt;</a:t>
            </a:r>
          </a:p>
          <a:p>
            <a:pPr algn="l">
              <a:defRPr/>
            </a:pPr>
            <a:r>
              <a:rPr lang="en-CA" sz="2800" dirty="0">
                <a:solidFill>
                  <a:srgbClr val="7700BE"/>
                </a:solidFill>
                <a:latin typeface="Consolas"/>
                <a:cs typeface="Consolas"/>
              </a:rPr>
              <a:t>	</a:t>
            </a:r>
            <a:r>
              <a:rPr lang="en-CA" sz="2800" dirty="0" smtClean="0">
                <a:solidFill>
                  <a:schemeClr val="bg2">
                    <a:lumMod val="75000"/>
                  </a:schemeClr>
                </a:solidFill>
                <a:latin typeface="Consolas"/>
                <a:cs typeface="Consolas"/>
                <a:sym typeface="Wingdings"/>
              </a:rPr>
              <a:t>&lt;!-- Optional Theme --&gt; </a:t>
            </a:r>
            <a:endParaRPr lang="en-CA" sz="2800" dirty="0" smtClean="0">
              <a:solidFill>
                <a:schemeClr val="bg2">
                  <a:lumMod val="75000"/>
                </a:schemeClr>
              </a:solidFill>
              <a:latin typeface="Consolas"/>
              <a:cs typeface="Consolas"/>
            </a:endParaRPr>
          </a:p>
          <a:p>
            <a:pPr algn="l">
              <a:defRPr/>
            </a:pPr>
            <a:r>
              <a:rPr lang="en-CA" sz="2800" dirty="0" smtClean="0">
                <a:solidFill>
                  <a:schemeClr val="bg2">
                    <a:lumMod val="75000"/>
                  </a:schemeClr>
                </a:solidFill>
                <a:latin typeface="Consolas"/>
                <a:cs typeface="Consolas"/>
              </a:rPr>
              <a:t>	&lt;</a:t>
            </a:r>
            <a:r>
              <a:rPr lang="en-CA" sz="2800" dirty="0">
                <a:solidFill>
                  <a:schemeClr val="bg2">
                    <a:lumMod val="75000"/>
                  </a:schemeClr>
                </a:solidFill>
                <a:latin typeface="Consolas"/>
                <a:cs typeface="Consolas"/>
              </a:rPr>
              <a:t>link </a:t>
            </a:r>
            <a:r>
              <a:rPr lang="en-CA" sz="2800" dirty="0" err="1">
                <a:solidFill>
                  <a:schemeClr val="bg2">
                    <a:lumMod val="75000"/>
                  </a:schemeClr>
                </a:solidFill>
                <a:latin typeface="Consolas"/>
                <a:cs typeface="Consolas"/>
              </a:rPr>
              <a:t>rel</a:t>
            </a:r>
            <a:r>
              <a:rPr lang="en-CA" sz="2800" dirty="0">
                <a:solidFill>
                  <a:schemeClr val="bg2">
                    <a:lumMod val="75000"/>
                  </a:schemeClr>
                </a:solidFill>
                <a:latin typeface="Consolas"/>
                <a:cs typeface="Consolas"/>
              </a:rPr>
              <a:t>="</a:t>
            </a:r>
            <a:r>
              <a:rPr lang="en-CA" sz="2800" dirty="0" err="1">
                <a:solidFill>
                  <a:schemeClr val="bg2">
                    <a:lumMod val="75000"/>
                  </a:schemeClr>
                </a:solidFill>
                <a:latin typeface="Consolas"/>
                <a:cs typeface="Consolas"/>
              </a:rPr>
              <a:t>stylesheet</a:t>
            </a:r>
            <a:r>
              <a:rPr lang="en-CA" sz="2800" dirty="0">
                <a:solidFill>
                  <a:schemeClr val="bg2">
                    <a:lumMod val="75000"/>
                  </a:schemeClr>
                </a:solidFill>
                <a:latin typeface="Consolas"/>
                <a:cs typeface="Consolas"/>
              </a:rPr>
              <a:t>" </a:t>
            </a:r>
            <a:r>
              <a:rPr lang="en-CA" sz="2800" dirty="0" err="1">
                <a:solidFill>
                  <a:schemeClr val="bg2">
                    <a:lumMod val="75000"/>
                  </a:schemeClr>
                </a:solidFill>
                <a:latin typeface="Consolas"/>
                <a:cs typeface="Consolas"/>
              </a:rPr>
              <a:t>href</a:t>
            </a:r>
            <a:r>
              <a:rPr lang="en-CA" sz="2800" dirty="0">
                <a:solidFill>
                  <a:schemeClr val="bg2">
                    <a:lumMod val="75000"/>
                  </a:schemeClr>
                </a:solidFill>
                <a:latin typeface="Consolas"/>
                <a:cs typeface="Consolas"/>
              </a:rPr>
              <a:t>="http://</a:t>
            </a:r>
            <a:r>
              <a:rPr lang="en-CA" sz="2800" dirty="0" err="1">
                <a:solidFill>
                  <a:schemeClr val="bg2">
                    <a:lumMod val="75000"/>
                  </a:schemeClr>
                </a:solidFill>
                <a:latin typeface="Consolas"/>
                <a:cs typeface="Consolas"/>
              </a:rPr>
              <a:t>maxcdn.bootstrapcdn.com</a:t>
            </a:r>
            <a:r>
              <a:rPr lang="en-CA" sz="2800" dirty="0">
                <a:solidFill>
                  <a:schemeClr val="bg2">
                    <a:lumMod val="75000"/>
                  </a:schemeClr>
                </a:solidFill>
                <a:latin typeface="Consolas"/>
                <a:cs typeface="Consolas"/>
              </a:rPr>
              <a:t>/bootstrap/3.3.5/</a:t>
            </a:r>
            <a:r>
              <a:rPr lang="en-CA" sz="2800" dirty="0" err="1">
                <a:solidFill>
                  <a:schemeClr val="bg2">
                    <a:lumMod val="75000"/>
                  </a:schemeClr>
                </a:solidFill>
                <a:latin typeface="Consolas"/>
                <a:cs typeface="Consolas"/>
              </a:rPr>
              <a:t>css</a:t>
            </a:r>
            <a:r>
              <a:rPr lang="en-CA" sz="2800" dirty="0">
                <a:solidFill>
                  <a:schemeClr val="bg2">
                    <a:lumMod val="75000"/>
                  </a:schemeClr>
                </a:solidFill>
                <a:latin typeface="Consolas"/>
                <a:cs typeface="Consolas"/>
              </a:rPr>
              <a:t>/	</a:t>
            </a:r>
            <a:r>
              <a:rPr lang="en-CA" sz="2800" dirty="0" smtClean="0">
                <a:solidFill>
                  <a:schemeClr val="bg2">
                    <a:lumMod val="75000"/>
                  </a:schemeClr>
                </a:solidFill>
                <a:latin typeface="Consolas"/>
                <a:cs typeface="Consolas"/>
              </a:rPr>
              <a:t>bootstrap-</a:t>
            </a:r>
            <a:r>
              <a:rPr lang="en-CA" sz="2800" dirty="0" err="1" smtClean="0">
                <a:solidFill>
                  <a:schemeClr val="bg2">
                    <a:lumMod val="75000"/>
                  </a:schemeClr>
                </a:solidFill>
                <a:latin typeface="Consolas"/>
                <a:cs typeface="Consolas"/>
              </a:rPr>
              <a:t>theme.min.css</a:t>
            </a:r>
            <a:r>
              <a:rPr lang="en-CA" sz="2800" dirty="0" smtClean="0">
                <a:solidFill>
                  <a:schemeClr val="bg2">
                    <a:lumMod val="75000"/>
                  </a:schemeClr>
                </a:solidFill>
                <a:latin typeface="Consolas"/>
                <a:cs typeface="Consolas"/>
              </a:rPr>
              <a:t>”&gt;</a:t>
            </a:r>
            <a:endParaRPr lang="en-CA" sz="2800" dirty="0" smtClean="0">
              <a:solidFill>
                <a:srgbClr val="7700BE"/>
              </a:solidFill>
              <a:latin typeface="Consolas"/>
              <a:cs typeface="Consolas"/>
            </a:endParaRPr>
          </a:p>
          <a:p>
            <a:pPr algn="l">
              <a:defRPr/>
            </a:pPr>
            <a:endParaRPr lang="en-CA" sz="2800" dirty="0" smtClean="0">
              <a:solidFill>
                <a:schemeClr val="tx1">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&lt;/head&gt;</a:t>
            </a:r>
          </a:p>
          <a:p>
            <a:pPr algn="l">
              <a:defRPr/>
            </a:pPr>
            <a:r>
              <a:rPr lang="en-CA" sz="2800" dirty="0" smtClean="0">
                <a:solidFill>
                  <a:schemeClr val="tx1">
                    <a:lumMod val="75000"/>
                  </a:schemeClr>
                </a:solidFill>
                <a:latin typeface="Consolas"/>
                <a:cs typeface="Consolas"/>
              </a:rPr>
              <a:t>  &lt;body&gt;</a:t>
            </a:r>
          </a:p>
          <a:p>
            <a:pPr algn="l">
              <a:defRPr/>
            </a:pPr>
            <a:r>
              <a:rPr lang="en-CA" sz="2800" dirty="0" smtClean="0">
                <a:solidFill>
                  <a:schemeClr val="tx1">
                    <a:lumMod val="75000"/>
                  </a:schemeClr>
                </a:solidFill>
                <a:latin typeface="Consolas"/>
                <a:cs typeface="Consolas"/>
              </a:rPr>
              <a:t>    &lt;h1&gt;Hello world!&lt;/h1&gt;</a:t>
            </a:r>
          </a:p>
          <a:p>
            <a:pPr algn="l">
              <a:defRPr/>
            </a:pPr>
            <a:r>
              <a:rPr lang="en-CA" sz="2800" dirty="0" smtClean="0">
                <a:solidFill>
                  <a:schemeClr val="tx1">
                    <a:lumMod val="75000"/>
                  </a:schemeClr>
                </a:solidFill>
                <a:latin typeface="Consolas"/>
                <a:cs typeface="Consolas"/>
              </a:rPr>
              <a:t>	</a:t>
            </a:r>
          </a:p>
          <a:p>
            <a:pPr algn="l">
              <a:defRPr/>
            </a:pPr>
            <a:r>
              <a:rPr lang="en-CA" sz="2800" dirty="0" smtClean="0">
                <a:solidFill>
                  <a:schemeClr val="tx1">
                    <a:lumMod val="75000"/>
                  </a:schemeClr>
                </a:solidFill>
                <a:latin typeface="Consolas"/>
                <a:cs typeface="Consolas"/>
              </a:rPr>
              <a:t>	</a:t>
            </a:r>
            <a:r>
              <a:rPr lang="en-CA" sz="2800" dirty="0" smtClean="0">
                <a:solidFill>
                  <a:schemeClr val="accent1">
                    <a:lumMod val="75000"/>
                  </a:schemeClr>
                </a:solidFill>
                <a:latin typeface="Consolas"/>
                <a:cs typeface="Consolas"/>
              </a:rPr>
              <a:t>&lt;script </a:t>
            </a:r>
            <a:r>
              <a:rPr lang="en-CA" sz="2800" dirty="0" err="1" smtClean="0">
                <a:solidFill>
                  <a:schemeClr val="accent1">
                    <a:lumMod val="75000"/>
                  </a:schemeClr>
                </a:solidFill>
                <a:latin typeface="Consolas"/>
                <a:cs typeface="Consolas"/>
              </a:rPr>
              <a:t>src</a:t>
            </a:r>
            <a:r>
              <a:rPr lang="en-CA" sz="2800" dirty="0" smtClean="0">
                <a:solidFill>
                  <a:schemeClr val="accent1">
                    <a:lumMod val="75000"/>
                  </a:schemeClr>
                </a:solidFill>
                <a:latin typeface="Consolas"/>
                <a:cs typeface="Consolas"/>
              </a:rPr>
              <a:t>="https://</a:t>
            </a:r>
            <a:r>
              <a:rPr lang="en-CA" sz="2800" dirty="0" err="1" smtClean="0">
                <a:solidFill>
                  <a:schemeClr val="accent1">
                    <a:lumMod val="75000"/>
                  </a:schemeClr>
                </a:solidFill>
                <a:latin typeface="Consolas"/>
                <a:cs typeface="Consolas"/>
              </a:rPr>
              <a:t>ajax.googleapis.com</a:t>
            </a:r>
            <a:r>
              <a:rPr lang="en-CA" sz="2800" dirty="0" smtClean="0">
                <a:solidFill>
                  <a:schemeClr val="accent1">
                    <a:lumMod val="75000"/>
                  </a:schemeClr>
                </a:solidFill>
                <a:latin typeface="Consolas"/>
                <a:cs typeface="Consolas"/>
              </a:rPr>
              <a:t>/</a:t>
            </a:r>
            <a:r>
              <a:rPr lang="en-CA" sz="2800" dirty="0" err="1" smtClean="0">
                <a:solidFill>
                  <a:schemeClr val="accent1">
                    <a:lumMod val="75000"/>
                  </a:schemeClr>
                </a:solidFill>
                <a:latin typeface="Consolas"/>
                <a:cs typeface="Consolas"/>
              </a:rPr>
              <a:t>ajax</a:t>
            </a:r>
            <a:r>
              <a:rPr lang="en-CA" sz="2800" dirty="0" smtClean="0">
                <a:solidFill>
                  <a:schemeClr val="accent1">
                    <a:lumMod val="75000"/>
                  </a:schemeClr>
                </a:solidFill>
                <a:latin typeface="Consolas"/>
                <a:cs typeface="Consolas"/>
              </a:rPr>
              <a:t>/</a:t>
            </a:r>
            <a:r>
              <a:rPr lang="en-CA" sz="2800" dirty="0" smtClean="0">
                <a:solidFill>
                  <a:srgbClr val="51868F"/>
                </a:solidFill>
                <a:latin typeface="Consolas"/>
                <a:cs typeface="Consolas"/>
              </a:rPr>
              <a:t>libs/</a:t>
            </a:r>
            <a:r>
              <a:rPr lang="en-CA" sz="2800" dirty="0" err="1" smtClean="0">
                <a:solidFill>
                  <a:schemeClr val="accent1">
                    <a:lumMod val="75000"/>
                  </a:schemeClr>
                </a:solidFill>
                <a:latin typeface="Consolas"/>
                <a:cs typeface="Consolas"/>
              </a:rPr>
              <a:t>jquery</a:t>
            </a:r>
            <a:r>
              <a:rPr lang="en-CA" sz="2800" dirty="0" smtClean="0">
                <a:solidFill>
                  <a:schemeClr val="accent1">
                    <a:lumMod val="75000"/>
                  </a:schemeClr>
                </a:solidFill>
                <a:latin typeface="Consolas"/>
                <a:cs typeface="Consolas"/>
              </a:rPr>
              <a:t>/1.11.3/</a:t>
            </a:r>
            <a:r>
              <a:rPr lang="en-CA" sz="2800" dirty="0" err="1" smtClean="0">
                <a:solidFill>
                  <a:schemeClr val="accent1">
                    <a:lumMod val="75000"/>
                  </a:schemeClr>
                </a:solidFill>
                <a:latin typeface="Consolas"/>
                <a:cs typeface="Consolas"/>
              </a:rPr>
              <a:t>jquery.min.js</a:t>
            </a:r>
            <a:r>
              <a:rPr lang="en-CA" sz="2800" dirty="0" smtClean="0">
                <a:solidFill>
                  <a:schemeClr val="accent1">
                    <a:lumMod val="75000"/>
                  </a:schemeClr>
                </a:solidFill>
                <a:latin typeface="Consolas"/>
                <a:cs typeface="Consolas"/>
              </a:rPr>
              <a:t>"&gt;&lt;/script&gt;</a:t>
            </a:r>
          </a:p>
          <a:p>
            <a:pPr algn="l">
              <a:defRPr/>
            </a:pPr>
            <a:r>
              <a:rPr lang="en-CA" sz="2800" dirty="0" smtClean="0">
                <a:solidFill>
                  <a:schemeClr val="tx1">
                    <a:lumMod val="75000"/>
                  </a:schemeClr>
                </a:solidFill>
                <a:latin typeface="Consolas"/>
                <a:cs typeface="Consolas"/>
              </a:rPr>
              <a:t>	</a:t>
            </a:r>
            <a:r>
              <a:rPr lang="en-CA" sz="2800" dirty="0" smtClean="0">
                <a:solidFill>
                  <a:schemeClr val="bg1">
                    <a:lumMod val="75000"/>
                    <a:lumOff val="25000"/>
                  </a:schemeClr>
                </a:solidFill>
                <a:latin typeface="Consolas"/>
                <a:cs typeface="Consolas"/>
              </a:rPr>
              <a:t>&lt;script </a:t>
            </a:r>
            <a:r>
              <a:rPr lang="en-CA" sz="2800" dirty="0" err="1" smtClean="0">
                <a:solidFill>
                  <a:schemeClr val="bg1">
                    <a:lumMod val="75000"/>
                    <a:lumOff val="25000"/>
                  </a:schemeClr>
                </a:solidFill>
                <a:latin typeface="Consolas"/>
                <a:cs typeface="Consolas"/>
              </a:rPr>
              <a:t>src</a:t>
            </a:r>
            <a:r>
              <a:rPr lang="en-CA" sz="2800" dirty="0" smtClean="0">
                <a:solidFill>
                  <a:schemeClr val="bg1">
                    <a:lumMod val="75000"/>
                    <a:lumOff val="25000"/>
                  </a:schemeClr>
                </a:solidFill>
                <a:latin typeface="Consolas"/>
                <a:cs typeface="Consolas"/>
              </a:rPr>
              <a:t>="https://</a:t>
            </a:r>
            <a:r>
              <a:rPr lang="en-CA" sz="2800" dirty="0" err="1" smtClean="0">
                <a:solidFill>
                  <a:schemeClr val="bg1">
                    <a:lumMod val="75000"/>
                    <a:lumOff val="25000"/>
                  </a:schemeClr>
                </a:solidFill>
                <a:latin typeface="Consolas"/>
                <a:cs typeface="Consolas"/>
              </a:rPr>
              <a:t>maxcdn.bootstrapcdn.com</a:t>
            </a:r>
            <a:r>
              <a:rPr lang="en-CA" sz="2800" dirty="0" smtClean="0">
                <a:solidFill>
                  <a:schemeClr val="bg1">
                    <a:lumMod val="75000"/>
                    <a:lumOff val="25000"/>
                  </a:schemeClr>
                </a:solidFill>
                <a:latin typeface="Consolas"/>
                <a:cs typeface="Consolas"/>
              </a:rPr>
              <a:t>/bootstrap/3.3.5/</a:t>
            </a:r>
            <a:r>
              <a:rPr lang="en-CA" sz="2800" dirty="0" err="1" smtClean="0">
                <a:solidFill>
                  <a:schemeClr val="bg1">
                    <a:lumMod val="75000"/>
                    <a:lumOff val="25000"/>
                  </a:schemeClr>
                </a:solidFill>
                <a:latin typeface="Consolas"/>
                <a:cs typeface="Consolas"/>
              </a:rPr>
              <a:t>js</a:t>
            </a:r>
            <a:r>
              <a:rPr lang="en-CA" sz="2800" dirty="0" smtClean="0">
                <a:solidFill>
                  <a:schemeClr val="bg1">
                    <a:lumMod val="75000"/>
                    <a:lumOff val="25000"/>
                  </a:schemeClr>
                </a:solidFill>
                <a:latin typeface="Consolas"/>
                <a:cs typeface="Consolas"/>
              </a:rPr>
              <a:t>/</a:t>
            </a:r>
            <a:r>
              <a:rPr lang="en-CA" sz="2800" dirty="0" err="1" smtClean="0">
                <a:solidFill>
                  <a:schemeClr val="bg1">
                    <a:lumMod val="75000"/>
                    <a:lumOff val="25000"/>
                  </a:schemeClr>
                </a:solidFill>
                <a:latin typeface="Consolas"/>
                <a:cs typeface="Consolas"/>
              </a:rPr>
              <a:t>bootstrap.min.js</a:t>
            </a:r>
            <a:r>
              <a:rPr lang="en-CA" sz="2800" dirty="0" smtClean="0">
                <a:solidFill>
                  <a:schemeClr val="bg1">
                    <a:lumMod val="75000"/>
                    <a:lumOff val="25000"/>
                  </a:schemeClr>
                </a:solidFill>
                <a:latin typeface="Consolas"/>
                <a:cs typeface="Consolas"/>
              </a:rPr>
              <a:t>"&gt;&lt;/	script&gt;</a:t>
            </a:r>
          </a:p>
          <a:p>
            <a:pPr algn="l">
              <a:defRPr/>
            </a:pPr>
            <a:r>
              <a:rPr lang="en-CA" sz="2800" dirty="0" smtClean="0">
                <a:solidFill>
                  <a:schemeClr val="tx1">
                    <a:lumMod val="75000"/>
                  </a:schemeClr>
                </a:solidFill>
                <a:latin typeface="Consolas"/>
                <a:cs typeface="Consolas"/>
              </a:rPr>
              <a:t>  &lt;/body&gt;</a:t>
            </a:r>
          </a:p>
          <a:p>
            <a:pPr algn="l">
              <a:defRPr/>
            </a:pPr>
            <a:r>
              <a:rPr lang="en-CA" sz="2800" dirty="0" smtClean="0">
                <a:solidFill>
                  <a:schemeClr val="tx1">
                    <a:lumMod val="75000"/>
                  </a:schemeClr>
                </a:solidFill>
                <a:latin typeface="Consolas"/>
                <a:cs typeface="Consolas"/>
              </a:rPr>
              <a:t>&lt;/html&gt;</a:t>
            </a:r>
            <a:endParaRPr lang="en-CA" sz="2800" dirty="0">
              <a:solidFill>
                <a:schemeClr val="tx1">
                  <a:lumMod val="75000"/>
                </a:schemeClr>
              </a:solidFill>
              <a:latin typeface="Consolas"/>
              <a:cs typeface="Consolas"/>
            </a:endParaRPr>
          </a:p>
        </p:txBody>
      </p:sp>
      <p:sp>
        <p:nvSpPr>
          <p:cNvPr id="11" name="TextBox 10"/>
          <p:cNvSpPr txBox="1"/>
          <p:nvPr/>
        </p:nvSpPr>
        <p:spPr>
          <a:xfrm>
            <a:off x="18680546" y="8291377"/>
            <a:ext cx="5865091" cy="20723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defRPr/>
            </a:pPr>
            <a:r>
              <a:rPr lang="en-CA" sz="3200" dirty="0" err="1" smtClean="0">
                <a:solidFill>
                  <a:schemeClr val="tx1">
                    <a:lumMod val="75000"/>
                  </a:schemeClr>
                </a:solidFill>
                <a:latin typeface="+mj-lt"/>
                <a:cs typeface="Consolas"/>
              </a:rPr>
              <a:t>jQuery</a:t>
            </a:r>
            <a:r>
              <a:rPr lang="en-CA" sz="3200" dirty="0" smtClean="0">
                <a:solidFill>
                  <a:schemeClr val="tx1">
                    <a:lumMod val="75000"/>
                  </a:schemeClr>
                </a:solidFill>
                <a:latin typeface="+mj-lt"/>
                <a:cs typeface="Consolas"/>
              </a:rPr>
              <a:t> </a:t>
            </a:r>
            <a:r>
              <a:rPr lang="en-CA" sz="3200" dirty="0">
                <a:solidFill>
                  <a:schemeClr val="tx1">
                    <a:lumMod val="75000"/>
                  </a:schemeClr>
                </a:solidFill>
                <a:latin typeface="+mj-lt"/>
                <a:cs typeface="Consolas"/>
              </a:rPr>
              <a:t>(</a:t>
            </a:r>
            <a:r>
              <a:rPr lang="en-CA" sz="3200" dirty="0">
                <a:solidFill>
                  <a:srgbClr val="51868F"/>
                </a:solidFill>
                <a:latin typeface="+mj-lt"/>
                <a:cs typeface="Consolas"/>
              </a:rPr>
              <a:t>necessary</a:t>
            </a:r>
            <a:r>
              <a:rPr lang="en-CA" sz="3200" dirty="0">
                <a:solidFill>
                  <a:schemeClr val="tx1">
                    <a:lumMod val="75000"/>
                  </a:schemeClr>
                </a:solidFill>
                <a:latin typeface="+mj-lt"/>
                <a:cs typeface="Consolas"/>
              </a:rPr>
              <a:t> for Bootstrap's JavaScript plugins</a:t>
            </a:r>
            <a:r>
              <a:rPr lang="en-CA" sz="3200" dirty="0" smtClean="0">
                <a:solidFill>
                  <a:schemeClr val="tx1">
                    <a:lumMod val="75000"/>
                  </a:schemeClr>
                </a:solidFill>
                <a:latin typeface="+mj-lt"/>
                <a:cs typeface="Consolas"/>
              </a:rPr>
              <a:t>)</a:t>
            </a:r>
          </a:p>
          <a:p>
            <a:pPr algn="l">
              <a:defRPr/>
            </a:pPr>
            <a:r>
              <a:rPr lang="en-CA" sz="3200" dirty="0" smtClean="0">
                <a:solidFill>
                  <a:schemeClr val="tx1">
                    <a:lumMod val="75000"/>
                  </a:schemeClr>
                </a:solidFill>
                <a:latin typeface="+mj-lt"/>
                <a:cs typeface="Consolas"/>
              </a:rPr>
              <a:t>Make sure you add it before the Bootstrap link</a:t>
            </a:r>
            <a:endParaRPr lang="en-CA" sz="3200" dirty="0">
              <a:solidFill>
                <a:schemeClr val="tx1">
                  <a:lumMod val="75000"/>
                </a:schemeClr>
              </a:solidFill>
              <a:latin typeface="+mj-lt"/>
              <a:cs typeface="Consolas"/>
            </a:endParaRPr>
          </a:p>
        </p:txBody>
      </p:sp>
      <p:sp>
        <p:nvSpPr>
          <p:cNvPr id="17" name="Left Arrow 16"/>
          <p:cNvSpPr/>
          <p:nvPr/>
        </p:nvSpPr>
        <p:spPr>
          <a:xfrm rot="20594817">
            <a:off x="15326734" y="9573907"/>
            <a:ext cx="3163447" cy="594778"/>
          </a:xfrm>
          <a:prstGeom prst="leftArrow">
            <a:avLst/>
          </a:prstGeom>
          <a:solidFill>
            <a:schemeClr val="accent1">
              <a:lumMod val="7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6767794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Basic template</a:t>
            </a:r>
            <a:endParaRPr lang="en-US" dirty="0"/>
          </a:p>
        </p:txBody>
      </p:sp>
      <p:sp>
        <p:nvSpPr>
          <p:cNvPr id="4" name="Content Placeholder 1"/>
          <p:cNvSpPr txBox="1">
            <a:spLocks/>
          </p:cNvSpPr>
          <p:nvPr/>
        </p:nvSpPr>
        <p:spPr>
          <a:xfrm>
            <a:off x="673101" y="2478229"/>
            <a:ext cx="22487082" cy="10914497"/>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736600" lvl="2" indent="0" algn="l">
              <a:spcBef>
                <a:spcPct val="25000"/>
              </a:spcBef>
              <a:buSzPct val="75000"/>
              <a:buNone/>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7" name="Rounded Rectangle 6"/>
          <p:cNvSpPr/>
          <p:nvPr/>
        </p:nvSpPr>
        <p:spPr>
          <a:xfrm>
            <a:off x="2794001" y="2445211"/>
            <a:ext cx="18819091" cy="10544887"/>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2800" dirty="0" smtClean="0">
                <a:solidFill>
                  <a:schemeClr val="tx1">
                    <a:lumMod val="75000"/>
                  </a:schemeClr>
                </a:solidFill>
                <a:latin typeface="Consolas"/>
                <a:cs typeface="Consolas"/>
              </a:rPr>
              <a:t>&lt;!DOCTYPE html&gt;</a:t>
            </a:r>
          </a:p>
          <a:p>
            <a:pPr algn="l">
              <a:defRPr/>
            </a:pPr>
            <a:r>
              <a:rPr lang="en-CA" sz="2800" dirty="0" smtClean="0">
                <a:solidFill>
                  <a:schemeClr val="tx1">
                    <a:lumMod val="75000"/>
                  </a:schemeClr>
                </a:solidFill>
                <a:latin typeface="Consolas"/>
                <a:cs typeface="Consolas"/>
              </a:rPr>
              <a:t>&lt;html </a:t>
            </a:r>
            <a:r>
              <a:rPr lang="en-CA" sz="2800" dirty="0" err="1" smtClean="0">
                <a:solidFill>
                  <a:schemeClr val="tx1">
                    <a:lumMod val="75000"/>
                  </a:schemeClr>
                </a:solidFill>
                <a:latin typeface="Consolas"/>
                <a:cs typeface="Consolas"/>
              </a:rPr>
              <a:t>lang</a:t>
            </a:r>
            <a:r>
              <a:rPr lang="en-CA" sz="2800" dirty="0" smtClean="0">
                <a:solidFill>
                  <a:schemeClr val="tx1">
                    <a:lumMod val="75000"/>
                  </a:schemeClr>
                </a:solidFill>
                <a:latin typeface="Consolas"/>
                <a:cs typeface="Consolas"/>
              </a:rPr>
              <a:t>="en"&gt;</a:t>
            </a:r>
          </a:p>
          <a:p>
            <a:pPr algn="l">
              <a:defRPr/>
            </a:pPr>
            <a:r>
              <a:rPr lang="en-CA" sz="2800" dirty="0" smtClean="0">
                <a:solidFill>
                  <a:schemeClr val="tx1">
                    <a:lumMod val="75000"/>
                  </a:schemeClr>
                </a:solidFill>
                <a:latin typeface="Consolas"/>
                <a:cs typeface="Consolas"/>
              </a:rPr>
              <a:t>  &lt;head&gt;</a:t>
            </a:r>
          </a:p>
          <a:p>
            <a:pPr algn="l">
              <a:defRPr/>
            </a:pPr>
            <a:r>
              <a:rPr lang="en-CA" sz="2800" dirty="0" smtClean="0">
                <a:solidFill>
                  <a:schemeClr val="tx1">
                    <a:lumMod val="75000"/>
                  </a:schemeClr>
                </a:solidFill>
                <a:latin typeface="Consolas"/>
                <a:cs typeface="Consolas"/>
              </a:rPr>
              <a:t>    </a:t>
            </a:r>
            <a:r>
              <a:rPr lang="en-CA" sz="2800" dirty="0" smtClean="0">
                <a:solidFill>
                  <a:schemeClr val="accent3">
                    <a:lumMod val="75000"/>
                  </a:schemeClr>
                </a:solidFill>
                <a:latin typeface="Consolas"/>
                <a:cs typeface="Consolas"/>
              </a:rPr>
              <a:t>&lt;meta charset="utf-8"&gt;</a:t>
            </a:r>
          </a:p>
          <a:p>
            <a:pPr algn="l">
              <a:defRPr/>
            </a:pPr>
            <a:r>
              <a:rPr lang="en-CA" sz="2800" dirty="0" smtClean="0">
                <a:solidFill>
                  <a:schemeClr val="accent3">
                    <a:lumMod val="75000"/>
                  </a:schemeClr>
                </a:solidFill>
                <a:latin typeface="Consolas"/>
                <a:cs typeface="Consolas"/>
              </a:rPr>
              <a:t>    &lt;meta http-</a:t>
            </a:r>
            <a:r>
              <a:rPr lang="en-CA" sz="2800" dirty="0" err="1" smtClean="0">
                <a:solidFill>
                  <a:schemeClr val="accent3">
                    <a:lumMod val="75000"/>
                  </a:schemeClr>
                </a:solidFill>
                <a:latin typeface="Consolas"/>
                <a:cs typeface="Consolas"/>
              </a:rPr>
              <a:t>equiv</a:t>
            </a:r>
            <a:r>
              <a:rPr lang="en-CA" sz="2800" dirty="0" smtClean="0">
                <a:solidFill>
                  <a:schemeClr val="accent3">
                    <a:lumMod val="75000"/>
                  </a:schemeClr>
                </a:solidFill>
                <a:latin typeface="Consolas"/>
                <a:cs typeface="Consolas"/>
              </a:rPr>
              <a:t>="X-UA-Compatible" content="IE=edge"&gt;</a:t>
            </a:r>
          </a:p>
          <a:p>
            <a:pPr algn="l">
              <a:defRPr/>
            </a:pPr>
            <a:r>
              <a:rPr lang="en-CA" sz="2800" dirty="0" smtClean="0">
                <a:solidFill>
                  <a:schemeClr val="accent3">
                    <a:lumMod val="75000"/>
                  </a:schemeClr>
                </a:solidFill>
                <a:latin typeface="Consolas"/>
                <a:cs typeface="Consolas"/>
              </a:rPr>
              <a:t>    &lt;meta name="viewport" content="width=device-width, initial-scale=1"&gt;</a:t>
            </a:r>
          </a:p>
          <a:p>
            <a:pPr algn="l">
              <a:defRPr/>
            </a:pPr>
            <a:endParaRPr lang="en-CA" sz="2800" dirty="0" smtClean="0">
              <a:solidFill>
                <a:schemeClr val="accent3">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	&lt;title&gt;Bootstrap 101 Template&lt;/title&gt;</a:t>
            </a:r>
          </a:p>
          <a:p>
            <a:pPr algn="l">
              <a:defRPr/>
            </a:pPr>
            <a:endParaRPr lang="en-CA" sz="2800" dirty="0" smtClean="0">
              <a:solidFill>
                <a:schemeClr val="tx1">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	</a:t>
            </a:r>
            <a:r>
              <a:rPr lang="en-CA" sz="2800" dirty="0" smtClean="0">
                <a:solidFill>
                  <a:srgbClr val="7700BE"/>
                </a:solidFill>
                <a:latin typeface="Consolas"/>
                <a:cs typeface="Consolas"/>
              </a:rPr>
              <a:t>&lt;link </a:t>
            </a:r>
            <a:r>
              <a:rPr lang="en-CA" sz="2800" dirty="0" err="1">
                <a:solidFill>
                  <a:srgbClr val="7700BE"/>
                </a:solidFill>
                <a:latin typeface="Consolas"/>
                <a:cs typeface="Consolas"/>
              </a:rPr>
              <a:t>rel</a:t>
            </a:r>
            <a:r>
              <a:rPr lang="en-CA" sz="2800" dirty="0">
                <a:solidFill>
                  <a:srgbClr val="7700BE"/>
                </a:solidFill>
                <a:latin typeface="Consolas"/>
                <a:cs typeface="Consolas"/>
              </a:rPr>
              <a:t>="</a:t>
            </a:r>
            <a:r>
              <a:rPr lang="en-CA" sz="2800" dirty="0" err="1" smtClean="0">
                <a:solidFill>
                  <a:srgbClr val="7700BE"/>
                </a:solidFill>
                <a:latin typeface="Consolas"/>
                <a:cs typeface="Consolas"/>
              </a:rPr>
              <a:t>stylesheet</a:t>
            </a:r>
            <a:r>
              <a:rPr lang="en-CA" sz="2800" dirty="0" smtClean="0">
                <a:solidFill>
                  <a:srgbClr val="7700BE"/>
                </a:solidFill>
                <a:latin typeface="Consolas"/>
                <a:cs typeface="Consolas"/>
              </a:rPr>
              <a:t>" </a:t>
            </a:r>
            <a:r>
              <a:rPr lang="en-CA" sz="2800" dirty="0" err="1" smtClean="0">
                <a:solidFill>
                  <a:srgbClr val="7700BE"/>
                </a:solidFill>
                <a:latin typeface="Consolas"/>
                <a:cs typeface="Consolas"/>
              </a:rPr>
              <a:t>href</a:t>
            </a:r>
            <a:r>
              <a:rPr lang="en-CA" sz="2800" dirty="0" smtClean="0">
                <a:solidFill>
                  <a:srgbClr val="7700BE"/>
                </a:solidFill>
                <a:latin typeface="Consolas"/>
                <a:cs typeface="Consolas"/>
              </a:rPr>
              <a:t>=</a:t>
            </a:r>
            <a:r>
              <a:rPr lang="en-CA" sz="2800" dirty="0">
                <a:solidFill>
                  <a:srgbClr val="7700BE"/>
                </a:solidFill>
                <a:latin typeface="Consolas"/>
                <a:cs typeface="Consolas"/>
              </a:rPr>
              <a:t>"</a:t>
            </a:r>
            <a:r>
              <a:rPr lang="en-CA" sz="2800" dirty="0" smtClean="0">
                <a:solidFill>
                  <a:srgbClr val="7700BE"/>
                </a:solidFill>
                <a:latin typeface="Consolas"/>
                <a:cs typeface="Consolas"/>
              </a:rPr>
              <a:t>http://</a:t>
            </a:r>
            <a:r>
              <a:rPr lang="en-CA" sz="2800" dirty="0" err="1" smtClean="0">
                <a:solidFill>
                  <a:srgbClr val="7700BE"/>
                </a:solidFill>
                <a:latin typeface="Consolas"/>
                <a:cs typeface="Consolas"/>
              </a:rPr>
              <a:t>maxcdn.bootstrapcdn.com</a:t>
            </a:r>
            <a:r>
              <a:rPr lang="en-CA" sz="2800" dirty="0" smtClean="0">
                <a:solidFill>
                  <a:srgbClr val="7700BE"/>
                </a:solidFill>
                <a:latin typeface="Consolas"/>
                <a:cs typeface="Consolas"/>
              </a:rPr>
              <a:t>/bootstrap/3.3.5/</a:t>
            </a:r>
            <a:r>
              <a:rPr lang="en-CA" sz="2800" dirty="0" err="1" smtClean="0">
                <a:solidFill>
                  <a:srgbClr val="7700BE"/>
                </a:solidFill>
                <a:latin typeface="Consolas"/>
                <a:cs typeface="Consolas"/>
              </a:rPr>
              <a:t>css</a:t>
            </a:r>
            <a:r>
              <a:rPr lang="en-CA" sz="2800" dirty="0" smtClean="0">
                <a:solidFill>
                  <a:srgbClr val="7700BE"/>
                </a:solidFill>
                <a:latin typeface="Consolas"/>
                <a:cs typeface="Consolas"/>
              </a:rPr>
              <a:t>/	</a:t>
            </a:r>
            <a:r>
              <a:rPr lang="en-CA" sz="2800" dirty="0" err="1" smtClean="0">
                <a:solidFill>
                  <a:srgbClr val="7700BE"/>
                </a:solidFill>
                <a:latin typeface="Consolas"/>
                <a:cs typeface="Consolas"/>
              </a:rPr>
              <a:t>bootstrap.min.css</a:t>
            </a:r>
            <a:r>
              <a:rPr lang="en-CA" sz="2800" dirty="0" smtClean="0">
                <a:solidFill>
                  <a:srgbClr val="7700BE"/>
                </a:solidFill>
                <a:latin typeface="Consolas"/>
                <a:cs typeface="Consolas"/>
              </a:rPr>
              <a:t>"&gt;</a:t>
            </a:r>
          </a:p>
          <a:p>
            <a:pPr algn="l">
              <a:defRPr/>
            </a:pPr>
            <a:r>
              <a:rPr lang="en-CA" sz="2800" dirty="0">
                <a:solidFill>
                  <a:srgbClr val="7700BE"/>
                </a:solidFill>
                <a:latin typeface="Consolas"/>
                <a:cs typeface="Consolas"/>
              </a:rPr>
              <a:t>	</a:t>
            </a:r>
            <a:r>
              <a:rPr lang="en-CA" sz="2800" dirty="0" smtClean="0">
                <a:solidFill>
                  <a:schemeClr val="bg2">
                    <a:lumMod val="75000"/>
                  </a:schemeClr>
                </a:solidFill>
                <a:latin typeface="Consolas"/>
                <a:cs typeface="Consolas"/>
                <a:sym typeface="Wingdings"/>
              </a:rPr>
              <a:t>&lt;!-- Optional Theme --&gt; </a:t>
            </a:r>
            <a:endParaRPr lang="en-CA" sz="2800" dirty="0" smtClean="0">
              <a:solidFill>
                <a:schemeClr val="bg2">
                  <a:lumMod val="75000"/>
                </a:schemeClr>
              </a:solidFill>
              <a:latin typeface="Consolas"/>
              <a:cs typeface="Consolas"/>
            </a:endParaRPr>
          </a:p>
          <a:p>
            <a:pPr algn="l">
              <a:defRPr/>
            </a:pPr>
            <a:r>
              <a:rPr lang="en-CA" sz="2800" dirty="0" smtClean="0">
                <a:solidFill>
                  <a:schemeClr val="bg2">
                    <a:lumMod val="75000"/>
                  </a:schemeClr>
                </a:solidFill>
                <a:latin typeface="Consolas"/>
                <a:cs typeface="Consolas"/>
              </a:rPr>
              <a:t>	&lt;</a:t>
            </a:r>
            <a:r>
              <a:rPr lang="en-CA" sz="2800" dirty="0">
                <a:solidFill>
                  <a:schemeClr val="bg2">
                    <a:lumMod val="75000"/>
                  </a:schemeClr>
                </a:solidFill>
                <a:latin typeface="Consolas"/>
                <a:cs typeface="Consolas"/>
              </a:rPr>
              <a:t>link </a:t>
            </a:r>
            <a:r>
              <a:rPr lang="en-CA" sz="2800" dirty="0" err="1">
                <a:solidFill>
                  <a:schemeClr val="bg2">
                    <a:lumMod val="75000"/>
                  </a:schemeClr>
                </a:solidFill>
                <a:latin typeface="Consolas"/>
                <a:cs typeface="Consolas"/>
              </a:rPr>
              <a:t>rel</a:t>
            </a:r>
            <a:r>
              <a:rPr lang="en-CA" sz="2800" dirty="0">
                <a:solidFill>
                  <a:schemeClr val="bg2">
                    <a:lumMod val="75000"/>
                  </a:schemeClr>
                </a:solidFill>
                <a:latin typeface="Consolas"/>
                <a:cs typeface="Consolas"/>
              </a:rPr>
              <a:t>="</a:t>
            </a:r>
            <a:r>
              <a:rPr lang="en-CA" sz="2800" dirty="0" err="1">
                <a:solidFill>
                  <a:schemeClr val="bg2">
                    <a:lumMod val="75000"/>
                  </a:schemeClr>
                </a:solidFill>
                <a:latin typeface="Consolas"/>
                <a:cs typeface="Consolas"/>
              </a:rPr>
              <a:t>stylesheet</a:t>
            </a:r>
            <a:r>
              <a:rPr lang="en-CA" sz="2800" dirty="0">
                <a:solidFill>
                  <a:schemeClr val="bg2">
                    <a:lumMod val="75000"/>
                  </a:schemeClr>
                </a:solidFill>
                <a:latin typeface="Consolas"/>
                <a:cs typeface="Consolas"/>
              </a:rPr>
              <a:t>" </a:t>
            </a:r>
            <a:r>
              <a:rPr lang="en-CA" sz="2800" dirty="0" err="1">
                <a:solidFill>
                  <a:schemeClr val="bg2">
                    <a:lumMod val="75000"/>
                  </a:schemeClr>
                </a:solidFill>
                <a:latin typeface="Consolas"/>
                <a:cs typeface="Consolas"/>
              </a:rPr>
              <a:t>href</a:t>
            </a:r>
            <a:r>
              <a:rPr lang="en-CA" sz="2800" dirty="0">
                <a:solidFill>
                  <a:schemeClr val="bg2">
                    <a:lumMod val="75000"/>
                  </a:schemeClr>
                </a:solidFill>
                <a:latin typeface="Consolas"/>
                <a:cs typeface="Consolas"/>
              </a:rPr>
              <a:t>="http://</a:t>
            </a:r>
            <a:r>
              <a:rPr lang="en-CA" sz="2800" dirty="0" err="1">
                <a:solidFill>
                  <a:schemeClr val="bg2">
                    <a:lumMod val="75000"/>
                  </a:schemeClr>
                </a:solidFill>
                <a:latin typeface="Consolas"/>
                <a:cs typeface="Consolas"/>
              </a:rPr>
              <a:t>maxcdn.bootstrapcdn.com</a:t>
            </a:r>
            <a:r>
              <a:rPr lang="en-CA" sz="2800" dirty="0">
                <a:solidFill>
                  <a:schemeClr val="bg2">
                    <a:lumMod val="75000"/>
                  </a:schemeClr>
                </a:solidFill>
                <a:latin typeface="Consolas"/>
                <a:cs typeface="Consolas"/>
              </a:rPr>
              <a:t>/bootstrap/3.3.5/</a:t>
            </a:r>
            <a:r>
              <a:rPr lang="en-CA" sz="2800" dirty="0" err="1">
                <a:solidFill>
                  <a:schemeClr val="bg2">
                    <a:lumMod val="75000"/>
                  </a:schemeClr>
                </a:solidFill>
                <a:latin typeface="Consolas"/>
                <a:cs typeface="Consolas"/>
              </a:rPr>
              <a:t>css</a:t>
            </a:r>
            <a:r>
              <a:rPr lang="en-CA" sz="2800" dirty="0">
                <a:solidFill>
                  <a:schemeClr val="bg2">
                    <a:lumMod val="75000"/>
                  </a:schemeClr>
                </a:solidFill>
                <a:latin typeface="Consolas"/>
                <a:cs typeface="Consolas"/>
              </a:rPr>
              <a:t>/	</a:t>
            </a:r>
            <a:r>
              <a:rPr lang="en-CA" sz="2800" dirty="0" smtClean="0">
                <a:solidFill>
                  <a:schemeClr val="bg2">
                    <a:lumMod val="75000"/>
                  </a:schemeClr>
                </a:solidFill>
                <a:latin typeface="Consolas"/>
                <a:cs typeface="Consolas"/>
              </a:rPr>
              <a:t>bootstrap-</a:t>
            </a:r>
            <a:r>
              <a:rPr lang="en-CA" sz="2800" dirty="0" err="1" smtClean="0">
                <a:solidFill>
                  <a:schemeClr val="bg2">
                    <a:lumMod val="75000"/>
                  </a:schemeClr>
                </a:solidFill>
                <a:latin typeface="Consolas"/>
                <a:cs typeface="Consolas"/>
              </a:rPr>
              <a:t>theme.min.css</a:t>
            </a:r>
            <a:r>
              <a:rPr lang="en-CA" sz="2800" dirty="0" smtClean="0">
                <a:solidFill>
                  <a:schemeClr val="bg2">
                    <a:lumMod val="75000"/>
                  </a:schemeClr>
                </a:solidFill>
                <a:latin typeface="Consolas"/>
                <a:cs typeface="Consolas"/>
              </a:rPr>
              <a:t>”&gt;</a:t>
            </a:r>
            <a:endParaRPr lang="en-CA" sz="2800" dirty="0" smtClean="0">
              <a:solidFill>
                <a:srgbClr val="7700BE"/>
              </a:solidFill>
              <a:latin typeface="Consolas"/>
              <a:cs typeface="Consolas"/>
            </a:endParaRPr>
          </a:p>
          <a:p>
            <a:pPr algn="l">
              <a:defRPr/>
            </a:pPr>
            <a:endParaRPr lang="en-CA" sz="2800" dirty="0" smtClean="0">
              <a:solidFill>
                <a:schemeClr val="tx1">
                  <a:lumMod val="75000"/>
                </a:schemeClr>
              </a:solidFill>
              <a:latin typeface="Consolas"/>
              <a:cs typeface="Consolas"/>
            </a:endParaRPr>
          </a:p>
          <a:p>
            <a:pPr algn="l">
              <a:defRPr/>
            </a:pPr>
            <a:r>
              <a:rPr lang="en-CA" sz="2800" dirty="0" smtClean="0">
                <a:solidFill>
                  <a:schemeClr val="tx1">
                    <a:lumMod val="75000"/>
                  </a:schemeClr>
                </a:solidFill>
                <a:latin typeface="Consolas"/>
                <a:cs typeface="Consolas"/>
              </a:rPr>
              <a:t>&lt;/head&gt;</a:t>
            </a:r>
          </a:p>
          <a:p>
            <a:pPr algn="l">
              <a:defRPr/>
            </a:pPr>
            <a:r>
              <a:rPr lang="en-CA" sz="2800" dirty="0" smtClean="0">
                <a:solidFill>
                  <a:schemeClr val="tx1">
                    <a:lumMod val="75000"/>
                  </a:schemeClr>
                </a:solidFill>
                <a:latin typeface="Consolas"/>
                <a:cs typeface="Consolas"/>
              </a:rPr>
              <a:t>  &lt;body&gt;</a:t>
            </a:r>
          </a:p>
          <a:p>
            <a:pPr algn="l">
              <a:defRPr/>
            </a:pPr>
            <a:r>
              <a:rPr lang="en-CA" sz="2800" dirty="0" smtClean="0">
                <a:solidFill>
                  <a:schemeClr val="tx1">
                    <a:lumMod val="75000"/>
                  </a:schemeClr>
                </a:solidFill>
                <a:latin typeface="Consolas"/>
                <a:cs typeface="Consolas"/>
              </a:rPr>
              <a:t>    &lt;h1&gt;Hello world!&lt;/h1&gt;</a:t>
            </a:r>
          </a:p>
          <a:p>
            <a:pPr algn="l">
              <a:defRPr/>
            </a:pPr>
            <a:r>
              <a:rPr lang="en-CA" sz="2800" dirty="0" smtClean="0">
                <a:solidFill>
                  <a:schemeClr val="tx1">
                    <a:lumMod val="75000"/>
                  </a:schemeClr>
                </a:solidFill>
                <a:latin typeface="Consolas"/>
                <a:cs typeface="Consolas"/>
              </a:rPr>
              <a:t>	</a:t>
            </a:r>
          </a:p>
          <a:p>
            <a:pPr algn="l">
              <a:defRPr/>
            </a:pPr>
            <a:r>
              <a:rPr lang="en-CA" sz="2800" dirty="0" smtClean="0">
                <a:solidFill>
                  <a:schemeClr val="tx1">
                    <a:lumMod val="75000"/>
                  </a:schemeClr>
                </a:solidFill>
                <a:latin typeface="Consolas"/>
                <a:cs typeface="Consolas"/>
              </a:rPr>
              <a:t>	</a:t>
            </a:r>
            <a:r>
              <a:rPr lang="en-CA" sz="2800" dirty="0" smtClean="0">
                <a:solidFill>
                  <a:schemeClr val="accent1">
                    <a:lumMod val="75000"/>
                  </a:schemeClr>
                </a:solidFill>
                <a:latin typeface="Consolas"/>
                <a:cs typeface="Consolas"/>
              </a:rPr>
              <a:t>&lt;script </a:t>
            </a:r>
            <a:r>
              <a:rPr lang="en-CA" sz="2800" dirty="0" err="1" smtClean="0">
                <a:solidFill>
                  <a:schemeClr val="accent1">
                    <a:lumMod val="75000"/>
                  </a:schemeClr>
                </a:solidFill>
                <a:latin typeface="Consolas"/>
                <a:cs typeface="Consolas"/>
              </a:rPr>
              <a:t>src</a:t>
            </a:r>
            <a:r>
              <a:rPr lang="en-CA" sz="2800" dirty="0" smtClean="0">
                <a:solidFill>
                  <a:schemeClr val="accent1">
                    <a:lumMod val="75000"/>
                  </a:schemeClr>
                </a:solidFill>
                <a:latin typeface="Consolas"/>
                <a:cs typeface="Consolas"/>
              </a:rPr>
              <a:t>="https://</a:t>
            </a:r>
            <a:r>
              <a:rPr lang="en-CA" sz="2800" dirty="0" err="1" smtClean="0">
                <a:solidFill>
                  <a:schemeClr val="accent1">
                    <a:lumMod val="75000"/>
                  </a:schemeClr>
                </a:solidFill>
                <a:latin typeface="Consolas"/>
                <a:cs typeface="Consolas"/>
              </a:rPr>
              <a:t>ajax.googleapis.com</a:t>
            </a:r>
            <a:r>
              <a:rPr lang="en-CA" sz="2800" dirty="0" smtClean="0">
                <a:solidFill>
                  <a:schemeClr val="accent1">
                    <a:lumMod val="75000"/>
                  </a:schemeClr>
                </a:solidFill>
                <a:latin typeface="Consolas"/>
                <a:cs typeface="Consolas"/>
              </a:rPr>
              <a:t>/</a:t>
            </a:r>
            <a:r>
              <a:rPr lang="en-CA" sz="2800" dirty="0" err="1" smtClean="0">
                <a:solidFill>
                  <a:schemeClr val="accent1">
                    <a:lumMod val="75000"/>
                  </a:schemeClr>
                </a:solidFill>
                <a:latin typeface="Consolas"/>
                <a:cs typeface="Consolas"/>
              </a:rPr>
              <a:t>ajax</a:t>
            </a:r>
            <a:r>
              <a:rPr lang="en-CA" sz="2800" dirty="0" smtClean="0">
                <a:solidFill>
                  <a:schemeClr val="accent1">
                    <a:lumMod val="75000"/>
                  </a:schemeClr>
                </a:solidFill>
                <a:latin typeface="Consolas"/>
                <a:cs typeface="Consolas"/>
              </a:rPr>
              <a:t>/</a:t>
            </a:r>
            <a:r>
              <a:rPr lang="en-CA" sz="2800" dirty="0" smtClean="0">
                <a:solidFill>
                  <a:srgbClr val="51868F"/>
                </a:solidFill>
                <a:latin typeface="Consolas"/>
                <a:cs typeface="Consolas"/>
              </a:rPr>
              <a:t>libs/</a:t>
            </a:r>
            <a:r>
              <a:rPr lang="en-CA" sz="2800" dirty="0" err="1" smtClean="0">
                <a:solidFill>
                  <a:schemeClr val="accent1">
                    <a:lumMod val="75000"/>
                  </a:schemeClr>
                </a:solidFill>
                <a:latin typeface="Consolas"/>
                <a:cs typeface="Consolas"/>
              </a:rPr>
              <a:t>jquery</a:t>
            </a:r>
            <a:r>
              <a:rPr lang="en-CA" sz="2800" dirty="0" smtClean="0">
                <a:solidFill>
                  <a:schemeClr val="accent1">
                    <a:lumMod val="75000"/>
                  </a:schemeClr>
                </a:solidFill>
                <a:latin typeface="Consolas"/>
                <a:cs typeface="Consolas"/>
              </a:rPr>
              <a:t>/1.11.3/</a:t>
            </a:r>
            <a:r>
              <a:rPr lang="en-CA" sz="2800" dirty="0" err="1" smtClean="0">
                <a:solidFill>
                  <a:schemeClr val="accent1">
                    <a:lumMod val="75000"/>
                  </a:schemeClr>
                </a:solidFill>
                <a:latin typeface="Consolas"/>
                <a:cs typeface="Consolas"/>
              </a:rPr>
              <a:t>jquery.min.js</a:t>
            </a:r>
            <a:r>
              <a:rPr lang="en-CA" sz="2800" dirty="0" smtClean="0">
                <a:solidFill>
                  <a:schemeClr val="accent1">
                    <a:lumMod val="75000"/>
                  </a:schemeClr>
                </a:solidFill>
                <a:latin typeface="Consolas"/>
                <a:cs typeface="Consolas"/>
              </a:rPr>
              <a:t>"&gt;&lt;/script&gt;</a:t>
            </a:r>
          </a:p>
          <a:p>
            <a:pPr algn="l">
              <a:defRPr/>
            </a:pPr>
            <a:r>
              <a:rPr lang="en-CA" sz="2800" dirty="0" smtClean="0">
                <a:solidFill>
                  <a:schemeClr val="tx1">
                    <a:lumMod val="75000"/>
                  </a:schemeClr>
                </a:solidFill>
                <a:latin typeface="Consolas"/>
                <a:cs typeface="Consolas"/>
              </a:rPr>
              <a:t>	</a:t>
            </a:r>
            <a:r>
              <a:rPr lang="en-CA" sz="2800" dirty="0" smtClean="0">
                <a:solidFill>
                  <a:schemeClr val="bg1">
                    <a:lumMod val="75000"/>
                    <a:lumOff val="25000"/>
                  </a:schemeClr>
                </a:solidFill>
                <a:latin typeface="Consolas"/>
                <a:cs typeface="Consolas"/>
              </a:rPr>
              <a:t>&lt;script </a:t>
            </a:r>
            <a:r>
              <a:rPr lang="en-CA" sz="2800" dirty="0" err="1" smtClean="0">
                <a:solidFill>
                  <a:schemeClr val="bg1">
                    <a:lumMod val="75000"/>
                    <a:lumOff val="25000"/>
                  </a:schemeClr>
                </a:solidFill>
                <a:latin typeface="Consolas"/>
                <a:cs typeface="Consolas"/>
              </a:rPr>
              <a:t>src</a:t>
            </a:r>
            <a:r>
              <a:rPr lang="en-CA" sz="2800" dirty="0" smtClean="0">
                <a:solidFill>
                  <a:schemeClr val="bg1">
                    <a:lumMod val="75000"/>
                    <a:lumOff val="25000"/>
                  </a:schemeClr>
                </a:solidFill>
                <a:latin typeface="Consolas"/>
                <a:cs typeface="Consolas"/>
              </a:rPr>
              <a:t>="https://</a:t>
            </a:r>
            <a:r>
              <a:rPr lang="en-CA" sz="2800" dirty="0" err="1" smtClean="0">
                <a:solidFill>
                  <a:schemeClr val="bg1">
                    <a:lumMod val="75000"/>
                    <a:lumOff val="25000"/>
                  </a:schemeClr>
                </a:solidFill>
                <a:latin typeface="Consolas"/>
                <a:cs typeface="Consolas"/>
              </a:rPr>
              <a:t>maxcdn.bootstrapcdn.com</a:t>
            </a:r>
            <a:r>
              <a:rPr lang="en-CA" sz="2800" dirty="0" smtClean="0">
                <a:solidFill>
                  <a:schemeClr val="bg1">
                    <a:lumMod val="75000"/>
                    <a:lumOff val="25000"/>
                  </a:schemeClr>
                </a:solidFill>
                <a:latin typeface="Consolas"/>
                <a:cs typeface="Consolas"/>
              </a:rPr>
              <a:t>/bootstrap/3.3.5/</a:t>
            </a:r>
            <a:r>
              <a:rPr lang="en-CA" sz="2800" dirty="0" err="1" smtClean="0">
                <a:solidFill>
                  <a:schemeClr val="bg1">
                    <a:lumMod val="75000"/>
                    <a:lumOff val="25000"/>
                  </a:schemeClr>
                </a:solidFill>
                <a:latin typeface="Consolas"/>
                <a:cs typeface="Consolas"/>
              </a:rPr>
              <a:t>js</a:t>
            </a:r>
            <a:r>
              <a:rPr lang="en-CA" sz="2800" dirty="0" smtClean="0">
                <a:solidFill>
                  <a:schemeClr val="bg1">
                    <a:lumMod val="75000"/>
                    <a:lumOff val="25000"/>
                  </a:schemeClr>
                </a:solidFill>
                <a:latin typeface="Consolas"/>
                <a:cs typeface="Consolas"/>
              </a:rPr>
              <a:t>/</a:t>
            </a:r>
            <a:r>
              <a:rPr lang="en-CA" sz="2800" dirty="0" err="1" smtClean="0">
                <a:solidFill>
                  <a:schemeClr val="bg1">
                    <a:lumMod val="75000"/>
                    <a:lumOff val="25000"/>
                  </a:schemeClr>
                </a:solidFill>
                <a:latin typeface="Consolas"/>
                <a:cs typeface="Consolas"/>
              </a:rPr>
              <a:t>bootstrap.min.js</a:t>
            </a:r>
            <a:r>
              <a:rPr lang="en-CA" sz="2800" dirty="0" smtClean="0">
                <a:solidFill>
                  <a:schemeClr val="bg1">
                    <a:lumMod val="75000"/>
                    <a:lumOff val="25000"/>
                  </a:schemeClr>
                </a:solidFill>
                <a:latin typeface="Consolas"/>
                <a:cs typeface="Consolas"/>
              </a:rPr>
              <a:t>"&gt;&lt;/	script&gt;</a:t>
            </a:r>
          </a:p>
          <a:p>
            <a:pPr algn="l">
              <a:defRPr/>
            </a:pPr>
            <a:r>
              <a:rPr lang="en-CA" sz="2800" dirty="0" smtClean="0">
                <a:solidFill>
                  <a:schemeClr val="tx1">
                    <a:lumMod val="75000"/>
                  </a:schemeClr>
                </a:solidFill>
                <a:latin typeface="Consolas"/>
                <a:cs typeface="Consolas"/>
              </a:rPr>
              <a:t>  &lt;/body&gt;</a:t>
            </a:r>
          </a:p>
          <a:p>
            <a:pPr algn="l">
              <a:defRPr/>
            </a:pPr>
            <a:r>
              <a:rPr lang="en-CA" sz="2800" dirty="0" smtClean="0">
                <a:solidFill>
                  <a:schemeClr val="tx1">
                    <a:lumMod val="75000"/>
                  </a:schemeClr>
                </a:solidFill>
                <a:latin typeface="Consolas"/>
                <a:cs typeface="Consolas"/>
              </a:rPr>
              <a:t>&lt;/html&gt;</a:t>
            </a:r>
            <a:endParaRPr lang="en-CA" sz="2800" dirty="0">
              <a:solidFill>
                <a:schemeClr val="tx1">
                  <a:lumMod val="75000"/>
                </a:schemeClr>
              </a:solidFill>
              <a:latin typeface="Consolas"/>
              <a:cs typeface="Consolas"/>
            </a:endParaRPr>
          </a:p>
        </p:txBody>
      </p:sp>
      <p:sp>
        <p:nvSpPr>
          <p:cNvPr id="18" name="TextBox 17"/>
          <p:cNvSpPr txBox="1"/>
          <p:nvPr/>
        </p:nvSpPr>
        <p:spPr>
          <a:xfrm>
            <a:off x="363682" y="7387734"/>
            <a:ext cx="2120900" cy="35496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defRPr/>
            </a:pPr>
            <a:r>
              <a:rPr lang="en-CA" sz="3200" dirty="0" smtClean="0">
                <a:solidFill>
                  <a:schemeClr val="tx1">
                    <a:lumMod val="75000"/>
                  </a:schemeClr>
                </a:solidFill>
                <a:latin typeface="+mj-lt"/>
                <a:cs typeface="Consolas"/>
              </a:rPr>
              <a:t>Add bootstrap </a:t>
            </a:r>
            <a:r>
              <a:rPr lang="en-CA" sz="3200" dirty="0" smtClean="0">
                <a:solidFill>
                  <a:schemeClr val="bg1">
                    <a:lumMod val="75000"/>
                    <a:lumOff val="25000"/>
                  </a:schemeClr>
                </a:solidFill>
                <a:latin typeface="+mj-lt"/>
                <a:cs typeface="Consolas"/>
              </a:rPr>
              <a:t>script </a:t>
            </a:r>
            <a:r>
              <a:rPr lang="en-CA" sz="3200" dirty="0" smtClean="0">
                <a:solidFill>
                  <a:schemeClr val="tx1">
                    <a:lumMod val="75000"/>
                  </a:schemeClr>
                </a:solidFill>
                <a:cs typeface="Consolas"/>
              </a:rPr>
              <a:t>here for Bootstrap’s (minified) JavaScript</a:t>
            </a:r>
            <a:r>
              <a:rPr lang="en-CA" sz="3200" dirty="0" smtClean="0">
                <a:solidFill>
                  <a:schemeClr val="tx1">
                    <a:lumMod val="75000"/>
                  </a:schemeClr>
                </a:solidFill>
                <a:latin typeface="+mj-lt"/>
                <a:cs typeface="Consolas"/>
              </a:rPr>
              <a:t>: </a:t>
            </a:r>
            <a:endParaRPr lang="en-CA" sz="3200" dirty="0">
              <a:solidFill>
                <a:schemeClr val="tx1">
                  <a:lumMod val="75000"/>
                </a:schemeClr>
              </a:solidFill>
              <a:latin typeface="+mj-lt"/>
              <a:cs typeface="Consolas"/>
            </a:endParaRPr>
          </a:p>
        </p:txBody>
      </p:sp>
      <p:sp>
        <p:nvSpPr>
          <p:cNvPr id="19" name="Left Arrow 18"/>
          <p:cNvSpPr/>
          <p:nvPr/>
        </p:nvSpPr>
        <p:spPr>
          <a:xfrm rot="11817944">
            <a:off x="1669151" y="11142038"/>
            <a:ext cx="1868859" cy="594778"/>
          </a:xfrm>
          <a:prstGeom prst="leftArrow">
            <a:avLst/>
          </a:prstGeom>
          <a:solidFill>
            <a:schemeClr val="bg1">
              <a:lumMod val="75000"/>
              <a:lumOff val="2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22490575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350529" y="332816"/>
            <a:ext cx="10428721" cy="11986184"/>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342900" indent="-342900" algn="l" eaLnBrk="0" hangingPunct="0">
              <a:spcBef>
                <a:spcPct val="25000"/>
              </a:spcBef>
              <a:spcAft>
                <a:spcPct val="25000"/>
              </a:spcAft>
              <a:buSzPct val="75000"/>
            </a:pPr>
            <a:r>
              <a:rPr lang="en-US" sz="4000" dirty="0" smtClean="0">
                <a:solidFill>
                  <a:schemeClr val="accent5">
                    <a:lumMod val="75000"/>
                  </a:schemeClr>
                </a:solidFill>
                <a:latin typeface="+mj-lt"/>
              </a:rPr>
              <a:t>Browser Support</a:t>
            </a:r>
          </a:p>
          <a:p>
            <a:pPr lvl="1" algn="l" eaLnBrk="0" hangingPunct="0">
              <a:spcBef>
                <a:spcPct val="25000"/>
              </a:spcBef>
              <a:spcAft>
                <a:spcPct val="25000"/>
              </a:spcAft>
              <a:buSzPct val="75000"/>
              <a:buFont typeface="Courier New"/>
              <a:buChar char="o"/>
            </a:pPr>
            <a:r>
              <a:rPr lang="en-US" sz="4000" dirty="0" smtClean="0">
                <a:solidFill>
                  <a:srgbClr val="5A5A5A"/>
                </a:solidFill>
              </a:rPr>
              <a:t>Can I use ____ ?</a:t>
            </a:r>
          </a:p>
          <a:p>
            <a:pPr lvl="2" algn="l" eaLnBrk="0" hangingPunct="0">
              <a:spcBef>
                <a:spcPct val="25000"/>
              </a:spcBef>
              <a:spcAft>
                <a:spcPct val="25000"/>
              </a:spcAft>
              <a:buSzPct val="75000"/>
              <a:buFont typeface="Arial"/>
              <a:buChar char="•"/>
            </a:pPr>
            <a:r>
              <a:rPr lang="en-US" sz="4000" dirty="0" smtClean="0">
                <a:solidFill>
                  <a:srgbClr val="5A5A5A"/>
                </a:solidFill>
              </a:rPr>
              <a:t>provides up-to-date browser support tables for support of front-end web technologies on desktop and mobile web browsers </a:t>
            </a:r>
            <a:endParaRPr lang="en-US" sz="4000" dirty="0">
              <a:solidFill>
                <a:srgbClr val="5A5A5A"/>
              </a:solidFill>
            </a:endParaRPr>
          </a:p>
          <a:p>
            <a:pPr lvl="2" algn="l" eaLnBrk="0" hangingPunct="0">
              <a:spcBef>
                <a:spcPct val="25000"/>
              </a:spcBef>
              <a:spcAft>
                <a:spcPct val="25000"/>
              </a:spcAft>
              <a:buSzPct val="75000"/>
              <a:buFont typeface="Wingdings" charset="2"/>
              <a:buChar char="Ø"/>
            </a:pPr>
            <a:r>
              <a:rPr lang="en-US" sz="4000" dirty="0" smtClean="0">
                <a:solidFill>
                  <a:schemeClr val="accent3">
                    <a:lumMod val="75000"/>
                  </a:schemeClr>
                </a:solidFill>
                <a:latin typeface="+mj-lt"/>
              </a:rPr>
              <a:t>http://</a:t>
            </a:r>
            <a:r>
              <a:rPr lang="en-US" sz="4000" dirty="0" err="1" smtClean="0">
                <a:solidFill>
                  <a:schemeClr val="accent3">
                    <a:lumMod val="75000"/>
                  </a:schemeClr>
                </a:solidFill>
                <a:latin typeface="+mj-lt"/>
              </a:rPr>
              <a:t>caniuse.com</a:t>
            </a:r>
            <a:r>
              <a:rPr lang="en-US" sz="4000" dirty="0" smtClean="0">
                <a:solidFill>
                  <a:schemeClr val="accent3">
                    <a:lumMod val="75000"/>
                  </a:schemeClr>
                </a:solidFill>
                <a:latin typeface="+mj-lt"/>
              </a:rPr>
              <a:t> </a:t>
            </a:r>
          </a:p>
          <a:p>
            <a:pPr lvl="1" algn="l" eaLnBrk="0" hangingPunct="0">
              <a:spcBef>
                <a:spcPct val="25000"/>
              </a:spcBef>
              <a:spcAft>
                <a:spcPct val="25000"/>
              </a:spcAft>
              <a:buSzPct val="75000"/>
              <a:buFont typeface="Courier New"/>
              <a:buChar char="o"/>
            </a:pPr>
            <a:r>
              <a:rPr lang="en-US" sz="4000" dirty="0" smtClean="0">
                <a:solidFill>
                  <a:srgbClr val="5A5A5A"/>
                </a:solidFill>
              </a:rPr>
              <a:t>HTML5 Test </a:t>
            </a:r>
          </a:p>
          <a:p>
            <a:pPr lvl="2" algn="l" eaLnBrk="0" hangingPunct="0">
              <a:spcBef>
                <a:spcPct val="25000"/>
              </a:spcBef>
              <a:spcAft>
                <a:spcPct val="25000"/>
              </a:spcAft>
              <a:buSzPct val="75000"/>
              <a:buFont typeface="Arial"/>
              <a:buChar char="•"/>
            </a:pPr>
            <a:r>
              <a:rPr lang="en-US" sz="4000" dirty="0" smtClean="0">
                <a:solidFill>
                  <a:srgbClr val="5A5A5A"/>
                </a:solidFill>
              </a:rPr>
              <a:t>provides up-to-date browser support scores for HTML5 languages, CSS and more. </a:t>
            </a:r>
          </a:p>
          <a:p>
            <a:pPr lvl="2" algn="l" eaLnBrk="0" hangingPunct="0">
              <a:spcBef>
                <a:spcPct val="25000"/>
              </a:spcBef>
              <a:spcAft>
                <a:spcPct val="25000"/>
              </a:spcAft>
              <a:buSzPct val="75000"/>
              <a:buFont typeface="Wingdings" charset="2"/>
              <a:buChar char="Ø"/>
            </a:pPr>
            <a:r>
              <a:rPr lang="en-US" sz="4000" dirty="0" smtClean="0">
                <a:solidFill>
                  <a:schemeClr val="accent3">
                    <a:lumMod val="75000"/>
                  </a:schemeClr>
                </a:solidFill>
                <a:latin typeface="+mj-lt"/>
              </a:rPr>
              <a:t>http://html5test.com</a:t>
            </a:r>
          </a:p>
          <a:p>
            <a:pPr marL="0" indent="0" algn="l" eaLnBrk="0" hangingPunct="0">
              <a:spcBef>
                <a:spcPct val="25000"/>
              </a:spcBef>
              <a:spcAft>
                <a:spcPct val="25000"/>
              </a:spcAft>
              <a:buSzPct val="75000"/>
              <a:buNone/>
            </a:pPr>
            <a:endParaRPr lang="en-US" sz="4000" dirty="0">
              <a:solidFill>
                <a:schemeClr val="accent5">
                  <a:lumMod val="75000"/>
                </a:schemeClr>
              </a:solidFill>
              <a:latin typeface="+mj-lt"/>
              <a:cs typeface="Trade Gothic Next LT Pro Lt" pitchFamily="34" charset="0"/>
            </a:endParaRPr>
          </a:p>
          <a:p>
            <a:pPr lvl="2" algn="l" eaLnBrk="1" hangingPunct="1">
              <a:lnSpc>
                <a:spcPct val="50000"/>
              </a:lnSpc>
              <a:buFont typeface="Wingdings" pitchFamily="2" charset="2"/>
              <a:buNone/>
            </a:pPr>
            <a:endParaRPr lang="en-US" sz="4000" dirty="0">
              <a:solidFill>
                <a:schemeClr val="accent5">
                  <a:lumMod val="75000"/>
                </a:schemeClr>
              </a:solidFill>
              <a:latin typeface="+mj-lt"/>
              <a:cs typeface="Trade Gothic Next LT Pro Lt" pitchFamily="34" charset="0"/>
            </a:endParaRPr>
          </a:p>
        </p:txBody>
      </p:sp>
      <p:sp>
        <p:nvSpPr>
          <p:cNvPr id="3" name="TextBox 2"/>
          <p:cNvSpPr txBox="1"/>
          <p:nvPr/>
        </p:nvSpPr>
        <p:spPr>
          <a:xfrm>
            <a:off x="12076545" y="69273"/>
            <a:ext cx="102592"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pic>
        <p:nvPicPr>
          <p:cNvPr id="4" name="Picture 3" descr="Screen Shot 2015-11-09 at 3.59.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545" y="1298979"/>
            <a:ext cx="11461750" cy="6768137"/>
          </a:xfrm>
          <a:prstGeom prst="rect">
            <a:avLst/>
          </a:prstGeom>
        </p:spPr>
      </p:pic>
      <p:pic>
        <p:nvPicPr>
          <p:cNvPr id="7" name="Picture 6" descr="Screen Shot 2015-11-09 at 4.00.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7375" y="6286211"/>
            <a:ext cx="9302750" cy="6894979"/>
          </a:xfrm>
          <a:prstGeom prst="rect">
            <a:avLst/>
          </a:prstGeom>
        </p:spPr>
      </p:pic>
    </p:spTree>
    <p:extLst>
      <p:ext uri="{BB962C8B-B14F-4D97-AF65-F5344CB8AC3E}">
        <p14:creationId xmlns:p14="http://schemas.microsoft.com/office/powerpoint/2010/main" val="129010289"/>
      </p:ext>
    </p:extLst>
  </p:cSld>
  <p:clrMapOvr>
    <a:masterClrMapping/>
  </p:clrMapOvr>
  <p:transition xmlns:p14="http://schemas.microsoft.com/office/powerpoint/2010/main" spd="med"/>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Demo- Basic Template</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924357"/>
            <a:ext cx="9593693" cy="4641710"/>
          </a:xfrm>
        </p:spPr>
        <p:txBody>
          <a:bodyPr>
            <a:noAutofit/>
          </a:bodyPr>
          <a:lstStyle/>
          <a:p>
            <a:pPr eaLnBrk="1" hangingPunct="1">
              <a:buFont typeface="Wingdings" charset="2"/>
              <a:buChar char="v"/>
            </a:pPr>
            <a:r>
              <a:rPr lang="en-US" sz="4400" dirty="0" smtClean="0">
                <a:solidFill>
                  <a:srgbClr val="51868F"/>
                </a:solidFill>
                <a:latin typeface="+mj-lt"/>
                <a:cs typeface="Trade Gothic Next LT Pro Lt" pitchFamily="34" charset="0"/>
              </a:rPr>
              <a:t>Demos/Unit10-Bootstrap/basic-</a:t>
            </a:r>
            <a:r>
              <a:rPr lang="en-US" sz="4400" dirty="0" err="1" smtClean="0">
                <a:solidFill>
                  <a:srgbClr val="51868F"/>
                </a:solidFill>
                <a:latin typeface="+mj-lt"/>
                <a:cs typeface="Trade Gothic Next LT Pro Lt" pitchFamily="34" charset="0"/>
              </a:rPr>
              <a:t>template.html</a:t>
            </a:r>
            <a:endParaRPr lang="en-US" sz="4400" dirty="0">
              <a:solidFill>
                <a:srgbClr val="51868F"/>
              </a:solidFill>
              <a:latin typeface="+mj-lt"/>
              <a:cs typeface="Trade Gothic Next LT Pro Lt" pitchFamily="34" charset="0"/>
            </a:endParaRPr>
          </a:p>
        </p:txBody>
      </p:sp>
      <p:pic>
        <p:nvPicPr>
          <p:cNvPr id="7" name="Picture 6" descr="icon-bootstrap.png"/>
          <p:cNvPicPr>
            <a:picLocks noChangeAspect="1"/>
          </p:cNvPicPr>
          <p:nvPr/>
        </p:nvPicPr>
        <p:blipFill>
          <a:blip r:embed="rId3">
            <a:alphaModFix amt="49000"/>
            <a:extLst>
              <a:ext uri="{28A0092B-C50C-407E-A947-70E740481C1C}">
                <a14:useLocalDpi xmlns:a14="http://schemas.microsoft.com/office/drawing/2010/main" val="0"/>
              </a:ext>
            </a:extLst>
          </a:blip>
          <a:stretch>
            <a:fillRect/>
          </a:stretch>
        </p:blipFill>
        <p:spPr>
          <a:xfrm>
            <a:off x="10526567" y="522431"/>
            <a:ext cx="11963977" cy="11963977"/>
          </a:xfrm>
          <a:prstGeom prst="rect">
            <a:avLst/>
          </a:prstGeom>
        </p:spPr>
      </p:pic>
    </p:spTree>
    <p:extLst>
      <p:ext uri="{BB962C8B-B14F-4D97-AF65-F5344CB8AC3E}">
        <p14:creationId xmlns:p14="http://schemas.microsoft.com/office/powerpoint/2010/main" val="3644828393"/>
      </p:ext>
    </p:extLst>
  </p:cSld>
  <p:clrMapOvr>
    <a:masterClrMapping/>
  </p:clrMapOvr>
  <p:transition xmlns:p14="http://schemas.microsoft.com/office/powerpoint/2010/main" spd="med"/>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How to use the Features</a:t>
            </a:r>
            <a:endParaRPr lang="en-US" dirty="0"/>
          </a:p>
        </p:txBody>
      </p:sp>
      <p:sp>
        <p:nvSpPr>
          <p:cNvPr id="4" name="Content Placeholder 1"/>
          <p:cNvSpPr txBox="1">
            <a:spLocks/>
          </p:cNvSpPr>
          <p:nvPr/>
        </p:nvSpPr>
        <p:spPr>
          <a:xfrm>
            <a:off x="673101" y="2613890"/>
            <a:ext cx="11296649" cy="104988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6350" indent="-742950" algn="l">
              <a:spcBef>
                <a:spcPct val="25000"/>
              </a:spcBef>
              <a:buSzPct val="75000"/>
              <a:buFont typeface="Arial"/>
              <a:buChar char="•"/>
            </a:pPr>
            <a:r>
              <a:rPr lang="en-US" sz="3600" dirty="0" err="1" smtClean="0">
                <a:solidFill>
                  <a:srgbClr val="434746"/>
                </a:solidFill>
                <a:cs typeface="Trade Gothic Next LT Pro Lt" pitchFamily="34" charset="0"/>
              </a:rPr>
              <a:t>Glyphicons</a:t>
            </a:r>
            <a:endParaRPr lang="en-US" sz="3600" dirty="0" smtClean="0">
              <a:solidFill>
                <a:srgbClr val="434746"/>
              </a:solidFill>
              <a:cs typeface="Trade Gothic Next LT Pro Lt" pitchFamily="34" charset="0"/>
            </a:endParaRPr>
          </a:p>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Dropdowns</a:t>
            </a:r>
          </a:p>
          <a:p>
            <a:pPr marL="6350" indent="-742950" algn="l">
              <a:spcBef>
                <a:spcPct val="25000"/>
              </a:spcBef>
              <a:buSzPct val="75000"/>
              <a:buFont typeface="Arial"/>
              <a:buChar char="•"/>
            </a:pPr>
            <a:r>
              <a:rPr lang="en-US" sz="3600" b="1" dirty="0" smtClean="0">
                <a:solidFill>
                  <a:srgbClr val="7D1102"/>
                </a:solidFill>
                <a:cs typeface="Trade Gothic Next LT Pro Lt" pitchFamily="34" charset="0"/>
              </a:rPr>
              <a:t>Button groups</a:t>
            </a:r>
          </a:p>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Button Dropdowns</a:t>
            </a:r>
          </a:p>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Input groups</a:t>
            </a:r>
          </a:p>
          <a:p>
            <a:pPr marL="6350" indent="-742950" algn="l">
              <a:spcBef>
                <a:spcPct val="25000"/>
              </a:spcBef>
              <a:buSzPct val="75000"/>
              <a:buFont typeface="Arial"/>
              <a:buChar char="•"/>
            </a:pPr>
            <a:r>
              <a:rPr lang="en-US" sz="3600" b="1" dirty="0" err="1" smtClean="0">
                <a:solidFill>
                  <a:schemeClr val="accent5">
                    <a:lumMod val="75000"/>
                  </a:schemeClr>
                </a:solidFill>
                <a:cs typeface="Trade Gothic Next LT Pro Lt" pitchFamily="34" charset="0"/>
              </a:rPr>
              <a:t>Navs</a:t>
            </a:r>
            <a:endParaRPr lang="en-US" sz="3600" b="1" dirty="0" smtClean="0">
              <a:solidFill>
                <a:schemeClr val="accent5">
                  <a:lumMod val="75000"/>
                </a:schemeClr>
              </a:solidFill>
              <a:cs typeface="Trade Gothic Next LT Pro Lt" pitchFamily="34" charset="0"/>
            </a:endParaRPr>
          </a:p>
          <a:p>
            <a:pPr marL="6350" indent="-742950" algn="l">
              <a:spcBef>
                <a:spcPct val="25000"/>
              </a:spcBef>
              <a:buSzPct val="75000"/>
              <a:buFont typeface="Arial"/>
              <a:buChar char="•"/>
            </a:pPr>
            <a:r>
              <a:rPr lang="en-US" sz="3600" dirty="0" err="1" smtClean="0">
                <a:solidFill>
                  <a:schemeClr val="tx2">
                    <a:lumMod val="75000"/>
                  </a:schemeClr>
                </a:solidFill>
                <a:cs typeface="Trade Gothic Next LT Pro Lt" pitchFamily="34" charset="0"/>
              </a:rPr>
              <a:t>Navbar</a:t>
            </a:r>
            <a:endParaRPr lang="en-US" sz="3600" dirty="0" smtClean="0">
              <a:solidFill>
                <a:schemeClr val="tx2">
                  <a:lumMod val="75000"/>
                </a:schemeClr>
              </a:solidFill>
              <a:cs typeface="Trade Gothic Next LT Pro Lt" pitchFamily="34" charset="0"/>
            </a:endParaRPr>
          </a:p>
          <a:p>
            <a:pPr marL="6350" indent="-742950" algn="l">
              <a:spcBef>
                <a:spcPct val="25000"/>
              </a:spcBef>
              <a:buSzPct val="75000"/>
              <a:buFont typeface="Arial"/>
              <a:buChar char="•"/>
            </a:pPr>
            <a:r>
              <a:rPr lang="en-US" sz="3600" dirty="0" smtClean="0">
                <a:solidFill>
                  <a:schemeClr val="tx2">
                    <a:lumMod val="75000"/>
                  </a:schemeClr>
                </a:solidFill>
                <a:cs typeface="Trade Gothic Next LT Pro Lt" pitchFamily="34" charset="0"/>
              </a:rPr>
              <a:t>Breadcrumbs</a:t>
            </a:r>
          </a:p>
          <a:p>
            <a:pPr marL="6350" indent="-742950" algn="l">
              <a:spcBef>
                <a:spcPct val="25000"/>
              </a:spcBef>
              <a:buSzPct val="75000"/>
              <a:buFont typeface="Arial"/>
              <a:buChar char="•"/>
            </a:pPr>
            <a:r>
              <a:rPr lang="en-US" sz="3600" dirty="0" smtClean="0">
                <a:solidFill>
                  <a:schemeClr val="tx2">
                    <a:lumMod val="75000"/>
                  </a:schemeClr>
                </a:solidFill>
                <a:cs typeface="Trade Gothic Next LT Pro Lt" pitchFamily="34" charset="0"/>
              </a:rPr>
              <a:t>Pagination </a:t>
            </a:r>
          </a:p>
          <a:p>
            <a:pPr marL="6350" indent="-742950" algn="l">
              <a:spcBef>
                <a:spcPct val="25000"/>
              </a:spcBef>
              <a:buSzPct val="75000"/>
              <a:buFont typeface="Arial"/>
              <a:buChar char="•"/>
            </a:pPr>
            <a:r>
              <a:rPr lang="en-US" sz="3600" dirty="0" smtClean="0">
                <a:solidFill>
                  <a:schemeClr val="tx2">
                    <a:lumMod val="75000"/>
                  </a:schemeClr>
                </a:solidFill>
                <a:cs typeface="Trade Gothic Next LT Pro Lt" pitchFamily="34" charset="0"/>
              </a:rPr>
              <a:t>Labels </a:t>
            </a:r>
          </a:p>
          <a:p>
            <a:pPr marL="6350" indent="-742950" algn="l">
              <a:spcBef>
                <a:spcPct val="25000"/>
              </a:spcBef>
              <a:buSzPct val="75000"/>
              <a:buFont typeface="Arial"/>
              <a:buChar char="•"/>
            </a:pPr>
            <a:r>
              <a:rPr lang="en-US" sz="3600" dirty="0" smtClean="0">
                <a:solidFill>
                  <a:schemeClr val="tx2">
                    <a:lumMod val="75000"/>
                  </a:schemeClr>
                </a:solidFill>
                <a:cs typeface="Trade Gothic Next LT Pro Lt" pitchFamily="34" charset="0"/>
              </a:rPr>
              <a:t>Badges </a:t>
            </a:r>
          </a:p>
          <a:p>
            <a:pPr marL="6350" indent="-742950" algn="l">
              <a:spcBef>
                <a:spcPct val="25000"/>
              </a:spcBef>
              <a:buSzPct val="75000"/>
              <a:buFont typeface="Arial"/>
              <a:buChar char="•"/>
            </a:pPr>
            <a:r>
              <a:rPr lang="en-US" sz="3600" dirty="0" err="1" smtClean="0">
                <a:solidFill>
                  <a:schemeClr val="tx2">
                    <a:lumMod val="75000"/>
                  </a:schemeClr>
                </a:solidFill>
                <a:cs typeface="Trade Gothic Next LT Pro Lt" pitchFamily="34" charset="0"/>
              </a:rPr>
              <a:t>Jumbotron</a:t>
            </a:r>
            <a:endParaRPr lang="en-US" sz="3600" dirty="0" smtClean="0">
              <a:solidFill>
                <a:schemeClr val="tx2">
                  <a:lumMod val="75000"/>
                </a:schemeClr>
              </a:solidFill>
              <a:cs typeface="Trade Gothic Next LT Pro Lt" pitchFamily="34" charset="0"/>
            </a:endParaRPr>
          </a:p>
          <a:p>
            <a:pPr marL="6350" indent="-742950" algn="l">
              <a:spcBef>
                <a:spcPct val="25000"/>
              </a:spcBef>
              <a:buSzPct val="75000"/>
              <a:buFont typeface="Arial"/>
              <a:buChar char="•"/>
            </a:pPr>
            <a:r>
              <a:rPr lang="en-US" sz="3600" dirty="0" smtClean="0">
                <a:solidFill>
                  <a:schemeClr val="tx2">
                    <a:lumMod val="75000"/>
                  </a:schemeClr>
                </a:solidFill>
                <a:cs typeface="Trade Gothic Next LT Pro Lt" pitchFamily="34" charset="0"/>
              </a:rPr>
              <a:t>Page header</a:t>
            </a:r>
            <a:endParaRPr lang="en-US" sz="3600" dirty="0" smtClean="0">
              <a:solidFill>
                <a:schemeClr val="tx2">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pic>
        <p:nvPicPr>
          <p:cNvPr id="5" name="Picture 4"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873064" y="10649814"/>
            <a:ext cx="2208936" cy="2208936"/>
          </a:xfrm>
          <a:prstGeom prst="rect">
            <a:avLst/>
          </a:prstGeom>
        </p:spPr>
      </p:pic>
      <p:sp>
        <p:nvSpPr>
          <p:cNvPr id="6" name="Content Placeholder 1"/>
          <p:cNvSpPr txBox="1">
            <a:spLocks/>
          </p:cNvSpPr>
          <p:nvPr/>
        </p:nvSpPr>
        <p:spPr>
          <a:xfrm>
            <a:off x="12668251" y="2649680"/>
            <a:ext cx="11296649" cy="104988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6350" indent="-742950" algn="l">
              <a:spcBef>
                <a:spcPct val="25000"/>
              </a:spcBef>
              <a:buSzPct val="75000"/>
              <a:buFont typeface="Arial"/>
              <a:buChar char="•"/>
            </a:pPr>
            <a:r>
              <a:rPr lang="en-US" sz="3600" dirty="0" smtClean="0">
                <a:solidFill>
                  <a:schemeClr val="tx1">
                    <a:lumMod val="75000"/>
                  </a:schemeClr>
                </a:solidFill>
                <a:cs typeface="Trade Gothic Next LT Pro Lt" pitchFamily="34" charset="0"/>
              </a:rPr>
              <a:t>Alerts</a:t>
            </a:r>
          </a:p>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Progress bars</a:t>
            </a:r>
          </a:p>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Media object</a:t>
            </a:r>
          </a:p>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List group</a:t>
            </a:r>
          </a:p>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Cards </a:t>
            </a:r>
          </a:p>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Responsive embed</a:t>
            </a:r>
          </a:p>
          <a:p>
            <a:pPr marL="6350" indent="-742950" algn="l">
              <a:spcBef>
                <a:spcPct val="25000"/>
              </a:spcBef>
              <a:buSzPct val="75000"/>
              <a:buFont typeface="Arial"/>
              <a:buChar char="•"/>
            </a:pPr>
            <a:r>
              <a:rPr lang="en-US" sz="3600" b="1" dirty="0" smtClean="0">
                <a:solidFill>
                  <a:schemeClr val="accent5">
                    <a:lumMod val="75000"/>
                  </a:schemeClr>
                </a:solidFill>
                <a:cs typeface="Trade Gothic Next LT Pro Lt" pitchFamily="34" charset="0"/>
              </a:rPr>
              <a:t>Grid Settings</a:t>
            </a:r>
          </a:p>
          <a:p>
            <a:pPr marL="6350" indent="-742950" algn="l">
              <a:spcBef>
                <a:spcPct val="25000"/>
              </a:spcBef>
              <a:buSzPct val="75000"/>
              <a:buFont typeface="Arial"/>
              <a:buChar char="•"/>
            </a:pPr>
            <a:endParaRPr lang="en-US" sz="3600" dirty="0" smtClean="0">
              <a:solidFill>
                <a:schemeClr val="accent5">
                  <a:lumMod val="75000"/>
                </a:schemeClr>
              </a:solidFill>
              <a:cs typeface="Trade Gothic Next LT Pro Lt" pitchFamily="34" charset="0"/>
            </a:endParaRPr>
          </a:p>
          <a:p>
            <a:pPr marL="6350" indent="-742950" algn="l">
              <a:spcBef>
                <a:spcPct val="25000"/>
              </a:spcBef>
              <a:buSzPct val="75000"/>
              <a:buFont typeface="Arial"/>
              <a:buChar char="•"/>
            </a:pPr>
            <a:endParaRPr lang="en-US" sz="3600" dirty="0">
              <a:solidFill>
                <a:schemeClr val="accent5">
                  <a:lumMod val="75000"/>
                </a:schemeClr>
              </a:solidFill>
              <a:cs typeface="Trade Gothic Next LT Pro Lt" pitchFamily="34" charset="0"/>
            </a:endParaRPr>
          </a:p>
          <a:p>
            <a:pPr marL="6350" indent="-742950" algn="l">
              <a:spcBef>
                <a:spcPct val="25000"/>
              </a:spcBef>
              <a:buSzPct val="75000"/>
              <a:buFont typeface="Arial"/>
              <a:buChar char="•"/>
            </a:pPr>
            <a:endParaRPr lang="en-US" sz="3600" dirty="0" smtClean="0">
              <a:solidFill>
                <a:schemeClr val="accent5">
                  <a:lumMod val="75000"/>
                </a:schemeClr>
              </a:solidFill>
              <a:cs typeface="Trade Gothic Next LT Pro Lt" pitchFamily="34" charset="0"/>
            </a:endParaRPr>
          </a:p>
          <a:p>
            <a:pPr marL="0" algn="l">
              <a:spcBef>
                <a:spcPct val="25000"/>
              </a:spcBef>
              <a:buSzPct val="75000"/>
              <a:buFont typeface="Wingdings" charset="2"/>
              <a:buChar char="Ø"/>
            </a:pPr>
            <a:r>
              <a:rPr lang="en-US" sz="3600" dirty="0" smtClean="0">
                <a:solidFill>
                  <a:schemeClr val="accent3">
                    <a:lumMod val="75000"/>
                  </a:schemeClr>
                </a:solidFill>
              </a:rPr>
              <a:t>http</a:t>
            </a:r>
            <a:r>
              <a:rPr lang="en-US" sz="3600" dirty="0">
                <a:solidFill>
                  <a:schemeClr val="accent3">
                    <a:lumMod val="75000"/>
                  </a:schemeClr>
                </a:solidFill>
              </a:rPr>
              <a:t>://</a:t>
            </a:r>
            <a:r>
              <a:rPr lang="en-US" sz="3600" dirty="0" err="1">
                <a:solidFill>
                  <a:schemeClr val="accent3">
                    <a:lumMod val="75000"/>
                  </a:schemeClr>
                </a:solidFill>
              </a:rPr>
              <a:t>getbootstrap.com</a:t>
            </a:r>
            <a:r>
              <a:rPr lang="en-US" sz="3600" dirty="0">
                <a:solidFill>
                  <a:schemeClr val="accent3">
                    <a:lumMod val="75000"/>
                  </a:schemeClr>
                </a:solidFill>
              </a:rPr>
              <a:t>/components/</a:t>
            </a: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Tree>
    <p:extLst>
      <p:ext uri="{BB962C8B-B14F-4D97-AF65-F5344CB8AC3E}">
        <p14:creationId xmlns:p14="http://schemas.microsoft.com/office/powerpoint/2010/main" val="20001511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Buttons - bootstrap</a:t>
            </a:r>
            <a:endParaRPr lang="en-US" dirty="0"/>
          </a:p>
        </p:txBody>
      </p:sp>
      <p:sp>
        <p:nvSpPr>
          <p:cNvPr id="6" name="Content Placeholder 1"/>
          <p:cNvSpPr txBox="1">
            <a:spLocks/>
          </p:cNvSpPr>
          <p:nvPr/>
        </p:nvSpPr>
        <p:spPr>
          <a:xfrm>
            <a:off x="673100" y="2613890"/>
            <a:ext cx="22440900" cy="104988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Once the links to bootstrap are added, its easy to add the specific styles that you need in you html</a:t>
            </a:r>
            <a:endParaRPr lang="en-US" sz="3600" dirty="0" smtClean="0">
              <a:solidFill>
                <a:schemeClr val="accent5">
                  <a:lumMod val="75000"/>
                </a:schemeClr>
              </a:solidFill>
              <a:cs typeface="Trade Gothic Next LT Pro Lt" pitchFamily="34" charset="0"/>
            </a:endParaRPr>
          </a:p>
          <a:p>
            <a:pPr marL="6350" indent="-742950" algn="l">
              <a:spcBef>
                <a:spcPct val="25000"/>
              </a:spcBef>
              <a:buSzPct val="75000"/>
              <a:buFont typeface="Wingdings" charset="2"/>
              <a:buChar char="Ø"/>
            </a:pPr>
            <a:r>
              <a:rPr lang="en-US" sz="3200" dirty="0">
                <a:solidFill>
                  <a:schemeClr val="accent3">
                    <a:lumMod val="75000"/>
                  </a:schemeClr>
                </a:solidFill>
                <a:cs typeface="Trade Gothic Next LT Pro Lt" pitchFamily="34" charset="0"/>
              </a:rPr>
              <a:t>http://www.w3schools.com/bootstrap/</a:t>
            </a:r>
            <a:r>
              <a:rPr lang="en-US" sz="3200" dirty="0" err="1" smtClean="0">
                <a:solidFill>
                  <a:schemeClr val="accent3">
                    <a:lumMod val="75000"/>
                  </a:schemeClr>
                </a:solidFill>
                <a:cs typeface="Trade Gothic Next LT Pro Lt" pitchFamily="34" charset="0"/>
              </a:rPr>
              <a:t>bootstrap_buttons.asp</a:t>
            </a:r>
            <a:endParaRPr lang="en-US" sz="3200" dirty="0" smtClean="0">
              <a:solidFill>
                <a:schemeClr val="accent3">
                  <a:lumMod val="75000"/>
                </a:schemeClr>
              </a:solidFill>
              <a:cs typeface="Trade Gothic Next LT Pro Lt" pitchFamily="34" charset="0"/>
            </a:endParaRPr>
          </a:p>
          <a:p>
            <a:pPr marL="6350" indent="-742950" algn="l">
              <a:spcBef>
                <a:spcPct val="25000"/>
              </a:spcBef>
              <a:buSzPct val="75000"/>
              <a:buFont typeface="Wingdings" charset="2"/>
              <a:buChar char="Ø"/>
            </a:pPr>
            <a:r>
              <a:rPr lang="en-US" sz="3200" dirty="0">
                <a:solidFill>
                  <a:schemeClr val="accent3">
                    <a:lumMod val="75000"/>
                  </a:schemeClr>
                </a:solidFill>
                <a:cs typeface="Trade Gothic Next LT Pro Lt" pitchFamily="34" charset="0"/>
              </a:rPr>
              <a:t>http://</a:t>
            </a:r>
            <a:r>
              <a:rPr lang="en-US" sz="3200" dirty="0" err="1">
                <a:solidFill>
                  <a:schemeClr val="accent3">
                    <a:lumMod val="75000"/>
                  </a:schemeClr>
                </a:solidFill>
                <a:cs typeface="Trade Gothic Next LT Pro Lt" pitchFamily="34" charset="0"/>
              </a:rPr>
              <a:t>getbootstrap.com</a:t>
            </a:r>
            <a:r>
              <a:rPr lang="en-US" sz="3200" dirty="0">
                <a:solidFill>
                  <a:schemeClr val="accent3">
                    <a:lumMod val="75000"/>
                  </a:schemeClr>
                </a:solidFill>
                <a:cs typeface="Trade Gothic Next LT Pro Lt" pitchFamily="34" charset="0"/>
              </a:rPr>
              <a:t>/components/#</a:t>
            </a:r>
            <a:r>
              <a:rPr lang="en-US" sz="3200" dirty="0" err="1">
                <a:solidFill>
                  <a:schemeClr val="accent3">
                    <a:lumMod val="75000"/>
                  </a:schemeClr>
                </a:solidFill>
                <a:cs typeface="Trade Gothic Next LT Pro Lt" pitchFamily="34" charset="0"/>
              </a:rPr>
              <a:t>btn</a:t>
            </a:r>
            <a:r>
              <a:rPr lang="en-US" sz="3200" dirty="0">
                <a:solidFill>
                  <a:schemeClr val="accent3">
                    <a:lumMod val="75000"/>
                  </a:schemeClr>
                </a:solidFill>
                <a:cs typeface="Trade Gothic Next LT Pro Lt" pitchFamily="34" charset="0"/>
              </a:rPr>
              <a:t>-</a:t>
            </a:r>
            <a:r>
              <a:rPr lang="en-US" sz="3200" dirty="0" smtClean="0">
                <a:solidFill>
                  <a:schemeClr val="accent3">
                    <a:lumMod val="75000"/>
                  </a:schemeClr>
                </a:solidFill>
                <a:cs typeface="Trade Gothic Next LT Pro Lt" pitchFamily="34" charset="0"/>
              </a:rPr>
              <a:t>groups</a:t>
            </a:r>
          </a:p>
          <a:p>
            <a:pPr marL="6350" indent="-742950" algn="l">
              <a:spcBef>
                <a:spcPct val="25000"/>
              </a:spcBef>
              <a:buSzPct val="75000"/>
              <a:buFont typeface="Arial"/>
              <a:buChar char="•"/>
            </a:pPr>
            <a:r>
              <a:rPr lang="en-US" sz="3200" dirty="0" smtClean="0">
                <a:solidFill>
                  <a:srgbClr val="434746"/>
                </a:solidFill>
                <a:cs typeface="Trade Gothic Next LT Pro Lt" pitchFamily="34" charset="0"/>
              </a:rPr>
              <a:t>Use an html button tag, input tag or a tag </a:t>
            </a:r>
          </a:p>
          <a:p>
            <a:pPr marL="6350" indent="-742950" algn="l">
              <a:spcBef>
                <a:spcPct val="25000"/>
              </a:spcBef>
              <a:buSzPct val="75000"/>
              <a:buFont typeface="Arial"/>
              <a:buChar char="•"/>
            </a:pPr>
            <a:r>
              <a:rPr lang="en-US" sz="3200" dirty="0" smtClean="0">
                <a:solidFill>
                  <a:srgbClr val="434746"/>
                </a:solidFill>
                <a:cs typeface="Trade Gothic Next LT Pro Lt" pitchFamily="34" charset="0"/>
              </a:rPr>
              <a:t>Chose what button styling you want </a:t>
            </a:r>
          </a:p>
          <a:p>
            <a:pPr marL="6350" indent="-742950" algn="l">
              <a:spcBef>
                <a:spcPct val="25000"/>
              </a:spcBef>
              <a:buSzPct val="75000"/>
              <a:buFont typeface="Wingdings" charset="2"/>
              <a:buChar char="Ø"/>
            </a:pPr>
            <a:endParaRPr lang="en-US" sz="3200" dirty="0">
              <a:solidFill>
                <a:srgbClr val="434746"/>
              </a:solidFill>
              <a:cs typeface="Trade Gothic Next LT Pro Lt" pitchFamily="34" charset="0"/>
            </a:endParaRPr>
          </a:p>
          <a:p>
            <a:pPr marL="6350" indent="-742950" algn="l">
              <a:spcBef>
                <a:spcPct val="25000"/>
              </a:spcBef>
              <a:buSzPct val="75000"/>
              <a:buFont typeface="Wingdings" charset="2"/>
              <a:buChar char="Ø"/>
            </a:pPr>
            <a:endParaRPr lang="en-US" sz="3200" dirty="0">
              <a:solidFill>
                <a:schemeClr val="accent5">
                  <a:lumMod val="75000"/>
                </a:schemeClr>
              </a:solidFill>
              <a:cs typeface="Trade Gothic Next LT Pro Lt" pitchFamily="34" charset="0"/>
            </a:endParaRPr>
          </a:p>
          <a:p>
            <a:pPr marL="6350" indent="-742950" algn="l">
              <a:spcBef>
                <a:spcPct val="25000"/>
              </a:spcBef>
              <a:buSzPct val="75000"/>
              <a:buFont typeface="Wingdings" charset="2"/>
              <a:buChar char="Ø"/>
            </a:pPr>
            <a:endParaRPr lang="en-US" sz="3200" dirty="0" smtClean="0">
              <a:solidFill>
                <a:schemeClr val="accent3">
                  <a:lumMod val="75000"/>
                </a:schemeClr>
              </a:solidFill>
              <a:cs typeface="Trade Gothic Next LT Pro Lt" pitchFamily="34" charset="0"/>
            </a:endParaRPr>
          </a:p>
          <a:p>
            <a:pPr algn="l">
              <a:spcBef>
                <a:spcPct val="25000"/>
              </a:spcBef>
              <a:buSzPct val="75000"/>
            </a:pPr>
            <a:r>
              <a:rPr lang="en-US" sz="3200" dirty="0" smtClean="0">
                <a:solidFill>
                  <a:schemeClr val="accent3">
                    <a:lumMod val="75000"/>
                  </a:schemeClr>
                </a:solidFill>
                <a:cs typeface="Trade Gothic Next LT Pro Lt" pitchFamily="34" charset="0"/>
              </a:rPr>
              <a:t>Add the </a:t>
            </a:r>
            <a:r>
              <a:rPr lang="en-US" sz="3200" dirty="0" smtClean="0">
                <a:solidFill>
                  <a:schemeClr val="accent3">
                    <a:lumMod val="75000"/>
                  </a:schemeClr>
                </a:solidFill>
                <a:latin typeface="Consolas"/>
                <a:cs typeface="Consolas"/>
              </a:rPr>
              <a:t>class </a:t>
            </a:r>
            <a:r>
              <a:rPr lang="en-US" sz="3200" dirty="0" smtClean="0">
                <a:solidFill>
                  <a:schemeClr val="accent3">
                    <a:lumMod val="75000"/>
                  </a:schemeClr>
                </a:solidFill>
                <a:cs typeface="Trade Gothic Next LT Pro Lt" pitchFamily="34" charset="0"/>
              </a:rPr>
              <a:t>to the button of that styling </a:t>
            </a:r>
            <a:endParaRPr lang="en-US" sz="3200" dirty="0">
              <a:solidFill>
                <a:schemeClr val="accent3">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8" name="Rounded Rectangle 7"/>
          <p:cNvSpPr/>
          <p:nvPr/>
        </p:nvSpPr>
        <p:spPr>
          <a:xfrm>
            <a:off x="13921748" y="3799041"/>
            <a:ext cx="9192252" cy="1968103"/>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smtClean="0">
                <a:solidFill>
                  <a:schemeClr val="accent1">
                    <a:lumMod val="75000"/>
                  </a:schemeClr>
                </a:solidFill>
                <a:latin typeface="Consolas"/>
                <a:cs typeface="Consolas"/>
              </a:rPr>
              <a:t>&lt;button&gt;&lt;/button&gt;</a:t>
            </a:r>
          </a:p>
          <a:p>
            <a:pPr algn="l">
              <a:defRPr/>
            </a:pPr>
            <a:r>
              <a:rPr lang="en-CA" sz="4000" dirty="0" smtClean="0">
                <a:solidFill>
                  <a:schemeClr val="accent3">
                    <a:lumMod val="75000"/>
                  </a:schemeClr>
                </a:solidFill>
                <a:latin typeface="Consolas"/>
                <a:cs typeface="Consolas"/>
              </a:rPr>
              <a:t>&lt;a role=“button”&gt;&lt;/a&gt;</a:t>
            </a:r>
          </a:p>
          <a:p>
            <a:pPr algn="l">
              <a:defRPr/>
            </a:pPr>
            <a:r>
              <a:rPr lang="en-CA" sz="4000" dirty="0" smtClean="0">
                <a:solidFill>
                  <a:schemeClr val="bg1">
                    <a:lumMod val="75000"/>
                    <a:lumOff val="25000"/>
                  </a:schemeClr>
                </a:solidFill>
                <a:latin typeface="Consolas"/>
                <a:cs typeface="Consolas"/>
              </a:rPr>
              <a:t>&lt;input type=“button”&gt;&lt;/input&gt;</a:t>
            </a:r>
            <a:endParaRPr lang="en-CA" sz="4000" dirty="0">
              <a:solidFill>
                <a:schemeClr val="bg1">
                  <a:lumMod val="75000"/>
                  <a:lumOff val="25000"/>
                </a:schemeClr>
              </a:solidFill>
              <a:latin typeface="Consolas"/>
              <a:cs typeface="Consolas"/>
            </a:endParaRPr>
          </a:p>
        </p:txBody>
      </p:sp>
      <p:sp>
        <p:nvSpPr>
          <p:cNvPr id="9" name="Rounded Rectangle 8"/>
          <p:cNvSpPr/>
          <p:nvPr/>
        </p:nvSpPr>
        <p:spPr>
          <a:xfrm>
            <a:off x="3037609" y="9274731"/>
            <a:ext cx="12126869" cy="3584019"/>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3200" dirty="0" smtClean="0">
                <a:latin typeface="Consolas"/>
                <a:cs typeface="Consolas"/>
              </a:rPr>
              <a:t>&lt;button class=“</a:t>
            </a:r>
            <a:r>
              <a:rPr lang="en-CA" sz="3200" dirty="0" err="1" smtClean="0">
                <a:latin typeface="Consolas"/>
                <a:cs typeface="Consolas"/>
              </a:rPr>
              <a:t>btn</a:t>
            </a:r>
            <a:r>
              <a:rPr lang="en-CA" sz="3200" dirty="0" smtClean="0">
                <a:latin typeface="Consolas"/>
                <a:cs typeface="Consolas"/>
              </a:rPr>
              <a:t> </a:t>
            </a:r>
            <a:r>
              <a:rPr lang="en-CA" sz="3200" dirty="0" err="1" smtClean="0">
                <a:latin typeface="Consolas"/>
                <a:cs typeface="Consolas"/>
              </a:rPr>
              <a:t>btn</a:t>
            </a:r>
            <a:r>
              <a:rPr lang="en-CA" sz="3200" dirty="0" smtClean="0">
                <a:latin typeface="Consolas"/>
                <a:cs typeface="Consolas"/>
              </a:rPr>
              <a:t>-default”&gt;&lt;/button&gt;</a:t>
            </a:r>
          </a:p>
          <a:p>
            <a:pPr algn="l">
              <a:defRPr/>
            </a:pPr>
            <a:r>
              <a:rPr lang="en-CA" sz="3200" dirty="0">
                <a:latin typeface="Consolas"/>
                <a:cs typeface="Consolas"/>
              </a:rPr>
              <a:t>&lt;button class=“</a:t>
            </a:r>
            <a:r>
              <a:rPr lang="en-CA" sz="3200" dirty="0" err="1">
                <a:latin typeface="Consolas"/>
                <a:cs typeface="Consolas"/>
              </a:rPr>
              <a:t>btn</a:t>
            </a:r>
            <a:r>
              <a:rPr lang="en-CA" sz="3200" dirty="0">
                <a:latin typeface="Consolas"/>
                <a:cs typeface="Consolas"/>
              </a:rPr>
              <a:t> </a:t>
            </a:r>
            <a:r>
              <a:rPr lang="en-CA" sz="3200" dirty="0" err="1">
                <a:solidFill>
                  <a:srgbClr val="3366FF"/>
                </a:solidFill>
                <a:latin typeface="Consolas"/>
                <a:cs typeface="Consolas"/>
              </a:rPr>
              <a:t>btn</a:t>
            </a:r>
            <a:r>
              <a:rPr lang="en-CA" sz="3200" dirty="0" smtClean="0">
                <a:solidFill>
                  <a:srgbClr val="3366FF"/>
                </a:solidFill>
                <a:latin typeface="Consolas"/>
                <a:cs typeface="Consolas"/>
              </a:rPr>
              <a:t>-primary</a:t>
            </a:r>
            <a:r>
              <a:rPr lang="en-CA" sz="3200" dirty="0" smtClean="0">
                <a:latin typeface="Consolas"/>
                <a:cs typeface="Consolas"/>
              </a:rPr>
              <a:t>”&gt;</a:t>
            </a:r>
            <a:r>
              <a:rPr lang="en-CA" sz="3200" dirty="0">
                <a:latin typeface="Consolas"/>
                <a:cs typeface="Consolas"/>
              </a:rPr>
              <a:t>&lt;/button&gt;</a:t>
            </a:r>
          </a:p>
          <a:p>
            <a:pPr algn="l">
              <a:defRPr/>
            </a:pPr>
            <a:r>
              <a:rPr lang="en-CA" sz="3200" dirty="0">
                <a:latin typeface="Consolas"/>
                <a:cs typeface="Consolas"/>
              </a:rPr>
              <a:t>&lt;button class=“</a:t>
            </a:r>
            <a:r>
              <a:rPr lang="en-CA" sz="3200" dirty="0" err="1">
                <a:latin typeface="Consolas"/>
                <a:cs typeface="Consolas"/>
              </a:rPr>
              <a:t>btn</a:t>
            </a:r>
            <a:r>
              <a:rPr lang="en-CA" sz="3200" dirty="0">
                <a:latin typeface="Consolas"/>
                <a:cs typeface="Consolas"/>
              </a:rPr>
              <a:t> </a:t>
            </a:r>
            <a:r>
              <a:rPr lang="en-CA" sz="3200" dirty="0" err="1">
                <a:solidFill>
                  <a:srgbClr val="008000"/>
                </a:solidFill>
                <a:latin typeface="Consolas"/>
                <a:cs typeface="Consolas"/>
              </a:rPr>
              <a:t>btn</a:t>
            </a:r>
            <a:r>
              <a:rPr lang="en-CA" sz="3200" dirty="0" smtClean="0">
                <a:solidFill>
                  <a:srgbClr val="008000"/>
                </a:solidFill>
                <a:latin typeface="Consolas"/>
                <a:cs typeface="Consolas"/>
              </a:rPr>
              <a:t>-success</a:t>
            </a:r>
            <a:r>
              <a:rPr lang="en-CA" sz="3200" dirty="0" smtClean="0">
                <a:latin typeface="Consolas"/>
                <a:cs typeface="Consolas"/>
              </a:rPr>
              <a:t>”&gt;</a:t>
            </a:r>
            <a:r>
              <a:rPr lang="en-CA" sz="3200" dirty="0">
                <a:latin typeface="Consolas"/>
                <a:cs typeface="Consolas"/>
              </a:rPr>
              <a:t>&lt;/button</a:t>
            </a:r>
            <a:r>
              <a:rPr lang="en-CA" sz="3200" dirty="0" smtClean="0">
                <a:latin typeface="Consolas"/>
                <a:cs typeface="Consolas"/>
              </a:rPr>
              <a:t>&gt;</a:t>
            </a:r>
          </a:p>
          <a:p>
            <a:pPr algn="l">
              <a:defRPr/>
            </a:pPr>
            <a:r>
              <a:rPr lang="en-CA" sz="3200" dirty="0">
                <a:latin typeface="Consolas"/>
                <a:cs typeface="Consolas"/>
              </a:rPr>
              <a:t>&lt;button class=“</a:t>
            </a:r>
            <a:r>
              <a:rPr lang="en-CA" sz="3200" dirty="0" err="1">
                <a:latin typeface="Consolas"/>
                <a:cs typeface="Consolas"/>
              </a:rPr>
              <a:t>btn</a:t>
            </a:r>
            <a:r>
              <a:rPr lang="en-CA" sz="3200" dirty="0">
                <a:latin typeface="Consolas"/>
                <a:cs typeface="Consolas"/>
              </a:rPr>
              <a:t> </a:t>
            </a:r>
            <a:r>
              <a:rPr lang="en-CA" sz="3200" dirty="0" err="1">
                <a:solidFill>
                  <a:srgbClr val="4CB2DA"/>
                </a:solidFill>
                <a:latin typeface="Consolas"/>
                <a:cs typeface="Consolas"/>
              </a:rPr>
              <a:t>btn</a:t>
            </a:r>
            <a:r>
              <a:rPr lang="en-CA" sz="3200" dirty="0" smtClean="0">
                <a:solidFill>
                  <a:srgbClr val="4CB2DA"/>
                </a:solidFill>
                <a:latin typeface="Consolas"/>
                <a:cs typeface="Consolas"/>
              </a:rPr>
              <a:t>-info</a:t>
            </a:r>
            <a:r>
              <a:rPr lang="en-CA" sz="3200" dirty="0" smtClean="0">
                <a:latin typeface="Consolas"/>
                <a:cs typeface="Consolas"/>
              </a:rPr>
              <a:t>”</a:t>
            </a:r>
            <a:r>
              <a:rPr lang="en-CA" sz="3200" dirty="0">
                <a:latin typeface="Consolas"/>
                <a:cs typeface="Consolas"/>
              </a:rPr>
              <a:t>&gt;&lt;/button</a:t>
            </a:r>
            <a:r>
              <a:rPr lang="en-CA" sz="3200" dirty="0" smtClean="0">
                <a:latin typeface="Consolas"/>
                <a:cs typeface="Consolas"/>
              </a:rPr>
              <a:t>&gt;</a:t>
            </a:r>
          </a:p>
          <a:p>
            <a:pPr algn="l">
              <a:defRPr/>
            </a:pPr>
            <a:r>
              <a:rPr lang="en-CA" sz="3200" dirty="0">
                <a:latin typeface="Consolas"/>
                <a:cs typeface="Consolas"/>
              </a:rPr>
              <a:t>&lt;button class=“</a:t>
            </a:r>
            <a:r>
              <a:rPr lang="en-CA" sz="3200" dirty="0" err="1">
                <a:latin typeface="Consolas"/>
                <a:cs typeface="Consolas"/>
              </a:rPr>
              <a:t>btn</a:t>
            </a:r>
            <a:r>
              <a:rPr lang="en-CA" sz="3200" dirty="0">
                <a:latin typeface="Consolas"/>
                <a:cs typeface="Consolas"/>
              </a:rPr>
              <a:t> </a:t>
            </a:r>
            <a:r>
              <a:rPr lang="en-CA" sz="3200" dirty="0" err="1">
                <a:solidFill>
                  <a:srgbClr val="EB9F29"/>
                </a:solidFill>
                <a:latin typeface="Consolas"/>
                <a:cs typeface="Consolas"/>
              </a:rPr>
              <a:t>btn</a:t>
            </a:r>
            <a:r>
              <a:rPr lang="en-CA" sz="3200" dirty="0" smtClean="0">
                <a:solidFill>
                  <a:srgbClr val="EB9F29"/>
                </a:solidFill>
                <a:latin typeface="Consolas"/>
                <a:cs typeface="Consolas"/>
              </a:rPr>
              <a:t>-warning</a:t>
            </a:r>
            <a:r>
              <a:rPr lang="en-CA" sz="3200" dirty="0" smtClean="0">
                <a:latin typeface="Consolas"/>
                <a:cs typeface="Consolas"/>
              </a:rPr>
              <a:t>”</a:t>
            </a:r>
            <a:r>
              <a:rPr lang="en-CA" sz="3200" dirty="0">
                <a:latin typeface="Consolas"/>
                <a:cs typeface="Consolas"/>
              </a:rPr>
              <a:t>&gt;&lt;/button&gt;</a:t>
            </a:r>
          </a:p>
          <a:p>
            <a:pPr algn="l">
              <a:defRPr/>
            </a:pPr>
            <a:r>
              <a:rPr lang="en-CA" sz="3200" dirty="0">
                <a:latin typeface="Consolas"/>
                <a:cs typeface="Consolas"/>
              </a:rPr>
              <a:t>&lt;button class=“</a:t>
            </a:r>
            <a:r>
              <a:rPr lang="en-CA" sz="3200" dirty="0" err="1">
                <a:latin typeface="Consolas"/>
                <a:cs typeface="Consolas"/>
              </a:rPr>
              <a:t>btn</a:t>
            </a:r>
            <a:r>
              <a:rPr lang="en-CA" sz="3200" dirty="0">
                <a:latin typeface="Consolas"/>
                <a:cs typeface="Consolas"/>
              </a:rPr>
              <a:t> </a:t>
            </a:r>
            <a:r>
              <a:rPr lang="en-CA" sz="3200" dirty="0" err="1">
                <a:solidFill>
                  <a:srgbClr val="800000"/>
                </a:solidFill>
                <a:latin typeface="Consolas"/>
                <a:cs typeface="Consolas"/>
              </a:rPr>
              <a:t>btn</a:t>
            </a:r>
            <a:r>
              <a:rPr lang="en-CA" sz="3200" dirty="0" smtClean="0">
                <a:solidFill>
                  <a:srgbClr val="800000"/>
                </a:solidFill>
                <a:latin typeface="Consolas"/>
                <a:cs typeface="Consolas"/>
              </a:rPr>
              <a:t>-danger</a:t>
            </a:r>
            <a:r>
              <a:rPr lang="en-CA" sz="3200" dirty="0" smtClean="0">
                <a:latin typeface="Consolas"/>
                <a:cs typeface="Consolas"/>
              </a:rPr>
              <a:t>”</a:t>
            </a:r>
            <a:r>
              <a:rPr lang="en-CA" sz="3200" dirty="0">
                <a:latin typeface="Consolas"/>
                <a:cs typeface="Consolas"/>
              </a:rPr>
              <a:t>&gt;&lt;/button</a:t>
            </a:r>
            <a:r>
              <a:rPr lang="en-CA" sz="3200" dirty="0" smtClean="0">
                <a:latin typeface="Consolas"/>
                <a:cs typeface="Consolas"/>
              </a:rPr>
              <a:t>&gt;</a:t>
            </a:r>
          </a:p>
          <a:p>
            <a:pPr algn="l">
              <a:defRPr/>
            </a:pPr>
            <a:r>
              <a:rPr lang="en-CA" sz="3200" dirty="0">
                <a:latin typeface="Consolas"/>
                <a:cs typeface="Consolas"/>
              </a:rPr>
              <a:t>&lt;button class=“</a:t>
            </a:r>
            <a:r>
              <a:rPr lang="en-CA" sz="3200" dirty="0" err="1">
                <a:latin typeface="Consolas"/>
                <a:cs typeface="Consolas"/>
              </a:rPr>
              <a:t>btn</a:t>
            </a:r>
            <a:r>
              <a:rPr lang="en-CA" sz="3200" dirty="0">
                <a:latin typeface="Consolas"/>
                <a:cs typeface="Consolas"/>
              </a:rPr>
              <a:t> </a:t>
            </a:r>
            <a:r>
              <a:rPr lang="en-CA" sz="3200" dirty="0" err="1">
                <a:latin typeface="Consolas"/>
                <a:cs typeface="Consolas"/>
              </a:rPr>
              <a:t>btn</a:t>
            </a:r>
            <a:r>
              <a:rPr lang="en-CA" sz="3200" dirty="0" smtClean="0">
                <a:latin typeface="Consolas"/>
                <a:cs typeface="Consolas"/>
              </a:rPr>
              <a:t>-link”</a:t>
            </a:r>
            <a:r>
              <a:rPr lang="en-CA" sz="3200" dirty="0">
                <a:latin typeface="Consolas"/>
                <a:cs typeface="Consolas"/>
              </a:rPr>
              <a:t>&gt;&lt;/button</a:t>
            </a:r>
            <a:r>
              <a:rPr lang="en-CA" sz="3200" dirty="0" smtClean="0">
                <a:latin typeface="Consolas"/>
                <a:cs typeface="Consolas"/>
              </a:rPr>
              <a:t>&gt;</a:t>
            </a:r>
          </a:p>
        </p:txBody>
      </p:sp>
      <p:pic>
        <p:nvPicPr>
          <p:cNvPr id="3" name="Picture 2"/>
          <p:cNvPicPr>
            <a:picLocks noChangeAspect="1"/>
          </p:cNvPicPr>
          <p:nvPr/>
        </p:nvPicPr>
        <p:blipFill>
          <a:blip r:embed="rId2"/>
          <a:stretch>
            <a:fillRect/>
          </a:stretch>
        </p:blipFill>
        <p:spPr>
          <a:xfrm>
            <a:off x="5928830" y="6990196"/>
            <a:ext cx="12522200" cy="825500"/>
          </a:xfrm>
          <a:prstGeom prst="rect">
            <a:avLst/>
          </a:prstGeom>
        </p:spPr>
      </p:pic>
    </p:spTree>
    <p:extLst>
      <p:ext uri="{BB962C8B-B14F-4D97-AF65-F5344CB8AC3E}">
        <p14:creationId xmlns:p14="http://schemas.microsoft.com/office/powerpoint/2010/main" val="34218919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4" name="TextBox 3"/>
          <p:cNvSpPr txBox="1"/>
          <p:nvPr/>
        </p:nvSpPr>
        <p:spPr>
          <a:xfrm>
            <a:off x="673100" y="9566067"/>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The Bootstrap Challenge</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924357"/>
            <a:ext cx="9593693" cy="4641710"/>
          </a:xfrm>
        </p:spPr>
        <p:txBody>
          <a:bodyPr>
            <a:noAutofit/>
          </a:bodyPr>
          <a:lstStyle/>
          <a:p>
            <a:pPr marL="0" indent="0" algn="ctr" rtl="0">
              <a:buNone/>
            </a:pPr>
            <a:r>
              <a:rPr lang="en-US" sz="4400" dirty="0" smtClean="0">
                <a:solidFill>
                  <a:srgbClr val="51868F"/>
                </a:solidFill>
                <a:cs typeface="Trade Gothic Next LT Pro Lt" pitchFamily="34" charset="0"/>
              </a:rPr>
              <a:t>Exercise</a:t>
            </a:r>
          </a:p>
          <a:p>
            <a:pPr marL="0" indent="0" algn="ctr" rtl="0">
              <a:buNone/>
            </a:pPr>
            <a:r>
              <a:rPr lang="en-US" sz="4400" dirty="0" smtClean="0">
                <a:solidFill>
                  <a:srgbClr val="51868F"/>
                </a:solidFill>
                <a:latin typeface="+mj-lt"/>
                <a:cs typeface="Trade Gothic Next LT Pro Lt" pitchFamily="34" charset="0"/>
              </a:rPr>
              <a:t>a. </a:t>
            </a:r>
            <a:r>
              <a:rPr lang="en-US" sz="4400" smtClean="0">
                <a:solidFill>
                  <a:srgbClr val="51868F"/>
                </a:solidFill>
                <a:latin typeface="+mj-lt"/>
                <a:cs typeface="Trade Gothic Next LT Pro Lt" pitchFamily="34" charset="0"/>
              </a:rPr>
              <a:t>Buttons</a:t>
            </a:r>
            <a:endParaRPr lang="en-US" sz="4400" dirty="0" smtClean="0">
              <a:solidFill>
                <a:srgbClr val="51868F"/>
              </a:solidFill>
              <a:latin typeface="+mj-lt"/>
              <a:cs typeface="Trade Gothic Next LT Pro Lt" pitchFamily="34" charset="0"/>
            </a:endParaRPr>
          </a:p>
        </p:txBody>
      </p:sp>
      <p:pic>
        <p:nvPicPr>
          <p:cNvPr id="7" name="Picture 6" descr="icon-bootstrap.png"/>
          <p:cNvPicPr>
            <a:picLocks noChangeAspect="1"/>
          </p:cNvPicPr>
          <p:nvPr/>
        </p:nvPicPr>
        <p:blipFill>
          <a:blip r:embed="rId3">
            <a:alphaModFix amt="49000"/>
            <a:extLst>
              <a:ext uri="{28A0092B-C50C-407E-A947-70E740481C1C}">
                <a14:useLocalDpi xmlns:a14="http://schemas.microsoft.com/office/drawing/2010/main" val="0"/>
              </a:ext>
            </a:extLst>
          </a:blip>
          <a:stretch>
            <a:fillRect/>
          </a:stretch>
        </p:blipFill>
        <p:spPr>
          <a:xfrm>
            <a:off x="10526567" y="522431"/>
            <a:ext cx="11963977" cy="11963977"/>
          </a:xfrm>
          <a:prstGeom prst="rect">
            <a:avLst/>
          </a:prstGeom>
        </p:spPr>
      </p:pic>
    </p:spTree>
    <p:extLst>
      <p:ext uri="{BB962C8B-B14F-4D97-AF65-F5344CB8AC3E}">
        <p14:creationId xmlns:p14="http://schemas.microsoft.com/office/powerpoint/2010/main" val="1019421270"/>
      </p:ext>
    </p:extLst>
  </p:cSld>
  <p:clrMapOvr>
    <a:masterClrMapping/>
  </p:clrMapOvr>
  <p:transition xmlns:p14="http://schemas.microsoft.com/office/powerpoint/2010/main" spd="med"/>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NAVS - bootstrap</a:t>
            </a:r>
            <a:endParaRPr lang="en-US" dirty="0"/>
          </a:p>
        </p:txBody>
      </p:sp>
      <p:sp>
        <p:nvSpPr>
          <p:cNvPr id="6" name="Content Placeholder 1"/>
          <p:cNvSpPr txBox="1">
            <a:spLocks/>
          </p:cNvSpPr>
          <p:nvPr/>
        </p:nvSpPr>
        <p:spPr>
          <a:xfrm>
            <a:off x="673100" y="2613890"/>
            <a:ext cx="11195627" cy="104988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Read through the bootstrap components page carefully</a:t>
            </a:r>
          </a:p>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Tells you the requirements or restrictions of the components</a:t>
            </a:r>
          </a:p>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Copy and paste the code given to you</a:t>
            </a:r>
          </a:p>
          <a:p>
            <a:pPr marL="6350" indent="-742950" algn="l">
              <a:spcBef>
                <a:spcPct val="25000"/>
              </a:spcBef>
              <a:buSzPct val="75000"/>
              <a:buFont typeface="Arial"/>
              <a:buChar char="•"/>
            </a:pPr>
            <a:r>
              <a:rPr lang="en-US" sz="3600" dirty="0" smtClean="0">
                <a:solidFill>
                  <a:srgbClr val="434746"/>
                </a:solidFill>
                <a:cs typeface="Trade Gothic Next LT Pro Lt" pitchFamily="34" charset="0"/>
              </a:rPr>
              <a:t>Style it to your liking </a:t>
            </a:r>
            <a:endParaRPr lang="en-US" sz="3600" dirty="0" smtClean="0">
              <a:solidFill>
                <a:schemeClr val="accent5">
                  <a:lumMod val="75000"/>
                </a:schemeClr>
              </a:solidFill>
              <a:cs typeface="Trade Gothic Next LT Pro Lt" pitchFamily="34" charset="0"/>
            </a:endParaRPr>
          </a:p>
          <a:p>
            <a:pPr marL="6350" indent="-742950" algn="l">
              <a:spcBef>
                <a:spcPct val="25000"/>
              </a:spcBef>
              <a:buSzPct val="75000"/>
              <a:buFont typeface="Wingdings" charset="2"/>
              <a:buChar char="Ø"/>
            </a:pPr>
            <a:r>
              <a:rPr lang="en-US" sz="3200" dirty="0">
                <a:solidFill>
                  <a:schemeClr val="accent3">
                    <a:lumMod val="75000"/>
                  </a:schemeClr>
                </a:solidFill>
                <a:cs typeface="Trade Gothic Next LT Pro Lt" pitchFamily="34" charset="0"/>
              </a:rPr>
              <a:t>http://</a:t>
            </a:r>
            <a:r>
              <a:rPr lang="en-US" sz="3200" dirty="0" err="1">
                <a:solidFill>
                  <a:schemeClr val="accent3">
                    <a:lumMod val="75000"/>
                  </a:schemeClr>
                </a:solidFill>
                <a:cs typeface="Trade Gothic Next LT Pro Lt" pitchFamily="34" charset="0"/>
              </a:rPr>
              <a:t>getbootstrap.com</a:t>
            </a:r>
            <a:r>
              <a:rPr lang="en-US" sz="3200" dirty="0">
                <a:solidFill>
                  <a:schemeClr val="accent3">
                    <a:lumMod val="75000"/>
                  </a:schemeClr>
                </a:solidFill>
                <a:cs typeface="Trade Gothic Next LT Pro Lt" pitchFamily="34" charset="0"/>
              </a:rPr>
              <a:t>/components/#</a:t>
            </a:r>
            <a:r>
              <a:rPr lang="en-US" sz="3200" dirty="0" err="1" smtClean="0">
                <a:solidFill>
                  <a:schemeClr val="accent3">
                    <a:lumMod val="75000"/>
                  </a:schemeClr>
                </a:solidFill>
                <a:cs typeface="Trade Gothic Next LT Pro Lt" pitchFamily="34" charset="0"/>
              </a:rPr>
              <a:t>nav</a:t>
            </a: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pic>
        <p:nvPicPr>
          <p:cNvPr id="10" name="Picture 9" descr="Screen Shot 2015-10-22 at 1.26.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2519" y="2579312"/>
            <a:ext cx="11658600" cy="10045700"/>
          </a:xfrm>
          <a:prstGeom prst="rect">
            <a:avLst/>
          </a:prstGeom>
        </p:spPr>
      </p:pic>
      <p:sp>
        <p:nvSpPr>
          <p:cNvPr id="9" name="Rounded Rectangle 8"/>
          <p:cNvSpPr/>
          <p:nvPr/>
        </p:nvSpPr>
        <p:spPr>
          <a:xfrm>
            <a:off x="673100" y="10666221"/>
            <a:ext cx="13296900" cy="2278856"/>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2800" dirty="0">
                <a:latin typeface="Consolas"/>
                <a:cs typeface="Consolas"/>
              </a:rPr>
              <a:t>&lt;</a:t>
            </a:r>
            <a:r>
              <a:rPr lang="en-CA" sz="2800" dirty="0" err="1">
                <a:latin typeface="Consolas"/>
                <a:cs typeface="Consolas"/>
              </a:rPr>
              <a:t>ul</a:t>
            </a:r>
            <a:r>
              <a:rPr lang="en-CA" sz="2800" dirty="0">
                <a:latin typeface="Consolas"/>
                <a:cs typeface="Consolas"/>
              </a:rPr>
              <a:t> </a:t>
            </a:r>
            <a:r>
              <a:rPr lang="en-CA" sz="2800" dirty="0">
                <a:solidFill>
                  <a:srgbClr val="800000"/>
                </a:solidFill>
                <a:latin typeface="Consolas"/>
                <a:cs typeface="Consolas"/>
              </a:rPr>
              <a:t>class="</a:t>
            </a:r>
            <a:r>
              <a:rPr lang="en-CA" sz="2800" dirty="0" err="1">
                <a:solidFill>
                  <a:srgbClr val="800000"/>
                </a:solidFill>
                <a:latin typeface="Consolas"/>
                <a:cs typeface="Consolas"/>
              </a:rPr>
              <a:t>nav</a:t>
            </a:r>
            <a:r>
              <a:rPr lang="en-CA" sz="2800" dirty="0">
                <a:solidFill>
                  <a:srgbClr val="800000"/>
                </a:solidFill>
                <a:latin typeface="Consolas"/>
                <a:cs typeface="Consolas"/>
              </a:rPr>
              <a:t> </a:t>
            </a:r>
            <a:r>
              <a:rPr lang="en-CA" sz="2800" dirty="0" err="1">
                <a:solidFill>
                  <a:srgbClr val="800000"/>
                </a:solidFill>
                <a:latin typeface="Consolas"/>
                <a:cs typeface="Consolas"/>
              </a:rPr>
              <a:t>nav</a:t>
            </a:r>
            <a:r>
              <a:rPr lang="en-CA" sz="2800" dirty="0">
                <a:solidFill>
                  <a:srgbClr val="800000"/>
                </a:solidFill>
                <a:latin typeface="Consolas"/>
                <a:cs typeface="Consolas"/>
              </a:rPr>
              <a:t>-tabs"</a:t>
            </a:r>
            <a:r>
              <a:rPr lang="en-CA" sz="2800" dirty="0">
                <a:latin typeface="Consolas"/>
                <a:cs typeface="Consolas"/>
              </a:rPr>
              <a:t>&gt;</a:t>
            </a:r>
          </a:p>
          <a:p>
            <a:pPr algn="l">
              <a:defRPr/>
            </a:pPr>
            <a:r>
              <a:rPr lang="en-CA" sz="2800" dirty="0">
                <a:latin typeface="Consolas"/>
                <a:cs typeface="Consolas"/>
              </a:rPr>
              <a:t>  &lt;li role="presentation" class="active"&gt;&lt;a </a:t>
            </a:r>
            <a:r>
              <a:rPr lang="en-CA" sz="2800" dirty="0" err="1">
                <a:latin typeface="Consolas"/>
                <a:cs typeface="Consolas"/>
              </a:rPr>
              <a:t>href</a:t>
            </a:r>
            <a:r>
              <a:rPr lang="en-CA" sz="2800" dirty="0">
                <a:latin typeface="Consolas"/>
                <a:cs typeface="Consolas"/>
              </a:rPr>
              <a:t>="#"&gt;Home&lt;/a&gt;&lt;/li&gt;</a:t>
            </a:r>
          </a:p>
          <a:p>
            <a:pPr algn="l">
              <a:defRPr/>
            </a:pPr>
            <a:r>
              <a:rPr lang="en-CA" sz="2800" dirty="0">
                <a:latin typeface="Consolas"/>
                <a:cs typeface="Consolas"/>
              </a:rPr>
              <a:t>  &lt;li role="presentation"&gt;&lt;a </a:t>
            </a:r>
            <a:r>
              <a:rPr lang="en-CA" sz="2800" dirty="0" err="1">
                <a:latin typeface="Consolas"/>
                <a:cs typeface="Consolas"/>
              </a:rPr>
              <a:t>href</a:t>
            </a:r>
            <a:r>
              <a:rPr lang="en-CA" sz="2800" dirty="0">
                <a:latin typeface="Consolas"/>
                <a:cs typeface="Consolas"/>
              </a:rPr>
              <a:t>="#"&gt;Profile&lt;/a&gt;&lt;/li&gt;</a:t>
            </a:r>
          </a:p>
          <a:p>
            <a:pPr algn="l">
              <a:defRPr/>
            </a:pPr>
            <a:r>
              <a:rPr lang="en-CA" sz="2800" dirty="0">
                <a:latin typeface="Consolas"/>
                <a:cs typeface="Consolas"/>
              </a:rPr>
              <a:t>  &lt;li role="presentation"&gt;&lt;a </a:t>
            </a:r>
            <a:r>
              <a:rPr lang="en-CA" sz="2800" dirty="0" err="1">
                <a:latin typeface="Consolas"/>
                <a:cs typeface="Consolas"/>
              </a:rPr>
              <a:t>href</a:t>
            </a:r>
            <a:r>
              <a:rPr lang="en-CA" sz="2800" dirty="0">
                <a:latin typeface="Consolas"/>
                <a:cs typeface="Consolas"/>
              </a:rPr>
              <a:t>="#"&gt;Messages&lt;/a&gt;&lt;/li&gt;</a:t>
            </a:r>
          </a:p>
          <a:p>
            <a:pPr algn="l">
              <a:defRPr/>
            </a:pPr>
            <a:r>
              <a:rPr lang="en-CA" sz="2800" dirty="0">
                <a:latin typeface="Consolas"/>
                <a:cs typeface="Consolas"/>
              </a:rPr>
              <a:t>&lt;/</a:t>
            </a:r>
            <a:r>
              <a:rPr lang="en-CA" sz="2800" dirty="0" err="1">
                <a:latin typeface="Consolas"/>
                <a:cs typeface="Consolas"/>
              </a:rPr>
              <a:t>ul</a:t>
            </a:r>
            <a:r>
              <a:rPr lang="en-CA" sz="2800" dirty="0">
                <a:latin typeface="Consolas"/>
                <a:cs typeface="Consolas"/>
              </a:rPr>
              <a:t>&gt;</a:t>
            </a:r>
            <a:endParaRPr lang="en-CA" sz="2800" dirty="0" smtClean="0">
              <a:latin typeface="Consolas"/>
              <a:cs typeface="Consolas"/>
            </a:endParaRPr>
          </a:p>
        </p:txBody>
      </p:sp>
      <p:pic>
        <p:nvPicPr>
          <p:cNvPr id="3" name="Picture 2" descr="Screen Shot 2015-10-22 at 2.24.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 y="8361218"/>
            <a:ext cx="11195627" cy="1798782"/>
          </a:xfrm>
          <a:prstGeom prst="rect">
            <a:avLst/>
          </a:prstGeom>
        </p:spPr>
      </p:pic>
    </p:spTree>
    <p:extLst>
      <p:ext uri="{BB962C8B-B14F-4D97-AF65-F5344CB8AC3E}">
        <p14:creationId xmlns:p14="http://schemas.microsoft.com/office/powerpoint/2010/main" val="715780252"/>
      </p:ext>
    </p:extLst>
  </p:cSld>
  <p:clrMapOvr>
    <a:masterClrMapping/>
  </p:clrMapOvr>
  <p:transition xmlns:p14="http://schemas.microsoft.com/office/powerpoint/2010/main" spd="med"/>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4" name="TextBox 3"/>
          <p:cNvSpPr txBox="1"/>
          <p:nvPr/>
        </p:nvSpPr>
        <p:spPr>
          <a:xfrm>
            <a:off x="0" y="9595589"/>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The Bootstrap and CSS Challenge</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924357"/>
            <a:ext cx="9827490" cy="4641710"/>
          </a:xfrm>
        </p:spPr>
        <p:txBody>
          <a:bodyPr>
            <a:noAutofit/>
          </a:bodyPr>
          <a:lstStyle/>
          <a:p>
            <a:pPr marL="0" indent="0" algn="ctr" rtl="0">
              <a:buNone/>
            </a:pPr>
            <a:r>
              <a:rPr lang="en-US" sz="4400" dirty="0" smtClean="0">
                <a:solidFill>
                  <a:srgbClr val="51868F"/>
                </a:solidFill>
                <a:cs typeface="Trade Gothic Next LT Pro Lt" pitchFamily="34" charset="0"/>
              </a:rPr>
              <a:t>Exercise</a:t>
            </a:r>
            <a:endParaRPr lang="en-US" sz="4400" dirty="0" smtClean="0">
              <a:solidFill>
                <a:srgbClr val="51868F"/>
              </a:solidFill>
              <a:latin typeface="+mj-lt"/>
              <a:cs typeface="Trade Gothic Next LT Pro Lt" pitchFamily="34" charset="0"/>
            </a:endParaRPr>
          </a:p>
          <a:p>
            <a:pPr marL="0" indent="0" eaLnBrk="1" hangingPunct="1">
              <a:buNone/>
            </a:pPr>
            <a:r>
              <a:rPr lang="en-US" sz="4400" dirty="0" smtClean="0">
                <a:solidFill>
                  <a:srgbClr val="51868F"/>
                </a:solidFill>
                <a:latin typeface="+mj-lt"/>
                <a:cs typeface="Trade Gothic Next LT Pro Lt" pitchFamily="34" charset="0"/>
              </a:rPr>
              <a:t>b. </a:t>
            </a:r>
            <a:r>
              <a:rPr lang="en-US" sz="4400" dirty="0" err="1" smtClean="0">
                <a:solidFill>
                  <a:srgbClr val="51868F"/>
                </a:solidFill>
                <a:latin typeface="+mj-lt"/>
                <a:cs typeface="Trade Gothic Next LT Pro Lt" pitchFamily="34" charset="0"/>
              </a:rPr>
              <a:t>NavBar</a:t>
            </a:r>
            <a:r>
              <a:rPr lang="en-US" sz="4400" smtClean="0">
                <a:solidFill>
                  <a:srgbClr val="51868F"/>
                </a:solidFill>
                <a:latin typeface="+mj-lt"/>
                <a:cs typeface="Trade Gothic Next LT Pro Lt" pitchFamily="34" charset="0"/>
              </a:rPr>
              <a:t> </a:t>
            </a:r>
            <a:endParaRPr lang="en-US" sz="4400" dirty="0">
              <a:solidFill>
                <a:srgbClr val="51868F"/>
              </a:solidFill>
              <a:latin typeface="+mj-lt"/>
              <a:cs typeface="Trade Gothic Next LT Pro Lt" pitchFamily="34" charset="0"/>
            </a:endParaRPr>
          </a:p>
        </p:txBody>
      </p:sp>
      <p:pic>
        <p:nvPicPr>
          <p:cNvPr id="7" name="Picture 6" descr="icon-bootstrap.png"/>
          <p:cNvPicPr>
            <a:picLocks noChangeAspect="1"/>
          </p:cNvPicPr>
          <p:nvPr/>
        </p:nvPicPr>
        <p:blipFill>
          <a:blip r:embed="rId3">
            <a:alphaModFix amt="49000"/>
            <a:extLst>
              <a:ext uri="{28A0092B-C50C-407E-A947-70E740481C1C}">
                <a14:useLocalDpi xmlns:a14="http://schemas.microsoft.com/office/drawing/2010/main" val="0"/>
              </a:ext>
            </a:extLst>
          </a:blip>
          <a:stretch>
            <a:fillRect/>
          </a:stretch>
        </p:blipFill>
        <p:spPr>
          <a:xfrm>
            <a:off x="10526567" y="522431"/>
            <a:ext cx="11963977" cy="11963977"/>
          </a:xfrm>
          <a:prstGeom prst="rect">
            <a:avLst/>
          </a:prstGeom>
        </p:spPr>
      </p:pic>
    </p:spTree>
    <p:extLst>
      <p:ext uri="{BB962C8B-B14F-4D97-AF65-F5344CB8AC3E}">
        <p14:creationId xmlns:p14="http://schemas.microsoft.com/office/powerpoint/2010/main" val="470132736"/>
      </p:ext>
    </p:extLst>
  </p:cSld>
  <p:clrMapOvr>
    <a:masterClrMapping/>
  </p:clrMapOvr>
  <p:transition xmlns:p14="http://schemas.microsoft.com/office/powerpoint/2010/main" spd="med"/>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Grid settings - bootstrap</a:t>
            </a:r>
            <a:endParaRPr lang="en-US" dirty="0"/>
          </a:p>
        </p:txBody>
      </p:sp>
      <p:sp>
        <p:nvSpPr>
          <p:cNvPr id="6" name="Content Placeholder 1"/>
          <p:cNvSpPr txBox="1">
            <a:spLocks/>
          </p:cNvSpPr>
          <p:nvPr/>
        </p:nvSpPr>
        <p:spPr>
          <a:xfrm>
            <a:off x="673100" y="2613890"/>
            <a:ext cx="11195627" cy="104988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6350" indent="-742950" algn="l">
              <a:spcBef>
                <a:spcPct val="25000"/>
              </a:spcBef>
              <a:buSzPct val="75000"/>
              <a:buFont typeface="Arial"/>
              <a:buChar char="•"/>
            </a:pPr>
            <a:r>
              <a:rPr lang="en-US" sz="3500" dirty="0" smtClean="0">
                <a:solidFill>
                  <a:srgbClr val="434746"/>
                </a:solidFill>
                <a:cs typeface="Trade Gothic Next LT Pro Lt" pitchFamily="34" charset="0"/>
              </a:rPr>
              <a:t>Bootstrap gives you the ability to organize your content in a basic</a:t>
            </a:r>
            <a:r>
              <a:rPr lang="en-US" sz="3500" b="1" dirty="0" smtClean="0">
                <a:solidFill>
                  <a:srgbClr val="434746"/>
                </a:solidFill>
                <a:cs typeface="Trade Gothic Next LT Pro Lt" pitchFamily="34" charset="0"/>
              </a:rPr>
              <a:t> </a:t>
            </a:r>
            <a:r>
              <a:rPr lang="en-US" sz="3500" b="1" u="sng" dirty="0" smtClean="0">
                <a:solidFill>
                  <a:srgbClr val="434746"/>
                </a:solidFill>
                <a:cs typeface="Trade Gothic Next LT Pro Lt" pitchFamily="34" charset="0"/>
              </a:rPr>
              <a:t>responsive</a:t>
            </a:r>
            <a:r>
              <a:rPr lang="en-US" sz="3500" dirty="0" smtClean="0">
                <a:solidFill>
                  <a:srgbClr val="434746"/>
                </a:solidFill>
                <a:cs typeface="Trade Gothic Next LT Pro Lt" pitchFamily="34" charset="0"/>
              </a:rPr>
              <a:t> grid layout </a:t>
            </a:r>
          </a:p>
          <a:p>
            <a:pPr marL="6350" indent="-742950" algn="l">
              <a:spcBef>
                <a:spcPct val="25000"/>
              </a:spcBef>
              <a:buSzPct val="75000"/>
              <a:buFont typeface="Arial"/>
              <a:buChar char="•"/>
            </a:pPr>
            <a:r>
              <a:rPr lang="en-US" sz="3500" dirty="0" smtClean="0">
                <a:solidFill>
                  <a:srgbClr val="434746"/>
                </a:solidFill>
                <a:cs typeface="Trade Gothic Next LT Pro Lt" pitchFamily="34" charset="0"/>
              </a:rPr>
              <a:t>There are three major components: </a:t>
            </a:r>
          </a:p>
          <a:p>
            <a:pPr marL="742950" lvl="1" indent="-742950" algn="l">
              <a:spcBef>
                <a:spcPct val="25000"/>
              </a:spcBef>
              <a:buSzPct val="75000"/>
              <a:buFont typeface="+mj-lt"/>
              <a:buAutoNum type="arabicPeriod"/>
            </a:pPr>
            <a:r>
              <a:rPr lang="en-US" sz="3500" dirty="0" smtClean="0">
                <a:solidFill>
                  <a:srgbClr val="434746"/>
                </a:solidFill>
                <a:latin typeface="Consolas"/>
                <a:cs typeface="Consolas"/>
              </a:rPr>
              <a:t>.container </a:t>
            </a:r>
            <a:r>
              <a:rPr lang="en-US" sz="3500" dirty="0" smtClean="0">
                <a:solidFill>
                  <a:srgbClr val="434746"/>
                </a:solidFill>
                <a:cs typeface="Trade Gothic Next LT Pro Lt" pitchFamily="34" charset="0"/>
              </a:rPr>
              <a:t>(for fixed) or </a:t>
            </a:r>
            <a:r>
              <a:rPr lang="en-US" sz="3500" dirty="0" smtClean="0">
                <a:solidFill>
                  <a:srgbClr val="434746"/>
                </a:solidFill>
                <a:latin typeface="Consolas"/>
                <a:cs typeface="Consolas"/>
              </a:rPr>
              <a:t>.container-fluid </a:t>
            </a:r>
            <a:r>
              <a:rPr lang="en-US" sz="3500" dirty="0">
                <a:solidFill>
                  <a:srgbClr val="434746"/>
                </a:solidFill>
                <a:cs typeface="Trade Gothic Next LT Pro Lt" pitchFamily="34" charset="0"/>
              </a:rPr>
              <a:t>(for </a:t>
            </a:r>
            <a:r>
              <a:rPr lang="en-US" sz="3500" dirty="0" smtClean="0">
                <a:solidFill>
                  <a:srgbClr val="434746"/>
                </a:solidFill>
                <a:cs typeface="Trade Gothic Next LT Pro Lt" pitchFamily="34" charset="0"/>
              </a:rPr>
              <a:t>full width) – centers your site and helps align your grid content</a:t>
            </a:r>
            <a:endParaRPr lang="en-US" sz="3500" dirty="0" smtClean="0">
              <a:solidFill>
                <a:srgbClr val="434746"/>
              </a:solidFill>
              <a:latin typeface="Consolas"/>
              <a:cs typeface="Consolas"/>
            </a:endParaRPr>
          </a:p>
          <a:p>
            <a:pPr marL="742950" lvl="1" indent="-742950" algn="l">
              <a:spcBef>
                <a:spcPct val="25000"/>
              </a:spcBef>
              <a:buSzPct val="75000"/>
              <a:buFont typeface="+mj-lt"/>
              <a:buAutoNum type="arabicPeriod"/>
            </a:pPr>
            <a:r>
              <a:rPr lang="en-US" sz="3500" dirty="0" smtClean="0">
                <a:solidFill>
                  <a:srgbClr val="434746"/>
                </a:solidFill>
                <a:latin typeface="Consolas"/>
                <a:cs typeface="Consolas"/>
              </a:rPr>
              <a:t>.row </a:t>
            </a:r>
            <a:r>
              <a:rPr lang="en-US" sz="3500" dirty="0">
                <a:solidFill>
                  <a:srgbClr val="434746"/>
                </a:solidFill>
                <a:cs typeface="Trade Gothic Next LT Pro Lt" pitchFamily="34" charset="0"/>
              </a:rPr>
              <a:t>– </a:t>
            </a:r>
            <a:r>
              <a:rPr lang="en-US" sz="3500" dirty="0" smtClean="0">
                <a:solidFill>
                  <a:srgbClr val="434746"/>
                </a:solidFill>
                <a:cs typeface="Trade Gothic Next LT Pro Lt" pitchFamily="34" charset="0"/>
              </a:rPr>
              <a:t>are horizontal groups of columns to ensure your columns line up properly </a:t>
            </a:r>
            <a:endParaRPr lang="en-US" sz="3500" dirty="0" smtClean="0">
              <a:solidFill>
                <a:srgbClr val="434746"/>
              </a:solidFill>
              <a:latin typeface="Consolas"/>
              <a:cs typeface="Consolas"/>
            </a:endParaRPr>
          </a:p>
          <a:p>
            <a:pPr marL="742950" lvl="1" indent="-742950" algn="l">
              <a:spcBef>
                <a:spcPct val="25000"/>
              </a:spcBef>
              <a:buSzPct val="75000"/>
              <a:buFont typeface="+mj-lt"/>
              <a:buAutoNum type="arabicPeriod"/>
            </a:pPr>
            <a:r>
              <a:rPr lang="en-US" sz="3500" dirty="0" smtClean="0">
                <a:solidFill>
                  <a:srgbClr val="434746"/>
                </a:solidFill>
                <a:latin typeface="Consolas"/>
                <a:cs typeface="Consolas"/>
              </a:rPr>
              <a:t>.col </a:t>
            </a:r>
            <a:r>
              <a:rPr lang="en-US" sz="3500" dirty="0" smtClean="0">
                <a:solidFill>
                  <a:srgbClr val="434746"/>
                </a:solidFill>
                <a:cs typeface="Trade Gothic Next LT Pro Lt" pitchFamily="34" charset="0"/>
              </a:rPr>
              <a:t>(columns</a:t>
            </a:r>
            <a:r>
              <a:rPr lang="en-US" sz="3500" dirty="0">
                <a:solidFill>
                  <a:srgbClr val="434746"/>
                </a:solidFill>
                <a:cs typeface="Trade Gothic Next LT Pro Lt" pitchFamily="34" charset="0"/>
              </a:rPr>
              <a:t>) – </a:t>
            </a:r>
            <a:r>
              <a:rPr lang="en-US" sz="3500" dirty="0" smtClean="0">
                <a:solidFill>
                  <a:srgbClr val="434746"/>
                </a:solidFill>
                <a:cs typeface="Trade Gothic Next LT Pro Lt" pitchFamily="34" charset="0"/>
              </a:rPr>
              <a:t>indicate the number of columns you’d like to you (max is 12 columns) </a:t>
            </a:r>
          </a:p>
          <a:p>
            <a:pPr marL="6350" indent="-742950" algn="l">
              <a:spcBef>
                <a:spcPct val="25000"/>
              </a:spcBef>
              <a:buSzPct val="75000"/>
              <a:buFont typeface="Arial"/>
              <a:buChar char="•"/>
            </a:pPr>
            <a:endParaRPr lang="en-US" sz="3500" dirty="0" smtClean="0">
              <a:solidFill>
                <a:srgbClr val="434746"/>
              </a:solidFill>
              <a:cs typeface="Consolas"/>
            </a:endParaRPr>
          </a:p>
          <a:p>
            <a:pPr marL="6350" indent="-742950" algn="l">
              <a:spcBef>
                <a:spcPct val="25000"/>
              </a:spcBef>
              <a:buSzPct val="75000"/>
              <a:buFont typeface="Wingdings" charset="2"/>
              <a:buChar char="Ø"/>
            </a:pPr>
            <a:endParaRPr lang="en-US" sz="3500" dirty="0" smtClean="0">
              <a:solidFill>
                <a:schemeClr val="accent3">
                  <a:lumMod val="75000"/>
                </a:schemeClr>
              </a:solidFill>
              <a:cs typeface="Trade Gothic Next LT Pro Lt" pitchFamily="34" charset="0"/>
            </a:endParaRPr>
          </a:p>
          <a:p>
            <a:pPr marL="6350" indent="-742950" algn="l">
              <a:spcBef>
                <a:spcPct val="25000"/>
              </a:spcBef>
              <a:buSzPct val="75000"/>
              <a:buFont typeface="Wingdings" charset="2"/>
              <a:buChar char="Ø"/>
            </a:pPr>
            <a:r>
              <a:rPr lang="en-US" sz="3500" dirty="0" smtClean="0">
                <a:solidFill>
                  <a:schemeClr val="accent3">
                    <a:lumMod val="75000"/>
                  </a:schemeClr>
                </a:solidFill>
                <a:cs typeface="Trade Gothic Next LT Pro Lt" pitchFamily="34" charset="0"/>
              </a:rPr>
              <a:t>https</a:t>
            </a:r>
            <a:r>
              <a:rPr lang="en-US" sz="3500" dirty="0">
                <a:solidFill>
                  <a:schemeClr val="accent3">
                    <a:lumMod val="75000"/>
                  </a:schemeClr>
                </a:solidFill>
                <a:cs typeface="Trade Gothic Next LT Pro Lt" pitchFamily="34" charset="0"/>
              </a:rPr>
              <a:t>://</a:t>
            </a:r>
            <a:r>
              <a:rPr lang="en-US" sz="3500" dirty="0" err="1">
                <a:solidFill>
                  <a:schemeClr val="accent3">
                    <a:lumMod val="75000"/>
                  </a:schemeClr>
                </a:solidFill>
                <a:cs typeface="Trade Gothic Next LT Pro Lt" pitchFamily="34" charset="0"/>
              </a:rPr>
              <a:t>getbootstrap.com</a:t>
            </a:r>
            <a:r>
              <a:rPr lang="en-US" sz="3500" dirty="0">
                <a:solidFill>
                  <a:schemeClr val="accent3">
                    <a:lumMod val="75000"/>
                  </a:schemeClr>
                </a:solidFill>
                <a:cs typeface="Trade Gothic Next LT Pro Lt" pitchFamily="34" charset="0"/>
              </a:rPr>
              <a:t>/examples/grid/</a:t>
            </a:r>
            <a:endParaRPr lang="en-US" sz="3500" dirty="0">
              <a:solidFill>
                <a:srgbClr val="3E3E3E"/>
              </a:solidFill>
              <a:cs typeface="Trade Gothic Next LT Pro Lt" pitchFamily="34" charset="0"/>
            </a:endParaRPr>
          </a:p>
          <a:p>
            <a:pPr marL="736600" lvl="2" indent="0" algn="l">
              <a:spcBef>
                <a:spcPct val="25000"/>
              </a:spcBef>
              <a:buSzPct val="75000"/>
              <a:buNone/>
            </a:pPr>
            <a:r>
              <a:rPr lang="en-US" sz="3500" dirty="0" smtClean="0">
                <a:solidFill>
                  <a:schemeClr val="tx1">
                    <a:lumMod val="75000"/>
                  </a:schemeClr>
                </a:solidFill>
                <a:cs typeface="Trade Gothic Next LT Pro Lt" pitchFamily="34" charset="0"/>
              </a:rPr>
              <a:t> </a:t>
            </a:r>
            <a:endParaRPr lang="en-US" sz="35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3500" dirty="0" smtClean="0">
              <a:solidFill>
                <a:srgbClr val="7D1102"/>
              </a:solidFill>
              <a:cs typeface="Trade Gothic Next LT Pro Lt" pitchFamily="34" charset="0"/>
            </a:endParaRPr>
          </a:p>
        </p:txBody>
      </p:sp>
      <p:sp>
        <p:nvSpPr>
          <p:cNvPr id="9" name="Rounded Rectangle 8"/>
          <p:cNvSpPr/>
          <p:nvPr/>
        </p:nvSpPr>
        <p:spPr>
          <a:xfrm>
            <a:off x="13059064" y="6250321"/>
            <a:ext cx="10664536" cy="3148965"/>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2800" dirty="0" smtClean="0">
                <a:latin typeface="Consolas"/>
                <a:cs typeface="Consolas"/>
              </a:rPr>
              <a:t>&lt;div class=“container”&gt;</a:t>
            </a:r>
          </a:p>
          <a:p>
            <a:pPr algn="l">
              <a:defRPr/>
            </a:pPr>
            <a:r>
              <a:rPr lang="en-CA" sz="2800" dirty="0">
                <a:latin typeface="Consolas"/>
                <a:cs typeface="Consolas"/>
              </a:rPr>
              <a:t>	</a:t>
            </a:r>
            <a:r>
              <a:rPr lang="en-CA" sz="2800" dirty="0" smtClean="0">
                <a:latin typeface="Consolas"/>
                <a:cs typeface="Consolas"/>
              </a:rPr>
              <a:t>&lt;div class=“row”&gt;</a:t>
            </a:r>
          </a:p>
          <a:p>
            <a:pPr algn="l">
              <a:defRPr/>
            </a:pPr>
            <a:r>
              <a:rPr lang="en-CA" sz="2800" dirty="0">
                <a:latin typeface="Consolas"/>
                <a:cs typeface="Consolas"/>
              </a:rPr>
              <a:t>	</a:t>
            </a:r>
            <a:r>
              <a:rPr lang="en-CA" sz="2800" dirty="0" smtClean="0">
                <a:latin typeface="Consolas"/>
                <a:cs typeface="Consolas"/>
              </a:rPr>
              <a:t>	&lt;div class=“col-md-12”&gt;</a:t>
            </a:r>
          </a:p>
          <a:p>
            <a:pPr algn="l">
              <a:defRPr/>
            </a:pPr>
            <a:r>
              <a:rPr lang="en-CA" sz="2800" dirty="0">
                <a:latin typeface="Consolas"/>
                <a:cs typeface="Consolas"/>
              </a:rPr>
              <a:t>	</a:t>
            </a:r>
            <a:r>
              <a:rPr lang="en-CA" sz="2800" dirty="0" smtClean="0">
                <a:latin typeface="Consolas"/>
                <a:cs typeface="Consolas"/>
              </a:rPr>
              <a:t>		Hello World!</a:t>
            </a:r>
          </a:p>
          <a:p>
            <a:pPr algn="l">
              <a:defRPr/>
            </a:pPr>
            <a:r>
              <a:rPr lang="en-CA" sz="2800" dirty="0" smtClean="0">
                <a:latin typeface="Consolas"/>
                <a:cs typeface="Consolas"/>
              </a:rPr>
              <a:t>		&lt;/div&gt;</a:t>
            </a:r>
          </a:p>
          <a:p>
            <a:pPr algn="l">
              <a:defRPr/>
            </a:pPr>
            <a:r>
              <a:rPr lang="en-CA" sz="2800" dirty="0">
                <a:latin typeface="Consolas"/>
                <a:cs typeface="Consolas"/>
              </a:rPr>
              <a:t>	</a:t>
            </a:r>
            <a:r>
              <a:rPr lang="en-CA" sz="2800" dirty="0" smtClean="0">
                <a:latin typeface="Consolas"/>
                <a:cs typeface="Consolas"/>
              </a:rPr>
              <a:t>&lt;/div&gt;</a:t>
            </a:r>
          </a:p>
          <a:p>
            <a:pPr algn="l">
              <a:defRPr/>
            </a:pPr>
            <a:r>
              <a:rPr lang="en-CA" sz="2800" dirty="0" smtClean="0">
                <a:latin typeface="Consolas"/>
                <a:cs typeface="Consolas"/>
              </a:rPr>
              <a:t>&lt;/div</a:t>
            </a:r>
          </a:p>
        </p:txBody>
      </p:sp>
    </p:spTree>
    <p:extLst>
      <p:ext uri="{BB962C8B-B14F-4D97-AF65-F5344CB8AC3E}">
        <p14:creationId xmlns:p14="http://schemas.microsoft.com/office/powerpoint/2010/main" val="89705852"/>
      </p:ext>
    </p:extLst>
  </p:cSld>
  <p:clrMapOvr>
    <a:masterClrMapping/>
  </p:clrMapOvr>
  <p:transition xmlns:p14="http://schemas.microsoft.com/office/powerpoint/2010/main" spd="med"/>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a:xfrm>
            <a:off x="673100" y="2613890"/>
            <a:ext cx="11195627" cy="104988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6350" indent="-742950" algn="l">
              <a:spcBef>
                <a:spcPct val="25000"/>
              </a:spcBef>
              <a:buSzPct val="75000"/>
              <a:buFont typeface="Arial"/>
              <a:buChar char="•"/>
            </a:pPr>
            <a:r>
              <a:rPr lang="en-US" sz="3500" dirty="0" smtClean="0">
                <a:solidFill>
                  <a:srgbClr val="434746"/>
                </a:solidFill>
                <a:cs typeface="Trade Gothic Next LT Pro Lt" pitchFamily="34" charset="0"/>
              </a:rPr>
              <a:t>So if you’d like 3 equal columns, you would use </a:t>
            </a:r>
            <a:r>
              <a:rPr lang="en-US" sz="3500" dirty="0" smtClean="0">
                <a:solidFill>
                  <a:srgbClr val="434746"/>
                </a:solidFill>
                <a:latin typeface="Consolas"/>
                <a:cs typeface="Consolas"/>
              </a:rPr>
              <a:t>col-sm-4 </a:t>
            </a:r>
          </a:p>
          <a:p>
            <a:pPr marL="6350" indent="-742950" algn="l">
              <a:spcBef>
                <a:spcPct val="25000"/>
              </a:spcBef>
              <a:buSzPct val="75000"/>
              <a:buFont typeface="Arial"/>
              <a:buChar char="•"/>
            </a:pPr>
            <a:r>
              <a:rPr lang="en-US" sz="3500" dirty="0">
                <a:solidFill>
                  <a:srgbClr val="434746"/>
                </a:solidFill>
                <a:cs typeface="Consolas"/>
              </a:rPr>
              <a:t>Go to </a:t>
            </a:r>
            <a:r>
              <a:rPr lang="en-US" sz="3500" dirty="0">
                <a:solidFill>
                  <a:schemeClr val="accent3">
                    <a:lumMod val="75000"/>
                  </a:schemeClr>
                </a:solidFill>
                <a:cs typeface="Consolas"/>
              </a:rPr>
              <a:t>http://v4-alpha.getbootstrap.com/layout/grid</a:t>
            </a:r>
            <a:r>
              <a:rPr lang="en-US" sz="3500" dirty="0" smtClean="0">
                <a:solidFill>
                  <a:schemeClr val="accent3">
                    <a:lumMod val="75000"/>
                  </a:schemeClr>
                </a:solidFill>
                <a:cs typeface="Consolas"/>
              </a:rPr>
              <a:t>/ </a:t>
            </a:r>
            <a:r>
              <a:rPr lang="en-US" sz="3500" dirty="0" smtClean="0">
                <a:solidFill>
                  <a:srgbClr val="434746"/>
                </a:solidFill>
                <a:cs typeface="Consolas"/>
              </a:rPr>
              <a:t>for width measurements of </a:t>
            </a:r>
            <a:r>
              <a:rPr lang="en-US" sz="3500" dirty="0" err="1" smtClean="0">
                <a:solidFill>
                  <a:srgbClr val="434746"/>
                </a:solidFill>
                <a:latin typeface="Consolas"/>
                <a:cs typeface="Consolas"/>
              </a:rPr>
              <a:t>xs</a:t>
            </a:r>
            <a:r>
              <a:rPr lang="en-US" sz="3500" dirty="0" smtClean="0">
                <a:solidFill>
                  <a:srgbClr val="434746"/>
                </a:solidFill>
                <a:cs typeface="Consolas"/>
              </a:rPr>
              <a:t>, </a:t>
            </a:r>
            <a:r>
              <a:rPr lang="en-US" sz="3500" dirty="0" err="1" smtClean="0">
                <a:solidFill>
                  <a:srgbClr val="434746"/>
                </a:solidFill>
                <a:latin typeface="Consolas"/>
                <a:cs typeface="Consolas"/>
              </a:rPr>
              <a:t>sm</a:t>
            </a:r>
            <a:r>
              <a:rPr lang="en-US" sz="3500" dirty="0" smtClean="0">
                <a:solidFill>
                  <a:srgbClr val="434746"/>
                </a:solidFill>
                <a:cs typeface="Consolas"/>
              </a:rPr>
              <a:t>, </a:t>
            </a:r>
            <a:r>
              <a:rPr lang="en-US" sz="3500" dirty="0" smtClean="0">
                <a:solidFill>
                  <a:srgbClr val="434746"/>
                </a:solidFill>
                <a:latin typeface="Consolas"/>
                <a:cs typeface="Consolas"/>
              </a:rPr>
              <a:t>md</a:t>
            </a:r>
            <a:r>
              <a:rPr lang="en-US" sz="3500" dirty="0" smtClean="0">
                <a:solidFill>
                  <a:srgbClr val="434746"/>
                </a:solidFill>
                <a:cs typeface="Consolas"/>
              </a:rPr>
              <a:t> and </a:t>
            </a:r>
            <a:r>
              <a:rPr lang="en-US" sz="3500" dirty="0" err="1" smtClean="0">
                <a:solidFill>
                  <a:srgbClr val="434746"/>
                </a:solidFill>
                <a:latin typeface="Consolas"/>
                <a:cs typeface="Consolas"/>
              </a:rPr>
              <a:t>lg</a:t>
            </a:r>
            <a:r>
              <a:rPr lang="en-US" sz="3500" dirty="0" smtClean="0">
                <a:solidFill>
                  <a:srgbClr val="434746"/>
                </a:solidFill>
                <a:cs typeface="Consolas"/>
              </a:rPr>
              <a:t> columns </a:t>
            </a:r>
            <a:endParaRPr lang="en-US" sz="3500" dirty="0" smtClean="0">
              <a:solidFill>
                <a:schemeClr val="accent3">
                  <a:lumMod val="75000"/>
                </a:schemeClr>
              </a:solidFill>
              <a:cs typeface="Consolas"/>
            </a:endParaRPr>
          </a:p>
          <a:p>
            <a:pPr marL="6350" indent="-742950" algn="l">
              <a:spcBef>
                <a:spcPct val="25000"/>
              </a:spcBef>
              <a:buSzPct val="75000"/>
              <a:buFont typeface="Wingdings" charset="2"/>
              <a:buChar char="Ø"/>
            </a:pPr>
            <a:r>
              <a:rPr lang="en-US" sz="3500" dirty="0" smtClean="0">
                <a:solidFill>
                  <a:schemeClr val="accent3">
                    <a:lumMod val="75000"/>
                  </a:schemeClr>
                </a:solidFill>
                <a:cs typeface="Trade Gothic Next LT Pro Lt" pitchFamily="34" charset="0"/>
              </a:rPr>
              <a:t>https</a:t>
            </a:r>
            <a:r>
              <a:rPr lang="en-US" sz="3500" dirty="0">
                <a:solidFill>
                  <a:schemeClr val="accent3">
                    <a:lumMod val="75000"/>
                  </a:schemeClr>
                </a:solidFill>
                <a:cs typeface="Trade Gothic Next LT Pro Lt" pitchFamily="34" charset="0"/>
              </a:rPr>
              <a:t>://</a:t>
            </a:r>
            <a:r>
              <a:rPr lang="en-US" sz="3500" dirty="0" err="1">
                <a:solidFill>
                  <a:schemeClr val="accent3">
                    <a:lumMod val="75000"/>
                  </a:schemeClr>
                </a:solidFill>
                <a:cs typeface="Trade Gothic Next LT Pro Lt" pitchFamily="34" charset="0"/>
              </a:rPr>
              <a:t>getbootstrap.com</a:t>
            </a:r>
            <a:r>
              <a:rPr lang="en-US" sz="3500" dirty="0">
                <a:solidFill>
                  <a:schemeClr val="accent3">
                    <a:lumMod val="75000"/>
                  </a:schemeClr>
                </a:solidFill>
                <a:cs typeface="Trade Gothic Next LT Pro Lt" pitchFamily="34" charset="0"/>
              </a:rPr>
              <a:t>/examples/grid/</a:t>
            </a:r>
            <a:endParaRPr lang="en-US" sz="3500" dirty="0">
              <a:solidFill>
                <a:srgbClr val="3E3E3E"/>
              </a:solidFill>
              <a:cs typeface="Trade Gothic Next LT Pro Lt" pitchFamily="34" charset="0"/>
            </a:endParaRPr>
          </a:p>
          <a:p>
            <a:pPr marL="736600" lvl="2" indent="0" algn="l">
              <a:spcBef>
                <a:spcPct val="25000"/>
              </a:spcBef>
              <a:buSzPct val="75000"/>
              <a:buNone/>
            </a:pPr>
            <a:r>
              <a:rPr lang="en-US" sz="3500" dirty="0" smtClean="0">
                <a:solidFill>
                  <a:schemeClr val="tx1">
                    <a:lumMod val="75000"/>
                  </a:schemeClr>
                </a:solidFill>
                <a:cs typeface="Trade Gothic Next LT Pro Lt" pitchFamily="34" charset="0"/>
              </a:rPr>
              <a:t> </a:t>
            </a:r>
            <a:endParaRPr lang="en-US" sz="35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3500" dirty="0" smtClean="0">
              <a:solidFill>
                <a:srgbClr val="7D1102"/>
              </a:solidFill>
              <a:cs typeface="Trade Gothic Next LT Pro Lt" pitchFamily="34" charset="0"/>
            </a:endParaRPr>
          </a:p>
        </p:txBody>
      </p:sp>
      <p:sp>
        <p:nvSpPr>
          <p:cNvPr id="7" name="Rounded Rectangle 6"/>
          <p:cNvSpPr/>
          <p:nvPr/>
        </p:nvSpPr>
        <p:spPr>
          <a:xfrm>
            <a:off x="12518737" y="1713345"/>
            <a:ext cx="10664536" cy="5759292"/>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2800" dirty="0" smtClean="0">
                <a:latin typeface="Consolas"/>
                <a:cs typeface="Consolas"/>
              </a:rPr>
              <a:t>&lt;div class=“container”&gt;</a:t>
            </a:r>
          </a:p>
          <a:p>
            <a:pPr algn="l">
              <a:defRPr/>
            </a:pPr>
            <a:r>
              <a:rPr lang="en-CA" sz="2800" dirty="0">
                <a:latin typeface="Consolas"/>
                <a:cs typeface="Consolas"/>
              </a:rPr>
              <a:t>	</a:t>
            </a:r>
            <a:r>
              <a:rPr lang="en-CA" sz="2800" dirty="0" smtClean="0">
                <a:latin typeface="Consolas"/>
                <a:cs typeface="Consolas"/>
              </a:rPr>
              <a:t>&lt;div class=“row”&gt;</a:t>
            </a:r>
          </a:p>
          <a:p>
            <a:pPr algn="l">
              <a:defRPr/>
            </a:pPr>
            <a:r>
              <a:rPr lang="en-CA" sz="2800" dirty="0">
                <a:latin typeface="Consolas"/>
                <a:cs typeface="Consolas"/>
              </a:rPr>
              <a:t>	</a:t>
            </a:r>
            <a:r>
              <a:rPr lang="en-CA" sz="2800" dirty="0" smtClean="0">
                <a:latin typeface="Consolas"/>
                <a:cs typeface="Consolas"/>
              </a:rPr>
              <a:t>	&lt;div class=“col-sm-4”&gt;</a:t>
            </a:r>
          </a:p>
          <a:p>
            <a:pPr algn="l">
              <a:defRPr/>
            </a:pPr>
            <a:r>
              <a:rPr lang="en-CA" sz="2800" dirty="0">
                <a:latin typeface="Consolas"/>
                <a:cs typeface="Consolas"/>
              </a:rPr>
              <a:t>	</a:t>
            </a:r>
            <a:r>
              <a:rPr lang="en-CA" sz="2800" dirty="0" smtClean="0">
                <a:latin typeface="Consolas"/>
                <a:cs typeface="Consolas"/>
              </a:rPr>
              <a:t>		One of three columns </a:t>
            </a:r>
          </a:p>
          <a:p>
            <a:pPr algn="l">
              <a:defRPr/>
            </a:pPr>
            <a:r>
              <a:rPr lang="en-CA" sz="2800" dirty="0" smtClean="0">
                <a:latin typeface="Consolas"/>
                <a:cs typeface="Consolas"/>
              </a:rPr>
              <a:t>		&lt;/div&gt;</a:t>
            </a:r>
          </a:p>
          <a:p>
            <a:pPr algn="l">
              <a:defRPr/>
            </a:pPr>
            <a:r>
              <a:rPr lang="en-CA" sz="2800" dirty="0" smtClean="0">
                <a:latin typeface="Consolas"/>
                <a:cs typeface="Consolas"/>
              </a:rPr>
              <a:t>		&lt;</a:t>
            </a:r>
            <a:r>
              <a:rPr lang="en-CA" sz="2800" dirty="0">
                <a:latin typeface="Consolas"/>
                <a:cs typeface="Consolas"/>
              </a:rPr>
              <a:t>div class=“col-sm-4”&gt;</a:t>
            </a:r>
          </a:p>
          <a:p>
            <a:pPr algn="l">
              <a:defRPr/>
            </a:pPr>
            <a:r>
              <a:rPr lang="en-CA" sz="2800" dirty="0">
                <a:latin typeface="Consolas"/>
                <a:cs typeface="Consolas"/>
              </a:rPr>
              <a:t>			</a:t>
            </a:r>
            <a:r>
              <a:rPr lang="en-CA" sz="2800" dirty="0" smtClean="0">
                <a:latin typeface="Consolas"/>
                <a:cs typeface="Consolas"/>
              </a:rPr>
              <a:t>One of three columns</a:t>
            </a:r>
            <a:endParaRPr lang="en-CA" sz="2800" dirty="0">
              <a:latin typeface="Consolas"/>
              <a:cs typeface="Consolas"/>
            </a:endParaRPr>
          </a:p>
          <a:p>
            <a:pPr algn="l">
              <a:defRPr/>
            </a:pPr>
            <a:r>
              <a:rPr lang="en-CA" sz="2800" dirty="0">
                <a:latin typeface="Consolas"/>
                <a:cs typeface="Consolas"/>
              </a:rPr>
              <a:t>		&lt;/div</a:t>
            </a:r>
            <a:r>
              <a:rPr lang="en-CA" sz="2800" dirty="0" smtClean="0">
                <a:latin typeface="Consolas"/>
                <a:cs typeface="Consolas"/>
              </a:rPr>
              <a:t>&gt;</a:t>
            </a:r>
          </a:p>
          <a:p>
            <a:pPr algn="l">
              <a:defRPr/>
            </a:pPr>
            <a:r>
              <a:rPr lang="en-CA" sz="2800" dirty="0" smtClean="0">
                <a:latin typeface="Consolas"/>
                <a:cs typeface="Consolas"/>
              </a:rPr>
              <a:t>		&lt;</a:t>
            </a:r>
            <a:r>
              <a:rPr lang="en-CA" sz="2800" dirty="0">
                <a:latin typeface="Consolas"/>
                <a:cs typeface="Consolas"/>
              </a:rPr>
              <a:t>div class=“col-sm-4”&gt;</a:t>
            </a:r>
          </a:p>
          <a:p>
            <a:pPr algn="l">
              <a:defRPr/>
            </a:pPr>
            <a:r>
              <a:rPr lang="en-CA" sz="2800" dirty="0">
                <a:latin typeface="Consolas"/>
                <a:cs typeface="Consolas"/>
              </a:rPr>
              <a:t>			</a:t>
            </a:r>
            <a:r>
              <a:rPr lang="en-CA" sz="2800" dirty="0" smtClean="0">
                <a:latin typeface="Consolas"/>
                <a:cs typeface="Consolas"/>
              </a:rPr>
              <a:t>One of three columns</a:t>
            </a:r>
            <a:endParaRPr lang="en-CA" sz="2800" dirty="0">
              <a:latin typeface="Consolas"/>
              <a:cs typeface="Consolas"/>
            </a:endParaRPr>
          </a:p>
          <a:p>
            <a:pPr algn="l">
              <a:defRPr/>
            </a:pPr>
            <a:r>
              <a:rPr lang="en-CA" sz="2800" dirty="0">
                <a:latin typeface="Consolas"/>
                <a:cs typeface="Consolas"/>
              </a:rPr>
              <a:t>		&lt;/div</a:t>
            </a:r>
            <a:r>
              <a:rPr lang="en-CA" sz="2800" dirty="0" smtClean="0">
                <a:latin typeface="Consolas"/>
                <a:cs typeface="Consolas"/>
              </a:rPr>
              <a:t>&gt;</a:t>
            </a:r>
          </a:p>
          <a:p>
            <a:pPr algn="l">
              <a:defRPr/>
            </a:pPr>
            <a:r>
              <a:rPr lang="en-CA" sz="2800" dirty="0">
                <a:latin typeface="Consolas"/>
                <a:cs typeface="Consolas"/>
              </a:rPr>
              <a:t>	</a:t>
            </a:r>
            <a:r>
              <a:rPr lang="en-CA" sz="2800" dirty="0" smtClean="0">
                <a:latin typeface="Consolas"/>
                <a:cs typeface="Consolas"/>
              </a:rPr>
              <a:t>&lt;/div&gt;</a:t>
            </a:r>
          </a:p>
          <a:p>
            <a:pPr algn="l">
              <a:defRPr/>
            </a:pPr>
            <a:r>
              <a:rPr lang="en-CA" sz="2800" dirty="0" smtClean="0">
                <a:latin typeface="Consolas"/>
                <a:cs typeface="Consolas"/>
              </a:rPr>
              <a:t>&lt;/div</a:t>
            </a:r>
          </a:p>
        </p:txBody>
      </p:sp>
      <p:pic>
        <p:nvPicPr>
          <p:cNvPr id="4" name="Picture 3" descr="Screen Shot 2015-10-22 at 2.14.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8727" y="9422248"/>
            <a:ext cx="11982159" cy="2192480"/>
          </a:xfrm>
          <a:prstGeom prst="rect">
            <a:avLst/>
          </a:prstGeom>
        </p:spPr>
      </p:pic>
    </p:spTree>
    <p:extLst>
      <p:ext uri="{BB962C8B-B14F-4D97-AF65-F5344CB8AC3E}">
        <p14:creationId xmlns:p14="http://schemas.microsoft.com/office/powerpoint/2010/main" val="2354189759"/>
      </p:ext>
    </p:extLst>
  </p:cSld>
  <p:clrMapOvr>
    <a:masterClrMapping/>
  </p:clrMapOvr>
  <p:transition xmlns:p14="http://schemas.microsoft.com/office/powerpoint/2010/main" spd="med"/>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Grid settings - Examples</a:t>
            </a:r>
            <a:endParaRPr lang="en-US" dirty="0"/>
          </a:p>
        </p:txBody>
      </p:sp>
      <p:pic>
        <p:nvPicPr>
          <p:cNvPr id="4" name="Picture 3"/>
          <p:cNvPicPr>
            <a:picLocks noChangeAspect="1"/>
          </p:cNvPicPr>
          <p:nvPr/>
        </p:nvPicPr>
        <p:blipFill>
          <a:blip r:embed="rId2"/>
          <a:stretch>
            <a:fillRect/>
          </a:stretch>
        </p:blipFill>
        <p:spPr>
          <a:xfrm>
            <a:off x="1922318" y="3498849"/>
            <a:ext cx="21455130" cy="2273877"/>
          </a:xfrm>
          <a:prstGeom prst="rect">
            <a:avLst/>
          </a:prstGeom>
        </p:spPr>
      </p:pic>
      <p:pic>
        <p:nvPicPr>
          <p:cNvPr id="5" name="Picture 4"/>
          <p:cNvPicPr>
            <a:picLocks noChangeAspect="1"/>
          </p:cNvPicPr>
          <p:nvPr/>
        </p:nvPicPr>
        <p:blipFill>
          <a:blip r:embed="rId3"/>
          <a:stretch>
            <a:fillRect/>
          </a:stretch>
        </p:blipFill>
        <p:spPr>
          <a:xfrm>
            <a:off x="1922318" y="6349999"/>
            <a:ext cx="21502827" cy="3602183"/>
          </a:xfrm>
          <a:prstGeom prst="rect">
            <a:avLst/>
          </a:prstGeom>
        </p:spPr>
      </p:pic>
      <p:pic>
        <p:nvPicPr>
          <p:cNvPr id="7" name="Picture 6"/>
          <p:cNvPicPr>
            <a:picLocks noChangeAspect="1"/>
          </p:cNvPicPr>
          <p:nvPr/>
        </p:nvPicPr>
        <p:blipFill>
          <a:blip r:embed="rId4"/>
          <a:stretch>
            <a:fillRect/>
          </a:stretch>
        </p:blipFill>
        <p:spPr>
          <a:xfrm>
            <a:off x="2222500" y="10567553"/>
            <a:ext cx="21202645" cy="2065899"/>
          </a:xfrm>
          <a:prstGeom prst="rect">
            <a:avLst/>
          </a:prstGeom>
        </p:spPr>
      </p:pic>
    </p:spTree>
    <p:extLst>
      <p:ext uri="{BB962C8B-B14F-4D97-AF65-F5344CB8AC3E}">
        <p14:creationId xmlns:p14="http://schemas.microsoft.com/office/powerpoint/2010/main" val="1378451429"/>
      </p:ext>
    </p:extLst>
  </p:cSld>
  <p:clrMapOvr>
    <a:masterClrMapping/>
  </p:clrMapOvr>
  <p:transition xmlns:p14="http://schemas.microsoft.com/office/powerpoint/2010/main" spd="med"/>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4" name="TextBox 3"/>
          <p:cNvSpPr txBox="1"/>
          <p:nvPr/>
        </p:nvSpPr>
        <p:spPr>
          <a:xfrm>
            <a:off x="0" y="9595589"/>
            <a:ext cx="11314545"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chemeClr val="accent5">
                    <a:lumMod val="75000"/>
                  </a:schemeClr>
                </a:solidFill>
                <a:cs typeface="Trade Gothic Next LT Pro Lt" pitchFamily="34" charset="0"/>
              </a:rPr>
              <a:t>The Bootstrap and Grid settings</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0" name="Rectangle 3"/>
          <p:cNvSpPr>
            <a:spLocks noGrp="1" noChangeArrowheads="1"/>
          </p:cNvSpPr>
          <p:nvPr>
            <p:ph type="body" idx="1"/>
          </p:nvPr>
        </p:nvSpPr>
        <p:spPr>
          <a:xfrm>
            <a:off x="932874" y="4924357"/>
            <a:ext cx="9827490" cy="4641710"/>
          </a:xfrm>
        </p:spPr>
        <p:txBody>
          <a:bodyPr>
            <a:noAutofit/>
          </a:bodyPr>
          <a:lstStyle/>
          <a:p>
            <a:pPr marL="0" indent="0" algn="ctr" rtl="0">
              <a:buNone/>
            </a:pPr>
            <a:r>
              <a:rPr lang="en-US" sz="4400" dirty="0" smtClean="0">
                <a:solidFill>
                  <a:srgbClr val="51868F"/>
                </a:solidFill>
                <a:cs typeface="Trade Gothic Next LT Pro Lt" pitchFamily="34" charset="0"/>
              </a:rPr>
              <a:t>Exercise</a:t>
            </a:r>
            <a:endParaRPr lang="en-US" sz="4400" dirty="0" smtClean="0">
              <a:solidFill>
                <a:srgbClr val="51868F"/>
              </a:solidFill>
              <a:latin typeface="+mj-lt"/>
              <a:cs typeface="Trade Gothic Next LT Pro Lt" pitchFamily="34" charset="0"/>
            </a:endParaRPr>
          </a:p>
          <a:p>
            <a:pPr marL="0" indent="0" eaLnBrk="1" hangingPunct="1">
              <a:buNone/>
            </a:pPr>
            <a:r>
              <a:rPr lang="en-US" sz="4400" dirty="0" smtClean="0">
                <a:solidFill>
                  <a:srgbClr val="51868F"/>
                </a:solidFill>
                <a:latin typeface="+mj-lt"/>
                <a:cs typeface="Trade Gothic Next LT Pro Lt" pitchFamily="34" charset="0"/>
              </a:rPr>
              <a:t>Try adding in a container and rows and experimenting with columns</a:t>
            </a:r>
            <a:endParaRPr lang="en-US" sz="4400" dirty="0">
              <a:solidFill>
                <a:srgbClr val="51868F"/>
              </a:solidFill>
              <a:latin typeface="+mj-lt"/>
              <a:cs typeface="Trade Gothic Next LT Pro Lt" pitchFamily="34" charset="0"/>
            </a:endParaRPr>
          </a:p>
        </p:txBody>
      </p:sp>
      <p:pic>
        <p:nvPicPr>
          <p:cNvPr id="7" name="Picture 6" descr="icon-bootstrap.png"/>
          <p:cNvPicPr>
            <a:picLocks noChangeAspect="1"/>
          </p:cNvPicPr>
          <p:nvPr/>
        </p:nvPicPr>
        <p:blipFill>
          <a:blip r:embed="rId3">
            <a:alphaModFix amt="49000"/>
            <a:extLst>
              <a:ext uri="{28A0092B-C50C-407E-A947-70E740481C1C}">
                <a14:useLocalDpi xmlns:a14="http://schemas.microsoft.com/office/drawing/2010/main" val="0"/>
              </a:ext>
            </a:extLst>
          </a:blip>
          <a:stretch>
            <a:fillRect/>
          </a:stretch>
        </p:blipFill>
        <p:spPr>
          <a:xfrm>
            <a:off x="10526567" y="522431"/>
            <a:ext cx="11963977" cy="11963977"/>
          </a:xfrm>
          <a:prstGeom prst="rect">
            <a:avLst/>
          </a:prstGeom>
        </p:spPr>
      </p:pic>
    </p:spTree>
    <p:extLst>
      <p:ext uri="{BB962C8B-B14F-4D97-AF65-F5344CB8AC3E}">
        <p14:creationId xmlns:p14="http://schemas.microsoft.com/office/powerpoint/2010/main" val="1033391975"/>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a:t>
            </a:r>
            <a:r>
              <a:rPr lang="en-US" dirty="0" smtClean="0"/>
              <a:t>with Chrome’s </a:t>
            </a:r>
            <a:r>
              <a:rPr lang="en-US" dirty="0" err="1" smtClean="0"/>
              <a:t>Dev</a:t>
            </a:r>
            <a:r>
              <a:rPr lang="en-US" dirty="0" smtClean="0"/>
              <a:t> Tools</a:t>
            </a:r>
            <a:endParaRPr lang="en-US" dirty="0"/>
          </a:p>
        </p:txBody>
      </p:sp>
      <p:sp>
        <p:nvSpPr>
          <p:cNvPr id="3" name="Text Placeholder 2"/>
          <p:cNvSpPr>
            <a:spLocks noGrp="1"/>
          </p:cNvSpPr>
          <p:nvPr>
            <p:ph type="body" idx="1"/>
          </p:nvPr>
        </p:nvSpPr>
        <p:spPr>
          <a:xfrm>
            <a:off x="673100" y="4364182"/>
            <a:ext cx="11736614" cy="846281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Chrome browser has developer tools </a:t>
            </a:r>
          </a:p>
          <a:p>
            <a:pPr indent="-630000" eaLnBrk="1" hangingPunct="1">
              <a:lnSpc>
                <a:spcPct val="100000"/>
              </a:lnSpc>
            </a:pPr>
            <a:r>
              <a:rPr lang="en-US" sz="4000" dirty="0" smtClean="0">
                <a:solidFill>
                  <a:schemeClr val="accent5">
                    <a:lumMod val="75000"/>
                  </a:schemeClr>
                </a:solidFill>
                <a:cs typeface="Trade Gothic Next LT Pro Lt" pitchFamily="34" charset="0"/>
              </a:rPr>
              <a:t>access it by clicking the menu on the right corner</a:t>
            </a:r>
            <a:r>
              <a:rPr lang="en-US" sz="4000" dirty="0">
                <a:solidFill>
                  <a:schemeClr val="accent5">
                    <a:lumMod val="75000"/>
                  </a:schemeClr>
                </a:solidFill>
                <a:cs typeface="Trade Gothic Next LT Pro Lt" pitchFamily="34" charset="0"/>
              </a:rPr>
              <a:t> </a:t>
            </a:r>
            <a:r>
              <a:rPr lang="en-US" sz="4000" dirty="0" smtClean="0">
                <a:solidFill>
                  <a:schemeClr val="accent5">
                    <a:lumMod val="75000"/>
                  </a:schemeClr>
                </a:solidFill>
                <a:cs typeface="Trade Gothic Next LT Pro Lt" pitchFamily="34" charset="0"/>
              </a:rPr>
              <a:t>&gt; More tools &gt; Developer tools or </a:t>
            </a:r>
            <a:r>
              <a:rPr lang="en-US" sz="4000" dirty="0" smtClean="0">
                <a:solidFill>
                  <a:schemeClr val="accent5">
                    <a:lumMod val="75000"/>
                  </a:schemeClr>
                </a:solidFill>
                <a:latin typeface="Consolas"/>
                <a:cs typeface="Consolas"/>
              </a:rPr>
              <a:t>Option</a:t>
            </a:r>
            <a:r>
              <a:rPr lang="en-US" sz="4000" dirty="0" smtClean="0">
                <a:solidFill>
                  <a:schemeClr val="accent5">
                    <a:lumMod val="75000"/>
                  </a:schemeClr>
                </a:solidFill>
                <a:cs typeface="Trade Gothic Next LT Pro Lt" pitchFamily="34" charset="0"/>
              </a:rPr>
              <a:t>, </a:t>
            </a:r>
            <a:r>
              <a:rPr lang="en-US" sz="4000" dirty="0" smtClean="0">
                <a:solidFill>
                  <a:schemeClr val="accent5">
                    <a:lumMod val="75000"/>
                  </a:schemeClr>
                </a:solidFill>
                <a:latin typeface="Consolas"/>
                <a:cs typeface="Consolas"/>
              </a:rPr>
              <a:t>Command</a:t>
            </a:r>
            <a:r>
              <a:rPr lang="en-US" sz="4000" dirty="0" smtClean="0">
                <a:solidFill>
                  <a:schemeClr val="accent5">
                    <a:lumMod val="75000"/>
                  </a:schemeClr>
                </a:solidFill>
                <a:cs typeface="Trade Gothic Next LT Pro Lt" pitchFamily="34" charset="0"/>
              </a:rPr>
              <a:t>, </a:t>
            </a:r>
            <a:r>
              <a:rPr lang="en-US" sz="4000" dirty="0" smtClean="0">
                <a:solidFill>
                  <a:schemeClr val="accent5">
                    <a:lumMod val="75000"/>
                  </a:schemeClr>
                </a:solidFill>
                <a:latin typeface="Consolas"/>
                <a:cs typeface="Consolas"/>
              </a:rPr>
              <a:t>I </a:t>
            </a:r>
            <a:r>
              <a:rPr lang="en-US" sz="4000" dirty="0" smtClean="0">
                <a:solidFill>
                  <a:schemeClr val="accent5">
                    <a:lumMod val="75000"/>
                  </a:schemeClr>
                </a:solidFill>
                <a:cs typeface="Trade Gothic Next LT Pro Lt" pitchFamily="34" charset="0"/>
              </a:rPr>
              <a:t>in your browser </a:t>
            </a:r>
          </a:p>
          <a:p>
            <a:pPr indent="-630000" eaLnBrk="1" hangingPunct="1">
              <a:lnSpc>
                <a:spcPct val="100000"/>
              </a:lnSpc>
            </a:pPr>
            <a:r>
              <a:rPr lang="en-US" sz="4000" dirty="0" smtClean="0">
                <a:solidFill>
                  <a:schemeClr val="accent5">
                    <a:lumMod val="75000"/>
                  </a:schemeClr>
                </a:solidFill>
                <a:cs typeface="Trade Gothic Next LT Pro Lt" pitchFamily="34" charset="0"/>
              </a:rPr>
              <a:t>Panel will appear on your browser on the left, right or bottom of the page </a:t>
            </a:r>
          </a:p>
          <a:p>
            <a:pPr indent="-630000" eaLnBrk="1" hangingPunct="1">
              <a:lnSpc>
                <a:spcPct val="90000"/>
              </a:lnSpc>
              <a:buFont typeface="Wingdings" charset="2"/>
              <a:buChar char="Ø"/>
            </a:pPr>
            <a:r>
              <a:rPr lang="en-US" sz="4000" dirty="0">
                <a:solidFill>
                  <a:schemeClr val="accent3">
                    <a:lumMod val="75000"/>
                  </a:schemeClr>
                </a:solidFill>
                <a:cs typeface="Trade Gothic Next LT Pro Lt" pitchFamily="34" charset="0"/>
              </a:rPr>
              <a:t>https://</a:t>
            </a:r>
            <a:r>
              <a:rPr lang="en-US" sz="4000" dirty="0" err="1">
                <a:solidFill>
                  <a:schemeClr val="accent3">
                    <a:lumMod val="75000"/>
                  </a:schemeClr>
                </a:solidFill>
                <a:cs typeface="Trade Gothic Next LT Pro Lt" pitchFamily="34" charset="0"/>
              </a:rPr>
              <a:t>developers.google.com</a:t>
            </a:r>
            <a:r>
              <a:rPr lang="en-US" sz="4000" dirty="0">
                <a:solidFill>
                  <a:schemeClr val="accent3">
                    <a:lumMod val="75000"/>
                  </a:schemeClr>
                </a:solidFill>
                <a:cs typeface="Trade Gothic Next LT Pro Lt" pitchFamily="34" charset="0"/>
              </a:rPr>
              <a:t>/web/tools/chrome-</a:t>
            </a:r>
            <a:r>
              <a:rPr lang="en-US" sz="4000" dirty="0" err="1">
                <a:solidFill>
                  <a:schemeClr val="accent3">
                    <a:lumMod val="75000"/>
                  </a:schemeClr>
                </a:solidFill>
                <a:cs typeface="Trade Gothic Next LT Pro Lt" pitchFamily="34" charset="0"/>
              </a:rPr>
              <a:t>devtools</a:t>
            </a:r>
            <a:r>
              <a:rPr lang="en-US" sz="4000" dirty="0">
                <a:solidFill>
                  <a:schemeClr val="accent3">
                    <a:lumMod val="75000"/>
                  </a:schemeClr>
                </a:solidFill>
                <a:cs typeface="Trade Gothic Next LT Pro Lt" pitchFamily="34" charset="0"/>
              </a:rPr>
              <a:t>/?hl=en</a:t>
            </a:r>
          </a:p>
        </p:txBody>
      </p:sp>
      <p:pic>
        <p:nvPicPr>
          <p:cNvPr id="6" name="Picture 5" descr="Screen Shot 2015-11-09 at 12.19.08 PM + Slice 1 + Slice 1 Copy.png"/>
          <p:cNvPicPr>
            <a:picLocks noChangeAspect="1"/>
          </p:cNvPicPr>
          <p:nvPr/>
        </p:nvPicPr>
        <p:blipFill rotWithShape="1">
          <a:blip r:embed="rId2">
            <a:extLst>
              <a:ext uri="{28A0092B-C50C-407E-A947-70E740481C1C}">
                <a14:useLocalDpi xmlns:a14="http://schemas.microsoft.com/office/drawing/2010/main" val="0"/>
              </a:ext>
            </a:extLst>
          </a:blip>
          <a:srcRect b="31823"/>
          <a:stretch/>
        </p:blipFill>
        <p:spPr>
          <a:xfrm>
            <a:off x="12947994" y="4881418"/>
            <a:ext cx="10871200" cy="7541491"/>
          </a:xfrm>
          <a:prstGeom prst="rect">
            <a:avLst/>
          </a:prstGeom>
        </p:spPr>
      </p:pic>
      <p:sp>
        <p:nvSpPr>
          <p:cNvPr id="7" name="Bent Arrow 6"/>
          <p:cNvSpPr/>
          <p:nvPr/>
        </p:nvSpPr>
        <p:spPr>
          <a:xfrm rot="5400000">
            <a:off x="22162080" y="3389168"/>
            <a:ext cx="1164933" cy="2563091"/>
          </a:xfrm>
          <a:prstGeom prst="ben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2678235333"/>
      </p:ext>
    </p:extLst>
  </p:cSld>
  <p:clrMapOvr>
    <a:masterClrMapping/>
  </p:clrMapOvr>
  <p:transition xmlns:p14="http://schemas.microsoft.com/office/powerpoint/2010/main" spd="med"/>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1042555" y="2516909"/>
            <a:ext cx="23050500" cy="1795318"/>
          </a:xfrm>
          <a:prstGeom prst="rect">
            <a:avLst/>
          </a:prstGeom>
        </p:spPr>
        <p:txBody>
          <a:bodyPr/>
          <a:lstStyle/>
          <a:p>
            <a:pPr lvl="0"/>
            <a:r>
              <a:rPr lang="en-CA" dirty="0" err="1" smtClean="0"/>
              <a:t>Git</a:t>
            </a:r>
            <a:r>
              <a:rPr lang="en-CA" dirty="0" smtClean="0"/>
              <a:t> &amp; </a:t>
            </a:r>
            <a:r>
              <a:rPr lang="en-CA" dirty="0" err="1" smtClean="0"/>
              <a:t>bitbucket</a:t>
            </a:r>
            <a:endParaRPr sz="8000" dirty="0"/>
          </a:p>
        </p:txBody>
      </p:sp>
      <p:pic>
        <p:nvPicPr>
          <p:cNvPr id="4" name="Picture 3" descr="bitbucket.png"/>
          <p:cNvPicPr>
            <a:picLocks noChangeAspect="1"/>
          </p:cNvPicPr>
          <p:nvPr/>
        </p:nvPicPr>
        <p:blipFill>
          <a:blip r:embed="rId2">
            <a:alphaModFix amt="36000"/>
            <a:extLst>
              <a:ext uri="{28A0092B-C50C-407E-A947-70E740481C1C}">
                <a14:useLocalDpi xmlns:a14="http://schemas.microsoft.com/office/drawing/2010/main" val="0"/>
              </a:ext>
            </a:extLst>
          </a:blip>
          <a:stretch>
            <a:fillRect/>
          </a:stretch>
        </p:blipFill>
        <p:spPr>
          <a:xfrm>
            <a:off x="14331950" y="4616450"/>
            <a:ext cx="8083550" cy="8083550"/>
          </a:xfrm>
          <a:prstGeom prst="rect">
            <a:avLst/>
          </a:prstGeom>
        </p:spPr>
      </p:pic>
      <p:pic>
        <p:nvPicPr>
          <p:cNvPr id="6" name="Picture 5" descr="github-bb449e0ffbacbcb7f9c703db85b1cf0b.png"/>
          <p:cNvPicPr>
            <a:picLocks noChangeAspect="1"/>
          </p:cNvPicPr>
          <p:nvPr/>
        </p:nvPicPr>
        <p:blipFill>
          <a:blip r:embed="rId3">
            <a:alphaModFix amt="37000"/>
            <a:extLst>
              <a:ext uri="{28A0092B-C50C-407E-A947-70E740481C1C}">
                <a14:useLocalDpi xmlns:a14="http://schemas.microsoft.com/office/drawing/2010/main" val="0"/>
              </a:ext>
            </a:extLst>
          </a:blip>
          <a:stretch>
            <a:fillRect/>
          </a:stretch>
        </p:blipFill>
        <p:spPr>
          <a:xfrm>
            <a:off x="1016000" y="5353050"/>
            <a:ext cx="14287500" cy="5295900"/>
          </a:xfrm>
          <a:prstGeom prst="rect">
            <a:avLst/>
          </a:prstGeom>
        </p:spPr>
      </p:pic>
    </p:spTree>
    <p:extLst>
      <p:ext uri="{BB962C8B-B14F-4D97-AF65-F5344CB8AC3E}">
        <p14:creationId xmlns:p14="http://schemas.microsoft.com/office/powerpoint/2010/main" val="719850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What is GIT? </a:t>
            </a:r>
            <a:endParaRPr lang="en-US" dirty="0"/>
          </a:p>
        </p:txBody>
      </p:sp>
      <p:sp>
        <p:nvSpPr>
          <p:cNvPr id="4" name="Content Placeholder 1"/>
          <p:cNvSpPr txBox="1">
            <a:spLocks/>
          </p:cNvSpPr>
          <p:nvPr/>
        </p:nvSpPr>
        <p:spPr>
          <a:xfrm>
            <a:off x="673101" y="2963140"/>
            <a:ext cx="22487082"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Trade Gothic Next LT Pro Lt" pitchFamily="34" charset="0"/>
              </a:rPr>
              <a:t>Distributed Version Control</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When you have create or clone a </a:t>
            </a:r>
            <a:r>
              <a:rPr lang="en-US" sz="3600" dirty="0" err="1" smtClean="0">
                <a:solidFill>
                  <a:schemeClr val="tx1">
                    <a:lumMod val="75000"/>
                  </a:schemeClr>
                </a:solidFill>
                <a:latin typeface="+mj-lt"/>
                <a:cs typeface="Trade Gothic Next LT Pro Lt" pitchFamily="34" charset="0"/>
              </a:rPr>
              <a:t>git</a:t>
            </a:r>
            <a:r>
              <a:rPr lang="en-US" sz="3600" dirty="0" smtClean="0">
                <a:solidFill>
                  <a:schemeClr val="tx1">
                    <a:lumMod val="75000"/>
                  </a:schemeClr>
                </a:solidFill>
                <a:latin typeface="+mj-lt"/>
                <a:cs typeface="Trade Gothic Next LT Pro Lt" pitchFamily="34" charset="0"/>
              </a:rPr>
              <a:t> repository you have a FULL copy of the repository </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You can then sync and merge with remote versions of the same repository </a:t>
            </a:r>
            <a:endParaRPr lang="en-US" sz="3600" dirty="0" smtClean="0">
              <a:solidFill>
                <a:srgbClr val="7D1102"/>
              </a:solidFill>
              <a:latin typeface="+mj-lt"/>
              <a:cs typeface="Trade Gothic Next LT Pro Lt" pitchFamily="34" charset="0"/>
            </a:endParaRPr>
          </a:p>
          <a:p>
            <a:pPr marL="6350" indent="-742950" algn="l">
              <a:spcBef>
                <a:spcPct val="25000"/>
              </a:spcBef>
              <a:buSzPct val="75000"/>
              <a:buFont typeface="Arial"/>
              <a:buChar char="•"/>
            </a:pPr>
            <a:r>
              <a:rPr lang="en-US" sz="3600" dirty="0" smtClean="0">
                <a:solidFill>
                  <a:schemeClr val="accent5">
                    <a:lumMod val="75000"/>
                  </a:schemeClr>
                </a:solidFill>
                <a:cs typeface="Trade Gothic Next LT Pro Lt" pitchFamily="34" charset="0"/>
              </a:rPr>
              <a:t>Most popular And Powerful VCS available</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Invented by Linus Torvalds, the creator of the Linux Kernel </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Most popular cloud repositories are </a:t>
            </a:r>
            <a:r>
              <a:rPr lang="en-US" sz="3600" dirty="0" err="1" smtClean="0">
                <a:solidFill>
                  <a:schemeClr val="tx1">
                    <a:lumMod val="75000"/>
                  </a:schemeClr>
                </a:solidFill>
                <a:cs typeface="Trade Gothic Next LT Pro Lt" pitchFamily="34" charset="0"/>
              </a:rPr>
              <a:t>Github</a:t>
            </a:r>
            <a:r>
              <a:rPr lang="en-US" sz="3600" dirty="0" smtClean="0">
                <a:solidFill>
                  <a:schemeClr val="tx1">
                    <a:lumMod val="75000"/>
                  </a:schemeClr>
                </a:solidFill>
                <a:cs typeface="Trade Gothic Next LT Pro Lt" pitchFamily="34" charset="0"/>
              </a:rPr>
              <a:t> and </a:t>
            </a:r>
            <a:r>
              <a:rPr lang="en-US" sz="3600" dirty="0" err="1" smtClean="0">
                <a:solidFill>
                  <a:schemeClr val="tx1">
                    <a:lumMod val="75000"/>
                  </a:schemeClr>
                </a:solidFill>
                <a:cs typeface="Trade Gothic Next LT Pro Lt" pitchFamily="34" charset="0"/>
              </a:rPr>
              <a:t>Bitbucket</a:t>
            </a:r>
            <a:endParaRPr lang="en-US" sz="3600" dirty="0" smtClean="0">
              <a:solidFill>
                <a:schemeClr val="tx1">
                  <a:lumMod val="75000"/>
                </a:schemeClr>
              </a:solidFill>
              <a:cs typeface="Trade Gothic Next LT Pro Lt" pitchFamily="34" charset="0"/>
            </a:endParaRPr>
          </a:p>
          <a:p>
            <a:pPr marL="6350" indent="-742950" algn="l">
              <a:spcBef>
                <a:spcPct val="25000"/>
              </a:spcBef>
              <a:buSzPct val="75000"/>
              <a:buFont typeface="Arial"/>
              <a:buChar char="•"/>
            </a:pPr>
            <a:r>
              <a:rPr lang="en-US" sz="3600" dirty="0" smtClean="0">
                <a:solidFill>
                  <a:schemeClr val="accent5">
                    <a:lumMod val="75000"/>
                  </a:schemeClr>
                </a:solidFill>
                <a:cs typeface="Trade Gothic Next LT Pro Lt" pitchFamily="34" charset="0"/>
              </a:rPr>
              <a:t>Fast and Easy Merges </a:t>
            </a: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Merging changes between GIT instances is very easy </a:t>
            </a:r>
            <a:endParaRPr lang="en-US" sz="3600" dirty="0">
              <a:solidFill>
                <a:schemeClr val="tx1">
                  <a:lumMod val="75000"/>
                </a:schemeClr>
              </a:solidFill>
              <a:cs typeface="Trade Gothic Next LT Pro Lt" pitchFamily="34" charset="0"/>
            </a:endParaRP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Powerful and intelligent merge algorithm</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Clear and easy conflict resolution </a:t>
            </a:r>
          </a:p>
          <a:p>
            <a:pPr marL="1479550" lvl="2" indent="-742950" algn="l">
              <a:spcBef>
                <a:spcPct val="25000"/>
              </a:spcBef>
              <a:buSzPct val="75000"/>
              <a:buFont typeface="Wingdings" charset="2"/>
              <a:buChar char="Ø"/>
            </a:pPr>
            <a:r>
              <a:rPr lang="en-US" sz="3600" dirty="0">
                <a:solidFill>
                  <a:schemeClr val="accent3">
                    <a:lumMod val="75000"/>
                  </a:schemeClr>
                </a:solidFill>
              </a:rPr>
              <a:t>https://</a:t>
            </a:r>
            <a:r>
              <a:rPr lang="en-US" sz="3600" dirty="0" err="1">
                <a:solidFill>
                  <a:schemeClr val="accent3">
                    <a:lumMod val="75000"/>
                  </a:schemeClr>
                </a:solidFill>
              </a:rPr>
              <a:t>www.atlassian.com</a:t>
            </a:r>
            <a:r>
              <a:rPr lang="en-US" sz="3600" dirty="0">
                <a:solidFill>
                  <a:schemeClr val="accent3">
                    <a:lumMod val="75000"/>
                  </a:schemeClr>
                </a:solidFill>
              </a:rPr>
              <a:t>/</a:t>
            </a:r>
            <a:r>
              <a:rPr lang="en-US" sz="3600" dirty="0" err="1">
                <a:solidFill>
                  <a:schemeClr val="accent3">
                    <a:lumMod val="75000"/>
                  </a:schemeClr>
                </a:solidFill>
              </a:rPr>
              <a:t>git</a:t>
            </a:r>
            <a:r>
              <a:rPr lang="en-US" sz="3600" dirty="0">
                <a:solidFill>
                  <a:schemeClr val="accent3">
                    <a:lumMod val="75000"/>
                  </a:schemeClr>
                </a:solidFill>
              </a:rPr>
              <a:t>/tutorials/setting-up-a-</a:t>
            </a:r>
            <a:r>
              <a:rPr lang="en-US" sz="3600" dirty="0" smtClean="0">
                <a:solidFill>
                  <a:schemeClr val="accent3">
                    <a:lumMod val="75000"/>
                  </a:schemeClr>
                </a:solidFill>
              </a:rPr>
              <a:t>repository</a:t>
            </a:r>
            <a:endParaRPr lang="en-US" sz="3600" dirty="0">
              <a:solidFill>
                <a:schemeClr val="accent3">
                  <a:lumMod val="75000"/>
                </a:schemeClr>
              </a:solidFill>
              <a:cs typeface="Trade Gothic Next LT Pro Lt" pitchFamily="34" charset="0"/>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pic>
        <p:nvPicPr>
          <p:cNvPr id="5" name="Picture 4" descr="Magnifying_glass_icon.svg.png"/>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525500" y="9528522"/>
            <a:ext cx="2208936" cy="2208936"/>
          </a:xfrm>
          <a:prstGeom prst="rect">
            <a:avLst/>
          </a:prstGeom>
        </p:spPr>
      </p:pic>
    </p:spTree>
    <p:extLst>
      <p:ext uri="{BB962C8B-B14F-4D97-AF65-F5344CB8AC3E}">
        <p14:creationId xmlns:p14="http://schemas.microsoft.com/office/powerpoint/2010/main" val="1601509784"/>
      </p:ext>
    </p:extLst>
  </p:cSld>
  <p:clrMapOvr>
    <a:masterClrMapping/>
  </p:clrMapOvr>
  <p:transition xmlns:p14="http://schemas.microsoft.com/office/powerpoint/2010/main" spd="med"/>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Set up a repository</a:t>
            </a:r>
            <a:endParaRPr lang="en-US" dirty="0"/>
          </a:p>
        </p:txBody>
      </p:sp>
      <p:sp>
        <p:nvSpPr>
          <p:cNvPr id="4" name="Content Placeholder 1"/>
          <p:cNvSpPr txBox="1">
            <a:spLocks/>
          </p:cNvSpPr>
          <p:nvPr/>
        </p:nvSpPr>
        <p:spPr>
          <a:xfrm>
            <a:off x="673101" y="2963140"/>
            <a:ext cx="22487082"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a:t>
            </a:r>
            <a:r>
              <a:rPr lang="en-US" sz="4000" dirty="0" err="1" smtClean="0">
                <a:solidFill>
                  <a:srgbClr val="A37113"/>
                </a:solidFill>
                <a:latin typeface="Consolas"/>
                <a:cs typeface="Consolas"/>
              </a:rPr>
              <a:t>init</a:t>
            </a:r>
            <a:endParaRPr lang="en-US" sz="4000" dirty="0" smtClean="0">
              <a:solidFill>
                <a:srgbClr val="A37113"/>
              </a:solidFill>
              <a:latin typeface="Consolas"/>
              <a:cs typeface="Consolas"/>
            </a:endParaRP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Transform the current directory into a </a:t>
            </a:r>
            <a:r>
              <a:rPr lang="en-US" sz="3600" dirty="0" err="1" smtClean="0">
                <a:solidFill>
                  <a:schemeClr val="tx1">
                    <a:lumMod val="75000"/>
                  </a:schemeClr>
                </a:solidFill>
                <a:latin typeface="+mj-lt"/>
                <a:cs typeface="Trade Gothic Next LT Pro Lt" pitchFamily="34" charset="0"/>
              </a:rPr>
              <a:t>Git</a:t>
            </a:r>
            <a:r>
              <a:rPr lang="en-US" sz="3600" dirty="0" smtClean="0">
                <a:solidFill>
                  <a:schemeClr val="tx1">
                    <a:lumMod val="75000"/>
                  </a:schemeClr>
                </a:solidFill>
                <a:latin typeface="+mj-lt"/>
                <a:cs typeface="Trade Gothic Next LT Pro Lt" pitchFamily="34" charset="0"/>
              </a:rPr>
              <a:t> repository </a:t>
            </a:r>
          </a:p>
          <a:p>
            <a:pPr marL="1479550" lvl="2" indent="-742950" algn="l">
              <a:spcBef>
                <a:spcPct val="25000"/>
              </a:spcBef>
              <a:buSzPct val="75000"/>
              <a:buFont typeface="Courier New"/>
              <a:buChar char="o"/>
            </a:pPr>
            <a:endParaRPr lang="en-US" sz="3600" dirty="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Initialize an empty </a:t>
            </a:r>
            <a:r>
              <a:rPr lang="en-US" sz="3600" dirty="0" err="1" smtClean="0">
                <a:solidFill>
                  <a:schemeClr val="tx1">
                    <a:lumMod val="75000"/>
                  </a:schemeClr>
                </a:solidFill>
                <a:latin typeface="+mj-lt"/>
                <a:cs typeface="Trade Gothic Next LT Pro Lt" pitchFamily="34" charset="0"/>
              </a:rPr>
              <a:t>Git</a:t>
            </a:r>
            <a:r>
              <a:rPr lang="en-US" sz="3600" dirty="0" smtClean="0">
                <a:solidFill>
                  <a:schemeClr val="tx1">
                    <a:lumMod val="75000"/>
                  </a:schemeClr>
                </a:solidFill>
                <a:latin typeface="+mj-lt"/>
                <a:cs typeface="Trade Gothic Next LT Pro Lt" pitchFamily="34" charset="0"/>
              </a:rPr>
              <a:t> repository, but omit the working directory (you would do this on a central GIT server) </a:t>
            </a:r>
            <a:endParaRPr lang="en-US" sz="3600" dirty="0" smtClean="0">
              <a:solidFill>
                <a:srgbClr val="7D1102"/>
              </a:solidFill>
              <a:latin typeface="+mj-lt"/>
              <a:cs typeface="Trade Gothic Next LT Pro Lt" pitchFamily="34" charset="0"/>
            </a:endParaRPr>
          </a:p>
          <a:p>
            <a:pPr marL="571500" lvl="1" indent="-571500" algn="l">
              <a:spcBef>
                <a:spcPct val="25000"/>
              </a:spcBef>
              <a:buSzPct val="75000"/>
              <a:buFont typeface="Arial"/>
              <a:buChar char="•"/>
            </a:pPr>
            <a:endParaRPr lang="en-US" sz="4000" dirty="0" smtClean="0">
              <a:solidFill>
                <a:srgbClr val="A37113"/>
              </a:solidFill>
              <a:latin typeface="Consolas"/>
              <a:cs typeface="Consolas"/>
            </a:endParaRPr>
          </a:p>
          <a:p>
            <a:pPr marL="571500" lvl="1" indent="-571500" algn="l">
              <a:spcBef>
                <a:spcPct val="25000"/>
              </a:spcBef>
              <a:buSzPct val="75000"/>
              <a:buFont typeface="Arial"/>
              <a:buChar char="•"/>
            </a:pPr>
            <a:endParaRPr lang="en-US" sz="4000" dirty="0" smtClean="0">
              <a:solidFill>
                <a:srgbClr val="A37113"/>
              </a:solidFill>
              <a:latin typeface="Consolas"/>
              <a:cs typeface="Consolas"/>
            </a:endParaRPr>
          </a:p>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clone</a:t>
            </a:r>
            <a:endParaRPr lang="en-US" sz="4000" dirty="0">
              <a:solidFill>
                <a:srgbClr val="A37113"/>
              </a:solidFill>
              <a:latin typeface="Consolas"/>
              <a:cs typeface="Consolas"/>
            </a:endParaRP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Get a copy of a repository on your machine </a:t>
            </a:r>
            <a:endParaRPr lang="en-US" sz="3600" dirty="0">
              <a:solidFill>
                <a:schemeClr val="accent3">
                  <a:lumMod val="75000"/>
                </a:schemeClr>
              </a:solidFill>
              <a:cs typeface="Trade Gothic Next LT Pro Lt" pitchFamily="34" charset="0"/>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6" name="Rounded Rectangle 5"/>
          <p:cNvSpPr/>
          <p:nvPr/>
        </p:nvSpPr>
        <p:spPr>
          <a:xfrm>
            <a:off x="2029930" y="4773364"/>
            <a:ext cx="18495262"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a:latin typeface="Consolas"/>
                <a:cs typeface="Consolas"/>
              </a:rPr>
              <a:t>git</a:t>
            </a:r>
            <a:r>
              <a:rPr lang="en-CA" sz="4000" dirty="0">
                <a:latin typeface="Consolas"/>
                <a:cs typeface="Consolas"/>
              </a:rPr>
              <a:t> </a:t>
            </a:r>
            <a:r>
              <a:rPr lang="en-CA" sz="4000" dirty="0" err="1">
                <a:latin typeface="Consolas"/>
                <a:cs typeface="Consolas"/>
              </a:rPr>
              <a:t>init</a:t>
            </a:r>
            <a:r>
              <a:rPr lang="en-CA" sz="4000" dirty="0">
                <a:latin typeface="Consolas"/>
                <a:cs typeface="Consolas"/>
              </a:rPr>
              <a:t> &lt;directory&gt;</a:t>
            </a:r>
          </a:p>
        </p:txBody>
      </p:sp>
      <p:sp>
        <p:nvSpPr>
          <p:cNvPr id="7" name="Rounded Rectangle 6"/>
          <p:cNvSpPr/>
          <p:nvPr/>
        </p:nvSpPr>
        <p:spPr>
          <a:xfrm>
            <a:off x="2029930" y="6419205"/>
            <a:ext cx="18495262"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a:latin typeface="Consolas"/>
                <a:cs typeface="Consolas"/>
              </a:rPr>
              <a:t>git</a:t>
            </a:r>
            <a:r>
              <a:rPr lang="en-CA" sz="4000" dirty="0">
                <a:latin typeface="Consolas"/>
                <a:cs typeface="Consolas"/>
              </a:rPr>
              <a:t> </a:t>
            </a:r>
            <a:r>
              <a:rPr lang="en-CA" sz="4000" dirty="0" err="1">
                <a:latin typeface="Consolas"/>
                <a:cs typeface="Consolas"/>
              </a:rPr>
              <a:t>init</a:t>
            </a:r>
            <a:r>
              <a:rPr lang="en-CA" sz="4000" dirty="0">
                <a:latin typeface="Consolas"/>
                <a:cs typeface="Consolas"/>
              </a:rPr>
              <a:t> &lt;directory</a:t>
            </a:r>
            <a:r>
              <a:rPr lang="en-CA" sz="4000" dirty="0" smtClean="0">
                <a:latin typeface="Consolas"/>
                <a:cs typeface="Consolas"/>
              </a:rPr>
              <a:t>&gt; --bare</a:t>
            </a:r>
            <a:endParaRPr lang="en-CA" sz="4000" dirty="0">
              <a:latin typeface="Consolas"/>
              <a:cs typeface="Consolas"/>
            </a:endParaRPr>
          </a:p>
        </p:txBody>
      </p:sp>
      <p:sp>
        <p:nvSpPr>
          <p:cNvPr id="8" name="Rounded Rectangle 7"/>
          <p:cNvSpPr/>
          <p:nvPr/>
        </p:nvSpPr>
        <p:spPr>
          <a:xfrm>
            <a:off x="2029930" y="9777709"/>
            <a:ext cx="18495262"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a:latin typeface="Consolas"/>
                <a:cs typeface="Consolas"/>
              </a:rPr>
              <a:t>git</a:t>
            </a:r>
            <a:r>
              <a:rPr lang="en-CA" sz="4000" dirty="0">
                <a:latin typeface="Consolas"/>
                <a:cs typeface="Consolas"/>
              </a:rPr>
              <a:t> </a:t>
            </a:r>
            <a:r>
              <a:rPr lang="en-CA" sz="4000" dirty="0" smtClean="0">
                <a:latin typeface="Consolas"/>
                <a:cs typeface="Consolas"/>
              </a:rPr>
              <a:t>clone &lt;repo&gt; &lt;directory&gt; </a:t>
            </a:r>
            <a:endParaRPr lang="en-CA" sz="4000" dirty="0">
              <a:latin typeface="Consolas"/>
              <a:cs typeface="Consolas"/>
            </a:endParaRPr>
          </a:p>
        </p:txBody>
      </p:sp>
    </p:spTree>
    <p:extLst>
      <p:ext uri="{BB962C8B-B14F-4D97-AF65-F5344CB8AC3E}">
        <p14:creationId xmlns:p14="http://schemas.microsoft.com/office/powerpoint/2010/main" val="1642691874"/>
      </p:ext>
    </p:extLst>
  </p:cSld>
  <p:clrMapOvr>
    <a:masterClrMapping/>
  </p:clrMapOvr>
  <p:transition xmlns:p14="http://schemas.microsoft.com/office/powerpoint/2010/main" spd="med"/>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a:spLocks/>
          </p:cNvSpPr>
          <p:nvPr/>
        </p:nvSpPr>
        <p:spPr>
          <a:xfrm>
            <a:off x="673101" y="12033250"/>
            <a:ext cx="22487082" cy="85725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algn="l">
              <a:spcBef>
                <a:spcPct val="25000"/>
              </a:spcBef>
              <a:buSzPct val="75000"/>
              <a:buFont typeface="Wingdings" charset="2"/>
              <a:buChar char="Ø"/>
            </a:pPr>
            <a:r>
              <a:rPr lang="en-US" sz="4000" dirty="0">
                <a:solidFill>
                  <a:srgbClr val="A37113"/>
                </a:solidFill>
              </a:rPr>
              <a:t>https://</a:t>
            </a:r>
            <a:r>
              <a:rPr lang="en-US" sz="4000" dirty="0" err="1">
                <a:solidFill>
                  <a:srgbClr val="A37113"/>
                </a:solidFill>
              </a:rPr>
              <a:t>www.atlassian.com</a:t>
            </a:r>
            <a:r>
              <a:rPr lang="en-US" sz="4000" dirty="0">
                <a:solidFill>
                  <a:srgbClr val="A37113"/>
                </a:solidFill>
              </a:rPr>
              <a:t>/</a:t>
            </a:r>
            <a:r>
              <a:rPr lang="en-US" sz="4000" dirty="0" err="1">
                <a:solidFill>
                  <a:srgbClr val="A37113"/>
                </a:solidFill>
              </a:rPr>
              <a:t>git</a:t>
            </a:r>
            <a:r>
              <a:rPr lang="en-US" sz="4000" dirty="0">
                <a:solidFill>
                  <a:srgbClr val="A37113"/>
                </a:solidFill>
              </a:rPr>
              <a:t>/tutorials/setting-up-a-repository/</a:t>
            </a:r>
            <a:r>
              <a:rPr lang="en-US" sz="4000" dirty="0" err="1">
                <a:solidFill>
                  <a:srgbClr val="A37113"/>
                </a:solidFill>
              </a:rPr>
              <a:t>git</a:t>
            </a:r>
            <a:r>
              <a:rPr lang="en-US" sz="4000" dirty="0">
                <a:solidFill>
                  <a:srgbClr val="A37113"/>
                </a:solidFill>
              </a:rPr>
              <a:t>-clone</a:t>
            </a:r>
          </a:p>
          <a:p>
            <a:pPr marL="0" algn="l">
              <a:spcBef>
                <a:spcPct val="25000"/>
              </a:spcBef>
              <a:buSzPct val="75000"/>
              <a:buFont typeface="Wingdings" charset="2"/>
              <a:buChar char="Ø"/>
            </a:pPr>
            <a:endParaRPr lang="en-US" sz="4000" dirty="0" smtClean="0">
              <a:solidFill>
                <a:srgbClr val="A37113"/>
              </a:solidFill>
              <a:cs typeface="Trade Gothic Next LT Pro Lt"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5721" y="1367350"/>
            <a:ext cx="7987779" cy="972919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383" y="1367350"/>
            <a:ext cx="7400367" cy="9364150"/>
          </a:xfrm>
          <a:prstGeom prst="rect">
            <a:avLst/>
          </a:prstGeom>
        </p:spPr>
      </p:pic>
      <p:pic>
        <p:nvPicPr>
          <p:cNvPr id="13" name="Picture 12" descr="Magnifying_glass_icon.svg.png"/>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5092779" y="11445790"/>
            <a:ext cx="1351686" cy="1351686"/>
          </a:xfrm>
          <a:prstGeom prst="rect">
            <a:avLst/>
          </a:prstGeom>
        </p:spPr>
      </p:pic>
    </p:spTree>
    <p:extLst>
      <p:ext uri="{BB962C8B-B14F-4D97-AF65-F5344CB8AC3E}">
        <p14:creationId xmlns:p14="http://schemas.microsoft.com/office/powerpoint/2010/main" val="2075974411"/>
      </p:ext>
    </p:extLst>
  </p:cSld>
  <p:clrMapOvr>
    <a:masterClrMapping/>
  </p:clrMapOvr>
  <p:transition xmlns:p14="http://schemas.microsoft.com/office/powerpoint/2010/main" spd="med"/>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Local and repository configuration</a:t>
            </a:r>
            <a:endParaRPr lang="en-US" dirty="0"/>
          </a:p>
        </p:txBody>
      </p:sp>
      <p:sp>
        <p:nvSpPr>
          <p:cNvPr id="4" name="Content Placeholder 1"/>
          <p:cNvSpPr txBox="1">
            <a:spLocks/>
          </p:cNvSpPr>
          <p:nvPr/>
        </p:nvSpPr>
        <p:spPr>
          <a:xfrm>
            <a:off x="673101" y="2963140"/>
            <a:ext cx="22487082"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a:t>
            </a:r>
            <a:r>
              <a:rPr lang="en-US" sz="4000" dirty="0" err="1" smtClean="0">
                <a:solidFill>
                  <a:srgbClr val="A37113"/>
                </a:solidFill>
                <a:latin typeface="Consolas"/>
                <a:cs typeface="Consolas"/>
              </a:rPr>
              <a:t>config</a:t>
            </a:r>
            <a:endParaRPr lang="en-US" sz="4000" dirty="0" smtClean="0">
              <a:solidFill>
                <a:srgbClr val="A37113"/>
              </a:solidFill>
              <a:latin typeface="Consolas"/>
              <a:cs typeface="Consolas"/>
            </a:endParaRP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Repository-specific settings </a:t>
            </a:r>
          </a:p>
          <a:p>
            <a:pPr marL="1479550" lvl="2" indent="-742950" algn="l">
              <a:spcBef>
                <a:spcPct val="25000"/>
              </a:spcBef>
              <a:buSzPct val="75000"/>
              <a:buFont typeface="Courier New"/>
              <a:buChar char="o"/>
            </a:pPr>
            <a:endParaRPr lang="en-US" sz="3600" dirty="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User-specific settings </a:t>
            </a:r>
          </a:p>
          <a:p>
            <a:pPr marL="1479550" lvl="2" indent="-742950" algn="l">
              <a:spcBef>
                <a:spcPct val="25000"/>
              </a:spcBef>
              <a:buSzPct val="75000"/>
              <a:buFont typeface="Courier New"/>
              <a:buChar char="o"/>
            </a:pPr>
            <a:endParaRPr lang="en-US" sz="3600" dirty="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System-wide settings </a:t>
            </a:r>
            <a:endParaRPr lang="en-US" sz="3600" dirty="0" smtClean="0">
              <a:solidFill>
                <a:srgbClr val="7D1102"/>
              </a:solidFill>
              <a:latin typeface="+mj-lt"/>
              <a:cs typeface="Trade Gothic Next LT Pro Lt" pitchFamily="34" charset="0"/>
            </a:endParaRPr>
          </a:p>
          <a:p>
            <a:pPr marL="571500" lvl="1" indent="-571500" algn="l">
              <a:spcBef>
                <a:spcPct val="25000"/>
              </a:spcBef>
              <a:buSzPct val="75000"/>
              <a:buFont typeface="Arial"/>
              <a:buChar char="•"/>
            </a:pPr>
            <a:endParaRPr lang="en-US" sz="4000" dirty="0" smtClean="0">
              <a:solidFill>
                <a:srgbClr val="A37113"/>
              </a:solidFill>
              <a:latin typeface="Consolas"/>
              <a:cs typeface="Consolas"/>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6" name="Rounded Rectangle 5"/>
          <p:cNvSpPr/>
          <p:nvPr/>
        </p:nvSpPr>
        <p:spPr>
          <a:xfrm>
            <a:off x="2029930" y="4773364"/>
            <a:ext cx="68283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smtClean="0">
                <a:latin typeface="Consolas"/>
                <a:cs typeface="Consolas"/>
              </a:rPr>
              <a:t>&lt;repo&gt;/.</a:t>
            </a:r>
            <a:r>
              <a:rPr lang="en-CA" sz="4000" dirty="0" err="1" smtClean="0">
                <a:latin typeface="Consolas"/>
                <a:cs typeface="Consolas"/>
              </a:rPr>
              <a:t>git</a:t>
            </a:r>
            <a:r>
              <a:rPr lang="en-CA" sz="4000" dirty="0" smtClean="0">
                <a:latin typeface="Consolas"/>
                <a:cs typeface="Consolas"/>
              </a:rPr>
              <a:t>/</a:t>
            </a:r>
            <a:r>
              <a:rPr lang="en-CA" sz="4000" dirty="0" err="1" smtClean="0">
                <a:latin typeface="Consolas"/>
                <a:cs typeface="Consolas"/>
              </a:rPr>
              <a:t>config</a:t>
            </a:r>
            <a:endParaRPr lang="en-CA" sz="4000" dirty="0">
              <a:latin typeface="Consolas"/>
              <a:cs typeface="Consolas"/>
            </a:endParaRPr>
          </a:p>
        </p:txBody>
      </p:sp>
      <p:sp>
        <p:nvSpPr>
          <p:cNvPr id="7" name="Rounded Rectangle 6"/>
          <p:cNvSpPr/>
          <p:nvPr/>
        </p:nvSpPr>
        <p:spPr>
          <a:xfrm>
            <a:off x="2029930" y="6323955"/>
            <a:ext cx="68283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smtClean="0">
                <a:latin typeface="Consolas"/>
                <a:cs typeface="Consolas"/>
              </a:rPr>
              <a:t>~/</a:t>
            </a:r>
            <a:r>
              <a:rPr lang="en-CA" sz="4000" dirty="0" err="1" smtClean="0">
                <a:latin typeface="Consolas"/>
                <a:cs typeface="Consolas"/>
              </a:rPr>
              <a:t>gitconfig</a:t>
            </a:r>
            <a:endParaRPr lang="en-CA" sz="4000" dirty="0">
              <a:latin typeface="Consolas"/>
              <a:cs typeface="Consolas"/>
            </a:endParaRPr>
          </a:p>
        </p:txBody>
      </p:sp>
      <p:sp>
        <p:nvSpPr>
          <p:cNvPr id="8" name="Rounded Rectangle 7"/>
          <p:cNvSpPr/>
          <p:nvPr/>
        </p:nvSpPr>
        <p:spPr>
          <a:xfrm>
            <a:off x="9632613" y="4113956"/>
            <a:ext cx="13527570" cy="8183166"/>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a:latin typeface="Consolas"/>
                <a:cs typeface="Consolas"/>
              </a:rPr>
              <a:t># Tell </a:t>
            </a:r>
            <a:r>
              <a:rPr lang="en-CA" sz="4000" dirty="0" err="1">
                <a:latin typeface="Consolas"/>
                <a:cs typeface="Consolas"/>
              </a:rPr>
              <a:t>Git</a:t>
            </a:r>
            <a:r>
              <a:rPr lang="en-CA" sz="4000" dirty="0">
                <a:latin typeface="Consolas"/>
                <a:cs typeface="Consolas"/>
              </a:rPr>
              <a:t> who you are</a:t>
            </a:r>
          </a:p>
          <a:p>
            <a:pPr algn="l">
              <a:defRPr/>
            </a:pPr>
            <a:r>
              <a:rPr lang="en-CA" sz="4000" dirty="0" err="1">
                <a:latin typeface="Consolas"/>
                <a:cs typeface="Consolas"/>
              </a:rPr>
              <a:t>git</a:t>
            </a:r>
            <a:r>
              <a:rPr lang="en-CA" sz="4000" dirty="0">
                <a:latin typeface="Consolas"/>
                <a:cs typeface="Consolas"/>
              </a:rPr>
              <a:t> </a:t>
            </a:r>
            <a:r>
              <a:rPr lang="en-CA" sz="4000" dirty="0" err="1">
                <a:latin typeface="Consolas"/>
                <a:cs typeface="Consolas"/>
              </a:rPr>
              <a:t>config</a:t>
            </a:r>
            <a:r>
              <a:rPr lang="en-CA" sz="4000" dirty="0">
                <a:latin typeface="Consolas"/>
                <a:cs typeface="Consolas"/>
              </a:rPr>
              <a:t> --global </a:t>
            </a:r>
            <a:r>
              <a:rPr lang="en-CA" sz="4000" dirty="0" err="1">
                <a:latin typeface="Consolas"/>
                <a:cs typeface="Consolas"/>
              </a:rPr>
              <a:t>user.name</a:t>
            </a:r>
            <a:r>
              <a:rPr lang="en-CA" sz="4000" dirty="0">
                <a:latin typeface="Consolas"/>
                <a:cs typeface="Consolas"/>
              </a:rPr>
              <a:t> "John Smith”</a:t>
            </a:r>
          </a:p>
          <a:p>
            <a:pPr algn="l">
              <a:defRPr/>
            </a:pPr>
            <a:r>
              <a:rPr lang="en-CA" sz="4000" dirty="0" err="1">
                <a:latin typeface="Consolas"/>
                <a:cs typeface="Consolas"/>
              </a:rPr>
              <a:t>git</a:t>
            </a:r>
            <a:r>
              <a:rPr lang="en-CA" sz="4000" dirty="0">
                <a:latin typeface="Consolas"/>
                <a:cs typeface="Consolas"/>
              </a:rPr>
              <a:t> </a:t>
            </a:r>
            <a:r>
              <a:rPr lang="en-CA" sz="4000" dirty="0" err="1">
                <a:latin typeface="Consolas"/>
                <a:cs typeface="Consolas"/>
              </a:rPr>
              <a:t>config</a:t>
            </a:r>
            <a:r>
              <a:rPr lang="en-CA" sz="4000" dirty="0">
                <a:latin typeface="Consolas"/>
                <a:cs typeface="Consolas"/>
              </a:rPr>
              <a:t> --global </a:t>
            </a:r>
            <a:r>
              <a:rPr lang="en-CA" sz="4000" dirty="0" err="1" smtClean="0">
                <a:latin typeface="Consolas"/>
                <a:cs typeface="Consolas"/>
              </a:rPr>
              <a:t>user.email</a:t>
            </a:r>
            <a:r>
              <a:rPr lang="en-CA" sz="4000" dirty="0" smtClean="0">
                <a:latin typeface="Consolas"/>
                <a:cs typeface="Consolas"/>
              </a:rPr>
              <a:t> </a:t>
            </a:r>
            <a:r>
              <a:rPr lang="en-CA" sz="4000" dirty="0" err="1" smtClean="0">
                <a:solidFill>
                  <a:srgbClr val="51868F"/>
                </a:solidFill>
                <a:latin typeface="Consolas"/>
                <a:cs typeface="Consolas"/>
              </a:rPr>
              <a:t>john@example.com</a:t>
            </a:r>
            <a:endParaRPr lang="en-CA" sz="4000" dirty="0" smtClean="0">
              <a:solidFill>
                <a:srgbClr val="51868F"/>
              </a:solidFill>
              <a:latin typeface="Consolas"/>
              <a:cs typeface="Consolas"/>
            </a:endParaRPr>
          </a:p>
          <a:p>
            <a:pPr algn="l">
              <a:defRPr/>
            </a:pPr>
            <a:r>
              <a:rPr lang="en-CA" sz="4000" dirty="0" smtClean="0">
                <a:solidFill>
                  <a:srgbClr val="51868F"/>
                </a:solidFill>
                <a:latin typeface="Consolas"/>
                <a:cs typeface="Consolas"/>
              </a:rPr>
              <a:t> </a:t>
            </a:r>
          </a:p>
          <a:p>
            <a:pPr algn="l">
              <a:defRPr/>
            </a:pPr>
            <a:r>
              <a:rPr lang="en-CA" sz="4000" dirty="0" smtClean="0">
                <a:latin typeface="Consolas"/>
                <a:cs typeface="Consolas"/>
              </a:rPr>
              <a:t># </a:t>
            </a:r>
            <a:r>
              <a:rPr lang="en-CA" sz="4000" dirty="0">
                <a:latin typeface="Consolas"/>
                <a:cs typeface="Consolas"/>
              </a:rPr>
              <a:t>Select your </a:t>
            </a:r>
            <a:r>
              <a:rPr lang="en-CA" sz="4000" dirty="0" err="1">
                <a:latin typeface="Consolas"/>
                <a:cs typeface="Consolas"/>
              </a:rPr>
              <a:t>favorite</a:t>
            </a:r>
            <a:r>
              <a:rPr lang="en-CA" sz="4000" dirty="0">
                <a:latin typeface="Consolas"/>
                <a:cs typeface="Consolas"/>
              </a:rPr>
              <a:t> text editor</a:t>
            </a:r>
          </a:p>
          <a:p>
            <a:pPr algn="l">
              <a:defRPr/>
            </a:pPr>
            <a:r>
              <a:rPr lang="en-CA" sz="4000" dirty="0" err="1">
                <a:latin typeface="Consolas"/>
                <a:cs typeface="Consolas"/>
              </a:rPr>
              <a:t>git</a:t>
            </a:r>
            <a:r>
              <a:rPr lang="en-CA" sz="4000" dirty="0">
                <a:latin typeface="Consolas"/>
                <a:cs typeface="Consolas"/>
              </a:rPr>
              <a:t> </a:t>
            </a:r>
            <a:r>
              <a:rPr lang="en-CA" sz="4000" dirty="0" err="1">
                <a:latin typeface="Consolas"/>
                <a:cs typeface="Consolas"/>
              </a:rPr>
              <a:t>config</a:t>
            </a:r>
            <a:r>
              <a:rPr lang="en-CA" sz="4000" dirty="0">
                <a:latin typeface="Consolas"/>
                <a:cs typeface="Consolas"/>
              </a:rPr>
              <a:t> --global </a:t>
            </a:r>
            <a:r>
              <a:rPr lang="en-CA" sz="4000" dirty="0" err="1">
                <a:latin typeface="Consolas"/>
                <a:cs typeface="Consolas"/>
              </a:rPr>
              <a:t>core.editor</a:t>
            </a:r>
            <a:r>
              <a:rPr lang="en-CA" sz="4000" dirty="0">
                <a:latin typeface="Consolas"/>
                <a:cs typeface="Consolas"/>
              </a:rPr>
              <a:t> vim</a:t>
            </a:r>
          </a:p>
          <a:p>
            <a:pPr algn="l">
              <a:defRPr/>
            </a:pPr>
            <a:endParaRPr lang="en-CA" sz="4000" dirty="0">
              <a:latin typeface="Consolas"/>
              <a:cs typeface="Consolas"/>
            </a:endParaRPr>
          </a:p>
          <a:p>
            <a:pPr algn="l">
              <a:defRPr/>
            </a:pPr>
            <a:r>
              <a:rPr lang="en-CA" sz="4000" dirty="0">
                <a:latin typeface="Consolas"/>
                <a:cs typeface="Consolas"/>
              </a:rPr>
              <a:t># Add some SVN-like aliases</a:t>
            </a:r>
          </a:p>
          <a:p>
            <a:pPr algn="l">
              <a:defRPr/>
            </a:pPr>
            <a:r>
              <a:rPr lang="en-CA" sz="4000" dirty="0" err="1">
                <a:latin typeface="Consolas"/>
                <a:cs typeface="Consolas"/>
              </a:rPr>
              <a:t>git</a:t>
            </a:r>
            <a:r>
              <a:rPr lang="en-CA" sz="4000" dirty="0">
                <a:latin typeface="Consolas"/>
                <a:cs typeface="Consolas"/>
              </a:rPr>
              <a:t> </a:t>
            </a:r>
            <a:r>
              <a:rPr lang="en-CA" sz="4000" dirty="0" err="1">
                <a:latin typeface="Consolas"/>
                <a:cs typeface="Consolas"/>
              </a:rPr>
              <a:t>config</a:t>
            </a:r>
            <a:r>
              <a:rPr lang="en-CA" sz="4000" dirty="0">
                <a:latin typeface="Consolas"/>
                <a:cs typeface="Consolas"/>
              </a:rPr>
              <a:t> --global </a:t>
            </a:r>
            <a:r>
              <a:rPr lang="en-CA" sz="4000" dirty="0" err="1">
                <a:latin typeface="Consolas"/>
                <a:cs typeface="Consolas"/>
              </a:rPr>
              <a:t>alias.st</a:t>
            </a:r>
            <a:r>
              <a:rPr lang="en-CA" sz="4000" dirty="0">
                <a:latin typeface="Consolas"/>
                <a:cs typeface="Consolas"/>
              </a:rPr>
              <a:t> status</a:t>
            </a:r>
          </a:p>
          <a:p>
            <a:pPr algn="l">
              <a:defRPr/>
            </a:pPr>
            <a:r>
              <a:rPr lang="en-CA" sz="4000" dirty="0" err="1">
                <a:latin typeface="Consolas"/>
                <a:cs typeface="Consolas"/>
              </a:rPr>
              <a:t>git</a:t>
            </a:r>
            <a:r>
              <a:rPr lang="en-CA" sz="4000" dirty="0">
                <a:latin typeface="Consolas"/>
                <a:cs typeface="Consolas"/>
              </a:rPr>
              <a:t> </a:t>
            </a:r>
            <a:r>
              <a:rPr lang="en-CA" sz="4000" dirty="0" err="1">
                <a:latin typeface="Consolas"/>
                <a:cs typeface="Consolas"/>
              </a:rPr>
              <a:t>config</a:t>
            </a:r>
            <a:r>
              <a:rPr lang="en-CA" sz="4000" dirty="0">
                <a:latin typeface="Consolas"/>
                <a:cs typeface="Consolas"/>
              </a:rPr>
              <a:t> --global </a:t>
            </a:r>
            <a:r>
              <a:rPr lang="en-CA" sz="4000" dirty="0" err="1">
                <a:latin typeface="Consolas"/>
                <a:cs typeface="Consolas"/>
              </a:rPr>
              <a:t>alias.co</a:t>
            </a:r>
            <a:r>
              <a:rPr lang="en-CA" sz="4000" dirty="0">
                <a:latin typeface="Consolas"/>
                <a:cs typeface="Consolas"/>
              </a:rPr>
              <a:t> checkout</a:t>
            </a:r>
          </a:p>
          <a:p>
            <a:pPr algn="l">
              <a:defRPr/>
            </a:pPr>
            <a:r>
              <a:rPr lang="en-CA" sz="4000" dirty="0" err="1">
                <a:latin typeface="Consolas"/>
                <a:cs typeface="Consolas"/>
              </a:rPr>
              <a:t>git</a:t>
            </a:r>
            <a:r>
              <a:rPr lang="en-CA" sz="4000" dirty="0">
                <a:latin typeface="Consolas"/>
                <a:cs typeface="Consolas"/>
              </a:rPr>
              <a:t> </a:t>
            </a:r>
            <a:r>
              <a:rPr lang="en-CA" sz="4000" dirty="0" err="1">
                <a:latin typeface="Consolas"/>
                <a:cs typeface="Consolas"/>
              </a:rPr>
              <a:t>config</a:t>
            </a:r>
            <a:r>
              <a:rPr lang="en-CA" sz="4000" dirty="0">
                <a:latin typeface="Consolas"/>
                <a:cs typeface="Consolas"/>
              </a:rPr>
              <a:t> --global </a:t>
            </a:r>
            <a:r>
              <a:rPr lang="en-CA" sz="4000" dirty="0" err="1">
                <a:latin typeface="Consolas"/>
                <a:cs typeface="Consolas"/>
              </a:rPr>
              <a:t>alias.br</a:t>
            </a:r>
            <a:r>
              <a:rPr lang="en-CA" sz="4000" dirty="0">
                <a:latin typeface="Consolas"/>
                <a:cs typeface="Consolas"/>
              </a:rPr>
              <a:t> branch</a:t>
            </a:r>
          </a:p>
          <a:p>
            <a:pPr algn="l">
              <a:defRPr/>
            </a:pPr>
            <a:r>
              <a:rPr lang="en-CA" sz="4000" dirty="0" err="1">
                <a:latin typeface="Consolas"/>
                <a:cs typeface="Consolas"/>
              </a:rPr>
              <a:t>git</a:t>
            </a:r>
            <a:r>
              <a:rPr lang="en-CA" sz="4000" dirty="0">
                <a:latin typeface="Consolas"/>
                <a:cs typeface="Consolas"/>
              </a:rPr>
              <a:t> </a:t>
            </a:r>
            <a:r>
              <a:rPr lang="en-CA" sz="4000" dirty="0" err="1">
                <a:latin typeface="Consolas"/>
                <a:cs typeface="Consolas"/>
              </a:rPr>
              <a:t>config</a:t>
            </a:r>
            <a:r>
              <a:rPr lang="en-CA" sz="4000" dirty="0">
                <a:latin typeface="Consolas"/>
                <a:cs typeface="Consolas"/>
              </a:rPr>
              <a:t> --global </a:t>
            </a:r>
            <a:r>
              <a:rPr lang="en-CA" sz="4000" dirty="0" err="1">
                <a:latin typeface="Consolas"/>
                <a:cs typeface="Consolas"/>
              </a:rPr>
              <a:t>alias.up</a:t>
            </a:r>
            <a:r>
              <a:rPr lang="en-CA" sz="4000" dirty="0">
                <a:latin typeface="Consolas"/>
                <a:cs typeface="Consolas"/>
              </a:rPr>
              <a:t> rebase</a:t>
            </a:r>
          </a:p>
          <a:p>
            <a:pPr algn="l">
              <a:defRPr/>
            </a:pPr>
            <a:r>
              <a:rPr lang="en-CA" sz="4000" dirty="0" err="1">
                <a:latin typeface="Consolas"/>
                <a:cs typeface="Consolas"/>
              </a:rPr>
              <a:t>git</a:t>
            </a:r>
            <a:r>
              <a:rPr lang="en-CA" sz="4000" dirty="0">
                <a:latin typeface="Consolas"/>
                <a:cs typeface="Consolas"/>
              </a:rPr>
              <a:t> </a:t>
            </a:r>
            <a:r>
              <a:rPr lang="en-CA" sz="4000" dirty="0" err="1">
                <a:latin typeface="Consolas"/>
                <a:cs typeface="Consolas"/>
              </a:rPr>
              <a:t>config</a:t>
            </a:r>
            <a:r>
              <a:rPr lang="en-CA" sz="4000" dirty="0">
                <a:latin typeface="Consolas"/>
                <a:cs typeface="Consolas"/>
              </a:rPr>
              <a:t> --global </a:t>
            </a:r>
            <a:r>
              <a:rPr lang="en-CA" sz="4000" dirty="0" err="1">
                <a:latin typeface="Consolas"/>
                <a:cs typeface="Consolas"/>
              </a:rPr>
              <a:t>alias.ci</a:t>
            </a:r>
            <a:r>
              <a:rPr lang="en-CA" sz="4000" dirty="0">
                <a:latin typeface="Consolas"/>
                <a:cs typeface="Consolas"/>
              </a:rPr>
              <a:t> </a:t>
            </a:r>
            <a:r>
              <a:rPr lang="en-CA" sz="4000" dirty="0" smtClean="0">
                <a:latin typeface="Consolas"/>
                <a:cs typeface="Consolas"/>
              </a:rPr>
              <a:t>commit</a:t>
            </a:r>
            <a:endParaRPr lang="en-CA" sz="4000" dirty="0">
              <a:latin typeface="Consolas"/>
              <a:cs typeface="Consolas"/>
            </a:endParaRPr>
          </a:p>
        </p:txBody>
      </p:sp>
      <p:sp>
        <p:nvSpPr>
          <p:cNvPr id="9" name="Rounded Rectangle 8"/>
          <p:cNvSpPr/>
          <p:nvPr/>
        </p:nvSpPr>
        <p:spPr>
          <a:xfrm>
            <a:off x="2182330" y="7968605"/>
            <a:ext cx="66759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smtClean="0">
                <a:latin typeface="Consolas"/>
                <a:cs typeface="Consolas"/>
              </a:rPr>
              <a:t>$prefix/</a:t>
            </a:r>
            <a:r>
              <a:rPr lang="en-CA" sz="4000" dirty="0" err="1" smtClean="0">
                <a:latin typeface="Consolas"/>
                <a:cs typeface="Consolas"/>
              </a:rPr>
              <a:t>etc</a:t>
            </a:r>
            <a:r>
              <a:rPr lang="en-CA" sz="4000" dirty="0" smtClean="0">
                <a:latin typeface="Consolas"/>
                <a:cs typeface="Consolas"/>
              </a:rPr>
              <a:t>/</a:t>
            </a:r>
            <a:r>
              <a:rPr lang="en-CA" sz="4000" dirty="0" err="1" smtClean="0">
                <a:latin typeface="Consolas"/>
                <a:cs typeface="Consolas"/>
              </a:rPr>
              <a:t>gitconfig</a:t>
            </a:r>
            <a:endParaRPr lang="en-CA" sz="4000" dirty="0">
              <a:latin typeface="Consolas"/>
              <a:cs typeface="Consolas"/>
            </a:endParaRPr>
          </a:p>
        </p:txBody>
      </p:sp>
    </p:spTree>
    <p:extLst>
      <p:ext uri="{BB962C8B-B14F-4D97-AF65-F5344CB8AC3E}">
        <p14:creationId xmlns:p14="http://schemas.microsoft.com/office/powerpoint/2010/main" val="938990582"/>
      </p:ext>
    </p:extLst>
  </p:cSld>
  <p:clrMapOvr>
    <a:masterClrMapping/>
  </p:clrMapOvr>
  <p:transition xmlns:p14="http://schemas.microsoft.com/office/powerpoint/2010/main" spd="med"/>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saving changes </a:t>
            </a:r>
            <a:endParaRPr lang="en-US" dirty="0"/>
          </a:p>
        </p:txBody>
      </p:sp>
      <p:sp>
        <p:nvSpPr>
          <p:cNvPr id="4" name="Content Placeholder 1"/>
          <p:cNvSpPr txBox="1">
            <a:spLocks/>
          </p:cNvSpPr>
          <p:nvPr/>
        </p:nvSpPr>
        <p:spPr>
          <a:xfrm>
            <a:off x="673101" y="2963140"/>
            <a:ext cx="22487082"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add</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Add changed files to the staging area </a:t>
            </a:r>
          </a:p>
          <a:p>
            <a:pPr marL="1479550" lvl="2" indent="-742950" algn="l">
              <a:spcBef>
                <a:spcPct val="25000"/>
              </a:spcBef>
              <a:buSzPct val="75000"/>
              <a:buFont typeface="Courier New"/>
              <a:buChar char="o"/>
            </a:pPr>
            <a:endParaRPr lang="en-US" sz="3600" dirty="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Start an interactive add session that will ask you if you want to add each chunk that has changed </a:t>
            </a:r>
          </a:p>
          <a:p>
            <a:pPr marL="1479550" lvl="2" indent="-742950" algn="l">
              <a:spcBef>
                <a:spcPct val="25000"/>
              </a:spcBef>
              <a:buSzPct val="75000"/>
              <a:buFont typeface="Courier New"/>
              <a:buChar char="o"/>
            </a:pPr>
            <a:endParaRPr lang="en-US" sz="3600" dirty="0">
              <a:solidFill>
                <a:schemeClr val="tx1">
                  <a:lumMod val="75000"/>
                </a:schemeClr>
              </a:solidFill>
              <a:latin typeface="+mj-lt"/>
              <a:cs typeface="Trade Gothic Next LT Pro Lt" pitchFamily="34" charset="0"/>
            </a:endParaRPr>
          </a:p>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Staging Area</a:t>
            </a:r>
          </a:p>
          <a:p>
            <a:pPr marL="1308100" lvl="2" indent="-571500" algn="l">
              <a:spcBef>
                <a:spcPct val="25000"/>
              </a:spcBef>
              <a:buSzPct val="75000"/>
              <a:buFont typeface="Courier New"/>
              <a:buChar char="o"/>
            </a:pPr>
            <a:r>
              <a:rPr lang="en-US" sz="4000" dirty="0" smtClean="0">
                <a:solidFill>
                  <a:srgbClr val="3E3E3E"/>
                </a:solidFill>
                <a:latin typeface="+mj-lt"/>
                <a:cs typeface="Consolas"/>
              </a:rPr>
              <a:t>Instead of committing all of the changes you’ve made since the last commit </a:t>
            </a:r>
          </a:p>
          <a:p>
            <a:pPr marL="1308100" lvl="2" indent="-571500" algn="l">
              <a:spcBef>
                <a:spcPct val="25000"/>
              </a:spcBef>
              <a:buSzPct val="75000"/>
              <a:buFont typeface="Courier New"/>
              <a:buChar char="o"/>
            </a:pPr>
            <a:r>
              <a:rPr lang="en-US" sz="4000" dirty="0" smtClean="0">
                <a:solidFill>
                  <a:srgbClr val="3E3E3E"/>
                </a:solidFill>
                <a:latin typeface="+mj-lt"/>
                <a:cs typeface="Consolas"/>
              </a:rPr>
              <a:t>The stage lets you group related changes into highly focused snapshots </a:t>
            </a:r>
          </a:p>
          <a:p>
            <a:pPr marL="1308100" lvl="2" indent="-571500" algn="l">
              <a:spcBef>
                <a:spcPct val="25000"/>
              </a:spcBef>
              <a:buSzPct val="75000"/>
              <a:buFont typeface="Courier New"/>
              <a:buChar char="o"/>
            </a:pPr>
            <a:r>
              <a:rPr lang="en-US" sz="4000" dirty="0" smtClean="0">
                <a:solidFill>
                  <a:srgbClr val="3E3E3E"/>
                </a:solidFill>
                <a:latin typeface="+mj-lt"/>
                <a:cs typeface="Consolas"/>
              </a:rPr>
              <a:t>This means you can make all sorts of edits to unrelated files, then go back and split them up into logical commits by adding related changes to the stage and commit them piece by piece. </a:t>
            </a:r>
          </a:p>
          <a:p>
            <a:pPr marL="1308100" lvl="2" indent="-571500" algn="l">
              <a:spcBef>
                <a:spcPct val="25000"/>
              </a:spcBef>
              <a:buSzPct val="75000"/>
              <a:buFont typeface="Arial"/>
              <a:buChar char="•"/>
            </a:pPr>
            <a:endParaRPr lang="en-US" sz="4000" dirty="0" smtClean="0">
              <a:solidFill>
                <a:schemeClr val="accent5">
                  <a:lumMod val="75000"/>
                </a:schemeClr>
              </a:solidFill>
              <a:latin typeface="Consolas"/>
              <a:cs typeface="Consolas"/>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6" name="Rounded Rectangle 5"/>
          <p:cNvSpPr/>
          <p:nvPr/>
        </p:nvSpPr>
        <p:spPr>
          <a:xfrm>
            <a:off x="2029930" y="4773364"/>
            <a:ext cx="150198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add &lt;file&gt; </a:t>
            </a:r>
            <a:endParaRPr lang="en-CA" sz="4000" dirty="0">
              <a:latin typeface="Consolas"/>
              <a:cs typeface="Consolas"/>
            </a:endParaRPr>
          </a:p>
        </p:txBody>
      </p:sp>
      <p:sp>
        <p:nvSpPr>
          <p:cNvPr id="7" name="Rounded Rectangle 6"/>
          <p:cNvSpPr/>
          <p:nvPr/>
        </p:nvSpPr>
        <p:spPr>
          <a:xfrm>
            <a:off x="2029930" y="6323955"/>
            <a:ext cx="150198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add -p</a:t>
            </a:r>
            <a:endParaRPr lang="en-CA" sz="4000" dirty="0">
              <a:latin typeface="Consolas"/>
              <a:cs typeface="Consolas"/>
            </a:endParaRPr>
          </a:p>
        </p:txBody>
      </p:sp>
    </p:spTree>
    <p:extLst>
      <p:ext uri="{BB962C8B-B14F-4D97-AF65-F5344CB8AC3E}">
        <p14:creationId xmlns:p14="http://schemas.microsoft.com/office/powerpoint/2010/main" val="2289822292"/>
      </p:ext>
    </p:extLst>
  </p:cSld>
  <p:clrMapOvr>
    <a:masterClrMapping/>
  </p:clrMapOvr>
  <p:transition xmlns:p14="http://schemas.microsoft.com/office/powerpoint/2010/main" spd="med"/>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a:spLocks/>
          </p:cNvSpPr>
          <p:nvPr/>
        </p:nvSpPr>
        <p:spPr>
          <a:xfrm>
            <a:off x="673101" y="2413000"/>
            <a:ext cx="22487082" cy="984250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commit </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Create a commit on your version of the repository from staged files </a:t>
            </a:r>
          </a:p>
          <a:p>
            <a:pPr marL="1479550" lvl="2" indent="-742950" algn="l">
              <a:spcBef>
                <a:spcPct val="25000"/>
              </a:spcBef>
              <a:buSzPct val="75000"/>
              <a:buFont typeface="Courier New"/>
              <a:buChar char="o"/>
            </a:pPr>
            <a:endParaRPr lang="en-US" sz="3600" dirty="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Commit a snapshot of all changes in the working directory </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This only includes modifications to tracked files (those that have been added with </a:t>
            </a:r>
            <a:r>
              <a:rPr lang="en-US" sz="3600" dirty="0" err="1" smtClean="0">
                <a:solidFill>
                  <a:schemeClr val="accent3">
                    <a:lumMod val="75000"/>
                  </a:schemeClr>
                </a:solidFill>
                <a:latin typeface="Consolas"/>
                <a:cs typeface="Consolas"/>
              </a:rPr>
              <a:t>git</a:t>
            </a:r>
            <a:r>
              <a:rPr lang="en-US" sz="3600" dirty="0" smtClean="0">
                <a:solidFill>
                  <a:schemeClr val="accent3">
                    <a:lumMod val="75000"/>
                  </a:schemeClr>
                </a:solidFill>
                <a:latin typeface="Consolas"/>
                <a:cs typeface="Consolas"/>
              </a:rPr>
              <a:t> add </a:t>
            </a:r>
            <a:r>
              <a:rPr lang="en-US" sz="3600" dirty="0" smtClean="0">
                <a:solidFill>
                  <a:schemeClr val="tx1">
                    <a:lumMod val="75000"/>
                  </a:schemeClr>
                </a:solidFill>
                <a:latin typeface="+mj-lt"/>
                <a:cs typeface="Trade Gothic Next LT Pro Lt" pitchFamily="34" charset="0"/>
              </a:rPr>
              <a:t>at some point in their history). </a:t>
            </a:r>
            <a:r>
              <a:rPr lang="en-US" sz="4000" dirty="0" smtClean="0">
                <a:solidFill>
                  <a:srgbClr val="3E3E3E"/>
                </a:solidFill>
                <a:latin typeface="+mj-lt"/>
                <a:cs typeface="Consolas"/>
              </a:rPr>
              <a:t> </a:t>
            </a:r>
          </a:p>
          <a:p>
            <a:pPr marL="1308100" lvl="2" indent="-571500" algn="l">
              <a:spcBef>
                <a:spcPct val="25000"/>
              </a:spcBef>
              <a:buSzPct val="75000"/>
              <a:buFont typeface="Arial"/>
              <a:buChar char="•"/>
            </a:pPr>
            <a:endParaRPr lang="en-US" sz="4000" dirty="0" smtClean="0">
              <a:solidFill>
                <a:schemeClr val="accent5">
                  <a:lumMod val="75000"/>
                </a:schemeClr>
              </a:solidFill>
              <a:latin typeface="Consolas"/>
              <a:cs typeface="Consolas"/>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6" name="Rounded Rectangle 5"/>
          <p:cNvSpPr/>
          <p:nvPr/>
        </p:nvSpPr>
        <p:spPr>
          <a:xfrm>
            <a:off x="2029930" y="4691409"/>
            <a:ext cx="150198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commit –m “&lt;message&gt;”</a:t>
            </a:r>
            <a:endParaRPr lang="en-CA" sz="4000" dirty="0">
              <a:latin typeface="Consolas"/>
              <a:cs typeface="Consolas"/>
            </a:endParaRPr>
          </a:p>
        </p:txBody>
      </p:sp>
      <p:sp>
        <p:nvSpPr>
          <p:cNvPr id="7" name="Rounded Rectangle 6"/>
          <p:cNvSpPr/>
          <p:nvPr/>
        </p:nvSpPr>
        <p:spPr>
          <a:xfrm>
            <a:off x="2029930" y="8737501"/>
            <a:ext cx="150198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commit –a </a:t>
            </a:r>
            <a:endParaRPr lang="en-CA" sz="4000" dirty="0">
              <a:latin typeface="Consolas"/>
              <a:cs typeface="Consolas"/>
            </a:endParaRPr>
          </a:p>
        </p:txBody>
      </p:sp>
    </p:spTree>
    <p:extLst>
      <p:ext uri="{BB962C8B-B14F-4D97-AF65-F5344CB8AC3E}">
        <p14:creationId xmlns:p14="http://schemas.microsoft.com/office/powerpoint/2010/main" val="1066979198"/>
      </p:ext>
    </p:extLst>
  </p:cSld>
  <p:clrMapOvr>
    <a:masterClrMapping/>
  </p:clrMapOvr>
  <p:transition xmlns:p14="http://schemas.microsoft.com/office/powerpoint/2010/main" spd="med"/>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Inspecting a repository </a:t>
            </a:r>
            <a:endParaRPr lang="en-US" dirty="0"/>
          </a:p>
        </p:txBody>
      </p:sp>
      <p:sp>
        <p:nvSpPr>
          <p:cNvPr id="4" name="Content Placeholder 1"/>
          <p:cNvSpPr txBox="1">
            <a:spLocks/>
          </p:cNvSpPr>
          <p:nvPr/>
        </p:nvSpPr>
        <p:spPr>
          <a:xfrm>
            <a:off x="673101" y="2963140"/>
            <a:ext cx="22487082"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status </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List which files are staged, un-staged, and untracked. </a:t>
            </a:r>
          </a:p>
          <a:p>
            <a:pPr marL="736600" lvl="2" indent="0" algn="l">
              <a:spcBef>
                <a:spcPct val="25000"/>
              </a:spcBef>
              <a:buSzPct val="75000"/>
              <a:buNone/>
            </a:pPr>
            <a:endParaRPr lang="en-US" sz="3600" dirty="0">
              <a:solidFill>
                <a:schemeClr val="tx1">
                  <a:lumMod val="75000"/>
                </a:schemeClr>
              </a:solidFill>
              <a:latin typeface="+mj-lt"/>
              <a:cs typeface="Trade Gothic Next LT Pro Lt" pitchFamily="34" charset="0"/>
            </a:endParaRPr>
          </a:p>
          <a:p>
            <a:pPr marL="571500" lvl="1" indent="-571500" algn="l">
              <a:spcBef>
                <a:spcPct val="25000"/>
              </a:spcBef>
              <a:buSzPct val="75000"/>
              <a:buFont typeface="Arial"/>
              <a:buChar char="•"/>
            </a:pPr>
            <a:r>
              <a:rPr lang="en-US" sz="4000" dirty="0" err="1">
                <a:solidFill>
                  <a:srgbClr val="A37113"/>
                </a:solidFill>
                <a:latin typeface="Consolas"/>
                <a:cs typeface="Consolas"/>
              </a:rPr>
              <a:t>git</a:t>
            </a:r>
            <a:r>
              <a:rPr lang="en-US" sz="4000" dirty="0">
                <a:solidFill>
                  <a:srgbClr val="A37113"/>
                </a:solidFill>
                <a:latin typeface="Consolas"/>
                <a:cs typeface="Consolas"/>
              </a:rPr>
              <a:t> </a:t>
            </a:r>
            <a:r>
              <a:rPr lang="en-US" sz="4000" dirty="0" smtClean="0">
                <a:solidFill>
                  <a:srgbClr val="A37113"/>
                </a:solidFill>
                <a:latin typeface="Consolas"/>
                <a:cs typeface="Consolas"/>
              </a:rPr>
              <a:t>ignore </a:t>
            </a:r>
            <a:endParaRPr lang="en-US" sz="4000" dirty="0">
              <a:solidFill>
                <a:srgbClr val="A37113"/>
              </a:solidFill>
              <a:latin typeface="Consolas"/>
              <a:cs typeface="Consolas"/>
            </a:endParaRPr>
          </a:p>
          <a:p>
            <a:pPr marL="1479550" lvl="2" indent="-742950" algn="l">
              <a:spcBef>
                <a:spcPct val="25000"/>
              </a:spcBef>
              <a:buSzPct val="75000"/>
              <a:buFont typeface="Courier New"/>
              <a:buChar char="o"/>
            </a:pPr>
            <a:r>
              <a:rPr lang="en-US" sz="4000" dirty="0" smtClean="0">
                <a:solidFill>
                  <a:srgbClr val="3E3E3E"/>
                </a:solidFill>
                <a:latin typeface="+mj-lt"/>
                <a:cs typeface="Consolas"/>
              </a:rPr>
              <a:t>It is often desirable to ignore certain files (such as build directories etc.) </a:t>
            </a:r>
          </a:p>
          <a:p>
            <a:pPr marL="1479550" lvl="2" indent="-742950" algn="l">
              <a:spcBef>
                <a:spcPct val="25000"/>
              </a:spcBef>
              <a:buSzPct val="75000"/>
              <a:buFont typeface="Courier New"/>
              <a:buChar char="o"/>
            </a:pPr>
            <a:r>
              <a:rPr lang="en-US" sz="4000" dirty="0" smtClean="0">
                <a:solidFill>
                  <a:srgbClr val="3E3E3E"/>
                </a:solidFill>
                <a:latin typeface="+mj-lt"/>
                <a:cs typeface="Consolas"/>
              </a:rPr>
              <a:t>This is done by listing all files and file patterns to be ignored in a file called:</a:t>
            </a:r>
            <a:r>
              <a:rPr lang="en-US" sz="4000" dirty="0" smtClean="0">
                <a:solidFill>
                  <a:schemeClr val="accent1">
                    <a:lumMod val="75000"/>
                  </a:schemeClr>
                </a:solidFill>
                <a:latin typeface="+mj-lt"/>
                <a:cs typeface="Consolas"/>
              </a:rPr>
              <a:t> .</a:t>
            </a:r>
            <a:r>
              <a:rPr lang="en-US" sz="4000" dirty="0" err="1" smtClean="0">
                <a:solidFill>
                  <a:schemeClr val="accent1">
                    <a:lumMod val="75000"/>
                  </a:schemeClr>
                </a:solidFill>
                <a:latin typeface="+mj-lt"/>
                <a:cs typeface="Consolas"/>
              </a:rPr>
              <a:t>gitignore</a:t>
            </a:r>
            <a:endParaRPr lang="en-US" sz="4000" dirty="0" smtClean="0">
              <a:solidFill>
                <a:schemeClr val="accent1">
                  <a:lumMod val="75000"/>
                </a:schemeClr>
              </a:solidFill>
              <a:latin typeface="+mj-lt"/>
              <a:cs typeface="Consolas"/>
            </a:endParaRPr>
          </a:p>
          <a:p>
            <a:pPr marL="1479550" lvl="2" indent="-742950" algn="l">
              <a:spcBef>
                <a:spcPct val="25000"/>
              </a:spcBef>
              <a:buSzPct val="75000"/>
              <a:buFont typeface="Courier New"/>
              <a:buChar char="o"/>
            </a:pPr>
            <a:r>
              <a:rPr lang="en-US" sz="4000" dirty="0" smtClean="0">
                <a:solidFill>
                  <a:schemeClr val="accent1">
                    <a:lumMod val="75000"/>
                  </a:schemeClr>
                </a:solidFill>
                <a:latin typeface="+mj-lt"/>
                <a:cs typeface="Consolas"/>
              </a:rPr>
              <a:t>Example </a:t>
            </a:r>
            <a:r>
              <a:rPr lang="en-US" sz="4000" dirty="0" err="1" smtClean="0">
                <a:solidFill>
                  <a:schemeClr val="accent1">
                    <a:lumMod val="75000"/>
                  </a:schemeClr>
                </a:solidFill>
                <a:latin typeface="+mj-lt"/>
                <a:cs typeface="Consolas"/>
              </a:rPr>
              <a:t>AngularJS</a:t>
            </a:r>
            <a:r>
              <a:rPr lang="en-US" sz="4000" dirty="0" smtClean="0">
                <a:solidFill>
                  <a:schemeClr val="accent1">
                    <a:lumMod val="75000"/>
                  </a:schemeClr>
                </a:solidFill>
                <a:latin typeface="+mj-lt"/>
                <a:cs typeface="Consolas"/>
              </a:rPr>
              <a:t> .</a:t>
            </a:r>
            <a:r>
              <a:rPr lang="en-US" sz="4000" dirty="0" err="1" smtClean="0">
                <a:solidFill>
                  <a:schemeClr val="accent1">
                    <a:lumMod val="75000"/>
                  </a:schemeClr>
                </a:solidFill>
                <a:latin typeface="+mj-lt"/>
                <a:cs typeface="Consolas"/>
              </a:rPr>
              <a:t>gitignore</a:t>
            </a:r>
            <a:r>
              <a:rPr lang="en-US" sz="4000" dirty="0" smtClean="0">
                <a:solidFill>
                  <a:schemeClr val="accent1">
                    <a:lumMod val="75000"/>
                  </a:schemeClr>
                </a:solidFill>
                <a:latin typeface="+mj-lt"/>
                <a:cs typeface="Consolas"/>
              </a:rPr>
              <a:t>: </a:t>
            </a:r>
          </a:p>
          <a:p>
            <a:pPr marL="1308100" lvl="2" indent="-571500" algn="l">
              <a:spcBef>
                <a:spcPct val="25000"/>
              </a:spcBef>
              <a:buSzPct val="75000"/>
              <a:buFont typeface="Arial"/>
              <a:buChar char="•"/>
            </a:pPr>
            <a:endParaRPr lang="en-US" sz="4000" dirty="0" smtClean="0">
              <a:solidFill>
                <a:schemeClr val="accent5">
                  <a:lumMod val="75000"/>
                </a:schemeClr>
              </a:solidFill>
              <a:latin typeface="Consolas"/>
              <a:cs typeface="Consolas"/>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6" name="Rounded Rectangle 5"/>
          <p:cNvSpPr/>
          <p:nvPr/>
        </p:nvSpPr>
        <p:spPr>
          <a:xfrm>
            <a:off x="2029930" y="4773364"/>
            <a:ext cx="150198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status</a:t>
            </a:r>
            <a:endParaRPr lang="en-CA" sz="4000" dirty="0">
              <a:latin typeface="Consolas"/>
              <a:cs typeface="Consolas"/>
            </a:endParaRPr>
          </a:p>
        </p:txBody>
      </p:sp>
      <p:sp>
        <p:nvSpPr>
          <p:cNvPr id="8" name="Rounded Rectangle 7"/>
          <p:cNvSpPr/>
          <p:nvPr/>
        </p:nvSpPr>
        <p:spPr>
          <a:xfrm>
            <a:off x="2029930" y="9112002"/>
            <a:ext cx="15019820" cy="3211116"/>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a:latin typeface="Consolas"/>
                <a:cs typeface="Consolas"/>
              </a:rPr>
              <a:t>node_modules</a:t>
            </a:r>
            <a:endParaRPr lang="en-CA" sz="4000" dirty="0">
              <a:latin typeface="Consolas"/>
              <a:cs typeface="Consolas"/>
            </a:endParaRPr>
          </a:p>
          <a:p>
            <a:pPr algn="l">
              <a:defRPr/>
            </a:pPr>
            <a:r>
              <a:rPr lang="en-CA" sz="4000" dirty="0" err="1">
                <a:latin typeface="Consolas"/>
                <a:cs typeface="Consolas"/>
              </a:rPr>
              <a:t>Dist</a:t>
            </a:r>
            <a:endParaRPr lang="en-CA" sz="4000" dirty="0">
              <a:latin typeface="Consolas"/>
              <a:cs typeface="Consolas"/>
            </a:endParaRPr>
          </a:p>
          <a:p>
            <a:pPr algn="l">
              <a:defRPr/>
            </a:pPr>
            <a:r>
              <a:rPr lang="en-CA" sz="4000" dirty="0">
                <a:latin typeface="Consolas"/>
                <a:cs typeface="Consolas"/>
              </a:rPr>
              <a:t>.</a:t>
            </a:r>
            <a:r>
              <a:rPr lang="en-CA" sz="4000" dirty="0" err="1">
                <a:latin typeface="Consolas"/>
                <a:cs typeface="Consolas"/>
              </a:rPr>
              <a:t>tmp</a:t>
            </a:r>
            <a:endParaRPr lang="en-CA" sz="4000" dirty="0">
              <a:latin typeface="Consolas"/>
              <a:cs typeface="Consolas"/>
            </a:endParaRPr>
          </a:p>
          <a:p>
            <a:pPr algn="l">
              <a:defRPr/>
            </a:pPr>
            <a:r>
              <a:rPr lang="en-CA" sz="4000" dirty="0">
                <a:latin typeface="Consolas"/>
                <a:cs typeface="Consolas"/>
              </a:rPr>
              <a:t>.sass-cache</a:t>
            </a:r>
          </a:p>
          <a:p>
            <a:pPr algn="l">
              <a:defRPr/>
            </a:pPr>
            <a:r>
              <a:rPr lang="en-CA" sz="4000" dirty="0" err="1" smtClean="0">
                <a:latin typeface="Consolas"/>
                <a:cs typeface="Consolas"/>
              </a:rPr>
              <a:t>bower_components</a:t>
            </a:r>
            <a:endParaRPr lang="en-CA" sz="4000" dirty="0">
              <a:latin typeface="Consolas"/>
              <a:cs typeface="Consolas"/>
            </a:endParaRPr>
          </a:p>
        </p:txBody>
      </p:sp>
    </p:spTree>
    <p:extLst>
      <p:ext uri="{BB962C8B-B14F-4D97-AF65-F5344CB8AC3E}">
        <p14:creationId xmlns:p14="http://schemas.microsoft.com/office/powerpoint/2010/main" val="234793773"/>
      </p:ext>
    </p:extLst>
  </p:cSld>
  <p:clrMapOvr>
    <a:masterClrMapping/>
  </p:clrMapOvr>
  <p:transition xmlns:p14="http://schemas.microsoft.com/office/powerpoint/2010/main" spd="med"/>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a:spLocks/>
          </p:cNvSpPr>
          <p:nvPr/>
        </p:nvSpPr>
        <p:spPr>
          <a:xfrm>
            <a:off x="1454727" y="852275"/>
            <a:ext cx="21705456"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checkout </a:t>
            </a:r>
          </a:p>
          <a:p>
            <a:pPr marL="1479550" lvl="2" indent="-742950" algn="l">
              <a:spcBef>
                <a:spcPct val="25000"/>
              </a:spcBef>
              <a:buSzPct val="75000"/>
              <a:buFont typeface="Arial"/>
              <a:buChar char="•"/>
            </a:pPr>
            <a:r>
              <a:rPr lang="en-US" sz="3600" dirty="0" smtClean="0">
                <a:solidFill>
                  <a:schemeClr val="accent5">
                    <a:lumMod val="75000"/>
                  </a:schemeClr>
                </a:solidFill>
                <a:latin typeface="+mj-lt"/>
                <a:cs typeface="Trade Gothic Next LT Pro Lt" pitchFamily="34" charset="0"/>
              </a:rPr>
              <a:t>The </a:t>
            </a:r>
            <a:r>
              <a:rPr lang="en-US" sz="3600" dirty="0" err="1" smtClean="0">
                <a:solidFill>
                  <a:schemeClr val="accent5">
                    <a:lumMod val="75000"/>
                  </a:schemeClr>
                </a:solidFill>
                <a:latin typeface="+mj-lt"/>
                <a:cs typeface="Trade Gothic Next LT Pro Lt" pitchFamily="34" charset="0"/>
              </a:rPr>
              <a:t>git</a:t>
            </a:r>
            <a:r>
              <a:rPr lang="en-US" sz="3600" dirty="0" smtClean="0">
                <a:solidFill>
                  <a:schemeClr val="accent5">
                    <a:lumMod val="75000"/>
                  </a:schemeClr>
                </a:solidFill>
                <a:latin typeface="+mj-lt"/>
                <a:cs typeface="Trade Gothic Next LT Pro Lt" pitchFamily="34" charset="0"/>
              </a:rPr>
              <a:t> checkout command serves three distinct functions: </a:t>
            </a:r>
          </a:p>
          <a:p>
            <a:pPr marL="2044700" lvl="3" indent="-57150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checking out files </a:t>
            </a:r>
          </a:p>
          <a:p>
            <a:pPr marL="2044700" lvl="3" indent="-57150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checking out commits </a:t>
            </a:r>
          </a:p>
          <a:p>
            <a:pPr marL="2044700" lvl="3" indent="-57150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checking out branches </a:t>
            </a:r>
            <a:endParaRPr lang="en-US" sz="4000" dirty="0" smtClean="0">
              <a:solidFill>
                <a:schemeClr val="accent5">
                  <a:lumMod val="75000"/>
                </a:schemeClr>
              </a:solidFill>
              <a:latin typeface="Consolas"/>
              <a:cs typeface="Consolas"/>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6" name="Rounded Rectangle 5"/>
          <p:cNvSpPr/>
          <p:nvPr/>
        </p:nvSpPr>
        <p:spPr>
          <a:xfrm>
            <a:off x="2029930" y="5979864"/>
            <a:ext cx="150198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a:latin typeface="Consolas"/>
                <a:cs typeface="Consolas"/>
              </a:rPr>
              <a:t> </a:t>
            </a:r>
            <a:r>
              <a:rPr lang="en-CA" sz="4000" dirty="0" smtClean="0">
                <a:latin typeface="Consolas"/>
                <a:cs typeface="Consolas"/>
              </a:rPr>
              <a:t>checkout master </a:t>
            </a:r>
            <a:endParaRPr lang="en-CA" sz="4000" dirty="0">
              <a:latin typeface="Consolas"/>
              <a:cs typeface="Consolas"/>
            </a:endParaRPr>
          </a:p>
        </p:txBody>
      </p:sp>
      <p:sp>
        <p:nvSpPr>
          <p:cNvPr id="8" name="Rounded Rectangle 7"/>
          <p:cNvSpPr/>
          <p:nvPr/>
        </p:nvSpPr>
        <p:spPr>
          <a:xfrm>
            <a:off x="2029930" y="7624514"/>
            <a:ext cx="150198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checkout &lt;commit&gt; file</a:t>
            </a:r>
            <a:endParaRPr lang="en-CA" sz="4000" dirty="0">
              <a:latin typeface="Consolas"/>
              <a:cs typeface="Consolas"/>
            </a:endParaRPr>
          </a:p>
        </p:txBody>
      </p:sp>
      <p:sp>
        <p:nvSpPr>
          <p:cNvPr id="7" name="Rounded Rectangle 6"/>
          <p:cNvSpPr/>
          <p:nvPr/>
        </p:nvSpPr>
        <p:spPr>
          <a:xfrm>
            <a:off x="2029930" y="9078664"/>
            <a:ext cx="150198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checkout &lt;commit&gt;</a:t>
            </a:r>
            <a:endParaRPr lang="en-CA" sz="4000" dirty="0">
              <a:latin typeface="Consolas"/>
              <a:cs typeface="Consolas"/>
            </a:endParaRPr>
          </a:p>
        </p:txBody>
      </p:sp>
    </p:spTree>
    <p:extLst>
      <p:ext uri="{BB962C8B-B14F-4D97-AF65-F5344CB8AC3E}">
        <p14:creationId xmlns:p14="http://schemas.microsoft.com/office/powerpoint/2010/main" val="2413349156"/>
      </p:ext>
    </p:extLst>
  </p:cSld>
  <p:clrMapOvr>
    <a:masterClrMapping/>
  </p:clrMapOvr>
  <p:transition xmlns:p14="http://schemas.microsoft.com/office/powerpoint/2010/main" spd="med"/>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Undoing changes</a:t>
            </a:r>
            <a:endParaRPr lang="en-US" dirty="0"/>
          </a:p>
        </p:txBody>
      </p:sp>
      <p:sp>
        <p:nvSpPr>
          <p:cNvPr id="4" name="Content Placeholder 1"/>
          <p:cNvSpPr txBox="1">
            <a:spLocks/>
          </p:cNvSpPr>
          <p:nvPr/>
        </p:nvSpPr>
        <p:spPr>
          <a:xfrm>
            <a:off x="673101" y="2963140"/>
            <a:ext cx="22487082"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revert </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Generate a new commit that undoes all of the changes introduced in &lt;commit&gt;, then apply it to the current branch</a:t>
            </a:r>
          </a:p>
          <a:p>
            <a:pPr marL="736600" lvl="2" indent="0" algn="l">
              <a:spcBef>
                <a:spcPct val="25000"/>
              </a:spcBef>
              <a:buSzPct val="75000"/>
              <a:buNone/>
            </a:pPr>
            <a:endParaRPr lang="en-US" sz="3600" dirty="0">
              <a:solidFill>
                <a:schemeClr val="tx1">
                  <a:lumMod val="75000"/>
                </a:schemeClr>
              </a:solidFill>
              <a:latin typeface="+mj-lt"/>
              <a:cs typeface="Trade Gothic Next LT Pro Lt" pitchFamily="34" charset="0"/>
            </a:endParaRPr>
          </a:p>
          <a:p>
            <a:pPr marL="736600" lvl="2" indent="0" algn="l">
              <a:spcBef>
                <a:spcPct val="25000"/>
              </a:spcBef>
              <a:buSzPct val="75000"/>
              <a:buNone/>
            </a:pPr>
            <a:endParaRPr lang="en-US" sz="4000" dirty="0" smtClean="0">
              <a:solidFill>
                <a:schemeClr val="accent5">
                  <a:lumMod val="75000"/>
                </a:schemeClr>
              </a:solidFill>
              <a:latin typeface="Consolas"/>
              <a:cs typeface="Consolas"/>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6" name="Rounded Rectangle 5"/>
          <p:cNvSpPr/>
          <p:nvPr/>
        </p:nvSpPr>
        <p:spPr>
          <a:xfrm>
            <a:off x="2029930" y="5414069"/>
            <a:ext cx="1501982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revert &lt;commit&gt; </a:t>
            </a:r>
            <a:endParaRPr lang="en-CA" sz="4000" dirty="0">
              <a:latin typeface="Consolas"/>
              <a:cs typeface="Consola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100" y="7651750"/>
            <a:ext cx="12046527" cy="3524250"/>
          </a:xfrm>
          <a:prstGeom prst="rect">
            <a:avLst/>
          </a:prstGeom>
        </p:spPr>
      </p:pic>
    </p:spTree>
    <p:extLst>
      <p:ext uri="{BB962C8B-B14F-4D97-AF65-F5344CB8AC3E}">
        <p14:creationId xmlns:p14="http://schemas.microsoft.com/office/powerpoint/2010/main" val="4230158202"/>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t>
            </a:r>
            <a:endParaRPr lang="en-US" dirty="0"/>
          </a:p>
        </p:txBody>
      </p:sp>
      <p:sp>
        <p:nvSpPr>
          <p:cNvPr id="3" name="Text Placeholder 2"/>
          <p:cNvSpPr>
            <a:spLocks noGrp="1"/>
          </p:cNvSpPr>
          <p:nvPr>
            <p:ph type="body" idx="1"/>
          </p:nvPr>
        </p:nvSpPr>
        <p:spPr>
          <a:xfrm>
            <a:off x="673100" y="3157682"/>
            <a:ext cx="11614150" cy="846281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Document Object Model (DOM) is a programming interface for HTML and XML documents </a:t>
            </a:r>
          </a:p>
          <a:p>
            <a:pPr indent="-630000" eaLnBrk="1" hangingPunct="1">
              <a:lnSpc>
                <a:spcPct val="100000"/>
              </a:lnSpc>
            </a:pPr>
            <a:r>
              <a:rPr lang="en-US" sz="4000" dirty="0" smtClean="0">
                <a:solidFill>
                  <a:schemeClr val="accent5">
                    <a:lumMod val="75000"/>
                  </a:schemeClr>
                </a:solidFill>
                <a:cs typeface="Trade Gothic Next LT Pro Lt" pitchFamily="34" charset="0"/>
              </a:rPr>
              <a:t>provides a structured representation of the document and it defines a way that the structure can be accessed from programs so that they can change the document structure, style and content</a:t>
            </a:r>
          </a:p>
          <a:p>
            <a:pPr indent="-630000" eaLnBrk="1" hangingPunct="1">
              <a:lnSpc>
                <a:spcPct val="100000"/>
              </a:lnSpc>
            </a:pPr>
            <a:r>
              <a:rPr lang="en-US" sz="4000" dirty="0" smtClean="0">
                <a:solidFill>
                  <a:schemeClr val="accent5">
                    <a:lumMod val="75000"/>
                  </a:schemeClr>
                </a:solidFill>
                <a:cs typeface="Trade Gothic Next LT Pro Lt" pitchFamily="34" charset="0"/>
              </a:rPr>
              <a:t>provides a representation of the document as a structured group of nodes and objects that have properties and methods </a:t>
            </a:r>
          </a:p>
          <a:p>
            <a:pPr indent="-630000" eaLnBrk="1" hangingPunct="1">
              <a:lnSpc>
                <a:spcPct val="100000"/>
              </a:lnSpc>
            </a:pPr>
            <a:r>
              <a:rPr lang="en-US" sz="4000" dirty="0" smtClean="0">
                <a:solidFill>
                  <a:schemeClr val="accent5">
                    <a:lumMod val="75000"/>
                  </a:schemeClr>
                </a:solidFill>
                <a:cs typeface="Trade Gothic Next LT Pro Lt" pitchFamily="34" charset="0"/>
              </a:rPr>
              <a:t>it connects web pages to scripts or programming language</a:t>
            </a:r>
          </a:p>
        </p:txBody>
      </p:sp>
      <p:pic>
        <p:nvPicPr>
          <p:cNvPr id="4" name="Picture 3" descr="TFATF-the-fast-and-the-furious-368859_442_34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2300" y="3856181"/>
            <a:ext cx="8235950" cy="6391247"/>
          </a:xfrm>
          <a:prstGeom prst="rect">
            <a:avLst/>
          </a:prstGeom>
        </p:spPr>
      </p:pic>
    </p:spTree>
    <p:extLst>
      <p:ext uri="{BB962C8B-B14F-4D97-AF65-F5344CB8AC3E}">
        <p14:creationId xmlns:p14="http://schemas.microsoft.com/office/powerpoint/2010/main" val="685458819"/>
      </p:ext>
    </p:extLst>
  </p:cSld>
  <p:clrMapOvr>
    <a:masterClrMapping/>
  </p:clrMapOvr>
  <p:transition xmlns:p14="http://schemas.microsoft.com/office/powerpoint/2010/main" spd="med"/>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Rewriting History</a:t>
            </a:r>
            <a:endParaRPr lang="en-US" dirty="0"/>
          </a:p>
        </p:txBody>
      </p:sp>
      <p:sp>
        <p:nvSpPr>
          <p:cNvPr id="4" name="Content Placeholder 1"/>
          <p:cNvSpPr txBox="1">
            <a:spLocks/>
          </p:cNvSpPr>
          <p:nvPr/>
        </p:nvSpPr>
        <p:spPr>
          <a:xfrm>
            <a:off x="673101" y="2963140"/>
            <a:ext cx="11391899"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commit --amend  </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The </a:t>
            </a:r>
            <a:r>
              <a:rPr lang="en-US" sz="3600" dirty="0" err="1" smtClean="0">
                <a:solidFill>
                  <a:schemeClr val="accent1">
                    <a:lumMod val="75000"/>
                  </a:schemeClr>
                </a:solidFill>
                <a:latin typeface="+mj-lt"/>
                <a:cs typeface="Trade Gothic Next LT Pro Lt" pitchFamily="34" charset="0"/>
              </a:rPr>
              <a:t>git</a:t>
            </a:r>
            <a:r>
              <a:rPr lang="en-US" sz="3600" dirty="0" smtClean="0">
                <a:solidFill>
                  <a:schemeClr val="accent1">
                    <a:lumMod val="75000"/>
                  </a:schemeClr>
                </a:solidFill>
                <a:latin typeface="+mj-lt"/>
                <a:cs typeface="Trade Gothic Next LT Pro Lt" pitchFamily="34" charset="0"/>
              </a:rPr>
              <a:t> commit --</a:t>
            </a:r>
            <a:r>
              <a:rPr lang="en-US" sz="3600" dirty="0" err="1" smtClean="0">
                <a:solidFill>
                  <a:schemeClr val="accent1">
                    <a:lumMod val="75000"/>
                  </a:schemeClr>
                </a:solidFill>
                <a:latin typeface="+mj-lt"/>
                <a:cs typeface="Trade Gothic Next LT Pro Lt" pitchFamily="34" charset="0"/>
              </a:rPr>
              <a:t>ammend</a:t>
            </a:r>
            <a:r>
              <a:rPr lang="en-US" sz="3600" dirty="0" smtClean="0">
                <a:solidFill>
                  <a:schemeClr val="accent1">
                    <a:lumMod val="75000"/>
                  </a:schemeClr>
                </a:solidFill>
                <a:latin typeface="+mj-lt"/>
                <a:cs typeface="Trade Gothic Next LT Pro Lt" pitchFamily="34" charset="0"/>
              </a:rPr>
              <a:t> </a:t>
            </a:r>
            <a:r>
              <a:rPr lang="en-US" sz="3600" dirty="0" smtClean="0">
                <a:solidFill>
                  <a:schemeClr val="tx1">
                    <a:lumMod val="75000"/>
                  </a:schemeClr>
                </a:solidFill>
                <a:latin typeface="+mj-lt"/>
                <a:cs typeface="Trade Gothic Next LT Pro Lt" pitchFamily="34" charset="0"/>
              </a:rPr>
              <a:t>command is a convenient way to fix up the most recent commit </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It lets you combine staged changes with the previous commit instead of committing it as an entirely new snapshot</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Only do this on changes that have not been pushed to a shared repository (remote) </a:t>
            </a:r>
            <a:endParaRPr lang="en-US" sz="4000" dirty="0" smtClean="0">
              <a:solidFill>
                <a:schemeClr val="accent5">
                  <a:lumMod val="75000"/>
                </a:schemeClr>
              </a:solidFill>
              <a:latin typeface="Consolas"/>
              <a:cs typeface="Consolas"/>
            </a:endParaRPr>
          </a:p>
          <a:p>
            <a:pPr marL="571500" lvl="1" indent="-571500" algn="l">
              <a:spcBef>
                <a:spcPct val="25000"/>
              </a:spcBef>
              <a:buSzPct val="75000"/>
              <a:buFont typeface="Arial"/>
              <a:buChar char="•"/>
            </a:pPr>
            <a:r>
              <a:rPr lang="en-US" sz="4000" dirty="0" err="1">
                <a:solidFill>
                  <a:srgbClr val="A37113"/>
                </a:solidFill>
                <a:latin typeface="Consolas"/>
                <a:cs typeface="Consolas"/>
              </a:rPr>
              <a:t>git</a:t>
            </a:r>
            <a:r>
              <a:rPr lang="en-US" sz="4000" dirty="0">
                <a:solidFill>
                  <a:srgbClr val="A37113"/>
                </a:solidFill>
                <a:latin typeface="Consolas"/>
                <a:cs typeface="Consolas"/>
              </a:rPr>
              <a:t> </a:t>
            </a:r>
            <a:r>
              <a:rPr lang="en-US" sz="4000" dirty="0" smtClean="0">
                <a:solidFill>
                  <a:srgbClr val="A37113"/>
                </a:solidFill>
                <a:latin typeface="Consolas"/>
                <a:cs typeface="Consolas"/>
              </a:rPr>
              <a:t>rebase </a:t>
            </a:r>
            <a:endParaRPr lang="en-US" sz="4000" dirty="0">
              <a:solidFill>
                <a:srgbClr val="A37113"/>
              </a:solidFill>
              <a:latin typeface="Consolas"/>
              <a:cs typeface="Consolas"/>
            </a:endParaRP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Rebasing is the process of moving a branch to a new base commit </a:t>
            </a:r>
            <a:endParaRPr lang="en-US" sz="3600" dirty="0">
              <a:solidFill>
                <a:schemeClr val="tx1">
                  <a:lumMod val="75000"/>
                </a:schemeClr>
              </a:solidFill>
              <a:cs typeface="Trade Gothic Next LT Pro Lt" pitchFamily="34" charset="0"/>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6" name="Rounded Rectangle 5"/>
          <p:cNvSpPr/>
          <p:nvPr/>
        </p:nvSpPr>
        <p:spPr>
          <a:xfrm>
            <a:off x="2029930" y="6794499"/>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commit --amend</a:t>
            </a:r>
            <a:endParaRPr lang="en-CA" sz="4000" dirty="0">
              <a:latin typeface="Consolas"/>
              <a:cs typeface="Consolas"/>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00" y="2221308"/>
            <a:ext cx="11430000" cy="10596563"/>
          </a:xfrm>
          <a:prstGeom prst="rect">
            <a:avLst/>
          </a:prstGeom>
        </p:spPr>
      </p:pic>
      <p:sp>
        <p:nvSpPr>
          <p:cNvPr id="9" name="Rounded Rectangle 8"/>
          <p:cNvSpPr/>
          <p:nvPr/>
        </p:nvSpPr>
        <p:spPr>
          <a:xfrm>
            <a:off x="2029930" y="11524058"/>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rebase</a:t>
            </a:r>
            <a:endParaRPr lang="en-CA" sz="4000" dirty="0">
              <a:latin typeface="Consolas"/>
              <a:cs typeface="Consolas"/>
            </a:endParaRPr>
          </a:p>
        </p:txBody>
      </p:sp>
    </p:spTree>
    <p:extLst>
      <p:ext uri="{BB962C8B-B14F-4D97-AF65-F5344CB8AC3E}">
        <p14:creationId xmlns:p14="http://schemas.microsoft.com/office/powerpoint/2010/main" val="4189982846"/>
      </p:ext>
    </p:extLst>
  </p:cSld>
  <p:clrMapOvr>
    <a:masterClrMapping/>
  </p:clrMapOvr>
  <p:transition xmlns:p14="http://schemas.microsoft.com/office/powerpoint/2010/main" spd="med"/>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Collaboration</a:t>
            </a:r>
            <a:endParaRPr lang="en-US" dirty="0"/>
          </a:p>
        </p:txBody>
      </p:sp>
      <p:sp>
        <p:nvSpPr>
          <p:cNvPr id="4" name="Content Placeholder 1"/>
          <p:cNvSpPr txBox="1">
            <a:spLocks/>
          </p:cNvSpPr>
          <p:nvPr/>
        </p:nvSpPr>
        <p:spPr>
          <a:xfrm>
            <a:off x="673101" y="2963140"/>
            <a:ext cx="22790149"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remote</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Add/Manage remote repositories that you can push you and pull from </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Lists all the remotes for this repository </a:t>
            </a:r>
          </a:p>
          <a:p>
            <a:pPr marL="0" lvl="1" indent="0" algn="l">
              <a:spcBef>
                <a:spcPct val="25000"/>
              </a:spcBef>
              <a:buSzPct val="75000"/>
              <a:buNone/>
            </a:pPr>
            <a:endParaRPr lang="en-US" sz="4000" dirty="0">
              <a:solidFill>
                <a:schemeClr val="accent5">
                  <a:lumMod val="75000"/>
                </a:schemeClr>
              </a:solidFill>
              <a:latin typeface="Consolas"/>
              <a:cs typeface="Consolas"/>
            </a:endParaRPr>
          </a:p>
          <a:p>
            <a:pPr marL="0" lvl="1" indent="0" algn="l">
              <a:spcBef>
                <a:spcPct val="25000"/>
              </a:spcBef>
              <a:buSzPct val="75000"/>
              <a:buNone/>
            </a:pPr>
            <a:endParaRPr lang="en-US" sz="4000" dirty="0">
              <a:solidFill>
                <a:srgbClr val="A37113"/>
              </a:solidFill>
              <a:latin typeface="Consolas"/>
              <a:cs typeface="Consolas"/>
            </a:endParaRP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Add a new remote to repository </a:t>
            </a:r>
            <a:endParaRPr lang="en-US" sz="3600" dirty="0">
              <a:solidFill>
                <a:schemeClr val="tx1">
                  <a:lumMod val="75000"/>
                </a:schemeClr>
              </a:solidFill>
              <a:cs typeface="Trade Gothic Next LT Pro Lt" pitchFamily="34" charset="0"/>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6" name="Rounded Rectangle 5"/>
          <p:cNvSpPr/>
          <p:nvPr/>
        </p:nvSpPr>
        <p:spPr>
          <a:xfrm>
            <a:off x="2029930" y="6032499"/>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remote</a:t>
            </a:r>
            <a:endParaRPr lang="en-CA" sz="4000" dirty="0">
              <a:latin typeface="Consolas"/>
              <a:cs typeface="Consolas"/>
            </a:endParaRPr>
          </a:p>
        </p:txBody>
      </p:sp>
      <p:sp>
        <p:nvSpPr>
          <p:cNvPr id="9" name="Rounded Rectangle 8"/>
          <p:cNvSpPr/>
          <p:nvPr/>
        </p:nvSpPr>
        <p:spPr>
          <a:xfrm>
            <a:off x="2029930" y="8793558"/>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remote add &lt;name&gt; &lt;</a:t>
            </a:r>
            <a:r>
              <a:rPr lang="en-CA" sz="4000" dirty="0" err="1" smtClean="0">
                <a:latin typeface="Consolas"/>
                <a:cs typeface="Consolas"/>
              </a:rPr>
              <a:t>url</a:t>
            </a:r>
            <a:r>
              <a:rPr lang="en-CA" sz="4000" dirty="0" smtClean="0">
                <a:latin typeface="Consolas"/>
                <a:cs typeface="Consolas"/>
              </a:rPr>
              <a:t>&gt; </a:t>
            </a:r>
            <a:endParaRPr lang="en-CA" sz="4000" dirty="0">
              <a:latin typeface="Consolas"/>
              <a:cs typeface="Consolas"/>
            </a:endParaRPr>
          </a:p>
        </p:txBody>
      </p:sp>
    </p:spTree>
    <p:extLst>
      <p:ext uri="{BB962C8B-B14F-4D97-AF65-F5344CB8AC3E}">
        <p14:creationId xmlns:p14="http://schemas.microsoft.com/office/powerpoint/2010/main" val="2352062647"/>
      </p:ext>
    </p:extLst>
  </p:cSld>
  <p:clrMapOvr>
    <a:masterClrMapping/>
  </p:clrMapOvr>
  <p:transition xmlns:p14="http://schemas.microsoft.com/office/powerpoint/2010/main" spd="med"/>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a:spLocks/>
          </p:cNvSpPr>
          <p:nvPr/>
        </p:nvSpPr>
        <p:spPr>
          <a:xfrm>
            <a:off x="673101" y="444500"/>
            <a:ext cx="23044149" cy="1355725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fetch</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The </a:t>
            </a:r>
            <a:r>
              <a:rPr lang="en-US" sz="3600" dirty="0" err="1" smtClean="0">
                <a:solidFill>
                  <a:schemeClr val="accent1">
                    <a:lumMod val="75000"/>
                  </a:schemeClr>
                </a:solidFill>
                <a:latin typeface="+mj-lt"/>
                <a:cs typeface="Trade Gothic Next LT Pro Lt" pitchFamily="34" charset="0"/>
              </a:rPr>
              <a:t>git</a:t>
            </a:r>
            <a:r>
              <a:rPr lang="en-US" sz="3600" dirty="0" smtClean="0">
                <a:solidFill>
                  <a:schemeClr val="accent1">
                    <a:lumMod val="75000"/>
                  </a:schemeClr>
                </a:solidFill>
                <a:latin typeface="+mj-lt"/>
                <a:cs typeface="Trade Gothic Next LT Pro Lt" pitchFamily="34" charset="0"/>
              </a:rPr>
              <a:t> fetch </a:t>
            </a:r>
            <a:r>
              <a:rPr lang="en-US" sz="3600" dirty="0" smtClean="0">
                <a:solidFill>
                  <a:schemeClr val="tx1">
                    <a:lumMod val="75000"/>
                  </a:schemeClr>
                </a:solidFill>
                <a:latin typeface="+mj-lt"/>
                <a:cs typeface="Trade Gothic Next LT Pro Lt" pitchFamily="34" charset="0"/>
              </a:rPr>
              <a:t>command imports commits from a remote repository into your local repo. </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Stores commits as remote branches, giving you a chance to review before you integrate into your copy</a:t>
            </a:r>
            <a:endParaRPr lang="en-US" sz="4000" dirty="0" smtClean="0">
              <a:solidFill>
                <a:schemeClr val="accent5">
                  <a:lumMod val="75000"/>
                </a:schemeClr>
              </a:solidFill>
              <a:latin typeface="Consolas"/>
              <a:cs typeface="Consolas"/>
            </a:endParaRPr>
          </a:p>
          <a:p>
            <a:pPr marL="0" lvl="1" indent="0" algn="l">
              <a:spcBef>
                <a:spcPct val="25000"/>
              </a:spcBef>
              <a:buSzPct val="75000"/>
              <a:buNone/>
            </a:pPr>
            <a:endParaRPr lang="en-US" sz="4000" dirty="0" smtClean="0">
              <a:solidFill>
                <a:srgbClr val="A37113"/>
              </a:solidFill>
              <a:latin typeface="Consolas"/>
              <a:cs typeface="Consolas"/>
            </a:endParaRPr>
          </a:p>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pull </a:t>
            </a:r>
            <a:endParaRPr lang="en-US" sz="4000" dirty="0">
              <a:solidFill>
                <a:srgbClr val="A37113"/>
              </a:solidFill>
              <a:latin typeface="Consolas"/>
              <a:cs typeface="Consolas"/>
            </a:endParaRP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Does a fetch and merges remote changes into your repository all in one  </a:t>
            </a: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571500" lvl="1" indent="-571500" algn="l">
              <a:spcBef>
                <a:spcPct val="25000"/>
              </a:spcBef>
              <a:buSzPct val="75000"/>
              <a:buFont typeface="Arial"/>
              <a:buChar char="•"/>
            </a:pPr>
            <a:r>
              <a:rPr lang="en-US" sz="4000" dirty="0" err="1">
                <a:solidFill>
                  <a:srgbClr val="A37113"/>
                </a:solidFill>
                <a:latin typeface="Consolas"/>
                <a:cs typeface="Consolas"/>
              </a:rPr>
              <a:t>git</a:t>
            </a:r>
            <a:r>
              <a:rPr lang="en-US" sz="4000" dirty="0">
                <a:solidFill>
                  <a:srgbClr val="A37113"/>
                </a:solidFill>
                <a:latin typeface="Consolas"/>
                <a:cs typeface="Consolas"/>
              </a:rPr>
              <a:t> </a:t>
            </a:r>
            <a:r>
              <a:rPr lang="en-US" sz="4000" dirty="0" smtClean="0">
                <a:solidFill>
                  <a:srgbClr val="A37113"/>
                </a:solidFill>
                <a:latin typeface="Consolas"/>
                <a:cs typeface="Consolas"/>
              </a:rPr>
              <a:t>push </a:t>
            </a:r>
            <a:endParaRPr lang="en-US" sz="4000" dirty="0">
              <a:solidFill>
                <a:srgbClr val="A37113"/>
              </a:solidFill>
              <a:latin typeface="Consolas"/>
              <a:cs typeface="Consolas"/>
            </a:endParaRP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Share your commits to another repository</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This has the potential to overwrite changes, so you need to be careful how you use it!</a:t>
            </a:r>
          </a:p>
          <a:p>
            <a:pPr marL="1479550" lvl="2" indent="-742950" algn="l">
              <a:spcBef>
                <a:spcPct val="25000"/>
              </a:spcBef>
              <a:buSzPct val="75000"/>
              <a:buFont typeface="Courier New"/>
              <a:buChar char="o"/>
            </a:pPr>
            <a:endParaRPr lang="en-US" sz="3600" dirty="0" smtClean="0">
              <a:solidFill>
                <a:schemeClr val="tx1">
                  <a:lumMod val="75000"/>
                </a:schemeClr>
              </a:solidFill>
              <a:cs typeface="Trade Gothic Next LT Pro Lt" pitchFamily="34" charset="0"/>
            </a:endParaRPr>
          </a:p>
          <a:p>
            <a:pPr marL="1479550" lvl="2" indent="-742950" algn="l">
              <a:spcBef>
                <a:spcPct val="25000"/>
              </a:spcBef>
              <a:buSzPct val="75000"/>
              <a:buFont typeface="Courier New"/>
              <a:buChar char="o"/>
            </a:pPr>
            <a:r>
              <a:rPr lang="en-US" sz="3600" dirty="0" err="1" smtClean="0">
                <a:solidFill>
                  <a:schemeClr val="tx1">
                    <a:lumMod val="75000"/>
                  </a:schemeClr>
                </a:solidFill>
                <a:cs typeface="Trade Gothic Next LT Pro Lt" pitchFamily="34" charset="0"/>
              </a:rPr>
              <a:t>Git</a:t>
            </a:r>
            <a:r>
              <a:rPr lang="en-US" sz="3600" dirty="0" smtClean="0">
                <a:solidFill>
                  <a:schemeClr val="tx1">
                    <a:lumMod val="75000"/>
                  </a:schemeClr>
                </a:solidFill>
                <a:cs typeface="Trade Gothic Next LT Pro Lt" pitchFamily="34" charset="0"/>
              </a:rPr>
              <a:t> won’t let you push when it results in a non-fast-forward merge in the destination repository. THIS IS DANGEROUS!</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Doing a force push will delete any upstream changes since you last pulled!</a:t>
            </a:r>
            <a:endParaRPr lang="en-US" sz="3600" dirty="0">
              <a:solidFill>
                <a:schemeClr val="tx1">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6" name="Rounded Rectangle 5"/>
          <p:cNvSpPr/>
          <p:nvPr/>
        </p:nvSpPr>
        <p:spPr>
          <a:xfrm>
            <a:off x="1744180" y="2997793"/>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fetch &lt;remote&gt; </a:t>
            </a:r>
            <a:endParaRPr lang="en-CA" sz="4000" dirty="0">
              <a:latin typeface="Consolas"/>
              <a:cs typeface="Consolas"/>
            </a:endParaRPr>
          </a:p>
        </p:txBody>
      </p:sp>
      <p:sp>
        <p:nvSpPr>
          <p:cNvPr id="9" name="Rounded Rectangle 8"/>
          <p:cNvSpPr/>
          <p:nvPr/>
        </p:nvSpPr>
        <p:spPr>
          <a:xfrm>
            <a:off x="1744180" y="5573512"/>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pull &lt;remote&gt; </a:t>
            </a:r>
            <a:endParaRPr lang="en-CA" sz="4000" dirty="0">
              <a:latin typeface="Consolas"/>
              <a:cs typeface="Consolas"/>
            </a:endParaRPr>
          </a:p>
        </p:txBody>
      </p:sp>
      <p:sp>
        <p:nvSpPr>
          <p:cNvPr id="10" name="Rounded Rectangle 9"/>
          <p:cNvSpPr/>
          <p:nvPr/>
        </p:nvSpPr>
        <p:spPr>
          <a:xfrm>
            <a:off x="1744180" y="8742162"/>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push &lt;remote&gt; &lt;branch&gt;  </a:t>
            </a:r>
            <a:endParaRPr lang="en-CA" sz="4000" dirty="0">
              <a:latin typeface="Consolas"/>
              <a:cs typeface="Consolas"/>
            </a:endParaRPr>
          </a:p>
        </p:txBody>
      </p:sp>
      <p:sp>
        <p:nvSpPr>
          <p:cNvPr id="11" name="Rounded Rectangle 10"/>
          <p:cNvSpPr/>
          <p:nvPr/>
        </p:nvSpPr>
        <p:spPr>
          <a:xfrm>
            <a:off x="1744180" y="12042374"/>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push &lt;remote&gt; --force</a:t>
            </a:r>
            <a:endParaRPr lang="en-CA" sz="4000" dirty="0">
              <a:latin typeface="Consolas"/>
              <a:cs typeface="Consolas"/>
            </a:endParaRPr>
          </a:p>
        </p:txBody>
      </p:sp>
    </p:spTree>
    <p:extLst>
      <p:ext uri="{BB962C8B-B14F-4D97-AF65-F5344CB8AC3E}">
        <p14:creationId xmlns:p14="http://schemas.microsoft.com/office/powerpoint/2010/main" val="884306460"/>
      </p:ext>
    </p:extLst>
  </p:cSld>
  <p:clrMapOvr>
    <a:masterClrMapping/>
  </p:clrMapOvr>
  <p:transition xmlns:p14="http://schemas.microsoft.com/office/powerpoint/2010/main" spd="med"/>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a:spLocks/>
          </p:cNvSpPr>
          <p:nvPr/>
        </p:nvSpPr>
        <p:spPr>
          <a:xfrm>
            <a:off x="673101" y="1619250"/>
            <a:ext cx="23044149" cy="1000125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err="1" smtClean="0">
                <a:solidFill>
                  <a:srgbClr val="A37113"/>
                </a:solidFill>
                <a:latin typeface="Consolas"/>
                <a:cs typeface="Consolas"/>
              </a:rPr>
              <a:t>git</a:t>
            </a:r>
            <a:r>
              <a:rPr lang="en-US" sz="4000" dirty="0" smtClean="0">
                <a:solidFill>
                  <a:srgbClr val="A37113"/>
                </a:solidFill>
                <a:latin typeface="Consolas"/>
                <a:cs typeface="Consolas"/>
              </a:rPr>
              <a:t> branch</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A branch represents an independent line of development </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The </a:t>
            </a:r>
            <a:r>
              <a:rPr lang="en-US" sz="3600" dirty="0" err="1" smtClean="0">
                <a:solidFill>
                  <a:schemeClr val="tx1">
                    <a:lumMod val="75000"/>
                  </a:schemeClr>
                </a:solidFill>
                <a:latin typeface="+mj-lt"/>
                <a:cs typeface="Trade Gothic Next LT Pro Lt" pitchFamily="34" charset="0"/>
              </a:rPr>
              <a:t>git</a:t>
            </a:r>
            <a:r>
              <a:rPr lang="en-US" sz="3600" dirty="0" smtClean="0">
                <a:solidFill>
                  <a:schemeClr val="tx1">
                    <a:lumMod val="75000"/>
                  </a:schemeClr>
                </a:solidFill>
                <a:latin typeface="+mj-lt"/>
                <a:cs typeface="Trade Gothic Next LT Pro Lt" pitchFamily="34" charset="0"/>
              </a:rPr>
              <a:t> branch command lets you list, create, delete, and rename branches </a:t>
            </a:r>
          </a:p>
          <a:p>
            <a:pPr marL="1479550" lvl="2" indent="-742950" algn="l">
              <a:spcBef>
                <a:spcPct val="25000"/>
              </a:spcBef>
              <a:buSzPct val="75000"/>
              <a:buFont typeface="Courier New"/>
              <a:buChar char="o"/>
            </a:pPr>
            <a:endParaRPr lang="en-US" sz="3600" dirty="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4000" dirty="0" smtClean="0">
              <a:solidFill>
                <a:srgbClr val="A37113"/>
              </a:solidFill>
              <a:latin typeface="Consolas"/>
              <a:cs typeface="Consolas"/>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Branching and merging in GIT is very easy and allows for more efficient workflows </a:t>
            </a: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
        <p:nvSpPr>
          <p:cNvPr id="6" name="Rounded Rectangle 5"/>
          <p:cNvSpPr/>
          <p:nvPr/>
        </p:nvSpPr>
        <p:spPr>
          <a:xfrm>
            <a:off x="1744180" y="4521793"/>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branch</a:t>
            </a:r>
            <a:endParaRPr lang="en-CA" sz="4000" dirty="0">
              <a:latin typeface="Consolas"/>
              <a:cs typeface="Consolas"/>
            </a:endParaRPr>
          </a:p>
        </p:txBody>
      </p:sp>
      <p:sp>
        <p:nvSpPr>
          <p:cNvPr id="7" name="Rounded Rectangle 6"/>
          <p:cNvSpPr/>
          <p:nvPr/>
        </p:nvSpPr>
        <p:spPr>
          <a:xfrm>
            <a:off x="1744180" y="5944193"/>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branch &lt;branch&gt;</a:t>
            </a:r>
            <a:endParaRPr lang="en-CA" sz="4000" dirty="0">
              <a:latin typeface="Consolas"/>
              <a:cs typeface="Consolas"/>
            </a:endParaRPr>
          </a:p>
        </p:txBody>
      </p:sp>
      <p:sp>
        <p:nvSpPr>
          <p:cNvPr id="8" name="Rounded Rectangle 7"/>
          <p:cNvSpPr/>
          <p:nvPr/>
        </p:nvSpPr>
        <p:spPr>
          <a:xfrm>
            <a:off x="1744180" y="7430093"/>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branch –d &lt;branch&gt;</a:t>
            </a:r>
            <a:endParaRPr lang="en-CA" sz="4000" dirty="0">
              <a:latin typeface="Consolas"/>
              <a:cs typeface="Consolas"/>
            </a:endParaRPr>
          </a:p>
        </p:txBody>
      </p:sp>
      <p:sp>
        <p:nvSpPr>
          <p:cNvPr id="12" name="Rounded Rectangle 11"/>
          <p:cNvSpPr/>
          <p:nvPr/>
        </p:nvSpPr>
        <p:spPr>
          <a:xfrm>
            <a:off x="1744180" y="9032675"/>
            <a:ext cx="9209570" cy="725091"/>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CA" sz="4000" dirty="0" err="1" smtClean="0">
                <a:latin typeface="Consolas"/>
                <a:cs typeface="Consolas"/>
              </a:rPr>
              <a:t>git</a:t>
            </a:r>
            <a:r>
              <a:rPr lang="en-CA" sz="4000" dirty="0" smtClean="0">
                <a:latin typeface="Consolas"/>
                <a:cs typeface="Consolas"/>
              </a:rPr>
              <a:t> branch –m &lt;branch&gt; </a:t>
            </a:r>
            <a:endParaRPr lang="en-CA" sz="4000" dirty="0">
              <a:latin typeface="Consolas"/>
              <a:cs typeface="Consolas"/>
            </a:endParaRPr>
          </a:p>
        </p:txBody>
      </p:sp>
    </p:spTree>
    <p:extLst>
      <p:ext uri="{BB962C8B-B14F-4D97-AF65-F5344CB8AC3E}">
        <p14:creationId xmlns:p14="http://schemas.microsoft.com/office/powerpoint/2010/main" val="2767156820"/>
      </p:ext>
    </p:extLst>
  </p:cSld>
  <p:clrMapOvr>
    <a:masterClrMapping/>
  </p:clrMapOvr>
  <p:transition xmlns:p14="http://schemas.microsoft.com/office/powerpoint/2010/main" spd="med"/>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Pull request</a:t>
            </a:r>
            <a:endParaRPr lang="en-US" dirty="0"/>
          </a:p>
        </p:txBody>
      </p:sp>
      <p:sp>
        <p:nvSpPr>
          <p:cNvPr id="4" name="Content Placeholder 1"/>
          <p:cNvSpPr txBox="1">
            <a:spLocks/>
          </p:cNvSpPr>
          <p:nvPr/>
        </p:nvSpPr>
        <p:spPr>
          <a:xfrm>
            <a:off x="673101" y="2963140"/>
            <a:ext cx="22790149"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What it is?</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Allows a developer to notify team members that they have completed a feature </a:t>
            </a:r>
          </a:p>
          <a:p>
            <a:pPr marL="1479550" lvl="2" indent="-742950" algn="l">
              <a:spcBef>
                <a:spcPct val="25000"/>
              </a:spcBef>
              <a:buSzPct val="75000"/>
              <a:buFont typeface="Courier New"/>
              <a:buChar char="o"/>
            </a:pPr>
            <a:r>
              <a:rPr lang="en-US" sz="3600" dirty="0" smtClean="0">
                <a:solidFill>
                  <a:schemeClr val="tx1">
                    <a:lumMod val="75000"/>
                  </a:schemeClr>
                </a:solidFill>
                <a:latin typeface="+mj-lt"/>
                <a:cs typeface="Trade Gothic Next LT Pro Lt" pitchFamily="34" charset="0"/>
              </a:rPr>
              <a:t>Once their feature branch is ready, the developer files a pull request via their </a:t>
            </a:r>
            <a:r>
              <a:rPr lang="en-US" sz="3600" dirty="0" err="1" smtClean="0">
                <a:solidFill>
                  <a:schemeClr val="tx1">
                    <a:lumMod val="75000"/>
                  </a:schemeClr>
                </a:solidFill>
                <a:latin typeface="+mj-lt"/>
                <a:cs typeface="Trade Gothic Next LT Pro Lt" pitchFamily="34" charset="0"/>
              </a:rPr>
              <a:t>Bitbucket</a:t>
            </a:r>
            <a:r>
              <a:rPr lang="en-US" sz="3600" dirty="0" smtClean="0">
                <a:solidFill>
                  <a:schemeClr val="tx1">
                    <a:lumMod val="75000"/>
                  </a:schemeClr>
                </a:solidFill>
                <a:latin typeface="+mj-lt"/>
                <a:cs typeface="Trade Gothic Next LT Pro Lt" pitchFamily="34" charset="0"/>
              </a:rPr>
              <a:t> account</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It’s a dedicated forum for discussing the proposed feature.</a:t>
            </a:r>
          </a:p>
          <a:p>
            <a:pPr marL="1479550" lvl="2" indent="-74295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If there are any problems with the changes, teammates can post feedback in the pull request and even </a:t>
            </a:r>
            <a:r>
              <a:rPr lang="en-US" sz="3600" dirty="0" err="1" smtClean="0">
                <a:solidFill>
                  <a:schemeClr val="tx1">
                    <a:lumMod val="75000"/>
                  </a:schemeClr>
                </a:solidFill>
                <a:cs typeface="Trade Gothic Next LT Pro Lt" pitchFamily="34" charset="0"/>
              </a:rPr>
              <a:t>tewak</a:t>
            </a:r>
            <a:r>
              <a:rPr lang="en-US" sz="3600" dirty="0" smtClean="0">
                <a:solidFill>
                  <a:schemeClr val="tx1">
                    <a:lumMod val="75000"/>
                  </a:schemeClr>
                </a:solidFill>
                <a:cs typeface="Trade Gothic Next LT Pro Lt" pitchFamily="34" charset="0"/>
              </a:rPr>
              <a:t> the feature by pushing follow-up commits </a:t>
            </a:r>
            <a:endParaRPr lang="en-US" sz="3600" dirty="0">
              <a:solidFill>
                <a:schemeClr val="tx1">
                  <a:lumMod val="75000"/>
                </a:schemeClr>
              </a:solidFill>
              <a:cs typeface="Trade Gothic Next LT Pro Lt" pitchFamily="34" charset="0"/>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Tree>
    <p:extLst>
      <p:ext uri="{BB962C8B-B14F-4D97-AF65-F5344CB8AC3E}">
        <p14:creationId xmlns:p14="http://schemas.microsoft.com/office/powerpoint/2010/main" val="1634805055"/>
      </p:ext>
    </p:extLst>
  </p:cSld>
  <p:clrMapOvr>
    <a:masterClrMapping/>
  </p:clrMapOvr>
  <p:transition xmlns:p14="http://schemas.microsoft.com/office/powerpoint/2010/main" spd="med"/>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Pull request</a:t>
            </a:r>
            <a:endParaRPr lang="en-US" dirty="0"/>
          </a:p>
        </p:txBody>
      </p:sp>
      <p:sp>
        <p:nvSpPr>
          <p:cNvPr id="4" name="Content Placeholder 1"/>
          <p:cNvSpPr txBox="1">
            <a:spLocks/>
          </p:cNvSpPr>
          <p:nvPr/>
        </p:nvSpPr>
        <p:spPr>
          <a:xfrm>
            <a:off x="673101" y="2963140"/>
            <a:ext cx="22790149"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Steps: </a:t>
            </a:r>
          </a:p>
          <a:p>
            <a:pPr marL="1479550" lvl="2" indent="-742950" algn="l">
              <a:spcBef>
                <a:spcPct val="25000"/>
              </a:spcBef>
              <a:buSzPct val="75000"/>
              <a:buFont typeface="+mj-lt"/>
              <a:buAutoNum type="arabicPeriod"/>
            </a:pPr>
            <a:r>
              <a:rPr lang="en-US" sz="3600" dirty="0" smtClean="0">
                <a:solidFill>
                  <a:schemeClr val="tx1">
                    <a:lumMod val="75000"/>
                  </a:schemeClr>
                </a:solidFill>
                <a:latin typeface="+mj-lt"/>
                <a:cs typeface="Trade Gothic Next LT Pro Lt" pitchFamily="34" charset="0"/>
              </a:rPr>
              <a:t>A developer </a:t>
            </a:r>
            <a:r>
              <a:rPr lang="en-US" sz="3600" b="1" dirty="0" smtClean="0">
                <a:solidFill>
                  <a:schemeClr val="accent2">
                    <a:lumMod val="75000"/>
                  </a:schemeClr>
                </a:solidFill>
                <a:latin typeface="+mj-lt"/>
                <a:cs typeface="Trade Gothic Next LT Pro Lt" pitchFamily="34" charset="0"/>
              </a:rPr>
              <a:t>creates the feature </a:t>
            </a:r>
            <a:r>
              <a:rPr lang="en-US" sz="3600" dirty="0" smtClean="0">
                <a:solidFill>
                  <a:schemeClr val="tx1">
                    <a:lumMod val="75000"/>
                  </a:schemeClr>
                </a:solidFill>
                <a:latin typeface="+mj-lt"/>
                <a:cs typeface="Trade Gothic Next LT Pro Lt" pitchFamily="34" charset="0"/>
              </a:rPr>
              <a:t>in a dedicated branch in their local repo. </a:t>
            </a:r>
          </a:p>
          <a:p>
            <a:pPr marL="1479550" lvl="2" indent="-742950" algn="l">
              <a:spcBef>
                <a:spcPct val="25000"/>
              </a:spcBef>
              <a:buSzPct val="75000"/>
              <a:buFont typeface="+mj-lt"/>
              <a:buAutoNum type="arabicPeriod"/>
            </a:pPr>
            <a:r>
              <a:rPr lang="en-US" sz="3600" dirty="0" smtClean="0">
                <a:solidFill>
                  <a:schemeClr val="tx1">
                    <a:lumMod val="75000"/>
                  </a:schemeClr>
                </a:solidFill>
                <a:latin typeface="+mj-lt"/>
                <a:cs typeface="Trade Gothic Next LT Pro Lt" pitchFamily="34" charset="0"/>
              </a:rPr>
              <a:t>The developer </a:t>
            </a:r>
            <a:r>
              <a:rPr lang="en-US" sz="3600" b="1" dirty="0" smtClean="0">
                <a:solidFill>
                  <a:schemeClr val="accent4">
                    <a:lumMod val="75000"/>
                  </a:schemeClr>
                </a:solidFill>
                <a:latin typeface="+mj-lt"/>
                <a:cs typeface="Trade Gothic Next LT Pro Lt" pitchFamily="34" charset="0"/>
              </a:rPr>
              <a:t>pushes the branch</a:t>
            </a:r>
            <a:r>
              <a:rPr lang="en-US" sz="3600" dirty="0" smtClean="0">
                <a:solidFill>
                  <a:srgbClr val="51868F"/>
                </a:solidFill>
                <a:latin typeface="+mj-lt"/>
                <a:cs typeface="Trade Gothic Next LT Pro Lt" pitchFamily="34" charset="0"/>
              </a:rPr>
              <a:t> </a:t>
            </a:r>
            <a:r>
              <a:rPr lang="en-US" sz="3600" dirty="0" smtClean="0">
                <a:solidFill>
                  <a:schemeClr val="tx1">
                    <a:lumMod val="75000"/>
                  </a:schemeClr>
                </a:solidFill>
                <a:latin typeface="+mj-lt"/>
                <a:cs typeface="Trade Gothic Next LT Pro Lt" pitchFamily="34" charset="0"/>
              </a:rPr>
              <a:t>to a public </a:t>
            </a:r>
            <a:r>
              <a:rPr lang="en-US" sz="3600" dirty="0" err="1" smtClean="0">
                <a:solidFill>
                  <a:schemeClr val="tx1">
                    <a:lumMod val="75000"/>
                  </a:schemeClr>
                </a:solidFill>
                <a:latin typeface="+mj-lt"/>
                <a:cs typeface="Trade Gothic Next LT Pro Lt" pitchFamily="34" charset="0"/>
              </a:rPr>
              <a:t>Bitbucket</a:t>
            </a:r>
            <a:r>
              <a:rPr lang="en-US" sz="3600" dirty="0" smtClean="0">
                <a:solidFill>
                  <a:schemeClr val="tx1">
                    <a:lumMod val="75000"/>
                  </a:schemeClr>
                </a:solidFill>
                <a:latin typeface="+mj-lt"/>
                <a:cs typeface="Trade Gothic Next LT Pro Lt" pitchFamily="34" charset="0"/>
              </a:rPr>
              <a:t> repository </a:t>
            </a:r>
          </a:p>
          <a:p>
            <a:pPr marL="1479550" lvl="2" indent="-742950" algn="l">
              <a:spcBef>
                <a:spcPct val="25000"/>
              </a:spcBef>
              <a:buSzPct val="75000"/>
              <a:buFont typeface="+mj-lt"/>
              <a:buAutoNum type="arabicPeriod"/>
            </a:pPr>
            <a:r>
              <a:rPr lang="en-US" sz="3600" dirty="0" smtClean="0">
                <a:solidFill>
                  <a:schemeClr val="tx1">
                    <a:lumMod val="75000"/>
                  </a:schemeClr>
                </a:solidFill>
                <a:cs typeface="Trade Gothic Next LT Pro Lt" pitchFamily="34" charset="0"/>
              </a:rPr>
              <a:t>The developer </a:t>
            </a:r>
            <a:r>
              <a:rPr lang="en-US" sz="3600" b="1" dirty="0" smtClean="0">
                <a:solidFill>
                  <a:srgbClr val="51868F"/>
                </a:solidFill>
                <a:cs typeface="Trade Gothic Next LT Pro Lt" pitchFamily="34" charset="0"/>
              </a:rPr>
              <a:t>files a pull request </a:t>
            </a:r>
            <a:r>
              <a:rPr lang="en-US" sz="3600" dirty="0" smtClean="0">
                <a:solidFill>
                  <a:schemeClr val="tx1">
                    <a:lumMod val="75000"/>
                  </a:schemeClr>
                </a:solidFill>
                <a:cs typeface="Trade Gothic Next LT Pro Lt" pitchFamily="34" charset="0"/>
              </a:rPr>
              <a:t>via </a:t>
            </a:r>
            <a:r>
              <a:rPr lang="en-US" sz="3600" dirty="0" err="1" smtClean="0">
                <a:solidFill>
                  <a:schemeClr val="tx1">
                    <a:lumMod val="75000"/>
                  </a:schemeClr>
                </a:solidFill>
                <a:cs typeface="Trade Gothic Next LT Pro Lt" pitchFamily="34" charset="0"/>
              </a:rPr>
              <a:t>Bitbucket</a:t>
            </a:r>
            <a:endParaRPr lang="en-US" sz="3600" dirty="0" smtClean="0">
              <a:solidFill>
                <a:schemeClr val="tx1">
                  <a:lumMod val="75000"/>
                </a:schemeClr>
              </a:solidFill>
              <a:cs typeface="Trade Gothic Next LT Pro Lt" pitchFamily="34" charset="0"/>
            </a:endParaRPr>
          </a:p>
          <a:p>
            <a:pPr marL="1479550" lvl="2" indent="-742950" algn="l">
              <a:spcBef>
                <a:spcPct val="25000"/>
              </a:spcBef>
              <a:buSzPct val="75000"/>
              <a:buFont typeface="+mj-lt"/>
              <a:buAutoNum type="arabicPeriod"/>
            </a:pPr>
            <a:r>
              <a:rPr lang="en-US" sz="3600" dirty="0" smtClean="0">
                <a:solidFill>
                  <a:schemeClr val="tx1">
                    <a:lumMod val="75000"/>
                  </a:schemeClr>
                </a:solidFill>
                <a:cs typeface="Trade Gothic Next LT Pro Lt" pitchFamily="34" charset="0"/>
              </a:rPr>
              <a:t>The rest of the team </a:t>
            </a:r>
            <a:r>
              <a:rPr lang="en-US" sz="3600" b="1" dirty="0" smtClean="0">
                <a:solidFill>
                  <a:schemeClr val="accent3">
                    <a:lumMod val="75000"/>
                  </a:schemeClr>
                </a:solidFill>
                <a:cs typeface="Trade Gothic Next LT Pro Lt" pitchFamily="34" charset="0"/>
              </a:rPr>
              <a:t>reviews the code, discusses it, and alters it</a:t>
            </a:r>
            <a:r>
              <a:rPr lang="en-US" sz="3600" dirty="0" smtClean="0">
                <a:solidFill>
                  <a:schemeClr val="tx1">
                    <a:lumMod val="75000"/>
                  </a:schemeClr>
                </a:solidFill>
                <a:cs typeface="Trade Gothic Next LT Pro Lt" pitchFamily="34" charset="0"/>
              </a:rPr>
              <a:t>. </a:t>
            </a:r>
          </a:p>
          <a:p>
            <a:pPr marL="1479550" lvl="2" indent="-742950" algn="l">
              <a:spcBef>
                <a:spcPct val="25000"/>
              </a:spcBef>
              <a:buSzPct val="75000"/>
              <a:buFont typeface="+mj-lt"/>
              <a:buAutoNum type="arabicPeriod"/>
            </a:pPr>
            <a:r>
              <a:rPr lang="en-US" sz="3600" dirty="0" smtClean="0">
                <a:solidFill>
                  <a:schemeClr val="tx1">
                    <a:lumMod val="75000"/>
                  </a:schemeClr>
                </a:solidFill>
                <a:cs typeface="Trade Gothic Next LT Pro Lt" pitchFamily="34" charset="0"/>
              </a:rPr>
              <a:t>The project maintainer </a:t>
            </a:r>
            <a:r>
              <a:rPr lang="en-US" sz="3600" b="1" dirty="0" smtClean="0">
                <a:solidFill>
                  <a:schemeClr val="accent6">
                    <a:lumMod val="75000"/>
                  </a:schemeClr>
                </a:solidFill>
                <a:cs typeface="Trade Gothic Next LT Pro Lt" pitchFamily="34" charset="0"/>
              </a:rPr>
              <a:t>merges the feature </a:t>
            </a:r>
            <a:r>
              <a:rPr lang="en-US" sz="3600" dirty="0" smtClean="0">
                <a:solidFill>
                  <a:schemeClr val="tx1">
                    <a:lumMod val="75000"/>
                  </a:schemeClr>
                </a:solidFill>
                <a:cs typeface="Trade Gothic Next LT Pro Lt" pitchFamily="34" charset="0"/>
              </a:rPr>
              <a:t>into the official repository and closes the pull request </a:t>
            </a: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Tree>
    <p:extLst>
      <p:ext uri="{BB962C8B-B14F-4D97-AF65-F5344CB8AC3E}">
        <p14:creationId xmlns:p14="http://schemas.microsoft.com/office/powerpoint/2010/main" val="1364300753"/>
      </p:ext>
    </p:extLst>
  </p:cSld>
  <p:clrMapOvr>
    <a:masterClrMapping/>
  </p:clrMapOvr>
  <p:transition xmlns:p14="http://schemas.microsoft.com/office/powerpoint/2010/main" spd="med"/>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Choosing a workflow style</a:t>
            </a:r>
            <a:endParaRPr lang="en-US" dirty="0"/>
          </a:p>
        </p:txBody>
      </p:sp>
      <p:sp>
        <p:nvSpPr>
          <p:cNvPr id="4" name="Content Placeholder 1"/>
          <p:cNvSpPr txBox="1">
            <a:spLocks/>
          </p:cNvSpPr>
          <p:nvPr/>
        </p:nvSpPr>
        <p:spPr>
          <a:xfrm>
            <a:off x="673101" y="2963140"/>
            <a:ext cx="22790149"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To Branch or Not to Branch</a:t>
            </a:r>
          </a:p>
          <a:p>
            <a:pPr marL="1308100" lvl="2" indent="-571500" algn="l">
              <a:spcBef>
                <a:spcPct val="25000"/>
              </a:spcBef>
              <a:buSzPct val="75000"/>
              <a:buFont typeface="Courier New"/>
              <a:buChar char="o"/>
            </a:pPr>
            <a:r>
              <a:rPr lang="en-US" sz="3600" dirty="0" smtClean="0">
                <a:solidFill>
                  <a:schemeClr val="tx1">
                    <a:lumMod val="75000"/>
                  </a:schemeClr>
                </a:solidFill>
                <a:latin typeface="+mj-lt"/>
                <a:cs typeface="Consolas"/>
              </a:rPr>
              <a:t>Every development team is different and there is no one single way to set up workflow with GIT</a:t>
            </a:r>
          </a:p>
          <a:p>
            <a:pPr marL="1308100" lvl="2" indent="-571500" algn="l">
              <a:spcBef>
                <a:spcPct val="25000"/>
              </a:spcBef>
              <a:buSzPct val="75000"/>
              <a:buFont typeface="Courier New"/>
              <a:buChar char="o"/>
            </a:pPr>
            <a:r>
              <a:rPr lang="en-US" sz="3600" dirty="0" smtClean="0">
                <a:solidFill>
                  <a:schemeClr val="tx1">
                    <a:lumMod val="75000"/>
                  </a:schemeClr>
                </a:solidFill>
                <a:latin typeface="+mj-lt"/>
                <a:cs typeface="Consolas"/>
              </a:rPr>
              <a:t>This said NTG strongly recommends the </a:t>
            </a:r>
            <a:r>
              <a:rPr lang="en-US" sz="3600" dirty="0" err="1" smtClean="0">
                <a:solidFill>
                  <a:schemeClr val="tx1">
                    <a:lumMod val="75000"/>
                  </a:schemeClr>
                </a:solidFill>
                <a:latin typeface="+mj-lt"/>
                <a:cs typeface="Consolas"/>
              </a:rPr>
              <a:t>GITFlow</a:t>
            </a:r>
            <a:r>
              <a:rPr lang="en-US" sz="3600" dirty="0" smtClean="0">
                <a:solidFill>
                  <a:schemeClr val="tx1">
                    <a:lumMod val="75000"/>
                  </a:schemeClr>
                </a:solidFill>
                <a:latin typeface="+mj-lt"/>
                <a:cs typeface="Consolas"/>
              </a:rPr>
              <a:t> as published by </a:t>
            </a:r>
            <a:r>
              <a:rPr lang="en-US" sz="3600" dirty="0" err="1" smtClean="0">
                <a:solidFill>
                  <a:schemeClr val="tx1">
                    <a:lumMod val="75000"/>
                  </a:schemeClr>
                </a:solidFill>
                <a:latin typeface="+mj-lt"/>
                <a:cs typeface="Consolas"/>
              </a:rPr>
              <a:t>Atlassian</a:t>
            </a:r>
            <a:endParaRPr lang="en-US" sz="3600" dirty="0">
              <a:solidFill>
                <a:schemeClr val="tx1">
                  <a:lumMod val="75000"/>
                </a:schemeClr>
              </a:solidFill>
              <a:latin typeface="+mj-lt"/>
              <a:cs typeface="Consolas"/>
            </a:endParaRPr>
          </a:p>
          <a:p>
            <a:pPr marL="1308100" lvl="2" indent="-571500" algn="l">
              <a:spcBef>
                <a:spcPct val="25000"/>
              </a:spcBef>
              <a:buSzPct val="75000"/>
              <a:buFont typeface="Courier New"/>
              <a:buChar char="o"/>
            </a:pPr>
            <a:r>
              <a:rPr lang="en-US" sz="3600" dirty="0" smtClean="0">
                <a:solidFill>
                  <a:schemeClr val="tx1">
                    <a:lumMod val="75000"/>
                  </a:schemeClr>
                </a:solidFill>
                <a:cs typeface="Trade Gothic Next LT Pro Lt" pitchFamily="34" charset="0"/>
              </a:rPr>
              <a:t>Additional reading on the topic: </a:t>
            </a:r>
          </a:p>
          <a:p>
            <a:pPr marL="2044700" lvl="3" indent="-571500" algn="l">
              <a:spcBef>
                <a:spcPct val="25000"/>
              </a:spcBef>
              <a:buSzPct val="75000"/>
              <a:buFont typeface="Wingdings" charset="2"/>
              <a:buChar char="Ø"/>
            </a:pPr>
            <a:r>
              <a:rPr lang="en-US" sz="3600" dirty="0" smtClean="0">
                <a:solidFill>
                  <a:schemeClr val="accent3">
                    <a:lumMod val="75000"/>
                  </a:schemeClr>
                </a:solidFill>
                <a:cs typeface="Trade Gothic Next LT Pro Lt" pitchFamily="34" charset="0"/>
              </a:rPr>
              <a:t>http://</a:t>
            </a:r>
            <a:r>
              <a:rPr lang="en-US" sz="3600" dirty="0" err="1" smtClean="0">
                <a:solidFill>
                  <a:schemeClr val="accent3">
                    <a:lumMod val="75000"/>
                  </a:schemeClr>
                </a:solidFill>
                <a:cs typeface="Trade Gothic Next LT Pro Lt" pitchFamily="34" charset="0"/>
              </a:rPr>
              <a:t>nvie.com</a:t>
            </a:r>
            <a:r>
              <a:rPr lang="en-US" sz="3600" dirty="0" smtClean="0">
                <a:solidFill>
                  <a:schemeClr val="accent3">
                    <a:lumMod val="75000"/>
                  </a:schemeClr>
                </a:solidFill>
                <a:cs typeface="Trade Gothic Next LT Pro Lt" pitchFamily="34" charset="0"/>
              </a:rPr>
              <a:t>/posts/a-successful-</a:t>
            </a:r>
            <a:r>
              <a:rPr lang="en-US" sz="3600" dirty="0" err="1" smtClean="0">
                <a:solidFill>
                  <a:schemeClr val="accent3">
                    <a:lumMod val="75000"/>
                  </a:schemeClr>
                </a:solidFill>
                <a:cs typeface="Trade Gothic Next LT Pro Lt" pitchFamily="34" charset="0"/>
              </a:rPr>
              <a:t>git</a:t>
            </a:r>
            <a:r>
              <a:rPr lang="en-US" sz="3600" dirty="0" smtClean="0">
                <a:solidFill>
                  <a:schemeClr val="accent3">
                    <a:lumMod val="75000"/>
                  </a:schemeClr>
                </a:solidFill>
                <a:cs typeface="Trade Gothic Next LT Pro Lt" pitchFamily="34" charset="0"/>
              </a:rPr>
              <a:t>-branching-model/</a:t>
            </a:r>
          </a:p>
          <a:p>
            <a:pPr marL="2044700" lvl="3" indent="-571500" algn="l">
              <a:spcBef>
                <a:spcPct val="25000"/>
              </a:spcBef>
              <a:buSzPct val="75000"/>
              <a:buFont typeface="Wingdings" charset="2"/>
              <a:buChar char="Ø"/>
            </a:pPr>
            <a:r>
              <a:rPr lang="en-US" sz="3600" dirty="0" smtClean="0">
                <a:solidFill>
                  <a:schemeClr val="accent3">
                    <a:lumMod val="75000"/>
                  </a:schemeClr>
                </a:solidFill>
                <a:cs typeface="Trade Gothic Next LT Pro Lt" pitchFamily="34" charset="0"/>
              </a:rPr>
              <a:t>https://</a:t>
            </a:r>
            <a:r>
              <a:rPr lang="en-US" sz="3600" dirty="0" err="1" smtClean="0">
                <a:solidFill>
                  <a:schemeClr val="accent3">
                    <a:lumMod val="75000"/>
                  </a:schemeClr>
                </a:solidFill>
                <a:cs typeface="Trade Gothic Next LT Pro Lt" pitchFamily="34" charset="0"/>
              </a:rPr>
              <a:t>www.atlassian.com</a:t>
            </a:r>
            <a:r>
              <a:rPr lang="en-US" sz="3600" dirty="0" smtClean="0">
                <a:solidFill>
                  <a:schemeClr val="accent3">
                    <a:lumMod val="75000"/>
                  </a:schemeClr>
                </a:solidFill>
                <a:cs typeface="Trade Gothic Next LT Pro Lt" pitchFamily="34" charset="0"/>
              </a:rPr>
              <a:t>/</a:t>
            </a:r>
            <a:r>
              <a:rPr lang="en-US" sz="3600" dirty="0" err="1" smtClean="0">
                <a:solidFill>
                  <a:schemeClr val="accent3">
                    <a:lumMod val="75000"/>
                  </a:schemeClr>
                </a:solidFill>
                <a:cs typeface="Trade Gothic Next LT Pro Lt" pitchFamily="34" charset="0"/>
              </a:rPr>
              <a:t>git</a:t>
            </a:r>
            <a:r>
              <a:rPr lang="en-US" sz="3600" dirty="0" smtClean="0">
                <a:solidFill>
                  <a:schemeClr val="accent3">
                    <a:lumMod val="75000"/>
                  </a:schemeClr>
                </a:solidFill>
                <a:cs typeface="Trade Gothic Next LT Pro Lt" pitchFamily="34" charset="0"/>
              </a:rPr>
              <a:t>/tutorials/comparing-workflows</a:t>
            </a: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Tree>
    <p:extLst>
      <p:ext uri="{BB962C8B-B14F-4D97-AF65-F5344CB8AC3E}">
        <p14:creationId xmlns:p14="http://schemas.microsoft.com/office/powerpoint/2010/main" val="1699139119"/>
      </p:ext>
    </p:extLst>
  </p:cSld>
  <p:clrMapOvr>
    <a:masterClrMapping/>
  </p:clrMapOvr>
  <p:transition xmlns:p14="http://schemas.microsoft.com/office/powerpoint/2010/main" spd="med"/>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GO DO IT</a:t>
            </a:r>
            <a:endParaRPr lang="en-US" sz="8000" dirty="0"/>
          </a:p>
        </p:txBody>
      </p:sp>
      <p:sp>
        <p:nvSpPr>
          <p:cNvPr id="10" name="Rectangle 3"/>
          <p:cNvSpPr>
            <a:spLocks noGrp="1" noChangeArrowheads="1"/>
          </p:cNvSpPr>
          <p:nvPr>
            <p:ph type="body" idx="1"/>
          </p:nvPr>
        </p:nvSpPr>
        <p:spPr>
          <a:xfrm>
            <a:off x="932874" y="4924357"/>
            <a:ext cx="11227376" cy="4641710"/>
          </a:xfrm>
        </p:spPr>
        <p:txBody>
          <a:bodyPr>
            <a:noAutofit/>
          </a:bodyPr>
          <a:lstStyle/>
          <a:p>
            <a:pPr eaLnBrk="1" hangingPunct="1"/>
            <a:r>
              <a:rPr lang="en-US" sz="4400" b="1" dirty="0" smtClean="0">
                <a:solidFill>
                  <a:srgbClr val="434746"/>
                </a:solidFill>
                <a:latin typeface="+mj-lt"/>
                <a:cs typeface="Trade Gothic Next LT Pro Lt" pitchFamily="34" charset="0"/>
              </a:rPr>
              <a:t>GIT with Command Line and </a:t>
            </a:r>
            <a:r>
              <a:rPr lang="en-US" sz="4400" b="1" dirty="0" err="1" smtClean="0">
                <a:solidFill>
                  <a:srgbClr val="434746"/>
                </a:solidFill>
                <a:latin typeface="+mj-lt"/>
                <a:cs typeface="Trade Gothic Next LT Pro Lt" pitchFamily="34" charset="0"/>
              </a:rPr>
              <a:t>SourceTree</a:t>
            </a:r>
            <a:endParaRPr lang="en-US" sz="4400" dirty="0">
              <a:solidFill>
                <a:srgbClr val="7D1102"/>
              </a:solidFill>
              <a:latin typeface="+mj-lt"/>
              <a:cs typeface="Trade Gothic Next LT Pro Lt" pitchFamily="34" charset="0"/>
            </a:endParaRPr>
          </a:p>
        </p:txBody>
      </p:sp>
      <p:sp>
        <p:nvSpPr>
          <p:cNvPr id="7" name="TextBox 6"/>
          <p:cNvSpPr txBox="1"/>
          <p:nvPr/>
        </p:nvSpPr>
        <p:spPr>
          <a:xfrm>
            <a:off x="2889250" y="4978330"/>
            <a:ext cx="5429250"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5400" dirty="0" smtClean="0">
                <a:solidFill>
                  <a:srgbClr val="7D1102"/>
                </a:solidFill>
                <a:cs typeface="Trade Gothic Next LT Pro Lt" pitchFamily="34" charset="0"/>
              </a:rPr>
              <a:t>Demo</a:t>
            </a:r>
            <a:endParaRPr lang="en-US" sz="5400" dirty="0">
              <a:solidFill>
                <a:srgbClr val="7D1102"/>
              </a:solidFill>
              <a:cs typeface="Trade Gothic Next LT Pro Lt" pitchFamily="34" charset="0"/>
            </a:endParaRPr>
          </a:p>
        </p:txBody>
      </p:sp>
      <p:pic>
        <p:nvPicPr>
          <p:cNvPr id="3" name="Picture 2" descr="a59a44b1a383ad42e195fa34f0ad2756f46c77a2.png"/>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12598400" y="1803400"/>
            <a:ext cx="9944100" cy="9944100"/>
          </a:xfrm>
          <a:prstGeom prst="rect">
            <a:avLst/>
          </a:prstGeom>
        </p:spPr>
      </p:pic>
    </p:spTree>
    <p:extLst>
      <p:ext uri="{BB962C8B-B14F-4D97-AF65-F5344CB8AC3E}">
        <p14:creationId xmlns:p14="http://schemas.microsoft.com/office/powerpoint/2010/main" val="3148508833"/>
      </p:ext>
    </p:extLst>
  </p:cSld>
  <p:clrMapOvr>
    <a:masterClrMapping/>
  </p:clrMapOvr>
  <p:transition xmlns:p14="http://schemas.microsoft.com/office/powerpoint/2010/main" spd="med"/>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lstStyle/>
          <a:p>
            <a:pPr lvl="0"/>
            <a:r>
              <a:rPr lang="en-CA" dirty="0" smtClean="0"/>
              <a:t>Conclusion</a:t>
            </a:r>
            <a:endParaRPr dirty="0"/>
          </a:p>
        </p:txBody>
      </p:sp>
      <p:pic>
        <p:nvPicPr>
          <p:cNvPr id="5" name="Picture 4" descr="HTML5_logo_and_wordmark.svg.png"/>
          <p:cNvPicPr>
            <a:picLocks noChangeAspect="1"/>
          </p:cNvPicPr>
          <p:nvPr/>
        </p:nvPicPr>
        <p:blipFill>
          <a:blip r:embed="rId2">
            <a:alphaModFix amt="47000"/>
            <a:extLst>
              <a:ext uri="{28A0092B-C50C-407E-A947-70E740481C1C}">
                <a14:useLocalDpi xmlns:a14="http://schemas.microsoft.com/office/drawing/2010/main" val="0"/>
              </a:ext>
            </a:extLst>
          </a:blip>
          <a:stretch>
            <a:fillRect/>
          </a:stretch>
        </p:blipFill>
        <p:spPr>
          <a:xfrm>
            <a:off x="9340272" y="4851976"/>
            <a:ext cx="6373091" cy="6373091"/>
          </a:xfrm>
          <a:prstGeom prst="rect">
            <a:avLst/>
          </a:prstGeom>
        </p:spPr>
      </p:pic>
      <p:pic>
        <p:nvPicPr>
          <p:cNvPr id="6" name="Picture 5" descr="css3-logo.png"/>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16157863" y="4851976"/>
            <a:ext cx="6350000" cy="6350000"/>
          </a:xfrm>
          <a:prstGeom prst="rect">
            <a:avLst/>
          </a:prstGeom>
        </p:spPr>
      </p:pic>
      <p:pic>
        <p:nvPicPr>
          <p:cNvPr id="7" name="Picture 6" descr="9455413519_javascript.png"/>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2314864" y="5567218"/>
            <a:ext cx="4635500" cy="5319788"/>
          </a:xfrm>
          <a:prstGeom prst="rect">
            <a:avLst/>
          </a:prstGeom>
        </p:spPr>
      </p:pic>
    </p:spTree>
    <p:extLst>
      <p:ext uri="{BB962C8B-B14F-4D97-AF65-F5344CB8AC3E}">
        <p14:creationId xmlns:p14="http://schemas.microsoft.com/office/powerpoint/2010/main" val="11590474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Course conclusion</a:t>
            </a:r>
            <a:endParaRPr lang="en-US" dirty="0"/>
          </a:p>
        </p:txBody>
      </p:sp>
      <p:sp>
        <p:nvSpPr>
          <p:cNvPr id="4" name="Content Placeholder 1"/>
          <p:cNvSpPr txBox="1">
            <a:spLocks/>
          </p:cNvSpPr>
          <p:nvPr/>
        </p:nvSpPr>
        <p:spPr>
          <a:xfrm>
            <a:off x="673101" y="2963140"/>
            <a:ext cx="22790149" cy="92923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Laying out a Page with HTML5</a:t>
            </a:r>
          </a:p>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How We Got Here</a:t>
            </a:r>
          </a:p>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Sections and </a:t>
            </a:r>
            <a:r>
              <a:rPr lang="en-US" sz="4000" dirty="0" err="1" smtClean="0">
                <a:solidFill>
                  <a:schemeClr val="accent5">
                    <a:lumMod val="75000"/>
                  </a:schemeClr>
                </a:solidFill>
                <a:latin typeface="+mj-lt"/>
                <a:cs typeface="Consolas"/>
              </a:rPr>
              <a:t>Artcles</a:t>
            </a:r>
            <a:r>
              <a:rPr lang="en-US" sz="4000" dirty="0" smtClean="0">
                <a:solidFill>
                  <a:schemeClr val="accent5">
                    <a:lumMod val="75000"/>
                  </a:schemeClr>
                </a:solidFill>
                <a:latin typeface="+mj-lt"/>
                <a:cs typeface="Consolas"/>
              </a:rPr>
              <a:t> </a:t>
            </a:r>
          </a:p>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HTML5 Audio and Video </a:t>
            </a:r>
          </a:p>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HTML5 Forms </a:t>
            </a:r>
          </a:p>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HTML5 Web Storage</a:t>
            </a:r>
          </a:p>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HTML5 Canvas </a:t>
            </a:r>
          </a:p>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Integrated APIs </a:t>
            </a:r>
          </a:p>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CSS3 </a:t>
            </a:r>
          </a:p>
          <a:p>
            <a:pPr marL="571500" lvl="1" indent="-571500" algn="l">
              <a:spcBef>
                <a:spcPct val="25000"/>
              </a:spcBef>
              <a:buSzPct val="75000"/>
              <a:buFont typeface="Arial"/>
              <a:buChar char="•"/>
            </a:pPr>
            <a:r>
              <a:rPr lang="en-US" sz="4000" dirty="0" smtClean="0">
                <a:solidFill>
                  <a:schemeClr val="accent5">
                    <a:lumMod val="75000"/>
                  </a:schemeClr>
                </a:solidFill>
                <a:latin typeface="+mj-lt"/>
                <a:cs typeface="Consolas"/>
              </a:rPr>
              <a:t>Introduction to </a:t>
            </a:r>
            <a:r>
              <a:rPr lang="en-US" sz="4000" dirty="0" err="1" smtClean="0">
                <a:solidFill>
                  <a:schemeClr val="accent5">
                    <a:lumMod val="75000"/>
                  </a:schemeClr>
                </a:solidFill>
                <a:latin typeface="+mj-lt"/>
                <a:cs typeface="Consolas"/>
              </a:rPr>
              <a:t>JQuery</a:t>
            </a:r>
            <a:r>
              <a:rPr lang="en-US" sz="4000" dirty="0" smtClean="0">
                <a:solidFill>
                  <a:schemeClr val="accent5">
                    <a:lumMod val="75000"/>
                  </a:schemeClr>
                </a:solidFill>
                <a:latin typeface="+mj-lt"/>
                <a:cs typeface="Consolas"/>
              </a:rPr>
              <a:t> </a:t>
            </a:r>
            <a:endParaRPr lang="en-US" sz="3600" dirty="0">
              <a:solidFill>
                <a:schemeClr val="tx1">
                  <a:lumMod val="75000"/>
                </a:schemeClr>
              </a:solidFill>
              <a:cs typeface="Trade Gothic Next LT Pro Lt" pitchFamily="34" charset="0"/>
            </a:endParaRPr>
          </a:p>
          <a:p>
            <a:pPr marL="0" indent="0" algn="l">
              <a:spcBef>
                <a:spcPct val="25000"/>
              </a:spcBef>
              <a:buSzPct val="75000"/>
              <a:buNone/>
            </a:pPr>
            <a:endParaRPr lang="en-US" sz="3600" dirty="0">
              <a:solidFill>
                <a:schemeClr val="accent5">
                  <a:lumMod val="75000"/>
                </a:schemeClr>
              </a:solidFill>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479550" lvl="2" indent="-742950" algn="l">
              <a:spcBef>
                <a:spcPct val="25000"/>
              </a:spcBef>
              <a:buSzPct val="75000"/>
              <a:buFont typeface="Courier New"/>
              <a:buChar char="o"/>
            </a:pPr>
            <a:endParaRPr lang="en-US" sz="3600" dirty="0" smtClean="0">
              <a:solidFill>
                <a:schemeClr val="tx1">
                  <a:lumMod val="75000"/>
                </a:schemeClr>
              </a:solidFill>
              <a:latin typeface="+mj-lt"/>
              <a:cs typeface="Trade Gothic Next LT Pro Lt" pitchFamily="34" charset="0"/>
            </a:endParaRPr>
          </a:p>
          <a:p>
            <a:pPr marL="1308100" lvl="2" indent="-571500" algn="l">
              <a:spcBef>
                <a:spcPct val="25000"/>
              </a:spcBef>
              <a:buSzPct val="75000"/>
              <a:buFont typeface="Arial"/>
              <a:buChar char="•"/>
            </a:pPr>
            <a:endParaRPr lang="en-US" sz="4000" dirty="0">
              <a:solidFill>
                <a:srgbClr val="3E3E3E"/>
              </a:solidFill>
              <a:cs typeface="Trade Gothic Next LT Pro Lt" pitchFamily="34" charset="0"/>
            </a:endParaRPr>
          </a:p>
          <a:p>
            <a:pPr marL="736600" lvl="2" indent="0" algn="l">
              <a:spcBef>
                <a:spcPct val="25000"/>
              </a:spcBef>
              <a:buSzPct val="75000"/>
              <a:buNone/>
            </a:pPr>
            <a:r>
              <a:rPr lang="en-US" sz="4000" dirty="0" smtClean="0">
                <a:solidFill>
                  <a:schemeClr val="tx1">
                    <a:lumMod val="75000"/>
                  </a:schemeClr>
                </a:solidFill>
                <a:cs typeface="Trade Gothic Next LT Pro Lt" pitchFamily="34" charset="0"/>
              </a:rPr>
              <a:t> </a:t>
            </a:r>
            <a:endParaRPr lang="en-US" sz="4000" dirty="0">
              <a:solidFill>
                <a:schemeClr val="tx1">
                  <a:lumMod val="75000"/>
                </a:schemeClr>
              </a:solidFill>
              <a:cs typeface="Trade Gothic Next LT Pro Lt" pitchFamily="34" charset="0"/>
            </a:endParaRPr>
          </a:p>
          <a:p>
            <a:pPr marL="0" algn="l">
              <a:spcBef>
                <a:spcPct val="25000"/>
              </a:spcBef>
              <a:buSzPct val="75000"/>
              <a:buFont typeface="Arial"/>
              <a:buChar char="•"/>
            </a:pPr>
            <a:endParaRPr lang="en-US" sz="4000" dirty="0" smtClean="0">
              <a:solidFill>
                <a:srgbClr val="7D1102"/>
              </a:solidFill>
              <a:cs typeface="Trade Gothic Next LT Pro Lt" pitchFamily="34" charset="0"/>
            </a:endParaRPr>
          </a:p>
        </p:txBody>
      </p:sp>
    </p:spTree>
    <p:extLst>
      <p:ext uri="{BB962C8B-B14F-4D97-AF65-F5344CB8AC3E}">
        <p14:creationId xmlns:p14="http://schemas.microsoft.com/office/powerpoint/2010/main" val="1215679496"/>
      </p:ext>
    </p:extLst>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t>
            </a:r>
            <a:endParaRPr lang="en-US" dirty="0"/>
          </a:p>
        </p:txBody>
      </p:sp>
      <p:sp>
        <p:nvSpPr>
          <p:cNvPr id="3" name="Text Placeholder 2"/>
          <p:cNvSpPr>
            <a:spLocks noGrp="1"/>
          </p:cNvSpPr>
          <p:nvPr>
            <p:ph type="body" idx="1"/>
          </p:nvPr>
        </p:nvSpPr>
        <p:spPr>
          <a:xfrm>
            <a:off x="673100" y="3157682"/>
            <a:ext cx="11518900" cy="846281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a web page is a document </a:t>
            </a:r>
          </a:p>
          <a:p>
            <a:pPr indent="-630000" eaLnBrk="1" hangingPunct="1">
              <a:lnSpc>
                <a:spcPct val="100000"/>
              </a:lnSpc>
            </a:pPr>
            <a:r>
              <a:rPr lang="en-US" sz="4000" dirty="0" smtClean="0">
                <a:solidFill>
                  <a:schemeClr val="accent5">
                    <a:lumMod val="75000"/>
                  </a:schemeClr>
                </a:solidFill>
                <a:cs typeface="Trade Gothic Next LT Pro Lt" pitchFamily="34" charset="0"/>
              </a:rPr>
              <a:t>can displayed in the browser widow or as the HTML source </a:t>
            </a:r>
          </a:p>
          <a:p>
            <a:pPr indent="-630000" eaLnBrk="1" hangingPunct="1">
              <a:lnSpc>
                <a:spcPct val="100000"/>
              </a:lnSpc>
            </a:pPr>
            <a:r>
              <a:rPr lang="en-US" sz="4000" dirty="0" smtClean="0">
                <a:solidFill>
                  <a:schemeClr val="accent5">
                    <a:lumMod val="75000"/>
                  </a:schemeClr>
                </a:solidFill>
                <a:cs typeface="Trade Gothic Next LT Pro Lt" pitchFamily="34" charset="0"/>
              </a:rPr>
              <a:t>the DOM provides another way to represent, store, and manipulate the document </a:t>
            </a:r>
          </a:p>
          <a:p>
            <a:pPr indent="-630000" eaLnBrk="1" hangingPunct="1">
              <a:lnSpc>
                <a:spcPct val="100000"/>
              </a:lnSpc>
            </a:pPr>
            <a:r>
              <a:rPr lang="en-US" sz="4000" dirty="0" smtClean="0">
                <a:solidFill>
                  <a:schemeClr val="accent5">
                    <a:lumMod val="75000"/>
                  </a:schemeClr>
                </a:solidFill>
                <a:cs typeface="Trade Gothic Next LT Pro Lt" pitchFamily="34" charset="0"/>
              </a:rPr>
              <a:t>object oriented representation of the web page and it can be modified with a scripting language like JavaScript</a:t>
            </a:r>
          </a:p>
        </p:txBody>
      </p:sp>
      <p:pic>
        <p:nvPicPr>
          <p:cNvPr id="4" name="Picture 3" descr="2000px-JKDOM.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1146" y="3157682"/>
            <a:ext cx="7041253" cy="9378950"/>
          </a:xfrm>
          <a:prstGeom prst="rect">
            <a:avLst/>
          </a:prstGeom>
        </p:spPr>
      </p:pic>
    </p:spTree>
    <p:extLst>
      <p:ext uri="{BB962C8B-B14F-4D97-AF65-F5344CB8AC3E}">
        <p14:creationId xmlns:p14="http://schemas.microsoft.com/office/powerpoint/2010/main" val="4166888040"/>
      </p:ext>
    </p:extLst>
  </p:cSld>
  <p:clrMapOvr>
    <a:masterClrMapping/>
  </p:clrMapOvr>
  <p:transition xmlns:p14="http://schemas.microsoft.com/office/powerpoint/2010/main" spd="med"/>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69850"/>
            <a:ext cx="23050500" cy="3429000"/>
          </a:xfrm>
        </p:spPr>
        <p:txBody>
          <a:bodyPr/>
          <a:lstStyle/>
          <a:p>
            <a:r>
              <a:rPr lang="en-US" dirty="0" smtClean="0"/>
              <a:t>Survey time</a:t>
            </a:r>
            <a:endParaRPr lang="en-US" dirty="0"/>
          </a:p>
        </p:txBody>
      </p:sp>
      <p:sp>
        <p:nvSpPr>
          <p:cNvPr id="4" name="Content Placeholder 1"/>
          <p:cNvSpPr txBox="1">
            <a:spLocks/>
          </p:cNvSpPr>
          <p:nvPr/>
        </p:nvSpPr>
        <p:spPr>
          <a:xfrm>
            <a:off x="1593851" y="5334000"/>
            <a:ext cx="21075649" cy="2370860"/>
          </a:xfrm>
          <a:prstGeom prst="rect">
            <a:avLst/>
          </a:prstGeom>
        </p:spPr>
        <p:txBody>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lvl="1" indent="0">
              <a:spcBef>
                <a:spcPct val="25000"/>
              </a:spcBef>
              <a:buSzPct val="75000"/>
              <a:buNone/>
            </a:pPr>
            <a:r>
              <a:rPr lang="en-US" sz="7200" dirty="0" smtClean="0">
                <a:solidFill>
                  <a:schemeClr val="accent3">
                    <a:lumMod val="75000"/>
                  </a:schemeClr>
                </a:solidFill>
                <a:latin typeface="+mj-lt"/>
                <a:cs typeface="Consolas"/>
              </a:rPr>
              <a:t>http://</a:t>
            </a:r>
            <a:r>
              <a:rPr lang="en-US" sz="7200" dirty="0" err="1" smtClean="0">
                <a:solidFill>
                  <a:schemeClr val="accent3">
                    <a:lumMod val="75000"/>
                  </a:schemeClr>
                </a:solidFill>
                <a:latin typeface="+mj-lt"/>
                <a:cs typeface="Consolas"/>
              </a:rPr>
              <a:t>www.metricsthatmatter.com</a:t>
            </a:r>
            <a:r>
              <a:rPr lang="en-US" sz="7200" dirty="0" smtClean="0">
                <a:solidFill>
                  <a:schemeClr val="accent3">
                    <a:lumMod val="75000"/>
                  </a:schemeClr>
                </a:solidFill>
                <a:latin typeface="+mj-lt"/>
                <a:cs typeface="Consolas"/>
              </a:rPr>
              <a:t>/toronto01</a:t>
            </a:r>
            <a:endParaRPr lang="en-US" sz="7200" dirty="0">
              <a:solidFill>
                <a:schemeClr val="accent3">
                  <a:lumMod val="75000"/>
                </a:schemeClr>
              </a:solidFill>
              <a:cs typeface="Trade Gothic Next LT Pro Lt" pitchFamily="34" charset="0"/>
            </a:endParaRPr>
          </a:p>
          <a:p>
            <a:pPr marL="736600" lvl="2" indent="0" algn="l">
              <a:spcBef>
                <a:spcPct val="25000"/>
              </a:spcBef>
              <a:buSzPct val="75000"/>
              <a:buNone/>
            </a:pPr>
            <a:r>
              <a:rPr lang="en-US" sz="7200" dirty="0" smtClean="0">
                <a:solidFill>
                  <a:schemeClr val="accent3">
                    <a:lumMod val="75000"/>
                  </a:schemeClr>
                </a:solidFill>
                <a:cs typeface="Trade Gothic Next LT Pro Lt" pitchFamily="34" charset="0"/>
              </a:rPr>
              <a:t> </a:t>
            </a:r>
            <a:endParaRPr lang="en-US" sz="7200" dirty="0">
              <a:solidFill>
                <a:schemeClr val="accent3">
                  <a:lumMod val="75000"/>
                </a:schemeClr>
              </a:solidFill>
              <a:cs typeface="Trade Gothic Next LT Pro Lt" pitchFamily="34" charset="0"/>
            </a:endParaRPr>
          </a:p>
          <a:p>
            <a:pPr marL="0" algn="l">
              <a:spcBef>
                <a:spcPct val="25000"/>
              </a:spcBef>
              <a:buSzPct val="75000"/>
              <a:buFont typeface="Arial"/>
              <a:buChar char="•"/>
            </a:pPr>
            <a:endParaRPr lang="en-US" sz="7200" dirty="0" smtClean="0">
              <a:solidFill>
                <a:schemeClr val="accent3">
                  <a:lumMod val="75000"/>
                </a:schemeClr>
              </a:solidFill>
              <a:cs typeface="Trade Gothic Next LT Pro Lt" pitchFamily="34" charset="0"/>
            </a:endParaRPr>
          </a:p>
        </p:txBody>
      </p:sp>
    </p:spTree>
    <p:extLst>
      <p:ext uri="{BB962C8B-B14F-4D97-AF65-F5344CB8AC3E}">
        <p14:creationId xmlns:p14="http://schemas.microsoft.com/office/powerpoint/2010/main" val="1585180601"/>
      </p:ext>
    </p:extLst>
  </p:cSld>
  <p:clrMapOvr>
    <a:masterClrMapping/>
  </p:clrMapOvr>
  <p:transition xmlns:p14="http://schemas.microsoft.com/office/powerpoint/2010/main" spd="med"/>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 </a:t>
            </a:r>
            <a:endParaRPr lang="en-US" dirty="0"/>
          </a:p>
        </p:txBody>
      </p:sp>
      <p:sp>
        <p:nvSpPr>
          <p:cNvPr id="3" name="Text Placeholder 2"/>
          <p:cNvSpPr>
            <a:spLocks noGrp="1"/>
          </p:cNvSpPr>
          <p:nvPr>
            <p:ph type="body" idx="1"/>
          </p:nvPr>
        </p:nvSpPr>
        <p:spPr>
          <a:xfrm>
            <a:off x="2990850" y="3010445"/>
            <a:ext cx="3041650" cy="990600"/>
          </a:xfrm>
        </p:spPr>
        <p:txBody>
          <a:bodyPr>
            <a:normAutofit fontScale="92500" lnSpcReduction="10000"/>
          </a:bodyPr>
          <a:lstStyle/>
          <a:p>
            <a:pPr marL="0" indent="0">
              <a:buNone/>
            </a:pPr>
            <a:r>
              <a:rPr lang="en-US" dirty="0" err="1" smtClean="0"/>
              <a:t>Flanagen</a:t>
            </a:r>
            <a:endParaRPr lang="en-US" dirty="0"/>
          </a:p>
        </p:txBody>
      </p:sp>
      <p:pic>
        <p:nvPicPr>
          <p:cNvPr id="4" name="Picture 4" descr="book1"/>
          <p:cNvPicPr>
            <a:picLocks noChangeAspect="1" noChangeArrowheads="1"/>
          </p:cNvPicPr>
          <p:nvPr/>
        </p:nvPicPr>
        <p:blipFill>
          <a:blip r:embed="rId2" cstate="print"/>
          <a:srcRect/>
          <a:stretch>
            <a:fillRect/>
          </a:stretch>
        </p:blipFill>
        <p:spPr bwMode="auto">
          <a:xfrm>
            <a:off x="2482850" y="4890045"/>
            <a:ext cx="4706907" cy="7683500"/>
          </a:xfrm>
          <a:prstGeom prst="rect">
            <a:avLst/>
          </a:prstGeom>
          <a:noFill/>
          <a:ln w="9525">
            <a:noFill/>
            <a:miter lim="800000"/>
            <a:headEnd/>
            <a:tailEnd/>
          </a:ln>
        </p:spPr>
      </p:pic>
      <p:pic>
        <p:nvPicPr>
          <p:cNvPr id="5" name="Picture 5" descr="book2"/>
          <p:cNvPicPr>
            <a:picLocks noChangeAspect="1" noChangeArrowheads="1"/>
          </p:cNvPicPr>
          <p:nvPr/>
        </p:nvPicPr>
        <p:blipFill>
          <a:blip r:embed="rId3" cstate="print"/>
          <a:srcRect/>
          <a:stretch>
            <a:fillRect/>
          </a:stretch>
        </p:blipFill>
        <p:spPr bwMode="auto">
          <a:xfrm>
            <a:off x="8083550" y="4264482"/>
            <a:ext cx="7156450" cy="8618521"/>
          </a:xfrm>
          <a:prstGeom prst="rect">
            <a:avLst/>
          </a:prstGeom>
          <a:noFill/>
          <a:ln w="9525">
            <a:noFill/>
            <a:miter lim="800000"/>
            <a:headEnd/>
            <a:tailEnd/>
          </a:ln>
        </p:spPr>
      </p:pic>
      <p:pic>
        <p:nvPicPr>
          <p:cNvPr id="6" name="Picture 6" descr="book3"/>
          <p:cNvPicPr>
            <a:picLocks noChangeAspect="1" noChangeArrowheads="1"/>
          </p:cNvPicPr>
          <p:nvPr/>
        </p:nvPicPr>
        <p:blipFill>
          <a:blip r:embed="rId4" cstate="print"/>
          <a:srcRect/>
          <a:stretch>
            <a:fillRect/>
          </a:stretch>
        </p:blipFill>
        <p:spPr bwMode="auto">
          <a:xfrm>
            <a:off x="16459200" y="4392651"/>
            <a:ext cx="6527800" cy="8490352"/>
          </a:xfrm>
          <a:prstGeom prst="rect">
            <a:avLst/>
          </a:prstGeom>
          <a:noFill/>
          <a:ln w="9525">
            <a:noFill/>
            <a:miter lim="800000"/>
            <a:headEnd/>
            <a:tailEnd/>
          </a:ln>
        </p:spPr>
      </p:pic>
      <p:sp>
        <p:nvSpPr>
          <p:cNvPr id="7" name="TextBox 6"/>
          <p:cNvSpPr txBox="1"/>
          <p:nvPr/>
        </p:nvSpPr>
        <p:spPr>
          <a:xfrm>
            <a:off x="9683750" y="3069728"/>
            <a:ext cx="32385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smtClean="0"/>
              <a:t>Hogan</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8" name="TextBox 7"/>
          <p:cNvSpPr txBox="1"/>
          <p:nvPr/>
        </p:nvSpPr>
        <p:spPr>
          <a:xfrm>
            <a:off x="19145250" y="3069728"/>
            <a:ext cx="339725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err="1" smtClean="0"/>
              <a:t>Crockford</a:t>
            </a:r>
            <a:endParaRPr lang="en-US" dirty="0"/>
          </a:p>
        </p:txBody>
      </p:sp>
    </p:spTree>
    <p:extLst>
      <p:ext uri="{BB962C8B-B14F-4D97-AF65-F5344CB8AC3E}">
        <p14:creationId xmlns:p14="http://schemas.microsoft.com/office/powerpoint/2010/main" val="1862364626"/>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p:spPr>
        <p:txBody>
          <a:bodyPr/>
          <a:lstStyle/>
          <a:p>
            <a:pPr lvl="0"/>
            <a:r>
              <a:rPr lang="en-US" dirty="0" smtClean="0"/>
              <a:t>Topics</a:t>
            </a:r>
            <a:endParaRPr dirty="0"/>
          </a:p>
        </p:txBody>
      </p:sp>
      <p:sp>
        <p:nvSpPr>
          <p:cNvPr id="37" name="Shape 37"/>
          <p:cNvSpPr>
            <a:spLocks noGrp="1"/>
          </p:cNvSpPr>
          <p:nvPr>
            <p:ph type="body" idx="1"/>
          </p:nvPr>
        </p:nvSpPr>
        <p:spPr>
          <a:xfrm>
            <a:off x="3651077" y="4133850"/>
            <a:ext cx="17303923" cy="8890000"/>
          </a:xfrm>
          <a:prstGeom prst="rect">
            <a:avLst/>
          </a:prstGeom>
        </p:spPr>
        <p:txBody>
          <a:bodyPr>
            <a:noAutofit/>
          </a:bodyPr>
          <a:lstStyle/>
          <a:p>
            <a:pPr lvl="0">
              <a:lnSpc>
                <a:spcPct val="50000"/>
              </a:lnSpc>
            </a:pPr>
            <a:r>
              <a:rPr lang="en-US" sz="4000" dirty="0" smtClean="0">
                <a:solidFill>
                  <a:srgbClr val="7D1102"/>
                </a:solidFill>
              </a:rPr>
              <a:t>About</a:t>
            </a:r>
            <a:endParaRPr lang="en-US" sz="4000" dirty="0">
              <a:solidFill>
                <a:srgbClr val="7D1102"/>
              </a:solidFill>
            </a:endParaRPr>
          </a:p>
          <a:p>
            <a:pPr lvl="0">
              <a:lnSpc>
                <a:spcPct val="50000"/>
              </a:lnSpc>
            </a:pPr>
            <a:r>
              <a:rPr lang="en-US" sz="4000" dirty="0" smtClean="0">
                <a:solidFill>
                  <a:srgbClr val="7D1102"/>
                </a:solidFill>
              </a:rPr>
              <a:t>Course Format </a:t>
            </a:r>
          </a:p>
          <a:p>
            <a:pPr lvl="0">
              <a:lnSpc>
                <a:spcPct val="50000"/>
              </a:lnSpc>
            </a:pPr>
            <a:r>
              <a:rPr lang="en-US" sz="4000" dirty="0" smtClean="0">
                <a:solidFill>
                  <a:srgbClr val="7D1102"/>
                </a:solidFill>
              </a:rPr>
              <a:t>Objectives </a:t>
            </a:r>
          </a:p>
          <a:p>
            <a:pPr lvl="0">
              <a:lnSpc>
                <a:spcPct val="50000"/>
              </a:lnSpc>
            </a:pPr>
            <a:r>
              <a:rPr lang="en-US" sz="4000" dirty="0" smtClean="0">
                <a:solidFill>
                  <a:srgbClr val="7D1102"/>
                </a:solidFill>
              </a:rPr>
              <a:t>Course Prerequisites</a:t>
            </a:r>
          </a:p>
          <a:p>
            <a:pPr lvl="0">
              <a:lnSpc>
                <a:spcPct val="50000"/>
              </a:lnSpc>
            </a:pPr>
            <a:r>
              <a:rPr lang="en-US" sz="4000" dirty="0" smtClean="0">
                <a:solidFill>
                  <a:srgbClr val="7D1102"/>
                </a:solidFill>
              </a:rPr>
              <a:t>Course Outline</a:t>
            </a:r>
          </a:p>
          <a:p>
            <a:pPr algn="l">
              <a:lnSpc>
                <a:spcPct val="50000"/>
              </a:lnSpc>
            </a:pPr>
            <a:r>
              <a:rPr lang="en-US" sz="4000" dirty="0">
                <a:solidFill>
                  <a:srgbClr val="7D1102"/>
                </a:solidFill>
              </a:rPr>
              <a:t>Development Environment Setup</a:t>
            </a:r>
          </a:p>
          <a:p>
            <a:pPr algn="l">
              <a:lnSpc>
                <a:spcPct val="50000"/>
              </a:lnSpc>
            </a:pPr>
            <a:r>
              <a:rPr lang="en-US" sz="4000" dirty="0">
                <a:solidFill>
                  <a:srgbClr val="7D1102"/>
                </a:solidFill>
              </a:rPr>
              <a:t>Understanding HTML5 </a:t>
            </a:r>
          </a:p>
          <a:p>
            <a:pPr lvl="0">
              <a:lnSpc>
                <a:spcPct val="50000"/>
              </a:lnSpc>
            </a:pPr>
            <a:endParaRPr lang="en-US" sz="4000" dirty="0" smtClean="0">
              <a:solidFill>
                <a:srgbClr val="7D1102"/>
              </a:solidFill>
            </a:endParaRPr>
          </a:p>
        </p:txBody>
      </p:sp>
    </p:spTree>
    <p:extLst>
      <p:ext uri="{BB962C8B-B14F-4D97-AF65-F5344CB8AC3E}">
        <p14:creationId xmlns:p14="http://schemas.microsoft.com/office/powerpoint/2010/main" val="27807244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TREE</a:t>
            </a:r>
            <a:endParaRPr lang="en-US" dirty="0"/>
          </a:p>
        </p:txBody>
      </p:sp>
      <p:sp>
        <p:nvSpPr>
          <p:cNvPr id="3" name="Text Placeholder 2"/>
          <p:cNvSpPr>
            <a:spLocks noGrp="1"/>
          </p:cNvSpPr>
          <p:nvPr>
            <p:ph type="body" idx="1"/>
          </p:nvPr>
        </p:nvSpPr>
        <p:spPr>
          <a:xfrm>
            <a:off x="673100" y="370032"/>
            <a:ext cx="7073900" cy="963756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Document Object Model (DOM) are organized in tree structures and can be addressed and manipulated by using methods on the object</a:t>
            </a:r>
          </a:p>
        </p:txBody>
      </p:sp>
      <p:graphicFrame>
        <p:nvGraphicFramePr>
          <p:cNvPr id="4" name="Diagram 3"/>
          <p:cNvGraphicFramePr/>
          <p:nvPr>
            <p:extLst>
              <p:ext uri="{D42A27DB-BD31-4B8C-83A1-F6EECF244321}">
                <p14:modId xmlns:p14="http://schemas.microsoft.com/office/powerpoint/2010/main" val="2288342604"/>
              </p:ext>
            </p:extLst>
          </p:nvPr>
        </p:nvGraphicFramePr>
        <p:xfrm>
          <a:off x="9658350" y="3358766"/>
          <a:ext cx="14065250" cy="9376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p:cNvSpPr/>
          <p:nvPr/>
        </p:nvSpPr>
        <p:spPr>
          <a:xfrm>
            <a:off x="673100" y="3924920"/>
            <a:ext cx="8632557" cy="8493920"/>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smtClean="0">
                <a:solidFill>
                  <a:srgbClr val="7D1102"/>
                </a:solidFill>
                <a:latin typeface="Consolas" pitchFamily="49" charset="0"/>
                <a:cs typeface="Consolas" pitchFamily="49" charset="0"/>
              </a:rPr>
              <a:t>&lt;!</a:t>
            </a:r>
            <a:r>
              <a:rPr lang="en-US" sz="3600" dirty="0" err="1" smtClean="0">
                <a:solidFill>
                  <a:srgbClr val="7D1102"/>
                </a:solidFill>
                <a:latin typeface="Consolas" pitchFamily="49" charset="0"/>
                <a:cs typeface="Consolas" pitchFamily="49" charset="0"/>
              </a:rPr>
              <a:t>doctype</a:t>
            </a:r>
            <a:r>
              <a:rPr lang="en-US" sz="3600" dirty="0" smtClean="0">
                <a:solidFill>
                  <a:srgbClr val="7D1102"/>
                </a:solidFill>
                <a:latin typeface="Consolas" pitchFamily="49" charset="0"/>
                <a:cs typeface="Consolas" pitchFamily="49" charset="0"/>
              </a:rPr>
              <a:t> html&gt;</a:t>
            </a:r>
          </a:p>
          <a:p>
            <a:pPr algn="l">
              <a:defRPr/>
            </a:pPr>
            <a:r>
              <a:rPr lang="en-US" sz="3600" dirty="0" smtClean="0">
                <a:solidFill>
                  <a:schemeClr val="accent5">
                    <a:lumMod val="75000"/>
                  </a:schemeClr>
                </a:solidFill>
                <a:latin typeface="Consolas" pitchFamily="49" charset="0"/>
                <a:cs typeface="Consolas" pitchFamily="49" charset="0"/>
              </a:rPr>
              <a:t>	&lt;html&gt;</a:t>
            </a:r>
          </a:p>
          <a:p>
            <a:pPr algn="l">
              <a:defRPr/>
            </a:pPr>
            <a:r>
              <a:rPr lang="en-US" sz="3600" dirty="0">
                <a:solidFill>
                  <a:schemeClr val="accent3">
                    <a:lumMod val="75000"/>
                  </a:schemeClr>
                </a:solidFill>
                <a:latin typeface="Consolas" pitchFamily="49" charset="0"/>
                <a:cs typeface="Consolas" pitchFamily="49" charset="0"/>
              </a:rPr>
              <a:t>	</a:t>
            </a:r>
            <a:r>
              <a:rPr lang="en-US" sz="3600" dirty="0" smtClean="0">
                <a:solidFill>
                  <a:schemeClr val="accent3">
                    <a:lumMod val="75000"/>
                  </a:schemeClr>
                </a:solidFill>
                <a:latin typeface="Consolas" pitchFamily="49" charset="0"/>
                <a:cs typeface="Consolas" pitchFamily="49" charset="0"/>
              </a:rPr>
              <a:t>&lt;head&gt;</a:t>
            </a:r>
          </a:p>
          <a:p>
            <a:pPr algn="l">
              <a:defRPr/>
            </a:pPr>
            <a:r>
              <a:rPr lang="en-US" sz="3600" dirty="0" smtClean="0">
                <a:solidFill>
                  <a:schemeClr val="accent3">
                    <a:lumMod val="75000"/>
                  </a:schemeClr>
                </a:solidFill>
                <a:latin typeface="Consolas" pitchFamily="49" charset="0"/>
                <a:cs typeface="Consolas" pitchFamily="49" charset="0"/>
              </a:rPr>
              <a:t>		&lt;meta charset=</a:t>
            </a:r>
            <a:r>
              <a:rPr lang="en-US" altLang="en-US" sz="3600" dirty="0">
                <a:solidFill>
                  <a:schemeClr val="accent3">
                    <a:lumMod val="75000"/>
                  </a:schemeClr>
                </a:solidFill>
                <a:cs typeface="Trade Gothic Next LT Pro Lt" pitchFamily="34" charset="0"/>
              </a:rPr>
              <a:t>"</a:t>
            </a:r>
            <a:r>
              <a:rPr lang="en-US" sz="3600" dirty="0" smtClean="0">
                <a:solidFill>
                  <a:schemeClr val="accent3">
                    <a:lumMod val="75000"/>
                  </a:schemeClr>
                </a:solidFill>
                <a:latin typeface="Consolas" pitchFamily="49" charset="0"/>
                <a:cs typeface="Consolas" pitchFamily="49" charset="0"/>
              </a:rPr>
              <a:t>UTF-8</a:t>
            </a:r>
            <a:r>
              <a:rPr lang="en-US" altLang="en-US" sz="3600" dirty="0">
                <a:solidFill>
                  <a:schemeClr val="accent3">
                    <a:lumMod val="75000"/>
                  </a:schemeClr>
                </a:solidFill>
                <a:cs typeface="Trade Gothic Next LT Pro Lt" pitchFamily="34" charset="0"/>
              </a:rPr>
              <a:t>"</a:t>
            </a:r>
            <a:r>
              <a:rPr lang="en-US" sz="3600" dirty="0" smtClean="0">
                <a:solidFill>
                  <a:schemeClr val="accent3">
                    <a:lumMod val="75000"/>
                  </a:schemeClr>
                </a:solidFill>
                <a:latin typeface="Consolas" pitchFamily="49" charset="0"/>
                <a:cs typeface="Consolas" pitchFamily="49" charset="0"/>
              </a:rPr>
              <a:t>&gt;</a:t>
            </a:r>
          </a:p>
          <a:p>
            <a:pPr algn="l">
              <a:defRPr/>
            </a:pPr>
            <a:r>
              <a:rPr lang="en-US" sz="3600" dirty="0">
                <a:solidFill>
                  <a:schemeClr val="accent1">
                    <a:lumMod val="75000"/>
                  </a:schemeClr>
                </a:solidFill>
                <a:latin typeface="Consolas" pitchFamily="49" charset="0"/>
                <a:cs typeface="Consolas" pitchFamily="49" charset="0"/>
              </a:rPr>
              <a:t>	</a:t>
            </a:r>
            <a:r>
              <a:rPr lang="en-US" sz="3600" dirty="0" smtClean="0">
                <a:solidFill>
                  <a:schemeClr val="accent1">
                    <a:lumMod val="75000"/>
                  </a:schemeClr>
                </a:solidFill>
                <a:latin typeface="Consolas" pitchFamily="49" charset="0"/>
                <a:cs typeface="Consolas" pitchFamily="49" charset="0"/>
              </a:rPr>
              <a:t>	&lt;title&gt;</a:t>
            </a:r>
            <a:r>
              <a:rPr lang="en-US" sz="3600" dirty="0" smtClean="0">
                <a:solidFill>
                  <a:schemeClr val="bg2">
                    <a:lumMod val="50000"/>
                  </a:schemeClr>
                </a:solidFill>
                <a:latin typeface="Consolas" pitchFamily="49" charset="0"/>
                <a:cs typeface="Consolas" pitchFamily="49" charset="0"/>
              </a:rPr>
              <a:t>Title text</a:t>
            </a:r>
            <a:r>
              <a:rPr lang="en-US" sz="3600" dirty="0" smtClean="0">
                <a:solidFill>
                  <a:schemeClr val="accent1">
                    <a:lumMod val="75000"/>
                  </a:schemeClr>
                </a:solidFill>
                <a:latin typeface="Consolas" pitchFamily="49" charset="0"/>
                <a:cs typeface="Consolas" pitchFamily="49" charset="0"/>
              </a:rPr>
              <a:t>&lt;/title&gt;</a:t>
            </a:r>
          </a:p>
          <a:p>
            <a:pPr algn="l">
              <a:defRPr/>
            </a:pPr>
            <a:r>
              <a:rPr lang="en-US" sz="3600" dirty="0" smtClean="0">
                <a:solidFill>
                  <a:srgbClr val="A37113"/>
                </a:solidFill>
                <a:latin typeface="Consolas" pitchFamily="49" charset="0"/>
                <a:cs typeface="Consolas" pitchFamily="49" charset="0"/>
              </a:rPr>
              <a:t>	&lt;/head&gt;</a:t>
            </a:r>
          </a:p>
          <a:p>
            <a:pPr algn="l">
              <a:defRPr/>
            </a:pPr>
            <a:r>
              <a:rPr lang="en-US" sz="3600" dirty="0" smtClean="0">
                <a:solidFill>
                  <a:srgbClr val="A37113"/>
                </a:solidFill>
                <a:latin typeface="Consolas" pitchFamily="49" charset="0"/>
                <a:cs typeface="Consolas" pitchFamily="49" charset="0"/>
              </a:rPr>
              <a:t>&lt;body&gt;</a:t>
            </a:r>
          </a:p>
          <a:p>
            <a:pPr algn="l">
              <a:defRPr/>
            </a:pPr>
            <a:r>
              <a:rPr lang="en-US" sz="3600" dirty="0" smtClean="0">
                <a:solidFill>
                  <a:srgbClr val="51868F"/>
                </a:solidFill>
                <a:latin typeface="Consolas" pitchFamily="49" charset="0"/>
                <a:cs typeface="Consolas" pitchFamily="49" charset="0"/>
              </a:rPr>
              <a:t>&lt;h1&gt;</a:t>
            </a:r>
            <a:r>
              <a:rPr lang="en-US" sz="3600" dirty="0" smtClean="0">
                <a:solidFill>
                  <a:srgbClr val="5A5A5A"/>
                </a:solidFill>
                <a:latin typeface="Consolas" pitchFamily="49" charset="0"/>
                <a:cs typeface="Consolas" pitchFamily="49" charset="0"/>
              </a:rPr>
              <a:t>Header One text</a:t>
            </a:r>
            <a:r>
              <a:rPr lang="en-US" sz="3600" dirty="0" smtClean="0">
                <a:solidFill>
                  <a:schemeClr val="accent1">
                    <a:lumMod val="75000"/>
                  </a:schemeClr>
                </a:solidFill>
                <a:latin typeface="Consolas" pitchFamily="49" charset="0"/>
                <a:cs typeface="Consolas" pitchFamily="49" charset="0"/>
              </a:rPr>
              <a:t>&lt;/h1&gt;</a:t>
            </a:r>
          </a:p>
          <a:p>
            <a:pPr algn="l">
              <a:defRPr/>
            </a:pPr>
            <a:r>
              <a:rPr lang="en-US" sz="3600" dirty="0" smtClean="0">
                <a:solidFill>
                  <a:srgbClr val="51868F"/>
                </a:solidFill>
                <a:latin typeface="Consolas" pitchFamily="49" charset="0"/>
                <a:cs typeface="Consolas" pitchFamily="49" charset="0"/>
              </a:rPr>
              <a:t>&lt;</a:t>
            </a:r>
            <a:r>
              <a:rPr lang="en-US" sz="3600" dirty="0" err="1" smtClean="0">
                <a:solidFill>
                  <a:srgbClr val="51868F"/>
                </a:solidFill>
                <a:latin typeface="Consolas" pitchFamily="49" charset="0"/>
                <a:cs typeface="Consolas" pitchFamily="49" charset="0"/>
              </a:rPr>
              <a:t>img</a:t>
            </a:r>
            <a:r>
              <a:rPr lang="en-US" sz="3600" dirty="0">
                <a:solidFill>
                  <a:srgbClr val="51868F"/>
                </a:solidFill>
                <a:latin typeface="Consolas" pitchFamily="49" charset="0"/>
                <a:cs typeface="Consolas" pitchFamily="49" charset="0"/>
              </a:rPr>
              <a:t> </a:t>
            </a:r>
            <a:r>
              <a:rPr lang="en-US" sz="3600" dirty="0" err="1" smtClean="0">
                <a:solidFill>
                  <a:srgbClr val="51868F"/>
                </a:solidFill>
                <a:latin typeface="Consolas" pitchFamily="49" charset="0"/>
                <a:cs typeface="Consolas" pitchFamily="49" charset="0"/>
              </a:rPr>
              <a:t>src</a:t>
            </a:r>
            <a:r>
              <a:rPr lang="en-US" sz="3600" dirty="0" smtClean="0">
                <a:solidFill>
                  <a:srgbClr val="51868F"/>
                </a:solidFill>
                <a:latin typeface="Consolas" pitchFamily="49" charset="0"/>
                <a:cs typeface="Consolas" pitchFamily="49" charset="0"/>
              </a:rPr>
              <a:t>=“</a:t>
            </a:r>
            <a:r>
              <a:rPr lang="en-US" sz="3600" dirty="0" err="1" smtClean="0">
                <a:solidFill>
                  <a:srgbClr val="51868F"/>
                </a:solidFill>
                <a:latin typeface="Consolas" pitchFamily="49" charset="0"/>
                <a:cs typeface="Consolas" pitchFamily="49" charset="0"/>
              </a:rPr>
              <a:t>smiley.gif</a:t>
            </a:r>
            <a:r>
              <a:rPr lang="en-US" sz="3600" dirty="0" smtClean="0">
                <a:solidFill>
                  <a:srgbClr val="51868F"/>
                </a:solidFill>
                <a:latin typeface="Consolas" pitchFamily="49" charset="0"/>
                <a:cs typeface="Consolas" pitchFamily="49" charset="0"/>
              </a:rPr>
              <a:t>” alt=“Smiley face”&gt;</a:t>
            </a:r>
            <a:r>
              <a:rPr lang="en-US" sz="3600" dirty="0" smtClean="0">
                <a:solidFill>
                  <a:srgbClr val="5A5A5A"/>
                </a:solidFill>
                <a:latin typeface="Consolas" pitchFamily="49" charset="0"/>
                <a:cs typeface="Consolas" pitchFamily="49" charset="0"/>
              </a:rPr>
              <a:t>	</a:t>
            </a:r>
          </a:p>
          <a:p>
            <a:pPr algn="l">
              <a:defRPr/>
            </a:pPr>
            <a:r>
              <a:rPr lang="en-US" sz="3600" dirty="0" smtClean="0">
                <a:solidFill>
                  <a:srgbClr val="51868F"/>
                </a:solidFill>
                <a:latin typeface="Consolas" pitchFamily="49" charset="0"/>
                <a:cs typeface="Consolas" pitchFamily="49" charset="0"/>
              </a:rPr>
              <a:t>&lt;p&gt;</a:t>
            </a:r>
          </a:p>
          <a:p>
            <a:pPr lvl="1" algn="l">
              <a:defRPr/>
            </a:pPr>
            <a:r>
              <a:rPr lang="en-US" sz="3600" dirty="0" smtClean="0">
                <a:solidFill>
                  <a:srgbClr val="51868F"/>
                </a:solidFill>
                <a:latin typeface="Consolas" pitchFamily="49" charset="0"/>
                <a:cs typeface="Consolas" pitchFamily="49" charset="0"/>
              </a:rPr>
              <a:t>&lt;</a:t>
            </a:r>
            <a:r>
              <a:rPr lang="en-US" sz="3600" dirty="0" err="1" smtClean="0">
                <a:solidFill>
                  <a:srgbClr val="51868F"/>
                </a:solidFill>
                <a:latin typeface="Consolas" pitchFamily="49" charset="0"/>
                <a:cs typeface="Consolas" pitchFamily="49" charset="0"/>
              </a:rPr>
              <a:t>em</a:t>
            </a:r>
            <a:r>
              <a:rPr lang="en-US" sz="3600" dirty="0" smtClean="0">
                <a:solidFill>
                  <a:srgbClr val="51868F"/>
                </a:solidFill>
                <a:latin typeface="Consolas" pitchFamily="49" charset="0"/>
                <a:cs typeface="Consolas" pitchFamily="49" charset="0"/>
              </a:rPr>
              <a:t>&gt;</a:t>
            </a:r>
            <a:r>
              <a:rPr lang="en-US" sz="3600" dirty="0" smtClean="0">
                <a:solidFill>
                  <a:srgbClr val="5A5A5A"/>
                </a:solidFill>
                <a:latin typeface="Consolas" pitchFamily="49" charset="0"/>
                <a:cs typeface="Consolas" pitchFamily="49" charset="0"/>
              </a:rPr>
              <a:t>Emphasized text</a:t>
            </a:r>
            <a:r>
              <a:rPr lang="en-US" sz="3600" dirty="0" smtClean="0">
                <a:solidFill>
                  <a:srgbClr val="51868F"/>
                </a:solidFill>
                <a:latin typeface="Consolas" pitchFamily="49" charset="0"/>
                <a:cs typeface="Consolas" pitchFamily="49" charset="0"/>
              </a:rPr>
              <a:t>&lt;/</a:t>
            </a:r>
            <a:r>
              <a:rPr lang="en-US" sz="3600" dirty="0" err="1" smtClean="0">
                <a:solidFill>
                  <a:srgbClr val="51868F"/>
                </a:solidFill>
                <a:latin typeface="Consolas" pitchFamily="49" charset="0"/>
                <a:cs typeface="Consolas" pitchFamily="49" charset="0"/>
              </a:rPr>
              <a:t>em</a:t>
            </a:r>
            <a:r>
              <a:rPr lang="en-US" sz="3600" dirty="0" smtClean="0">
                <a:solidFill>
                  <a:srgbClr val="51868F"/>
                </a:solidFill>
                <a:latin typeface="Consolas" pitchFamily="49" charset="0"/>
                <a:cs typeface="Consolas" pitchFamily="49" charset="0"/>
              </a:rPr>
              <a:t>&gt;</a:t>
            </a:r>
          </a:p>
          <a:p>
            <a:pPr lvl="1" algn="l">
              <a:defRPr/>
            </a:pPr>
            <a:r>
              <a:rPr lang="en-US" sz="3600" dirty="0" smtClean="0">
                <a:solidFill>
                  <a:srgbClr val="5A5A5A"/>
                </a:solidFill>
                <a:latin typeface="Consolas" pitchFamily="49" charset="0"/>
                <a:cs typeface="Consolas" pitchFamily="49" charset="0"/>
              </a:rPr>
              <a:t>Paragraph text </a:t>
            </a:r>
          </a:p>
          <a:p>
            <a:pPr algn="l">
              <a:defRPr/>
            </a:pPr>
            <a:r>
              <a:rPr lang="en-US" sz="3600" dirty="0" smtClean="0">
                <a:solidFill>
                  <a:srgbClr val="51868F"/>
                </a:solidFill>
                <a:latin typeface="Consolas" pitchFamily="49" charset="0"/>
                <a:cs typeface="Consolas" pitchFamily="49" charset="0"/>
              </a:rPr>
              <a:t>&lt;/p&gt;  </a:t>
            </a:r>
          </a:p>
          <a:p>
            <a:pPr algn="l">
              <a:defRPr/>
            </a:pPr>
            <a:r>
              <a:rPr lang="en-US" sz="3600" dirty="0" smtClean="0">
                <a:solidFill>
                  <a:srgbClr val="A37113"/>
                </a:solidFill>
                <a:latin typeface="Consolas" pitchFamily="49" charset="0"/>
                <a:cs typeface="Consolas" pitchFamily="49" charset="0"/>
              </a:rPr>
              <a:t>&lt;/body&gt; </a:t>
            </a:r>
          </a:p>
        </p:txBody>
      </p:sp>
      <p:sp>
        <p:nvSpPr>
          <p:cNvPr id="5" name="Right Arrow 4"/>
          <p:cNvSpPr/>
          <p:nvPr/>
        </p:nvSpPr>
        <p:spPr>
          <a:xfrm rot="18867301">
            <a:off x="8531224" y="9372601"/>
            <a:ext cx="2254250" cy="1270000"/>
          </a:xfrm>
          <a:prstGeom prst="righ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8" name="Right Arrow 7"/>
          <p:cNvSpPr/>
          <p:nvPr/>
        </p:nvSpPr>
        <p:spPr>
          <a:xfrm rot="8231782">
            <a:off x="8547011" y="10621865"/>
            <a:ext cx="2254250" cy="1270000"/>
          </a:xfrm>
          <a:prstGeom prst="righ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2552543713"/>
      </p:ext>
    </p:extLst>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Chrome’s </a:t>
            </a:r>
            <a:r>
              <a:rPr lang="en-US" dirty="0" err="1" smtClean="0"/>
              <a:t>Dev</a:t>
            </a:r>
            <a:r>
              <a:rPr lang="en-US" dirty="0" smtClean="0"/>
              <a:t> Tools</a:t>
            </a:r>
            <a:endParaRPr lang="en-US" dirty="0"/>
          </a:p>
        </p:txBody>
      </p:sp>
      <p:sp>
        <p:nvSpPr>
          <p:cNvPr id="3" name="Text Placeholder 2"/>
          <p:cNvSpPr>
            <a:spLocks noGrp="1"/>
          </p:cNvSpPr>
          <p:nvPr>
            <p:ph type="body" idx="1"/>
          </p:nvPr>
        </p:nvSpPr>
        <p:spPr>
          <a:xfrm>
            <a:off x="673100" y="3117850"/>
            <a:ext cx="11791043" cy="846281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Panels include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Elements</a:t>
            </a:r>
            <a:endParaRPr lang="en-US" sz="4000" dirty="0">
              <a:solidFill>
                <a:schemeClr val="bg2">
                  <a:lumMod val="50000"/>
                </a:schemeClr>
              </a:solidFill>
              <a:cs typeface="Trade Gothic Next LT Pro Lt" pitchFamily="34" charset="0"/>
            </a:endParaRP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Console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Sources</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Network</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Device Mode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Remote Debugging </a:t>
            </a:r>
          </a:p>
        </p:txBody>
      </p:sp>
      <p:pic>
        <p:nvPicPr>
          <p:cNvPr id="6" name="Picture 5" descr="Screen Shot 2015-11-09 at 12.19.08 PM + Slice 1 + Slice 1 Copy.png"/>
          <p:cNvPicPr>
            <a:picLocks noChangeAspect="1"/>
          </p:cNvPicPr>
          <p:nvPr/>
        </p:nvPicPr>
        <p:blipFill rotWithShape="1">
          <a:blip r:embed="rId2">
            <a:extLst>
              <a:ext uri="{28A0092B-C50C-407E-A947-70E740481C1C}">
                <a14:useLocalDpi xmlns:a14="http://schemas.microsoft.com/office/drawing/2010/main" val="0"/>
              </a:ext>
            </a:extLst>
          </a:blip>
          <a:srcRect b="31823"/>
          <a:stretch/>
        </p:blipFill>
        <p:spPr>
          <a:xfrm>
            <a:off x="11389592" y="3071668"/>
            <a:ext cx="10871200" cy="7541491"/>
          </a:xfrm>
          <a:prstGeom prst="rect">
            <a:avLst/>
          </a:prstGeom>
        </p:spPr>
      </p:pic>
      <p:pic>
        <p:nvPicPr>
          <p:cNvPr id="4" name="Picture 3" descr="Screen Shot 2015-11-09 at 12.35.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9592" y="4017818"/>
            <a:ext cx="10871200" cy="7658100"/>
          </a:xfrm>
          <a:prstGeom prst="rect">
            <a:avLst/>
          </a:prstGeom>
        </p:spPr>
      </p:pic>
      <p:sp>
        <p:nvSpPr>
          <p:cNvPr id="5" name="Rectangle 4"/>
          <p:cNvSpPr/>
          <p:nvPr/>
        </p:nvSpPr>
        <p:spPr>
          <a:xfrm>
            <a:off x="16351250" y="3625850"/>
            <a:ext cx="6445250" cy="7397750"/>
          </a:xfrm>
          <a:prstGeom prst="rect">
            <a:avLst/>
          </a:prstGeom>
          <a:noFill/>
          <a:ln w="12700" cap="flat">
            <a:solidFill>
              <a:srgbClr val="A37113"/>
            </a:solidFill>
            <a:prstDash val="dash"/>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92343176"/>
      </p:ext>
    </p:extLst>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 </a:t>
            </a:r>
            <a:endParaRPr lang="en-US" sz="8000" dirty="0"/>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dirty="0" smtClean="0">
                <a:solidFill>
                  <a:schemeClr val="accent1">
                    <a:lumMod val="75000"/>
                  </a:schemeClr>
                </a:solidFill>
                <a:cs typeface="Trade Gothic Next LT Pro Lt" pitchFamily="34" charset="0"/>
              </a:rPr>
              <a:t>Show the </a:t>
            </a:r>
            <a:r>
              <a:rPr lang="en-US" sz="4400" dirty="0" err="1" smtClean="0">
                <a:solidFill>
                  <a:schemeClr val="accent1">
                    <a:lumMod val="75000"/>
                  </a:schemeClr>
                </a:solidFill>
                <a:cs typeface="Trade Gothic Next LT Pro Lt" pitchFamily="34" charset="0"/>
              </a:rPr>
              <a:t>Dev</a:t>
            </a:r>
            <a:r>
              <a:rPr lang="en-US" sz="4400" dirty="0" smtClean="0">
                <a:solidFill>
                  <a:schemeClr val="accent1">
                    <a:lumMod val="75000"/>
                  </a:schemeClr>
                </a:solidFill>
                <a:cs typeface="Trade Gothic Next LT Pro Lt" pitchFamily="34" charset="0"/>
              </a:rPr>
              <a:t> tools </a:t>
            </a:r>
            <a:endParaRPr lang="en-US" sz="4400" dirty="0">
              <a:solidFill>
                <a:schemeClr val="accent1">
                  <a:lumMod val="75000"/>
                </a:schemeClr>
              </a:solidFill>
              <a:cs typeface="Trade Gothic Next LT Pro Lt" pitchFamily="34" charset="0"/>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456058563"/>
      </p:ext>
    </p:extLst>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Chrome’s </a:t>
            </a:r>
            <a:r>
              <a:rPr lang="en-US" dirty="0" err="1" smtClean="0"/>
              <a:t>Dev</a:t>
            </a:r>
            <a:r>
              <a:rPr lang="en-US" dirty="0" smtClean="0"/>
              <a:t> Tools</a:t>
            </a:r>
            <a:endParaRPr lang="en-US" dirty="0"/>
          </a:p>
        </p:txBody>
      </p:sp>
      <p:sp>
        <p:nvSpPr>
          <p:cNvPr id="3" name="Text Placeholder 2"/>
          <p:cNvSpPr>
            <a:spLocks noGrp="1"/>
          </p:cNvSpPr>
          <p:nvPr>
            <p:ph type="body" idx="1"/>
          </p:nvPr>
        </p:nvSpPr>
        <p:spPr>
          <a:xfrm>
            <a:off x="673101" y="3117850"/>
            <a:ext cx="10407650" cy="846281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Elements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for the HTML5 layout</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iterate on your site’s CSS3 design</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freely manipulate the DOM and CSS</a:t>
            </a:r>
          </a:p>
        </p:txBody>
      </p:sp>
      <p:pic>
        <p:nvPicPr>
          <p:cNvPr id="7" name="Picture 6" descr="eleme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8900" y="3784600"/>
            <a:ext cx="10871200" cy="6692900"/>
          </a:xfrm>
          <a:prstGeom prst="rect">
            <a:avLst/>
          </a:prstGeom>
        </p:spPr>
      </p:pic>
    </p:spTree>
    <p:extLst>
      <p:ext uri="{BB962C8B-B14F-4D97-AF65-F5344CB8AC3E}">
        <p14:creationId xmlns:p14="http://schemas.microsoft.com/office/powerpoint/2010/main" val="2440640487"/>
      </p:ext>
    </p:extLst>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Exercise</a:t>
            </a:r>
            <a:endParaRPr lang="en-US" sz="8000" dirty="0"/>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dirty="0">
                <a:solidFill>
                  <a:schemeClr val="accent1">
                    <a:lumMod val="75000"/>
                  </a:schemeClr>
                </a:solidFill>
                <a:cs typeface="Trade Gothic Next LT Pro Lt" pitchFamily="34" charset="0"/>
              </a:rPr>
              <a:t>Exercise </a:t>
            </a:r>
            <a:r>
              <a:rPr lang="en-US" sz="4400" dirty="0" smtClean="0">
                <a:solidFill>
                  <a:schemeClr val="accent1">
                    <a:lumMod val="75000"/>
                  </a:schemeClr>
                </a:solidFill>
                <a:cs typeface="Trade Gothic Next LT Pro Lt" pitchFamily="34" charset="0"/>
              </a:rPr>
              <a:t>Unit02 – Tools and Resources</a:t>
            </a:r>
            <a:endParaRPr lang="en-US" sz="4400" dirty="0">
              <a:solidFill>
                <a:schemeClr val="accent1">
                  <a:lumMod val="75000"/>
                </a:schemeClr>
              </a:solidFill>
              <a:cs typeface="Trade Gothic Next LT Pro Lt" pitchFamily="34" charset="0"/>
            </a:endParaRPr>
          </a:p>
          <a:p>
            <a:pPr marL="0" indent="0" algn="ctr" eaLnBrk="1" hangingPunct="1">
              <a:buNone/>
            </a:pPr>
            <a:r>
              <a:rPr lang="en-US" sz="4400" b="1" dirty="0" smtClean="0">
                <a:solidFill>
                  <a:srgbClr val="7D1102"/>
                </a:solidFill>
                <a:latin typeface="+mj-lt"/>
                <a:cs typeface="Trade Gothic Next LT Pro Lt" pitchFamily="34" charset="0"/>
              </a:rPr>
              <a:t>Logo Hijack </a:t>
            </a: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755044866"/>
      </p:ext>
    </p:extLst>
  </p:cSld>
  <p:clrMapOvr>
    <a:masterClrMapping/>
  </p:clrMapOvr>
  <p:transition xmlns:p14="http://schemas.microsoft.com/office/powerpoint/2010/mai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Chrome’s </a:t>
            </a:r>
            <a:r>
              <a:rPr lang="en-US" dirty="0" err="1" smtClean="0"/>
              <a:t>Dev</a:t>
            </a:r>
            <a:r>
              <a:rPr lang="en-US" dirty="0" smtClean="0"/>
              <a:t> Tools</a:t>
            </a:r>
            <a:endParaRPr lang="en-US" dirty="0"/>
          </a:p>
        </p:txBody>
      </p:sp>
      <p:sp>
        <p:nvSpPr>
          <p:cNvPr id="3" name="Text Placeholder 2"/>
          <p:cNvSpPr>
            <a:spLocks noGrp="1"/>
          </p:cNvSpPr>
          <p:nvPr>
            <p:ph type="body" idx="1"/>
          </p:nvPr>
        </p:nvSpPr>
        <p:spPr>
          <a:xfrm>
            <a:off x="673101" y="3117850"/>
            <a:ext cx="10407650" cy="846281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Console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for JavaScript use</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interactive shell to interact with JS on the page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learn more about later in the course </a:t>
            </a:r>
          </a:p>
        </p:txBody>
      </p:sp>
      <p:pic>
        <p:nvPicPr>
          <p:cNvPr id="4" name="Picture 3" descr="conso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00" y="4572000"/>
            <a:ext cx="10871200" cy="6692900"/>
          </a:xfrm>
          <a:prstGeom prst="rect">
            <a:avLst/>
          </a:prstGeom>
        </p:spPr>
      </p:pic>
    </p:spTree>
    <p:extLst>
      <p:ext uri="{BB962C8B-B14F-4D97-AF65-F5344CB8AC3E}">
        <p14:creationId xmlns:p14="http://schemas.microsoft.com/office/powerpoint/2010/main" val="2930403063"/>
      </p:ext>
    </p:extLst>
  </p:cSld>
  <p:clrMapOvr>
    <a:masterClrMapping/>
  </p:clrMapOvr>
  <p:transition xmlns:p14="http://schemas.microsoft.com/office/powerpoint/2010/mai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Chrome’s </a:t>
            </a:r>
            <a:r>
              <a:rPr lang="en-US" dirty="0" err="1" smtClean="0"/>
              <a:t>Dev</a:t>
            </a:r>
            <a:r>
              <a:rPr lang="en-US" dirty="0" smtClean="0"/>
              <a:t> Tools</a:t>
            </a:r>
            <a:endParaRPr lang="en-US" dirty="0"/>
          </a:p>
        </p:txBody>
      </p:sp>
      <p:sp>
        <p:nvSpPr>
          <p:cNvPr id="3" name="Text Placeholder 2"/>
          <p:cNvSpPr>
            <a:spLocks noGrp="1"/>
          </p:cNvSpPr>
          <p:nvPr>
            <p:ph type="body" idx="1"/>
          </p:nvPr>
        </p:nvSpPr>
        <p:spPr>
          <a:xfrm>
            <a:off x="673101" y="3117850"/>
            <a:ext cx="10407650" cy="846281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Sources</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for JavaScript debugging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connect to your local files via Workspaces to use </a:t>
            </a:r>
            <a:r>
              <a:rPr lang="en-US" sz="4000" dirty="0" err="1" smtClean="0">
                <a:solidFill>
                  <a:schemeClr val="bg2">
                    <a:lumMod val="50000"/>
                  </a:schemeClr>
                </a:solidFill>
                <a:cs typeface="Trade Gothic Next LT Pro Lt" pitchFamily="34" charset="0"/>
              </a:rPr>
              <a:t>DevTools</a:t>
            </a:r>
            <a:r>
              <a:rPr lang="en-US" sz="4000" dirty="0" smtClean="0">
                <a:solidFill>
                  <a:schemeClr val="bg2">
                    <a:lumMod val="50000"/>
                  </a:schemeClr>
                </a:solidFill>
                <a:cs typeface="Trade Gothic Next LT Pro Lt" pitchFamily="34" charset="0"/>
              </a:rPr>
              <a:t> live editor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debug using breakpoints </a:t>
            </a:r>
          </a:p>
        </p:txBody>
      </p:sp>
      <p:pic>
        <p:nvPicPr>
          <p:cNvPr id="5" name="Picture 4" descr="sourc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0751" y="4125768"/>
            <a:ext cx="10871200" cy="6692900"/>
          </a:xfrm>
          <a:prstGeom prst="rect">
            <a:avLst/>
          </a:prstGeom>
        </p:spPr>
      </p:pic>
    </p:spTree>
    <p:extLst>
      <p:ext uri="{BB962C8B-B14F-4D97-AF65-F5344CB8AC3E}">
        <p14:creationId xmlns:p14="http://schemas.microsoft.com/office/powerpoint/2010/main" val="2160154074"/>
      </p:ext>
    </p:extLst>
  </p:cSld>
  <p:clrMapOvr>
    <a:masterClrMapping/>
  </p:clrMapOvr>
  <p:transition xmlns:p14="http://schemas.microsoft.com/office/powerpoint/2010/mai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Chrome’s </a:t>
            </a:r>
            <a:r>
              <a:rPr lang="en-US" dirty="0" err="1" smtClean="0"/>
              <a:t>Dev</a:t>
            </a:r>
            <a:r>
              <a:rPr lang="en-US" dirty="0" smtClean="0"/>
              <a:t> Tools</a:t>
            </a:r>
            <a:endParaRPr lang="en-US" dirty="0"/>
          </a:p>
        </p:txBody>
      </p:sp>
      <p:sp>
        <p:nvSpPr>
          <p:cNvPr id="3" name="Text Placeholder 2"/>
          <p:cNvSpPr>
            <a:spLocks noGrp="1"/>
          </p:cNvSpPr>
          <p:nvPr>
            <p:ph type="body" idx="1"/>
          </p:nvPr>
        </p:nvSpPr>
        <p:spPr>
          <a:xfrm>
            <a:off x="673101" y="3117850"/>
            <a:ext cx="10407650" cy="846281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Network</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for insights into requested and downloaded resources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optimize your page load performance </a:t>
            </a:r>
          </a:p>
        </p:txBody>
      </p:sp>
      <p:pic>
        <p:nvPicPr>
          <p:cNvPr id="5" name="Picture 4" descr="ne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00" y="4546600"/>
            <a:ext cx="10871200" cy="6692900"/>
          </a:xfrm>
          <a:prstGeom prst="rect">
            <a:avLst/>
          </a:prstGeom>
        </p:spPr>
      </p:pic>
    </p:spTree>
    <p:extLst>
      <p:ext uri="{BB962C8B-B14F-4D97-AF65-F5344CB8AC3E}">
        <p14:creationId xmlns:p14="http://schemas.microsoft.com/office/powerpoint/2010/main" val="1552196248"/>
      </p:ext>
    </p:extLst>
  </p:cSld>
  <p:clrMapOvr>
    <a:masterClrMapping/>
  </p:clrMapOvr>
  <p:transition xmlns:p14="http://schemas.microsoft.com/office/powerpoint/2010/mai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Chrome’s </a:t>
            </a:r>
            <a:r>
              <a:rPr lang="en-US" dirty="0" err="1" smtClean="0"/>
              <a:t>Dev</a:t>
            </a:r>
            <a:r>
              <a:rPr lang="en-US" dirty="0" smtClean="0"/>
              <a:t> Tools</a:t>
            </a:r>
            <a:endParaRPr lang="en-US" dirty="0"/>
          </a:p>
        </p:txBody>
      </p:sp>
      <p:sp>
        <p:nvSpPr>
          <p:cNvPr id="3" name="Text Placeholder 2"/>
          <p:cNvSpPr>
            <a:spLocks noGrp="1"/>
          </p:cNvSpPr>
          <p:nvPr>
            <p:ph type="body" idx="1"/>
          </p:nvPr>
        </p:nvSpPr>
        <p:spPr>
          <a:xfrm>
            <a:off x="673101" y="3117850"/>
            <a:ext cx="10407650" cy="846281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Device Mode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to build fully responsive, mobile-first web pages</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emulates your site across many different screen sizes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works responsively and inspects CSS media queries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accurately stimulates device input </a:t>
            </a:r>
          </a:p>
        </p:txBody>
      </p:sp>
      <p:pic>
        <p:nvPicPr>
          <p:cNvPr id="7" name="Picture 6" descr="device-mode-initial-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0751" y="3784600"/>
            <a:ext cx="11938000" cy="7734300"/>
          </a:xfrm>
          <a:prstGeom prst="rect">
            <a:avLst/>
          </a:prstGeom>
        </p:spPr>
      </p:pic>
    </p:spTree>
    <p:extLst>
      <p:ext uri="{BB962C8B-B14F-4D97-AF65-F5344CB8AC3E}">
        <p14:creationId xmlns:p14="http://schemas.microsoft.com/office/powerpoint/2010/main" val="977534588"/>
      </p:ext>
    </p:extLst>
  </p:cSld>
  <p:clrMapOvr>
    <a:masterClrMapping/>
  </p:clrMapOvr>
  <p:transition xmlns:p14="http://schemas.microsoft.com/office/powerpoint/2010/mai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Chrome’s </a:t>
            </a:r>
            <a:r>
              <a:rPr lang="en-US" dirty="0" err="1" smtClean="0"/>
              <a:t>Dev</a:t>
            </a:r>
            <a:r>
              <a:rPr lang="en-US" dirty="0" smtClean="0"/>
              <a:t> Tools</a:t>
            </a:r>
            <a:endParaRPr lang="en-US" dirty="0"/>
          </a:p>
        </p:txBody>
      </p:sp>
      <p:sp>
        <p:nvSpPr>
          <p:cNvPr id="3" name="Text Placeholder 2"/>
          <p:cNvSpPr>
            <a:spLocks noGrp="1"/>
          </p:cNvSpPr>
          <p:nvPr>
            <p:ph type="body" idx="1"/>
          </p:nvPr>
        </p:nvSpPr>
        <p:spPr>
          <a:xfrm>
            <a:off x="673101" y="3117850"/>
            <a:ext cx="9613899" cy="8462818"/>
          </a:xfrm>
        </p:spPr>
        <p:txBody>
          <a:bodyPr anchor="t">
            <a:noAutofit/>
          </a:bodyPr>
          <a:lstStyle/>
          <a:p>
            <a:pPr indent="-630000" eaLnBrk="1" hangingPunct="1">
              <a:lnSpc>
                <a:spcPct val="100000"/>
              </a:lnSpc>
            </a:pPr>
            <a:r>
              <a:rPr lang="en-US" sz="4000" dirty="0" smtClean="0">
                <a:solidFill>
                  <a:schemeClr val="accent5">
                    <a:lumMod val="75000"/>
                  </a:schemeClr>
                </a:solidFill>
                <a:cs typeface="Trade Gothic Next LT Pro Lt" pitchFamily="34" charset="0"/>
              </a:rPr>
              <a:t>Remote debugging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allows for remote debug and screencast any device running Chrome on your Desktop </a:t>
            </a:r>
          </a:p>
          <a:p>
            <a:pPr lvl="1" indent="-630000">
              <a:lnSpc>
                <a:spcPct val="100000"/>
              </a:lnSpc>
              <a:buFont typeface="Courier New"/>
              <a:buChar char="o"/>
            </a:pPr>
            <a:r>
              <a:rPr lang="en-US" sz="4000" dirty="0" smtClean="0">
                <a:solidFill>
                  <a:schemeClr val="bg2">
                    <a:lumMod val="50000"/>
                  </a:schemeClr>
                </a:solidFill>
                <a:cs typeface="Trade Gothic Next LT Pro Lt" pitchFamily="34" charset="0"/>
              </a:rPr>
              <a:t>debug live content on your device from your development machine using remote debugging </a:t>
            </a:r>
          </a:p>
          <a:p>
            <a:pPr lvl="1" indent="-630000">
              <a:lnSpc>
                <a:spcPct val="100000"/>
              </a:lnSpc>
              <a:buFont typeface="Wingdings" charset="2"/>
              <a:buChar char="Ø"/>
            </a:pPr>
            <a:r>
              <a:rPr lang="en-US" sz="4000" dirty="0">
                <a:solidFill>
                  <a:schemeClr val="accent3">
                    <a:lumMod val="75000"/>
                  </a:schemeClr>
                </a:solidFill>
                <a:cs typeface="Trade Gothic Next LT Pro Lt" pitchFamily="34" charset="0"/>
              </a:rPr>
              <a:t>https://</a:t>
            </a:r>
            <a:r>
              <a:rPr lang="en-US" sz="4000" dirty="0" err="1">
                <a:solidFill>
                  <a:schemeClr val="accent3">
                    <a:lumMod val="75000"/>
                  </a:schemeClr>
                </a:solidFill>
                <a:cs typeface="Trade Gothic Next LT Pro Lt" pitchFamily="34" charset="0"/>
              </a:rPr>
              <a:t>developers.google.com</a:t>
            </a:r>
            <a:r>
              <a:rPr lang="en-US" sz="4000" dirty="0">
                <a:solidFill>
                  <a:schemeClr val="accent3">
                    <a:lumMod val="75000"/>
                  </a:schemeClr>
                </a:solidFill>
                <a:cs typeface="Trade Gothic Next LT Pro Lt" pitchFamily="34" charset="0"/>
              </a:rPr>
              <a:t>/web/tools/chrome-</a:t>
            </a:r>
            <a:r>
              <a:rPr lang="en-US" sz="4000" dirty="0" err="1">
                <a:solidFill>
                  <a:schemeClr val="accent3">
                    <a:lumMod val="75000"/>
                  </a:schemeClr>
                </a:solidFill>
                <a:cs typeface="Trade Gothic Next LT Pro Lt" pitchFamily="34" charset="0"/>
              </a:rPr>
              <a:t>devtools</a:t>
            </a:r>
            <a:r>
              <a:rPr lang="en-US" sz="4000" dirty="0">
                <a:solidFill>
                  <a:schemeClr val="accent3">
                    <a:lumMod val="75000"/>
                  </a:schemeClr>
                </a:solidFill>
                <a:cs typeface="Trade Gothic Next LT Pro Lt" pitchFamily="34" charset="0"/>
              </a:rPr>
              <a:t>/debug/remote-debugging/remote-debugging</a:t>
            </a:r>
            <a:endParaRPr lang="en-US" sz="4000" dirty="0" smtClean="0">
              <a:solidFill>
                <a:schemeClr val="accent3">
                  <a:lumMod val="75000"/>
                </a:schemeClr>
              </a:solidFill>
              <a:cs typeface="Trade Gothic Next LT Pro Lt" pitchFamily="34" charset="0"/>
            </a:endParaRPr>
          </a:p>
        </p:txBody>
      </p:sp>
      <p:pic>
        <p:nvPicPr>
          <p:cNvPr id="4" name="Picture 3" descr="remote-debug-bann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3063" y="3562350"/>
            <a:ext cx="13490937" cy="6661150"/>
          </a:xfrm>
          <a:prstGeom prst="rect">
            <a:avLst/>
          </a:prstGeom>
        </p:spPr>
      </p:pic>
    </p:spTree>
    <p:extLst>
      <p:ext uri="{BB962C8B-B14F-4D97-AF65-F5344CB8AC3E}">
        <p14:creationId xmlns:p14="http://schemas.microsoft.com/office/powerpoint/2010/main" val="418967153"/>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Course</a:t>
            </a:r>
            <a:endParaRPr lang="en-US" dirty="0"/>
          </a:p>
        </p:txBody>
      </p:sp>
      <p:sp>
        <p:nvSpPr>
          <p:cNvPr id="3" name="Text Placeholder 2"/>
          <p:cNvSpPr>
            <a:spLocks noGrp="1"/>
          </p:cNvSpPr>
          <p:nvPr>
            <p:ph type="body" idx="1"/>
          </p:nvPr>
        </p:nvSpPr>
        <p:spPr>
          <a:xfrm>
            <a:off x="1079500" y="3835400"/>
            <a:ext cx="22644100" cy="8864600"/>
          </a:xfrm>
        </p:spPr>
        <p:txBody>
          <a:bodyPr anchor="t">
            <a:normAutofit/>
          </a:bodyPr>
          <a:lstStyle/>
          <a:p>
            <a:pPr eaLnBrk="1" hangingPunct="1"/>
            <a:r>
              <a:rPr lang="en-US" sz="4000" dirty="0">
                <a:solidFill>
                  <a:srgbClr val="7D1102"/>
                </a:solidFill>
                <a:latin typeface="+mj-lt"/>
                <a:cs typeface=" Gil Sans Light"/>
              </a:rPr>
              <a:t>Teaches how to effectively use the new features outlined within the HTML 5 and related specifications</a:t>
            </a:r>
          </a:p>
          <a:p>
            <a:pPr eaLnBrk="1" hangingPunct="1"/>
            <a:r>
              <a:rPr lang="en-US" sz="4000" dirty="0">
                <a:solidFill>
                  <a:srgbClr val="7D1102"/>
                </a:solidFill>
                <a:latin typeface="+mj-lt"/>
                <a:cs typeface=" Gil Sans Light"/>
              </a:rPr>
              <a:t>Task-based, students learn by doing</a:t>
            </a:r>
          </a:p>
          <a:p>
            <a:pPr eaLnBrk="1" hangingPunct="1"/>
            <a:r>
              <a:rPr lang="en-US" sz="4000" dirty="0">
                <a:solidFill>
                  <a:srgbClr val="7D1102"/>
                </a:solidFill>
                <a:latin typeface="+mj-lt"/>
                <a:cs typeface=" Gil Sans Light"/>
              </a:rPr>
              <a:t>Stresses the importance of cross browser support</a:t>
            </a:r>
          </a:p>
          <a:p>
            <a:pPr eaLnBrk="1" hangingPunct="1"/>
            <a:endParaRPr lang="en-US" sz="4000" dirty="0">
              <a:latin typeface="+mj-lt"/>
              <a:cs typeface=" Gil Sans Light"/>
            </a:endParaRPr>
          </a:p>
        </p:txBody>
      </p:sp>
    </p:spTree>
    <p:extLst>
      <p:ext uri="{BB962C8B-B14F-4D97-AF65-F5344CB8AC3E}">
        <p14:creationId xmlns:p14="http://schemas.microsoft.com/office/powerpoint/2010/main" val="313685273"/>
      </p:ext>
    </p:extLst>
  </p:cSld>
  <p:clrMapOvr>
    <a:masterClrMapping/>
  </p:clrMapOvr>
  <p:transition xmlns:p14="http://schemas.microsoft.com/office/powerpoint/2010/mai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Exercise</a:t>
            </a:r>
            <a:endParaRPr lang="en-US" sz="8000" dirty="0"/>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dirty="0">
                <a:solidFill>
                  <a:schemeClr val="accent1">
                    <a:lumMod val="75000"/>
                  </a:schemeClr>
                </a:solidFill>
                <a:cs typeface="Trade Gothic Next LT Pro Lt" pitchFamily="34" charset="0"/>
              </a:rPr>
              <a:t>Exercise </a:t>
            </a:r>
            <a:r>
              <a:rPr lang="en-US" sz="4400" dirty="0" smtClean="0">
                <a:solidFill>
                  <a:schemeClr val="accent1">
                    <a:lumMod val="75000"/>
                  </a:schemeClr>
                </a:solidFill>
                <a:cs typeface="Trade Gothic Next LT Pro Lt" pitchFamily="34" charset="0"/>
              </a:rPr>
              <a:t>Unit02 – Tools and Resources</a:t>
            </a:r>
            <a:endParaRPr lang="en-US" sz="4400" dirty="0">
              <a:solidFill>
                <a:schemeClr val="accent1">
                  <a:lumMod val="75000"/>
                </a:schemeClr>
              </a:solidFill>
              <a:cs typeface="Trade Gothic Next LT Pro Lt" pitchFamily="34" charset="0"/>
            </a:endParaRPr>
          </a:p>
          <a:p>
            <a:pPr marL="0" indent="0" algn="ctr" eaLnBrk="1" hangingPunct="1">
              <a:buNone/>
            </a:pPr>
            <a:r>
              <a:rPr lang="en-US" sz="4400" b="1" dirty="0" smtClean="0">
                <a:solidFill>
                  <a:srgbClr val="7D1102"/>
                </a:solidFill>
                <a:latin typeface="+mj-lt"/>
                <a:cs typeface="Trade Gothic Next LT Pro Lt" pitchFamily="34" charset="0"/>
              </a:rPr>
              <a:t>Drawing out your Dom Tree </a:t>
            </a:r>
          </a:p>
          <a:p>
            <a:pPr marL="0" indent="0" algn="ctr" eaLnBrk="1" hangingPunct="1">
              <a:buNone/>
            </a:pPr>
            <a:r>
              <a:rPr lang="en-US" sz="4400" b="1" dirty="0" err="1" smtClean="0">
                <a:solidFill>
                  <a:srgbClr val="7D1102"/>
                </a:solidFill>
                <a:latin typeface="Consolas"/>
                <a:cs typeface="Consolas"/>
              </a:rPr>
              <a:t>dom-exercise.html</a:t>
            </a: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110286149"/>
      </p:ext>
    </p:extLst>
  </p:cSld>
  <p:clrMapOvr>
    <a:masterClrMapping/>
  </p:clrMapOvr>
  <p:transition xmlns:p14="http://schemas.microsoft.com/office/powerpoint/2010/mai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2516909"/>
            <a:ext cx="23050500" cy="1795318"/>
          </a:xfrm>
          <a:prstGeom prst="rect">
            <a:avLst/>
          </a:prstGeom>
        </p:spPr>
        <p:txBody>
          <a:bodyPr>
            <a:normAutofit fontScale="90000"/>
          </a:bodyPr>
          <a:lstStyle/>
          <a:p>
            <a:pPr lvl="0"/>
            <a:r>
              <a:rPr lang="en-US" dirty="0" smtClean="0"/>
              <a:t>Unit 3 </a:t>
            </a:r>
            <a:br>
              <a:rPr lang="en-US" dirty="0" smtClean="0"/>
            </a:br>
            <a:r>
              <a:rPr lang="en-US" dirty="0" smtClean="0"/>
              <a:t>Structural tags  &amp;</a:t>
            </a:r>
            <a:br>
              <a:rPr lang="en-US" dirty="0" smtClean="0"/>
            </a:br>
            <a:r>
              <a:rPr lang="en-US" dirty="0" smtClean="0"/>
              <a:t>SECTIONS AND ARTICLES</a:t>
            </a:r>
            <a:endParaRPr dirty="0"/>
          </a:p>
        </p:txBody>
      </p:sp>
      <p:pic>
        <p:nvPicPr>
          <p:cNvPr id="4" name="Picture 3" descr="HTML5_logo_and_wordmark.svg.png"/>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8289637" y="4756728"/>
            <a:ext cx="7874000" cy="7874000"/>
          </a:xfrm>
          <a:prstGeom prst="rect">
            <a:avLst/>
          </a:prstGeom>
        </p:spPr>
      </p:pic>
    </p:spTree>
    <p:extLst>
      <p:ext uri="{BB962C8B-B14F-4D97-AF65-F5344CB8AC3E}">
        <p14:creationId xmlns:p14="http://schemas.microsoft.com/office/powerpoint/2010/main" val="513533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Sections and articles</a:t>
            </a:r>
            <a:endParaRPr lang="en-US" sz="8000" dirty="0"/>
          </a:p>
        </p:txBody>
      </p:sp>
      <p:sp>
        <p:nvSpPr>
          <p:cNvPr id="8" name="Rectangle 3"/>
          <p:cNvSpPr txBox="1">
            <a:spLocks noChangeArrowheads="1"/>
          </p:cNvSpPr>
          <p:nvPr/>
        </p:nvSpPr>
        <p:spPr>
          <a:xfrm>
            <a:off x="2455717" y="9005454"/>
            <a:ext cx="10659919" cy="401781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dirty="0" smtClean="0">
                <a:solidFill>
                  <a:srgbClr val="7D1102"/>
                </a:solidFill>
                <a:cs typeface="Trade Gothic Next LT Pro Lt" pitchFamily="34" charset="0"/>
              </a:rPr>
              <a:t>Structural Tags – Old vs. New Way</a:t>
            </a:r>
          </a:p>
          <a:p>
            <a:pPr algn="l" eaLnBrk="1" hangingPunct="1">
              <a:lnSpc>
                <a:spcPct val="100000"/>
              </a:lnSpc>
            </a:pPr>
            <a:r>
              <a:rPr lang="en-US" sz="4000" dirty="0" smtClean="0">
                <a:solidFill>
                  <a:srgbClr val="7D1102"/>
                </a:solidFill>
                <a:cs typeface="Trade Gothic Next LT Pro Lt" pitchFamily="34" charset="0"/>
              </a:rPr>
              <a:t>The </a:t>
            </a:r>
            <a:r>
              <a:rPr lang="en-US" sz="4000" dirty="0">
                <a:solidFill>
                  <a:srgbClr val="7D1102"/>
                </a:solidFill>
                <a:cs typeface="Trade Gothic Next LT Pro Lt" pitchFamily="34" charset="0"/>
              </a:rPr>
              <a:t>section tag</a:t>
            </a:r>
          </a:p>
          <a:p>
            <a:pPr algn="l" eaLnBrk="1" hangingPunct="1">
              <a:lnSpc>
                <a:spcPct val="100000"/>
              </a:lnSpc>
            </a:pPr>
            <a:r>
              <a:rPr lang="en-US" sz="4000" dirty="0">
                <a:solidFill>
                  <a:srgbClr val="7D1102"/>
                </a:solidFill>
                <a:cs typeface="Trade Gothic Next LT Pro Lt" pitchFamily="34" charset="0"/>
              </a:rPr>
              <a:t>The article tag</a:t>
            </a:r>
          </a:p>
          <a:p>
            <a:pPr algn="l" eaLnBrk="1" hangingPunct="1">
              <a:lnSpc>
                <a:spcPct val="100000"/>
              </a:lnSpc>
              <a:buFont typeface="Wingdings" charset="2"/>
              <a:buChar char="v"/>
            </a:pPr>
            <a:r>
              <a:rPr lang="en-US" sz="4000" i="1" dirty="0">
                <a:solidFill>
                  <a:schemeClr val="accent1">
                    <a:lumMod val="75000"/>
                  </a:schemeClr>
                </a:solidFill>
                <a:cs typeface="Trade Gothic Next LT Pro Lt" pitchFamily="34" charset="0"/>
              </a:rPr>
              <a:t>Exercise: using section and article elements</a:t>
            </a:r>
          </a:p>
          <a:p>
            <a:pPr algn="l" eaLnBrk="1" hangingPunct="1">
              <a:lnSpc>
                <a:spcPct val="100000"/>
              </a:lnSpc>
            </a:pPr>
            <a:r>
              <a:rPr lang="en-US" sz="4000" dirty="0">
                <a:solidFill>
                  <a:srgbClr val="7D1102"/>
                </a:solidFill>
                <a:cs typeface="Trade Gothic Next LT Pro Lt" pitchFamily="34" charset="0"/>
              </a:rPr>
              <a:t>Outlining and sectioning</a:t>
            </a:r>
          </a:p>
          <a:p>
            <a:pPr algn="l" eaLnBrk="1" hangingPunct="1">
              <a:lnSpc>
                <a:spcPct val="100000"/>
              </a:lnSpc>
              <a:buFont typeface="Wingdings" charset="2"/>
              <a:buChar char="v"/>
            </a:pPr>
            <a:r>
              <a:rPr lang="en-US" sz="4000" i="1" dirty="0">
                <a:solidFill>
                  <a:srgbClr val="51868F"/>
                </a:solidFill>
                <a:cs typeface="Trade Gothic Next LT Pro Lt" pitchFamily="34" charset="0"/>
              </a:rPr>
              <a:t>Exercise: determining the outline</a:t>
            </a:r>
          </a:p>
          <a:p>
            <a:pPr lvl="2" algn="l">
              <a:lnSpc>
                <a:spcPct val="100000"/>
              </a:lnSpc>
              <a:buFont typeface="Courier New"/>
              <a:buChar char="o"/>
            </a:pPr>
            <a:r>
              <a:rPr lang="en-US" sz="4000" dirty="0" smtClean="0">
                <a:cs typeface="Trade Gothic Next LT Pro Lt" pitchFamily="34" charset="0"/>
              </a:rPr>
              <a:t>title </a:t>
            </a:r>
            <a:r>
              <a:rPr lang="en-US" sz="4000" dirty="0">
                <a:cs typeface="Trade Gothic Next LT Pro Lt" pitchFamily="34" charset="0"/>
              </a:rPr>
              <a:t>attribute on (almost) all </a:t>
            </a:r>
            <a:r>
              <a:rPr lang="en-US" sz="4000" dirty="0" smtClean="0">
                <a:cs typeface="Trade Gothic Next LT Pro Lt" pitchFamily="34" charset="0"/>
              </a:rPr>
              <a:t>tags</a:t>
            </a:r>
            <a:endParaRPr lang="en-US" sz="4000" dirty="0">
              <a:solidFill>
                <a:schemeClr val="tx1"/>
              </a:solidFill>
              <a:cs typeface="Trade Gothic Next LT Pro Lt" pitchFamily="34" charset="0"/>
            </a:endParaRPr>
          </a:p>
          <a:p>
            <a:pPr algn="l" eaLnBrk="1" hangingPunct="1">
              <a:lnSpc>
                <a:spcPct val="100000"/>
              </a:lnSpc>
            </a:pPr>
            <a:endParaRPr lang="en-US" sz="4000" i="1" dirty="0">
              <a:cs typeface="Trade Gothic Next LT Pro Lt" pitchFamily="34" charset="0"/>
            </a:endParaRPr>
          </a:p>
          <a:p>
            <a:pPr algn="l" eaLnBrk="1" hangingPunct="1">
              <a:lnSpc>
                <a:spcPct val="100000"/>
              </a:lnSpc>
            </a:pPr>
            <a:endParaRPr lang="en-US" sz="4000" dirty="0">
              <a:cs typeface="Trade Gothic Next LT Pro Lt" pitchFamily="34" charset="0"/>
            </a:endParaRPr>
          </a:p>
          <a:p>
            <a:pPr lvl="3" algn="l">
              <a:lnSpc>
                <a:spcPct val="100000"/>
              </a:lnSpc>
              <a:spcBef>
                <a:spcPts val="600"/>
              </a:spcBef>
            </a:pPr>
            <a:endParaRPr lang="en-US" sz="4000" dirty="0">
              <a:cs typeface="Trade Gothic Next LT Pro Lt" pitchFamily="34" charset="0"/>
            </a:endParaRPr>
          </a:p>
          <a:p>
            <a:pPr marL="736600" lvl="1" indent="0" algn="l" eaLnBrk="1" hangingPunct="1">
              <a:lnSpc>
                <a:spcPct val="100000"/>
              </a:lnSpc>
              <a:spcBef>
                <a:spcPts val="600"/>
              </a:spcBef>
              <a:buNone/>
            </a:pPr>
            <a:endParaRPr lang="en-US" sz="4000" dirty="0" smtClean="0">
              <a:cs typeface="Trade Gothic Next LT Pro Lt" pitchFamily="34" charset="0"/>
            </a:endParaRPr>
          </a:p>
          <a:p>
            <a:pPr marL="736600" lvl="1" indent="0" algn="l" eaLnBrk="1" hangingPunct="1">
              <a:lnSpc>
                <a:spcPct val="100000"/>
              </a:lnSpc>
              <a:spcBef>
                <a:spcPts val="600"/>
              </a:spcBef>
              <a:buNone/>
            </a:pPr>
            <a:endParaRPr lang="en-US" sz="4000" dirty="0">
              <a:cs typeface="Trade Gothic Next LT Pro Lt" pitchFamily="34" charset="0"/>
            </a:endParaRPr>
          </a:p>
          <a:p>
            <a:pPr lvl="1" algn="l" eaLnBrk="1" hangingPunct="1">
              <a:lnSpc>
                <a:spcPct val="100000"/>
              </a:lnSpc>
            </a:pPr>
            <a:endParaRPr lang="en-US" sz="4000" dirty="0">
              <a:cs typeface="Trade Gothic Next LT Pro Lt" pitchFamily="34" charset="0"/>
            </a:endParaRPr>
          </a:p>
        </p:txBody>
      </p:sp>
    </p:spTree>
    <p:extLst>
      <p:ext uri="{BB962C8B-B14F-4D97-AF65-F5344CB8AC3E}">
        <p14:creationId xmlns:p14="http://schemas.microsoft.com/office/powerpoint/2010/main" val="2720075894"/>
      </p:ext>
    </p:extLst>
  </p:cSld>
  <p:clrMapOvr>
    <a:masterClrMapping/>
  </p:clrMapOvr>
  <p:transition xmlns:p14="http://schemas.microsoft.com/office/powerpoint/2010/mai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Laying out a page with HTML4</a:t>
            </a:r>
            <a:endParaRPr lang="en-US" sz="8000" dirty="0"/>
          </a:p>
        </p:txBody>
      </p:sp>
      <p:sp>
        <p:nvSpPr>
          <p:cNvPr id="8" name="Rectangle 3"/>
          <p:cNvSpPr txBox="1">
            <a:spLocks noChangeArrowheads="1"/>
          </p:cNvSpPr>
          <p:nvPr/>
        </p:nvSpPr>
        <p:spPr>
          <a:xfrm>
            <a:off x="1878442" y="7897087"/>
            <a:ext cx="9882649" cy="401781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a:solidFill>
                  <a:srgbClr val="7D1102"/>
                </a:solidFill>
                <a:latin typeface="+mj-lt"/>
                <a:cs typeface="Trade Gothic Next LT Pro Lt" pitchFamily="34" charset="0"/>
              </a:rPr>
              <a:t>The </a:t>
            </a:r>
            <a:r>
              <a:rPr lang="en-US" altLang="en-US" sz="4000" dirty="0">
                <a:solidFill>
                  <a:srgbClr val="7D1102"/>
                </a:solidFill>
                <a:latin typeface="+mj-lt"/>
                <a:cs typeface="Trade Gothic Next LT Pro Lt" pitchFamily="34" charset="0"/>
              </a:rPr>
              <a:t>"</a:t>
            </a:r>
            <a:r>
              <a:rPr lang="en-US" sz="4000" dirty="0">
                <a:solidFill>
                  <a:srgbClr val="7D1102"/>
                </a:solidFill>
                <a:latin typeface="+mj-lt"/>
                <a:cs typeface="Trade Gothic Next LT Pro Lt" pitchFamily="34" charset="0"/>
              </a:rPr>
              <a:t>old</a:t>
            </a:r>
            <a:r>
              <a:rPr lang="en-US" altLang="en-US" sz="4000" dirty="0">
                <a:solidFill>
                  <a:srgbClr val="7D1102"/>
                </a:solidFill>
                <a:latin typeface="+mj-lt"/>
                <a:cs typeface="Trade Gothic Next LT Pro Lt" pitchFamily="34" charset="0"/>
              </a:rPr>
              <a:t>"</a:t>
            </a:r>
            <a:r>
              <a:rPr lang="en-US" sz="4000" dirty="0">
                <a:solidFill>
                  <a:srgbClr val="7D1102"/>
                </a:solidFill>
                <a:latin typeface="+mj-lt"/>
                <a:cs typeface="Trade Gothic Next LT Pro Lt" pitchFamily="34" charset="0"/>
              </a:rPr>
              <a:t> </a:t>
            </a:r>
            <a:r>
              <a:rPr lang="en-US" sz="4000" dirty="0" smtClean="0">
                <a:solidFill>
                  <a:srgbClr val="7D1102"/>
                </a:solidFill>
                <a:latin typeface="+mj-lt"/>
                <a:cs typeface="Trade Gothic Next LT Pro Lt" pitchFamily="34" charset="0"/>
              </a:rPr>
              <a:t>way</a:t>
            </a:r>
          </a:p>
          <a:p>
            <a:pPr lvl="1" algn="l">
              <a:lnSpc>
                <a:spcPct val="50000"/>
              </a:lnSpc>
              <a:buFont typeface="Courier New"/>
              <a:buChar char="o"/>
            </a:pPr>
            <a:r>
              <a:rPr lang="en-US" sz="4000" dirty="0" smtClean="0">
                <a:latin typeface="Consolas"/>
                <a:cs typeface="Consolas"/>
              </a:rPr>
              <a:t>h1</a:t>
            </a:r>
            <a:r>
              <a:rPr lang="en-US" sz="4000" dirty="0" smtClean="0">
                <a:latin typeface="+mj-lt"/>
                <a:cs typeface="Trade Gothic Next LT Pro Lt" pitchFamily="34" charset="0"/>
              </a:rPr>
              <a:t> </a:t>
            </a:r>
            <a:r>
              <a:rPr lang="en-US" sz="4000" dirty="0">
                <a:latin typeface="+mj-lt"/>
                <a:cs typeface="Trade Gothic Next LT Pro Lt" pitchFamily="34" charset="0"/>
              </a:rPr>
              <a:t>tags used to hold a top-level heading</a:t>
            </a:r>
          </a:p>
          <a:p>
            <a:pPr lvl="1" algn="l" eaLnBrk="1" hangingPunct="1">
              <a:lnSpc>
                <a:spcPct val="50000"/>
              </a:lnSpc>
              <a:buFont typeface="Courier New"/>
              <a:buChar char="o"/>
            </a:pPr>
            <a:r>
              <a:rPr lang="en-US" sz="4000" dirty="0">
                <a:latin typeface="+mj-lt"/>
                <a:cs typeface="Trade Gothic Next LT Pro Lt" pitchFamily="34" charset="0"/>
              </a:rPr>
              <a:t>Layout with table</a:t>
            </a:r>
          </a:p>
          <a:p>
            <a:pPr lvl="1" algn="l" eaLnBrk="1" hangingPunct="1">
              <a:lnSpc>
                <a:spcPct val="50000"/>
              </a:lnSpc>
              <a:buFont typeface="Courier New"/>
              <a:buChar char="o"/>
            </a:pPr>
            <a:r>
              <a:rPr lang="en-US" sz="4000" dirty="0">
                <a:latin typeface="+mj-lt"/>
                <a:cs typeface="Trade Gothic Next LT Pro Lt" pitchFamily="34" charset="0"/>
              </a:rPr>
              <a:t>Migrated to using div</a:t>
            </a:r>
          </a:p>
          <a:p>
            <a:pPr algn="l">
              <a:lnSpc>
                <a:spcPct val="50000"/>
              </a:lnSpc>
            </a:pPr>
            <a:r>
              <a:rPr lang="en-US" sz="4000" b="1" dirty="0" smtClean="0">
                <a:solidFill>
                  <a:srgbClr val="7D1102"/>
                </a:solidFill>
                <a:latin typeface="+mj-lt"/>
                <a:cs typeface="Trade Gothic Next LT Pro Lt" pitchFamily="34" charset="0"/>
              </a:rPr>
              <a:t>But </a:t>
            </a:r>
            <a:r>
              <a:rPr lang="en-US" sz="4000" b="1" dirty="0" err="1">
                <a:solidFill>
                  <a:srgbClr val="7D1102"/>
                </a:solidFill>
                <a:latin typeface="+mj-lt"/>
                <a:cs typeface="Trade Gothic Next LT Pro Lt" pitchFamily="34" charset="0"/>
              </a:rPr>
              <a:t>divs</a:t>
            </a:r>
            <a:r>
              <a:rPr lang="en-US" sz="4000" b="1" dirty="0">
                <a:solidFill>
                  <a:srgbClr val="7D1102"/>
                </a:solidFill>
                <a:latin typeface="+mj-lt"/>
                <a:cs typeface="Trade Gothic Next LT Pro Lt" pitchFamily="34" charset="0"/>
              </a:rPr>
              <a:t> have no meaning!</a:t>
            </a:r>
          </a:p>
          <a:p>
            <a:pPr lvl="1" algn="l" eaLnBrk="1" hangingPunct="1">
              <a:lnSpc>
                <a:spcPct val="50000"/>
              </a:lnSpc>
              <a:buFont typeface="Courier New"/>
              <a:buChar char="o"/>
            </a:pPr>
            <a:r>
              <a:rPr lang="en-US" sz="4000" dirty="0">
                <a:latin typeface="+mj-lt"/>
                <a:cs typeface="Trade Gothic Next LT Pro Lt" pitchFamily="34" charset="0"/>
              </a:rPr>
              <a:t>Unique ids give div </a:t>
            </a:r>
            <a:r>
              <a:rPr lang="en-US" sz="4000" dirty="0" smtClean="0">
                <a:latin typeface="+mj-lt"/>
                <a:cs typeface="Trade Gothic Next LT Pro Lt" pitchFamily="34" charset="0"/>
              </a:rPr>
              <a:t>meaning</a:t>
            </a:r>
            <a:endParaRPr lang="en-US" sz="4000" i="1" dirty="0" smtClean="0">
              <a:latin typeface="+mj-lt"/>
              <a:cs typeface="Trade Gothic Next LT Pro Lt" pitchFamily="34" charset="0"/>
            </a:endParaRPr>
          </a:p>
          <a:p>
            <a:pPr algn="l" eaLnBrk="1" hangingPunct="1"/>
            <a:endParaRPr lang="en-US" sz="4000" dirty="0">
              <a:latin typeface="+mj-lt"/>
              <a:cs typeface="Trade Gothic Next LT Pro Lt" pitchFamily="34" charset="0"/>
            </a:endParaRPr>
          </a:p>
          <a:p>
            <a:pPr lvl="3" algn="l">
              <a:spcBef>
                <a:spcPts val="600"/>
              </a:spcBef>
            </a:pPr>
            <a:endParaRPr lang="en-US" sz="4000" dirty="0">
              <a:latin typeface="+mj-lt"/>
              <a:cs typeface="Trade Gothic Next LT Pro Lt" pitchFamily="34" charset="0"/>
            </a:endParaRPr>
          </a:p>
          <a:p>
            <a:pPr marL="736600" lvl="1" indent="0" algn="l" eaLnBrk="1" hangingPunct="1">
              <a:spcBef>
                <a:spcPts val="600"/>
              </a:spcBef>
              <a:buNone/>
            </a:pPr>
            <a:endParaRPr lang="en-US" sz="4000" dirty="0" smtClean="0">
              <a:latin typeface="+mj-lt"/>
              <a:cs typeface="Trade Gothic Next LT Pro Lt" pitchFamily="34" charset="0"/>
            </a:endParaRPr>
          </a:p>
          <a:p>
            <a:pPr marL="736600" lvl="1" indent="0" algn="l" eaLnBrk="1" hangingPunct="1">
              <a:spcBef>
                <a:spcPts val="600"/>
              </a:spcBef>
              <a:buNone/>
            </a:pPr>
            <a:endParaRPr lang="en-US" sz="4000" dirty="0">
              <a:latin typeface="+mj-lt"/>
              <a:cs typeface="Trade Gothic Next LT Pro Lt" pitchFamily="34" charset="0"/>
            </a:endParaRPr>
          </a:p>
          <a:p>
            <a:pPr lvl="1" algn="l" eaLnBrk="1" hangingPunct="1"/>
            <a:endParaRPr lang="en-US" sz="4000" dirty="0">
              <a:latin typeface="+mj-lt"/>
              <a:cs typeface="Trade Gothic Next LT Pro Lt" pitchFamily="34" charset="0"/>
            </a:endParaRPr>
          </a:p>
        </p:txBody>
      </p:sp>
      <p:sp>
        <p:nvSpPr>
          <p:cNvPr id="5" name="Rounded Rectangle 4"/>
          <p:cNvSpPr/>
          <p:nvPr/>
        </p:nvSpPr>
        <p:spPr>
          <a:xfrm>
            <a:off x="11876546" y="3614132"/>
            <a:ext cx="11668357" cy="8966994"/>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lang="en-US" dirty="0" smtClean="0">
                <a:solidFill>
                  <a:schemeClr val="accent6">
                    <a:lumMod val="75000"/>
                  </a:schemeClr>
                </a:solidFill>
                <a:latin typeface="Andale Mono"/>
                <a:cs typeface="Andale Mono"/>
              </a:rPr>
              <a:t> </a:t>
            </a:r>
            <a:r>
              <a:rPr lang="en-US" sz="4700" dirty="0" smtClean="0">
                <a:solidFill>
                  <a:schemeClr val="accent1">
                    <a:lumMod val="75000"/>
                  </a:schemeClr>
                </a:solidFill>
                <a:latin typeface="Menlo Regular"/>
                <a:cs typeface="Menlo Regular"/>
              </a:rPr>
              <a:t>&lt;body&gt;</a:t>
            </a:r>
          </a:p>
          <a:p>
            <a:pPr marL="0" marR="0" indent="0" algn="l" defTabSz="825500" rtl="0" fontAlgn="auto" latinLnBrk="1" hangingPunct="0">
              <a:lnSpc>
                <a:spcPct val="100000"/>
              </a:lnSpc>
              <a:spcBef>
                <a:spcPts val="0"/>
              </a:spcBef>
              <a:spcAft>
                <a:spcPts val="0"/>
              </a:spcAft>
              <a:buClrTx/>
              <a:buSzTx/>
              <a:buFontTx/>
              <a:buNone/>
              <a:tabLst/>
            </a:pPr>
            <a:r>
              <a:rPr lang="en-US" sz="4700" dirty="0">
                <a:solidFill>
                  <a:schemeClr val="accent6">
                    <a:lumMod val="75000"/>
                  </a:schemeClr>
                </a:solidFill>
                <a:latin typeface="Menlo Regular"/>
                <a:cs typeface="Menlo Regular"/>
              </a:rPr>
              <a:t>	</a:t>
            </a:r>
            <a:r>
              <a:rPr lang="en-US" sz="4700" dirty="0" smtClean="0">
                <a:solidFill>
                  <a:schemeClr val="accent5">
                    <a:lumMod val="75000"/>
                  </a:schemeClr>
                </a:solidFill>
                <a:latin typeface="Menlo Regular"/>
                <a:cs typeface="Menlo Regular"/>
              </a:rPr>
              <a:t>&lt;div id=“header”&gt;</a:t>
            </a:r>
          </a:p>
          <a:p>
            <a:pPr marL="0" marR="0" indent="0" algn="l" defTabSz="825500" rtl="0" fontAlgn="auto" latinLnBrk="1" hangingPunct="0">
              <a:lnSpc>
                <a:spcPct val="100000"/>
              </a:lnSpc>
              <a:spcBef>
                <a:spcPts val="0"/>
              </a:spcBef>
              <a:spcAft>
                <a:spcPts val="0"/>
              </a:spcAft>
              <a:buClrTx/>
              <a:buSzTx/>
              <a:buFontTx/>
              <a:buNone/>
              <a:tabLst/>
            </a:pPr>
            <a:r>
              <a:rPr lang="en-US" sz="4700" dirty="0" smtClean="0">
                <a:solidFill>
                  <a:schemeClr val="accent6">
                    <a:lumMod val="75000"/>
                  </a:schemeClr>
                </a:solidFill>
                <a:latin typeface="Menlo Regular"/>
                <a:cs typeface="Menlo Regular"/>
              </a:rPr>
              <a:t>		&lt;h1&gt;Title&lt;/h1&gt;</a:t>
            </a:r>
          </a:p>
          <a:p>
            <a:pPr marL="0" marR="0" indent="0" algn="l" defTabSz="825500" rtl="0" fontAlgn="auto" latinLnBrk="1" hangingPunct="0">
              <a:lnSpc>
                <a:spcPct val="100000"/>
              </a:lnSpc>
              <a:spcBef>
                <a:spcPts val="0"/>
              </a:spcBef>
              <a:spcAft>
                <a:spcPts val="0"/>
              </a:spcAft>
              <a:buClrTx/>
              <a:buSzTx/>
              <a:buFontTx/>
              <a:buNone/>
              <a:tabLst/>
            </a:pPr>
            <a:r>
              <a:rPr lang="en-US" sz="4700" dirty="0">
                <a:solidFill>
                  <a:schemeClr val="accent6">
                    <a:lumMod val="75000"/>
                  </a:schemeClr>
                </a:solidFill>
                <a:latin typeface="Menlo Regular"/>
                <a:cs typeface="Menlo Regular"/>
              </a:rPr>
              <a:t>	</a:t>
            </a:r>
            <a:r>
              <a:rPr lang="en-US" sz="4700" dirty="0" smtClean="0">
                <a:solidFill>
                  <a:schemeClr val="accent6">
                    <a:lumMod val="75000"/>
                  </a:schemeClr>
                </a:solidFill>
                <a:latin typeface="Menlo Regular"/>
                <a:cs typeface="Menlo Regular"/>
              </a:rPr>
              <a:t>	&lt;</a:t>
            </a:r>
            <a:r>
              <a:rPr lang="en-US" sz="4700" dirty="0" err="1" smtClean="0">
                <a:solidFill>
                  <a:schemeClr val="accent6">
                    <a:lumMod val="75000"/>
                  </a:schemeClr>
                </a:solidFill>
                <a:latin typeface="Menlo Regular"/>
                <a:cs typeface="Menlo Regular"/>
              </a:rPr>
              <a:t>ul</a:t>
            </a:r>
            <a:r>
              <a:rPr lang="en-US" sz="4700" dirty="0">
                <a:solidFill>
                  <a:schemeClr val="accent6">
                    <a:lumMod val="75000"/>
                  </a:schemeClr>
                </a:solidFill>
                <a:latin typeface="Menlo Regular"/>
                <a:cs typeface="Menlo Regular"/>
              </a:rPr>
              <a:t> </a:t>
            </a:r>
            <a:r>
              <a:rPr lang="en-US" sz="4700" dirty="0" smtClean="0">
                <a:solidFill>
                  <a:schemeClr val="accent6">
                    <a:lumMod val="75000"/>
                  </a:schemeClr>
                </a:solidFill>
                <a:latin typeface="Menlo Regular"/>
                <a:cs typeface="Menlo Regular"/>
              </a:rPr>
              <a:t>id=“</a:t>
            </a:r>
            <a:r>
              <a:rPr lang="en-US" sz="4700" dirty="0" err="1" smtClean="0">
                <a:solidFill>
                  <a:schemeClr val="accent6">
                    <a:lumMod val="75000"/>
                  </a:schemeClr>
                </a:solidFill>
                <a:latin typeface="Menlo Regular"/>
                <a:cs typeface="Menlo Regular"/>
              </a:rPr>
              <a:t>nav</a:t>
            </a:r>
            <a:r>
              <a:rPr lang="en-US" sz="4700" dirty="0" smtClean="0">
                <a:solidFill>
                  <a:schemeClr val="accent6">
                    <a:lumMod val="75000"/>
                  </a:schemeClr>
                </a:solidFill>
                <a:latin typeface="Menlo Regular"/>
                <a:cs typeface="Menlo Regular"/>
              </a:rPr>
              <a:t>”&gt; … &lt;/</a:t>
            </a:r>
            <a:r>
              <a:rPr lang="en-US" sz="4700" dirty="0" err="1" smtClean="0">
                <a:solidFill>
                  <a:schemeClr val="accent6">
                    <a:lumMod val="75000"/>
                  </a:schemeClr>
                </a:solidFill>
                <a:latin typeface="Menlo Regular"/>
                <a:cs typeface="Menlo Regular"/>
              </a:rPr>
              <a:t>ul</a:t>
            </a:r>
            <a:r>
              <a:rPr lang="en-US" sz="4700" dirty="0" smtClean="0">
                <a:solidFill>
                  <a:schemeClr val="accent6">
                    <a:lumMod val="75000"/>
                  </a:schemeClr>
                </a:solidFill>
                <a:latin typeface="Menlo Regular"/>
                <a:cs typeface="Menlo Regular"/>
              </a:rPr>
              <a:t>&gt; </a:t>
            </a:r>
            <a:endParaRPr lang="en-US" sz="4700" dirty="0">
              <a:solidFill>
                <a:schemeClr val="accent6">
                  <a:lumMod val="75000"/>
                </a:schemeClr>
              </a:solidFill>
              <a:latin typeface="Menlo Regular"/>
              <a:cs typeface="Menlo Regular"/>
            </a:endParaRPr>
          </a:p>
          <a:p>
            <a:pPr marL="0" marR="0" indent="0" algn="l" defTabSz="825500" rtl="0" fontAlgn="auto" latinLnBrk="1" hangingPunct="0">
              <a:lnSpc>
                <a:spcPct val="100000"/>
              </a:lnSpc>
              <a:spcBef>
                <a:spcPts val="0"/>
              </a:spcBef>
              <a:spcAft>
                <a:spcPts val="0"/>
              </a:spcAft>
              <a:buClrTx/>
              <a:buSzTx/>
              <a:buFontTx/>
              <a:buNone/>
              <a:tabLst/>
            </a:pPr>
            <a:r>
              <a:rPr lang="en-US" sz="4700" dirty="0" smtClean="0">
                <a:solidFill>
                  <a:srgbClr val="7D1102"/>
                </a:solidFill>
                <a:latin typeface="Menlo Regular"/>
                <a:cs typeface="Menlo Regular"/>
              </a:rPr>
              <a:t>	&lt;/div&gt; </a:t>
            </a:r>
          </a:p>
          <a:p>
            <a:pPr marL="0" marR="0" indent="0" algn="l" defTabSz="825500" rtl="0" fontAlgn="auto" latinLnBrk="1" hangingPunct="0">
              <a:lnSpc>
                <a:spcPct val="100000"/>
              </a:lnSpc>
              <a:spcBef>
                <a:spcPts val="0"/>
              </a:spcBef>
              <a:spcAft>
                <a:spcPts val="0"/>
              </a:spcAft>
              <a:buClrTx/>
              <a:buSzTx/>
              <a:buFontTx/>
              <a:buNone/>
              <a:tabLst/>
            </a:pPr>
            <a:r>
              <a:rPr lang="en-US" sz="4700" dirty="0">
                <a:solidFill>
                  <a:schemeClr val="accent6">
                    <a:lumMod val="75000"/>
                  </a:schemeClr>
                </a:solidFill>
                <a:latin typeface="Menlo Regular"/>
                <a:cs typeface="Menlo Regular"/>
              </a:rPr>
              <a:t>	</a:t>
            </a:r>
            <a:r>
              <a:rPr lang="en-US" sz="4700" dirty="0" smtClean="0">
                <a:solidFill>
                  <a:srgbClr val="7D1102"/>
                </a:solidFill>
                <a:latin typeface="Menlo Regular"/>
                <a:cs typeface="Menlo Regular"/>
              </a:rPr>
              <a:t>&lt;div id=“container”&gt;</a:t>
            </a:r>
          </a:p>
          <a:p>
            <a:pPr marL="0" marR="0" indent="0" algn="l" defTabSz="825500" rtl="0" fontAlgn="auto" latinLnBrk="1" hangingPunct="0">
              <a:lnSpc>
                <a:spcPct val="100000"/>
              </a:lnSpc>
              <a:spcBef>
                <a:spcPts val="0"/>
              </a:spcBef>
              <a:spcAft>
                <a:spcPts val="0"/>
              </a:spcAft>
              <a:buClrTx/>
              <a:buSzTx/>
              <a:buFontTx/>
              <a:buNone/>
              <a:tabLst/>
            </a:pPr>
            <a:r>
              <a:rPr lang="en-US" sz="4700" dirty="0">
                <a:solidFill>
                  <a:schemeClr val="accent6">
                    <a:lumMod val="75000"/>
                  </a:schemeClr>
                </a:solidFill>
                <a:latin typeface="Menlo Regular"/>
                <a:cs typeface="Menlo Regular"/>
              </a:rPr>
              <a:t>	</a:t>
            </a:r>
            <a:r>
              <a:rPr lang="en-US" sz="4700" dirty="0" smtClean="0">
                <a:solidFill>
                  <a:schemeClr val="accent6">
                    <a:lumMod val="75000"/>
                  </a:schemeClr>
                </a:solidFill>
                <a:latin typeface="Menlo Regular"/>
                <a:cs typeface="Menlo Regular"/>
              </a:rPr>
              <a:t>	&lt;div id=“sidebar”&gt;…&lt;/div&gt; </a:t>
            </a:r>
          </a:p>
          <a:p>
            <a:pPr algn="l" rtl="0" latinLnBrk="1" hangingPunct="0"/>
            <a:r>
              <a:rPr lang="en-US" sz="4700" dirty="0" smtClean="0">
                <a:solidFill>
                  <a:schemeClr val="accent6">
                    <a:lumMod val="75000"/>
                  </a:schemeClr>
                </a:solidFill>
                <a:latin typeface="Menlo Regular"/>
                <a:cs typeface="Menlo Regular"/>
              </a:rPr>
              <a:t>		&lt;</a:t>
            </a:r>
            <a:r>
              <a:rPr lang="en-US" sz="4700" dirty="0">
                <a:solidFill>
                  <a:schemeClr val="accent6">
                    <a:lumMod val="75000"/>
                  </a:schemeClr>
                </a:solidFill>
                <a:latin typeface="Menlo Regular"/>
                <a:cs typeface="Menlo Regular"/>
              </a:rPr>
              <a:t>div id=</a:t>
            </a:r>
            <a:r>
              <a:rPr lang="en-US" sz="4700" dirty="0" smtClean="0">
                <a:solidFill>
                  <a:schemeClr val="accent6">
                    <a:lumMod val="75000"/>
                  </a:schemeClr>
                </a:solidFill>
                <a:latin typeface="Menlo Regular"/>
                <a:cs typeface="Menlo Regular"/>
              </a:rPr>
              <a:t>“content”</a:t>
            </a:r>
            <a:r>
              <a:rPr lang="en-US" sz="4700" dirty="0">
                <a:solidFill>
                  <a:schemeClr val="accent6">
                    <a:lumMod val="75000"/>
                  </a:schemeClr>
                </a:solidFill>
                <a:latin typeface="Menlo Regular"/>
                <a:cs typeface="Menlo Regular"/>
              </a:rPr>
              <a:t>&gt;…&lt;/div&gt; </a:t>
            </a:r>
            <a:endParaRPr lang="en-US" sz="4700" dirty="0" smtClean="0">
              <a:solidFill>
                <a:schemeClr val="accent6">
                  <a:lumMod val="75000"/>
                </a:schemeClr>
              </a:solidFill>
              <a:latin typeface="Menlo Regular"/>
              <a:cs typeface="Menlo Regular"/>
            </a:endParaRPr>
          </a:p>
          <a:p>
            <a:pPr algn="l" rtl="0" latinLnBrk="1" hangingPunct="0"/>
            <a:r>
              <a:rPr lang="en-US" sz="4700" dirty="0" smtClean="0">
                <a:solidFill>
                  <a:srgbClr val="7D1102"/>
                </a:solidFill>
                <a:latin typeface="Menlo Regular"/>
                <a:cs typeface="Menlo Regular"/>
              </a:rPr>
              <a:t>	&lt;</a:t>
            </a:r>
            <a:r>
              <a:rPr lang="en-US" sz="4700" dirty="0">
                <a:solidFill>
                  <a:srgbClr val="7D1102"/>
                </a:solidFill>
                <a:latin typeface="Menlo Regular"/>
                <a:cs typeface="Menlo Regular"/>
              </a:rPr>
              <a:t>/div</a:t>
            </a:r>
            <a:r>
              <a:rPr lang="en-US" sz="4700" dirty="0" smtClean="0">
                <a:solidFill>
                  <a:srgbClr val="7D1102"/>
                </a:solidFill>
                <a:latin typeface="Menlo Regular"/>
                <a:cs typeface="Menlo Regular"/>
              </a:rPr>
              <a:t>&gt;</a:t>
            </a:r>
          </a:p>
          <a:p>
            <a:pPr algn="l" rtl="0" latinLnBrk="1" hangingPunct="0"/>
            <a:r>
              <a:rPr lang="en-US" sz="4700" dirty="0">
                <a:solidFill>
                  <a:schemeClr val="accent6">
                    <a:lumMod val="75000"/>
                  </a:schemeClr>
                </a:solidFill>
                <a:latin typeface="Menlo Regular"/>
                <a:cs typeface="Menlo Regular"/>
              </a:rPr>
              <a:t>	</a:t>
            </a:r>
            <a:r>
              <a:rPr lang="en-US" sz="4700" dirty="0" smtClean="0">
                <a:solidFill>
                  <a:srgbClr val="7D1102"/>
                </a:solidFill>
                <a:latin typeface="Menlo Regular"/>
                <a:cs typeface="Menlo Regular"/>
              </a:rPr>
              <a:t>&lt;div id=“footer”&gt;</a:t>
            </a:r>
            <a:r>
              <a:rPr lang="en-US" sz="4700" dirty="0" smtClean="0">
                <a:solidFill>
                  <a:schemeClr val="accent6">
                    <a:lumMod val="75000"/>
                  </a:schemeClr>
                </a:solidFill>
                <a:latin typeface="Menlo Regular"/>
                <a:cs typeface="Menlo Regular"/>
              </a:rPr>
              <a:t>…</a:t>
            </a:r>
            <a:r>
              <a:rPr lang="en-US" sz="4700" dirty="0" smtClean="0">
                <a:solidFill>
                  <a:srgbClr val="7D1102"/>
                </a:solidFill>
                <a:latin typeface="Menlo Regular"/>
                <a:cs typeface="Menlo Regular"/>
              </a:rPr>
              <a:t>&lt;/div&gt; </a:t>
            </a:r>
          </a:p>
          <a:p>
            <a:pPr marL="0" marR="0" indent="0" algn="l" defTabSz="825500" rtl="0" fontAlgn="auto" latinLnBrk="1" hangingPunct="0">
              <a:lnSpc>
                <a:spcPct val="100000"/>
              </a:lnSpc>
              <a:spcBef>
                <a:spcPts val="0"/>
              </a:spcBef>
              <a:spcAft>
                <a:spcPts val="0"/>
              </a:spcAft>
              <a:buClrTx/>
              <a:buSzTx/>
              <a:buFontTx/>
              <a:buNone/>
              <a:tabLst/>
            </a:pPr>
            <a:r>
              <a:rPr kumimoji="0" lang="en-US" sz="4700" b="0" i="0" u="none" strike="noStrike" cap="none" spc="0" normalizeH="0" baseline="0" dirty="0" smtClean="0">
                <a:ln>
                  <a:noFill/>
                </a:ln>
                <a:solidFill>
                  <a:schemeClr val="accent6">
                    <a:lumMod val="75000"/>
                  </a:schemeClr>
                </a:solidFill>
                <a:effectLst/>
                <a:uFillTx/>
                <a:latin typeface="Menlo Regular"/>
                <a:cs typeface="Menlo Regular"/>
                <a:sym typeface="Gill Sans Light"/>
              </a:rPr>
              <a:t> </a:t>
            </a:r>
            <a:r>
              <a:rPr kumimoji="0" lang="en-US" sz="4700" b="0" i="0" u="none" strike="noStrike" cap="none" spc="0" normalizeH="0" baseline="0" dirty="0" smtClean="0">
                <a:ln>
                  <a:noFill/>
                </a:ln>
                <a:solidFill>
                  <a:srgbClr val="51868F"/>
                </a:solidFill>
                <a:effectLst/>
                <a:uFillTx/>
                <a:latin typeface="Menlo Regular"/>
                <a:cs typeface="Menlo Regular"/>
                <a:sym typeface="Gill Sans Light"/>
              </a:rPr>
              <a:t>&lt;/body&gt;</a:t>
            </a:r>
          </a:p>
        </p:txBody>
      </p:sp>
    </p:spTree>
    <p:extLst>
      <p:ext uri="{BB962C8B-B14F-4D97-AF65-F5344CB8AC3E}">
        <p14:creationId xmlns:p14="http://schemas.microsoft.com/office/powerpoint/2010/main" val="2377333357"/>
      </p:ext>
    </p:extLst>
  </p:cSld>
  <p:clrMapOvr>
    <a:masterClrMapping/>
  </p:clrMapOvr>
  <p:transition xmlns:p14="http://schemas.microsoft.com/office/powerpoint/2010/mai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HTML 4 Structural tags</a:t>
            </a:r>
            <a:endParaRPr lang="en-US" sz="8000" dirty="0"/>
          </a:p>
        </p:txBody>
      </p:sp>
      <p:pic>
        <p:nvPicPr>
          <p:cNvPr id="6" name="Picture 5" descr="html4-structures.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250" y="3333749"/>
            <a:ext cx="18510250" cy="9255125"/>
          </a:xfrm>
          <a:prstGeom prst="rect">
            <a:avLst/>
          </a:prstGeom>
        </p:spPr>
      </p:pic>
    </p:spTree>
    <p:extLst>
      <p:ext uri="{BB962C8B-B14F-4D97-AF65-F5344CB8AC3E}">
        <p14:creationId xmlns:p14="http://schemas.microsoft.com/office/powerpoint/2010/main" val="4253972618"/>
      </p:ext>
    </p:extLst>
  </p:cSld>
  <p:clrMapOvr>
    <a:masterClrMapping/>
  </p:clrMapOvr>
  <p:transition xmlns:p14="http://schemas.microsoft.com/office/powerpoint/2010/mai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Structural tags with html5</a:t>
            </a:r>
            <a:endParaRPr lang="en-US" sz="8000" dirty="0"/>
          </a:p>
        </p:txBody>
      </p:sp>
      <p:pic>
        <p:nvPicPr>
          <p:cNvPr id="4" name="Picture 3" descr="N1Nm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0" y="3498848"/>
            <a:ext cx="18097502" cy="9048751"/>
          </a:xfrm>
          <a:prstGeom prst="rect">
            <a:avLst/>
          </a:prstGeom>
        </p:spPr>
      </p:pic>
    </p:spTree>
    <p:extLst>
      <p:ext uri="{BB962C8B-B14F-4D97-AF65-F5344CB8AC3E}">
        <p14:creationId xmlns:p14="http://schemas.microsoft.com/office/powerpoint/2010/main" val="1212779394"/>
      </p:ext>
    </p:extLst>
  </p:cSld>
  <p:clrMapOvr>
    <a:masterClrMapping/>
  </p:clrMapOvr>
  <p:transition xmlns:p14="http://schemas.microsoft.com/office/powerpoint/2010/mai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Laying Out a Page with HTml5</a:t>
            </a:r>
            <a:endParaRPr lang="en-US" sz="8000" dirty="0"/>
          </a:p>
        </p:txBody>
      </p:sp>
      <p:sp>
        <p:nvSpPr>
          <p:cNvPr id="8" name="Rectangle 3"/>
          <p:cNvSpPr txBox="1">
            <a:spLocks noChangeArrowheads="1"/>
          </p:cNvSpPr>
          <p:nvPr/>
        </p:nvSpPr>
        <p:spPr>
          <a:xfrm>
            <a:off x="13100363" y="5334003"/>
            <a:ext cx="9882649" cy="711199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lvl="1" eaLnBrk="1" hangingPunct="1">
              <a:lnSpc>
                <a:spcPct val="50000"/>
              </a:lnSpc>
            </a:pPr>
            <a:endParaRPr lang="en-US" sz="1500" dirty="0">
              <a:solidFill>
                <a:schemeClr val="accent4">
                  <a:lumMod val="75000"/>
                </a:schemeClr>
              </a:solidFill>
              <a:latin typeface="Trade Gothic Next LT Pro Lt" pitchFamily="34" charset="0"/>
              <a:cs typeface="Trade Gothic Next LT Pro Lt" pitchFamily="34" charset="0"/>
            </a:endParaRPr>
          </a:p>
          <a:p>
            <a:pPr algn="l" eaLnBrk="1" hangingPunct="1">
              <a:lnSpc>
                <a:spcPct val="50000"/>
              </a:lnSpc>
            </a:pPr>
            <a:r>
              <a:rPr lang="en-US" sz="4000" dirty="0">
                <a:solidFill>
                  <a:schemeClr val="accent4">
                    <a:lumMod val="75000"/>
                  </a:schemeClr>
                </a:solidFill>
                <a:latin typeface="Consolas" pitchFamily="49" charset="0"/>
                <a:cs typeface="Trade Gothic Next LT Pro Lt" pitchFamily="34" charset="0"/>
              </a:rPr>
              <a:t>header</a:t>
            </a:r>
          </a:p>
          <a:p>
            <a:pPr algn="l" eaLnBrk="1" hangingPunct="1">
              <a:lnSpc>
                <a:spcPct val="50000"/>
              </a:lnSpc>
            </a:pPr>
            <a:r>
              <a:rPr lang="en-US" sz="4000" dirty="0">
                <a:solidFill>
                  <a:schemeClr val="accent4">
                    <a:lumMod val="75000"/>
                  </a:schemeClr>
                </a:solidFill>
                <a:latin typeface="Consolas" pitchFamily="49" charset="0"/>
                <a:cs typeface="Trade Gothic Next LT Pro Lt" pitchFamily="34" charset="0"/>
              </a:rPr>
              <a:t>footer</a:t>
            </a:r>
          </a:p>
          <a:p>
            <a:pPr algn="l" eaLnBrk="1" hangingPunct="1">
              <a:lnSpc>
                <a:spcPct val="50000"/>
              </a:lnSpc>
            </a:pPr>
            <a:r>
              <a:rPr lang="en-US" sz="4000" dirty="0" err="1">
                <a:solidFill>
                  <a:schemeClr val="accent4">
                    <a:lumMod val="75000"/>
                  </a:schemeClr>
                </a:solidFill>
                <a:latin typeface="Consolas" pitchFamily="49" charset="0"/>
                <a:cs typeface="Trade Gothic Next LT Pro Lt" pitchFamily="34" charset="0"/>
              </a:rPr>
              <a:t>hgroup</a:t>
            </a:r>
            <a:endParaRPr lang="en-US" sz="4000" dirty="0">
              <a:solidFill>
                <a:schemeClr val="accent4">
                  <a:lumMod val="75000"/>
                </a:schemeClr>
              </a:solidFill>
              <a:latin typeface="Consolas" pitchFamily="49" charset="0"/>
              <a:cs typeface="Trade Gothic Next LT Pro Lt" pitchFamily="34" charset="0"/>
            </a:endParaRPr>
          </a:p>
          <a:p>
            <a:pPr algn="l" eaLnBrk="1" hangingPunct="1">
              <a:lnSpc>
                <a:spcPct val="50000"/>
              </a:lnSpc>
            </a:pPr>
            <a:r>
              <a:rPr lang="en-US" sz="4000" dirty="0">
                <a:solidFill>
                  <a:schemeClr val="accent4">
                    <a:lumMod val="75000"/>
                  </a:schemeClr>
                </a:solidFill>
                <a:latin typeface="Consolas" pitchFamily="49" charset="0"/>
                <a:cs typeface="Trade Gothic Next LT Pro Lt" pitchFamily="34" charset="0"/>
              </a:rPr>
              <a:t>aside</a:t>
            </a:r>
          </a:p>
          <a:p>
            <a:pPr algn="l" eaLnBrk="1" hangingPunct="1">
              <a:lnSpc>
                <a:spcPct val="50000"/>
              </a:lnSpc>
            </a:pPr>
            <a:r>
              <a:rPr lang="en-US" sz="4000" dirty="0">
                <a:solidFill>
                  <a:schemeClr val="accent4">
                    <a:lumMod val="75000"/>
                  </a:schemeClr>
                </a:solidFill>
                <a:latin typeface="Consolas" pitchFamily="49" charset="0"/>
                <a:cs typeface="Trade Gothic Next LT Pro Lt" pitchFamily="34" charset="0"/>
              </a:rPr>
              <a:t>menu</a:t>
            </a:r>
          </a:p>
          <a:p>
            <a:pPr algn="l" eaLnBrk="1" hangingPunct="1">
              <a:lnSpc>
                <a:spcPct val="50000"/>
              </a:lnSpc>
            </a:pPr>
            <a:r>
              <a:rPr lang="en-US" sz="4000" dirty="0" err="1">
                <a:solidFill>
                  <a:schemeClr val="accent4">
                    <a:lumMod val="75000"/>
                  </a:schemeClr>
                </a:solidFill>
                <a:latin typeface="Consolas" pitchFamily="49" charset="0"/>
                <a:cs typeface="Trade Gothic Next LT Pro Lt" pitchFamily="34" charset="0"/>
              </a:rPr>
              <a:t>nav</a:t>
            </a:r>
            <a:endParaRPr lang="en-US" sz="4000" dirty="0">
              <a:solidFill>
                <a:schemeClr val="accent4">
                  <a:lumMod val="75000"/>
                </a:schemeClr>
              </a:solidFill>
              <a:latin typeface="Consolas" pitchFamily="49" charset="0"/>
              <a:cs typeface="Trade Gothic Next LT Pro Lt" pitchFamily="34" charset="0"/>
            </a:endParaRPr>
          </a:p>
          <a:p>
            <a:pPr algn="l" eaLnBrk="1" hangingPunct="1">
              <a:lnSpc>
                <a:spcPct val="50000"/>
              </a:lnSpc>
            </a:pPr>
            <a:r>
              <a:rPr lang="en-US" sz="4000" dirty="0">
                <a:solidFill>
                  <a:schemeClr val="accent4">
                    <a:lumMod val="75000"/>
                  </a:schemeClr>
                </a:solidFill>
                <a:latin typeface="Consolas" pitchFamily="49" charset="0"/>
                <a:cs typeface="Trade Gothic Next LT Pro Lt" pitchFamily="34" charset="0"/>
              </a:rPr>
              <a:t>section</a:t>
            </a:r>
          </a:p>
          <a:p>
            <a:pPr algn="l" eaLnBrk="1" hangingPunct="1">
              <a:lnSpc>
                <a:spcPct val="50000"/>
              </a:lnSpc>
            </a:pPr>
            <a:r>
              <a:rPr lang="en-US" sz="4000" dirty="0">
                <a:solidFill>
                  <a:schemeClr val="accent4">
                    <a:lumMod val="75000"/>
                  </a:schemeClr>
                </a:solidFill>
                <a:latin typeface="Consolas" pitchFamily="49" charset="0"/>
                <a:cs typeface="Trade Gothic Next LT Pro Lt" pitchFamily="34" charset="0"/>
              </a:rPr>
              <a:t>article</a:t>
            </a:r>
          </a:p>
          <a:p>
            <a:pPr algn="l" eaLnBrk="1" hangingPunct="1">
              <a:lnSpc>
                <a:spcPct val="50000"/>
              </a:lnSpc>
            </a:pPr>
            <a:endParaRPr lang="en-US" sz="4000" dirty="0" smtClean="0">
              <a:latin typeface="+mj-lt"/>
              <a:cs typeface="Trade Gothic Next LT Pro Lt" pitchFamily="34" charset="0"/>
            </a:endParaRPr>
          </a:p>
          <a:p>
            <a:pPr lvl="3" algn="l">
              <a:lnSpc>
                <a:spcPct val="50000"/>
              </a:lnSpc>
              <a:spcBef>
                <a:spcPts val="600"/>
              </a:spcBef>
            </a:pPr>
            <a:endParaRPr lang="en-US" sz="4000" dirty="0">
              <a:latin typeface="+mj-lt"/>
              <a:cs typeface="Trade Gothic Next LT Pro Lt" pitchFamily="34" charset="0"/>
            </a:endParaRPr>
          </a:p>
          <a:p>
            <a:pPr marL="736600" lvl="1" indent="0" algn="l" eaLnBrk="1" hangingPunct="1">
              <a:lnSpc>
                <a:spcPct val="50000"/>
              </a:lnSpc>
              <a:spcBef>
                <a:spcPts val="600"/>
              </a:spcBef>
              <a:buNone/>
            </a:pPr>
            <a:endParaRPr lang="en-US" sz="4000" dirty="0" smtClean="0">
              <a:latin typeface="+mj-lt"/>
              <a:cs typeface="Trade Gothic Next LT Pro Lt" pitchFamily="34" charset="0"/>
            </a:endParaRPr>
          </a:p>
          <a:p>
            <a:pPr marL="736600" lvl="1" indent="0" algn="l" eaLnBrk="1" hangingPunct="1">
              <a:lnSpc>
                <a:spcPct val="50000"/>
              </a:lnSpc>
              <a:spcBef>
                <a:spcPts val="600"/>
              </a:spcBef>
              <a:buNone/>
            </a:pPr>
            <a:endParaRPr lang="en-US" sz="4000" dirty="0">
              <a:latin typeface="+mj-lt"/>
              <a:cs typeface="Trade Gothic Next LT Pro Lt" pitchFamily="34" charset="0"/>
            </a:endParaRPr>
          </a:p>
          <a:p>
            <a:pPr lvl="1" algn="l" eaLnBrk="1" hangingPunct="1">
              <a:lnSpc>
                <a:spcPct val="50000"/>
              </a:lnSpc>
            </a:pPr>
            <a:endParaRPr lang="en-US" sz="4000" dirty="0">
              <a:latin typeface="+mj-lt"/>
              <a:cs typeface="Trade Gothic Next LT Pro Lt" pitchFamily="34" charset="0"/>
            </a:endParaRPr>
          </a:p>
        </p:txBody>
      </p:sp>
      <p:sp>
        <p:nvSpPr>
          <p:cNvPr id="3" name="TextBox 2"/>
          <p:cNvSpPr txBox="1"/>
          <p:nvPr/>
        </p:nvSpPr>
        <p:spPr>
          <a:xfrm>
            <a:off x="2193637" y="3595448"/>
            <a:ext cx="9282545" cy="42575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eaLnBrk="1" hangingPunct="1"/>
            <a:r>
              <a:rPr lang="en-US" sz="5400" dirty="0">
                <a:solidFill>
                  <a:schemeClr val="accent5">
                    <a:lumMod val="75000"/>
                  </a:schemeClr>
                </a:solidFill>
                <a:latin typeface="+mj-lt"/>
                <a:cs typeface="Trade Gothic Next LT Pro Lt" pitchFamily="34" charset="0"/>
              </a:rPr>
              <a:t>Structural </a:t>
            </a:r>
            <a:r>
              <a:rPr lang="en-US" sz="5400" dirty="0" smtClean="0">
                <a:solidFill>
                  <a:schemeClr val="accent5">
                    <a:lumMod val="75000"/>
                  </a:schemeClr>
                </a:solidFill>
                <a:latin typeface="+mj-lt"/>
                <a:cs typeface="Trade Gothic Next LT Pro Lt" pitchFamily="34" charset="0"/>
              </a:rPr>
              <a:t>Tags</a:t>
            </a:r>
          </a:p>
          <a:p>
            <a:pPr algn="l" eaLnBrk="1" hangingPunct="1"/>
            <a:endParaRPr lang="en-US" sz="5400" dirty="0" smtClean="0">
              <a:latin typeface="+mj-lt"/>
              <a:cs typeface="Trade Gothic Next LT Pro Lt" pitchFamily="34" charset="0"/>
            </a:endParaRPr>
          </a:p>
          <a:p>
            <a:pPr marL="685800" lvl="1" indent="-685800" algn="l" eaLnBrk="1" hangingPunct="1">
              <a:buFont typeface="Arial"/>
              <a:buChar char="•"/>
            </a:pPr>
            <a:r>
              <a:rPr lang="en-US" sz="5400" dirty="0" smtClean="0">
                <a:latin typeface="+mj-lt"/>
                <a:cs typeface="Trade Gothic Next LT Pro Lt" pitchFamily="34" charset="0"/>
              </a:rPr>
              <a:t>Semantic </a:t>
            </a:r>
            <a:r>
              <a:rPr lang="en-US" sz="5400" dirty="0">
                <a:latin typeface="+mj-lt"/>
                <a:cs typeface="Trade Gothic Next LT Pro Lt" pitchFamily="34" charset="0"/>
              </a:rPr>
              <a:t>Tags – to be used in common situations</a:t>
            </a:r>
          </a:p>
          <a:p>
            <a:pPr marL="0" marR="0" indent="0" algn="l" defTabSz="825500" rtl="0" fontAlgn="auto" latinLnBrk="1" hangingPunct="0">
              <a:spcBef>
                <a:spcPts val="0"/>
              </a:spcBef>
              <a:spcAft>
                <a:spcPts val="0"/>
              </a:spcAft>
              <a:buClrTx/>
              <a:buSzTx/>
              <a:buFontTx/>
              <a:buNone/>
              <a:tabLst/>
            </a:pPr>
            <a:endParaRPr kumimoji="0" lang="en-US" sz="5400" b="0" i="0" u="none" strike="noStrike" cap="none" spc="0" normalizeH="0" baseline="0" dirty="0">
              <a:ln>
                <a:noFill/>
              </a:ln>
              <a:solidFill>
                <a:srgbClr val="535353"/>
              </a:solidFill>
              <a:effectLst/>
              <a:uFillTx/>
              <a:latin typeface="+mj-lt"/>
              <a:sym typeface="Gill Sans Light"/>
            </a:endParaRPr>
          </a:p>
        </p:txBody>
      </p:sp>
    </p:spTree>
    <p:extLst>
      <p:ext uri="{BB962C8B-B14F-4D97-AF65-F5344CB8AC3E}">
        <p14:creationId xmlns:p14="http://schemas.microsoft.com/office/powerpoint/2010/main" val="1910075888"/>
      </p:ext>
    </p:extLst>
  </p:cSld>
  <p:clrMapOvr>
    <a:masterClrMapping/>
  </p:clrMapOvr>
  <p:transition xmlns:p14="http://schemas.microsoft.com/office/powerpoint/2010/mai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3637" y="4065400"/>
            <a:ext cx="9282545" cy="6873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in HTML 4, considered as the ‘masthead’ of the page (usually only one per page)</a:t>
            </a:r>
          </a:p>
          <a:p>
            <a:pPr lvl="1" indent="0" algn="l" eaLnBrk="1" hangingPunct="1"/>
            <a:r>
              <a:rPr lang="en-US" sz="4000" dirty="0" smtClean="0">
                <a:solidFill>
                  <a:schemeClr val="accent5">
                    <a:lumMod val="75000"/>
                  </a:schemeClr>
                </a:solidFill>
                <a:latin typeface="+mj-lt"/>
                <a:cs typeface="Trade Gothic Next LT Pro Lt" pitchFamily="34" charset="0"/>
              </a:rPr>
              <a:t> </a:t>
            </a:r>
          </a:p>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in HTML5, you can have as   many as you want </a:t>
            </a:r>
          </a:p>
          <a:p>
            <a:pPr lvl="1" indent="0" algn="l" eaLnBrk="1" hangingPunct="1"/>
            <a:endParaRPr lang="en-US" sz="4000" dirty="0" smtClean="0">
              <a:solidFill>
                <a:schemeClr val="accent5">
                  <a:lumMod val="75000"/>
                </a:schemeClr>
              </a:solidFill>
              <a:latin typeface="+mj-lt"/>
              <a:cs typeface="Trade Gothic Next LT Pro Lt" pitchFamily="34" charset="0"/>
            </a:endParaRPr>
          </a:p>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a group of introductory or navigational aids </a:t>
            </a:r>
          </a:p>
          <a:p>
            <a:pPr lvl="1" indent="0" algn="l" eaLnBrk="1" hangingPunct="1"/>
            <a:endParaRPr lang="en-US" sz="4000" dirty="0" smtClean="0">
              <a:solidFill>
                <a:schemeClr val="accent5">
                  <a:lumMod val="75000"/>
                </a:schemeClr>
              </a:solidFill>
              <a:latin typeface="+mj-lt"/>
              <a:cs typeface="Trade Gothic Next LT Pro Lt" pitchFamily="34" charset="0"/>
            </a:endParaRPr>
          </a:p>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use a</a:t>
            </a:r>
            <a:r>
              <a:rPr lang="en-US" sz="4000" dirty="0" smtClean="0">
                <a:solidFill>
                  <a:schemeClr val="accent5">
                    <a:lumMod val="75000"/>
                  </a:schemeClr>
                </a:solidFill>
                <a:latin typeface="Consolas"/>
                <a:cs typeface="Consolas"/>
              </a:rPr>
              <a:t> header </a:t>
            </a:r>
            <a:r>
              <a:rPr lang="en-US" sz="4000" dirty="0" smtClean="0">
                <a:solidFill>
                  <a:schemeClr val="accent5">
                    <a:lumMod val="75000"/>
                  </a:schemeClr>
                </a:solidFill>
                <a:latin typeface="+mj-lt"/>
                <a:cs typeface="Trade Gothic Next LT Pro Lt" pitchFamily="34" charset="0"/>
              </a:rPr>
              <a:t>in any</a:t>
            </a:r>
            <a:r>
              <a:rPr lang="en-US" sz="4000" dirty="0" smtClean="0">
                <a:solidFill>
                  <a:schemeClr val="accent5">
                    <a:lumMod val="75000"/>
                  </a:schemeClr>
                </a:solidFill>
                <a:latin typeface="Consolas"/>
                <a:cs typeface="Consolas"/>
              </a:rPr>
              <a:t> section </a:t>
            </a:r>
            <a:r>
              <a:rPr lang="en-US" sz="4000" dirty="0" smtClean="0">
                <a:solidFill>
                  <a:schemeClr val="accent5">
                    <a:lumMod val="75000"/>
                  </a:schemeClr>
                </a:solidFill>
                <a:latin typeface="+mj-lt"/>
                <a:cs typeface="Trade Gothic Next LT Pro Lt" pitchFamily="34" charset="0"/>
              </a:rPr>
              <a:t>on your side</a:t>
            </a:r>
          </a:p>
        </p:txBody>
      </p:sp>
      <p:sp>
        <p:nvSpPr>
          <p:cNvPr id="5" name="TextBox 4"/>
          <p:cNvSpPr txBox="1"/>
          <p:nvPr/>
        </p:nvSpPr>
        <p:spPr>
          <a:xfrm>
            <a:off x="1778000" y="1697583"/>
            <a:ext cx="61976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Consolas"/>
                <a:ea typeface="+mn-ea"/>
                <a:cs typeface="Consolas"/>
                <a:sym typeface="Gill Sans Light"/>
              </a:rPr>
              <a:t>header</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
        <p:nvSpPr>
          <p:cNvPr id="10" name="Rounded Rectangle 9"/>
          <p:cNvSpPr/>
          <p:nvPr/>
        </p:nvSpPr>
        <p:spPr>
          <a:xfrm>
            <a:off x="11876546" y="4373177"/>
            <a:ext cx="11668357" cy="576611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lang="en-US" dirty="0" smtClean="0">
                <a:solidFill>
                  <a:schemeClr val="accent6">
                    <a:lumMod val="75000"/>
                  </a:schemeClr>
                </a:solidFill>
                <a:latin typeface="Andale Mono"/>
                <a:cs typeface="Andale Mono"/>
              </a:rPr>
              <a:t> </a:t>
            </a:r>
            <a:r>
              <a:rPr lang="en-US" sz="4700" dirty="0" smtClean="0">
                <a:solidFill>
                  <a:schemeClr val="accent1">
                    <a:lumMod val="75000"/>
                  </a:schemeClr>
                </a:solidFill>
                <a:latin typeface="Menlo Regular"/>
                <a:cs typeface="Menlo Regular"/>
              </a:rPr>
              <a:t>&lt;body&gt;</a:t>
            </a:r>
          </a:p>
          <a:p>
            <a:pPr marL="0" marR="0" indent="0" algn="l" defTabSz="825500" rtl="0" fontAlgn="auto" latinLnBrk="1" hangingPunct="0">
              <a:lnSpc>
                <a:spcPct val="100000"/>
              </a:lnSpc>
              <a:spcBef>
                <a:spcPts val="0"/>
              </a:spcBef>
              <a:spcAft>
                <a:spcPts val="0"/>
              </a:spcAft>
              <a:buClrTx/>
              <a:buSzTx/>
              <a:buFontTx/>
              <a:buNone/>
              <a:tabLst/>
            </a:pPr>
            <a:r>
              <a:rPr lang="en-US" sz="4700" dirty="0">
                <a:solidFill>
                  <a:schemeClr val="bg2">
                    <a:lumMod val="50000"/>
                  </a:schemeClr>
                </a:solidFill>
                <a:latin typeface="Menlo Regular"/>
                <a:cs typeface="Menlo Regular"/>
              </a:rPr>
              <a:t>	</a:t>
            </a:r>
            <a:r>
              <a:rPr lang="en-US" sz="4700" dirty="0" smtClean="0">
                <a:solidFill>
                  <a:schemeClr val="bg2">
                    <a:lumMod val="50000"/>
                  </a:schemeClr>
                </a:solidFill>
                <a:latin typeface="Menlo Regular"/>
                <a:cs typeface="Menlo Regular"/>
              </a:rPr>
              <a:t>&lt;section&gt;</a:t>
            </a:r>
          </a:p>
          <a:p>
            <a:pPr lvl="2" indent="0" algn="l" rtl="0" latinLnBrk="1" hangingPunct="0"/>
            <a:r>
              <a:rPr lang="en-US" sz="4700" dirty="0">
                <a:solidFill>
                  <a:schemeClr val="accent6">
                    <a:lumMod val="75000"/>
                  </a:schemeClr>
                </a:solidFill>
                <a:latin typeface="Menlo Regular"/>
                <a:cs typeface="Menlo Regular"/>
              </a:rPr>
              <a:t>	</a:t>
            </a:r>
            <a:r>
              <a:rPr lang="en-US" sz="4700" dirty="0" smtClean="0">
                <a:solidFill>
                  <a:schemeClr val="accent6">
                    <a:lumMod val="75000"/>
                  </a:schemeClr>
                </a:solidFill>
                <a:latin typeface="Menlo Regular"/>
                <a:cs typeface="Menlo Regular"/>
              </a:rPr>
              <a:t>	</a:t>
            </a:r>
            <a:r>
              <a:rPr lang="en-US" sz="4700" dirty="0" smtClean="0">
                <a:solidFill>
                  <a:schemeClr val="accent5">
                    <a:lumMod val="75000"/>
                  </a:schemeClr>
                </a:solidFill>
                <a:latin typeface="Menlo Regular"/>
                <a:cs typeface="Menlo Regular"/>
              </a:rPr>
              <a:t>&lt;header&gt;</a:t>
            </a:r>
          </a:p>
          <a:p>
            <a:pPr lvl="2" indent="0" algn="l" rtl="0" latinLnBrk="1" hangingPunct="0"/>
            <a:r>
              <a:rPr lang="en-US" sz="4700" dirty="0" smtClean="0">
                <a:solidFill>
                  <a:schemeClr val="accent6">
                    <a:lumMod val="75000"/>
                  </a:schemeClr>
                </a:solidFill>
                <a:latin typeface="Menlo Regular"/>
                <a:cs typeface="Menlo Regular"/>
              </a:rPr>
              <a:t>			&lt;h1&gt;Title&lt;/h1&gt;</a:t>
            </a:r>
          </a:p>
          <a:p>
            <a:pPr lvl="2" indent="0" algn="l" rtl="0" latinLnBrk="1" hangingPunct="0"/>
            <a:r>
              <a:rPr lang="en-US" sz="4700" dirty="0" smtClean="0">
                <a:solidFill>
                  <a:srgbClr val="7D1102"/>
                </a:solidFill>
                <a:latin typeface="Menlo Regular"/>
                <a:cs typeface="Menlo Regular"/>
              </a:rPr>
              <a:t>		&lt;/header&gt;</a:t>
            </a:r>
          </a:p>
          <a:p>
            <a:pPr marL="0" marR="0" indent="0" algn="l" defTabSz="825500" rtl="0" fontAlgn="auto" latinLnBrk="1" hangingPunct="0">
              <a:lnSpc>
                <a:spcPct val="100000"/>
              </a:lnSpc>
              <a:spcBef>
                <a:spcPts val="0"/>
              </a:spcBef>
              <a:spcAft>
                <a:spcPts val="0"/>
              </a:spcAft>
              <a:buClrTx/>
              <a:buSzTx/>
              <a:buFontTx/>
              <a:buNone/>
              <a:tabLst/>
            </a:pPr>
            <a:r>
              <a:rPr lang="en-US" sz="4700" dirty="0" smtClean="0">
                <a:solidFill>
                  <a:srgbClr val="5A5A5A"/>
                </a:solidFill>
                <a:latin typeface="Menlo Regular"/>
                <a:cs typeface="Menlo Regular"/>
              </a:rPr>
              <a:t>	&lt;/section&gt; </a:t>
            </a:r>
          </a:p>
          <a:p>
            <a:pPr marL="0" marR="0" indent="0" algn="l" defTabSz="825500" rtl="0" fontAlgn="auto" latinLnBrk="1" hangingPunct="0">
              <a:lnSpc>
                <a:spcPct val="100000"/>
              </a:lnSpc>
              <a:spcBef>
                <a:spcPts val="0"/>
              </a:spcBef>
              <a:spcAft>
                <a:spcPts val="0"/>
              </a:spcAft>
              <a:buClrTx/>
              <a:buSzTx/>
              <a:buFontTx/>
              <a:buNone/>
              <a:tabLst/>
            </a:pPr>
            <a:r>
              <a:rPr kumimoji="0" lang="en-US" sz="4700" b="0" i="0" u="none" strike="noStrike" cap="none" spc="0" normalizeH="0" baseline="0" dirty="0" smtClean="0">
                <a:ln>
                  <a:noFill/>
                </a:ln>
                <a:solidFill>
                  <a:srgbClr val="51868F"/>
                </a:solidFill>
                <a:effectLst/>
                <a:uFillTx/>
                <a:latin typeface="Menlo Regular"/>
                <a:cs typeface="Menlo Regular"/>
                <a:sym typeface="Gill Sans Light"/>
              </a:rPr>
              <a:t>&lt;/body&gt;</a:t>
            </a:r>
          </a:p>
        </p:txBody>
      </p:sp>
    </p:spTree>
    <p:extLst>
      <p:ext uri="{BB962C8B-B14F-4D97-AF65-F5344CB8AC3E}">
        <p14:creationId xmlns:p14="http://schemas.microsoft.com/office/powerpoint/2010/main" val="391058704"/>
      </p:ext>
    </p:extLst>
  </p:cSld>
  <p:clrMapOvr>
    <a:masterClrMapping/>
  </p:clrMapOvr>
  <p:transition xmlns:p14="http://schemas.microsoft.com/office/powerpoint/2010/mai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3637" y="4680954"/>
            <a:ext cx="9282545" cy="5642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not necessarily defines the position </a:t>
            </a:r>
          </a:p>
          <a:p>
            <a:pPr marL="685800" lvl="1" indent="-685800" algn="l" eaLnBrk="1" hangingPunct="1">
              <a:buFont typeface="Arial"/>
              <a:buChar char="•"/>
            </a:pPr>
            <a:endParaRPr lang="en-US" sz="4000" dirty="0">
              <a:solidFill>
                <a:schemeClr val="accent5">
                  <a:lumMod val="75000"/>
                </a:schemeClr>
              </a:solidFill>
              <a:latin typeface="+mj-lt"/>
              <a:cs typeface="Trade Gothic Next LT Pro Lt" pitchFamily="34" charset="0"/>
            </a:endParaRPr>
          </a:p>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contains information about it’s containing element (i.e. who wrote it, copyright, links etc.)</a:t>
            </a:r>
          </a:p>
          <a:p>
            <a:pPr lvl="1" indent="0" algn="l" eaLnBrk="1" hangingPunct="1"/>
            <a:r>
              <a:rPr lang="en-US" sz="4000" dirty="0" smtClean="0">
                <a:solidFill>
                  <a:schemeClr val="accent5">
                    <a:lumMod val="75000"/>
                  </a:schemeClr>
                </a:solidFill>
                <a:latin typeface="+mj-lt"/>
                <a:cs typeface="Trade Gothic Next LT Pro Lt" pitchFamily="34" charset="0"/>
              </a:rPr>
              <a:t> </a:t>
            </a:r>
          </a:p>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HTLM5 allows users to use footers within </a:t>
            </a:r>
            <a:r>
              <a:rPr lang="en-US" sz="4000" dirty="0" err="1" smtClean="0">
                <a:solidFill>
                  <a:schemeClr val="accent5">
                    <a:lumMod val="75000"/>
                  </a:schemeClr>
                </a:solidFill>
                <a:latin typeface="+mj-lt"/>
                <a:cs typeface="Trade Gothic Next LT Pro Lt" pitchFamily="34" charset="0"/>
              </a:rPr>
              <a:t>secitons</a:t>
            </a:r>
            <a:endParaRPr lang="en-US" sz="4000" dirty="0" smtClean="0">
              <a:solidFill>
                <a:schemeClr val="accent5">
                  <a:lumMod val="75000"/>
                </a:schemeClr>
              </a:solidFill>
              <a:latin typeface="+mj-lt"/>
              <a:cs typeface="Trade Gothic Next LT Pro Lt" pitchFamily="34" charset="0"/>
            </a:endParaRPr>
          </a:p>
          <a:p>
            <a:pPr lvl="1" indent="0" algn="l" eaLnBrk="1" hangingPunct="1"/>
            <a:endParaRPr lang="en-US" sz="4000" dirty="0" smtClean="0">
              <a:solidFill>
                <a:schemeClr val="accent5">
                  <a:lumMod val="75000"/>
                </a:schemeClr>
              </a:solidFill>
              <a:latin typeface="+mj-lt"/>
              <a:cs typeface="Trade Gothic Next LT Pro Lt" pitchFamily="34" charset="0"/>
            </a:endParaRPr>
          </a:p>
        </p:txBody>
      </p:sp>
      <p:sp>
        <p:nvSpPr>
          <p:cNvPr id="5" name="TextBox 4"/>
          <p:cNvSpPr txBox="1"/>
          <p:nvPr/>
        </p:nvSpPr>
        <p:spPr>
          <a:xfrm>
            <a:off x="1778000" y="1697583"/>
            <a:ext cx="61976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Consolas"/>
                <a:ea typeface="+mn-ea"/>
                <a:cs typeface="Consolas"/>
                <a:sym typeface="Gill Sans Light"/>
              </a:rPr>
              <a:t>footer</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
        <p:nvSpPr>
          <p:cNvPr id="10" name="Rounded Rectangle 9"/>
          <p:cNvSpPr/>
          <p:nvPr/>
        </p:nvSpPr>
        <p:spPr>
          <a:xfrm>
            <a:off x="11876546" y="4373178"/>
            <a:ext cx="11668357" cy="576611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lang="en-US" dirty="0" smtClean="0">
                <a:solidFill>
                  <a:schemeClr val="accent6">
                    <a:lumMod val="75000"/>
                  </a:schemeClr>
                </a:solidFill>
                <a:latin typeface="Andale Mono"/>
                <a:cs typeface="Andale Mono"/>
              </a:rPr>
              <a:t> </a:t>
            </a:r>
            <a:r>
              <a:rPr lang="en-US" sz="4700" dirty="0" smtClean="0">
                <a:solidFill>
                  <a:schemeClr val="accent1">
                    <a:lumMod val="75000"/>
                  </a:schemeClr>
                </a:solidFill>
                <a:latin typeface="Menlo Regular"/>
                <a:cs typeface="Menlo Regular"/>
              </a:rPr>
              <a:t>&lt;body&gt;</a:t>
            </a:r>
          </a:p>
          <a:p>
            <a:pPr marL="0" marR="0" indent="0" algn="l" defTabSz="825500" rtl="0" fontAlgn="auto" latinLnBrk="1" hangingPunct="0">
              <a:lnSpc>
                <a:spcPct val="100000"/>
              </a:lnSpc>
              <a:spcBef>
                <a:spcPts val="0"/>
              </a:spcBef>
              <a:spcAft>
                <a:spcPts val="0"/>
              </a:spcAft>
              <a:buClrTx/>
              <a:buSzTx/>
              <a:buFontTx/>
              <a:buNone/>
              <a:tabLst/>
            </a:pPr>
            <a:r>
              <a:rPr lang="en-US" sz="4700" dirty="0">
                <a:solidFill>
                  <a:schemeClr val="accent1">
                    <a:lumMod val="75000"/>
                  </a:schemeClr>
                </a:solidFill>
                <a:latin typeface="Menlo Regular"/>
                <a:cs typeface="Menlo Regular"/>
              </a:rPr>
              <a:t>	</a:t>
            </a:r>
            <a:r>
              <a:rPr lang="en-US" sz="4700" dirty="0" smtClean="0">
                <a:solidFill>
                  <a:schemeClr val="accent1">
                    <a:lumMod val="75000"/>
                  </a:schemeClr>
                </a:solidFill>
                <a:latin typeface="Menlo Regular"/>
                <a:cs typeface="Menlo Regular"/>
              </a:rPr>
              <a:t>	</a:t>
            </a:r>
            <a:r>
              <a:rPr lang="en-US" sz="4700" dirty="0" smtClean="0">
                <a:solidFill>
                  <a:srgbClr val="5A5A5A"/>
                </a:solidFill>
                <a:latin typeface="Menlo Regular"/>
                <a:cs typeface="Menlo Regular"/>
              </a:rPr>
              <a:t>...</a:t>
            </a:r>
          </a:p>
          <a:p>
            <a:pPr lvl="2" indent="0" algn="l" rtl="0" latinLnBrk="1" hangingPunct="0"/>
            <a:r>
              <a:rPr lang="en-US" sz="4700" dirty="0" smtClean="0">
                <a:solidFill>
                  <a:schemeClr val="accent6">
                    <a:lumMod val="75000"/>
                  </a:schemeClr>
                </a:solidFill>
                <a:latin typeface="Menlo Regular"/>
                <a:cs typeface="Menlo Regular"/>
              </a:rPr>
              <a:t>		</a:t>
            </a:r>
            <a:r>
              <a:rPr lang="en-US" sz="4700" dirty="0" smtClean="0">
                <a:solidFill>
                  <a:schemeClr val="accent5">
                    <a:lumMod val="75000"/>
                  </a:schemeClr>
                </a:solidFill>
                <a:latin typeface="Menlo Regular"/>
                <a:cs typeface="Menlo Regular"/>
              </a:rPr>
              <a:t>&lt;footer&gt;</a:t>
            </a:r>
          </a:p>
          <a:p>
            <a:pPr lvl="2" indent="0" algn="l" rtl="0" latinLnBrk="1" hangingPunct="0"/>
            <a:r>
              <a:rPr lang="en-US" sz="4700" dirty="0" smtClean="0">
                <a:solidFill>
                  <a:schemeClr val="accent6">
                    <a:lumMod val="75000"/>
                  </a:schemeClr>
                </a:solidFill>
                <a:latin typeface="Menlo Regular"/>
                <a:cs typeface="Menlo Regular"/>
              </a:rPr>
              <a:t>			&lt;a </a:t>
            </a:r>
            <a:r>
              <a:rPr lang="en-US" sz="4700" dirty="0" err="1" smtClean="0">
                <a:solidFill>
                  <a:schemeClr val="accent6">
                    <a:lumMod val="75000"/>
                  </a:schemeClr>
                </a:solidFill>
                <a:latin typeface="Menlo Regular"/>
                <a:cs typeface="Menlo Regular"/>
              </a:rPr>
              <a:t>href</a:t>
            </a:r>
            <a:r>
              <a:rPr lang="en-US" sz="4700" dirty="0">
                <a:solidFill>
                  <a:schemeClr val="accent6">
                    <a:lumMod val="75000"/>
                  </a:schemeClr>
                </a:solidFill>
                <a:latin typeface="Menlo Regular"/>
                <a:cs typeface="Menlo Regular"/>
              </a:rPr>
              <a:t>=“http://</a:t>
            </a:r>
            <a:r>
              <a:rPr lang="en-US" sz="4700" dirty="0" err="1" smtClean="0">
                <a:solidFill>
                  <a:schemeClr val="accent6">
                    <a:lumMod val="75000"/>
                  </a:schemeClr>
                </a:solidFill>
                <a:latin typeface="Menlo Regular"/>
                <a:cs typeface="Menlo Regular"/>
              </a:rPr>
              <a:t>www.goo</a:t>
            </a:r>
            <a:r>
              <a:rPr lang="en-US" sz="4700" dirty="0" smtClean="0">
                <a:solidFill>
                  <a:schemeClr val="accent6">
                    <a:lumMod val="75000"/>
                  </a:schemeClr>
                </a:solidFill>
                <a:latin typeface="Menlo Regular"/>
                <a:cs typeface="Menlo Regular"/>
              </a:rPr>
              <a:t>			</a:t>
            </a:r>
            <a:r>
              <a:rPr lang="en-US" sz="4700" dirty="0" err="1" smtClean="0">
                <a:solidFill>
                  <a:schemeClr val="accent6">
                    <a:lumMod val="75000"/>
                  </a:schemeClr>
                </a:solidFill>
                <a:latin typeface="Menlo Regular"/>
                <a:cs typeface="Menlo Regular"/>
              </a:rPr>
              <a:t>gle.com</a:t>
            </a:r>
            <a:r>
              <a:rPr lang="en-US" sz="4700" dirty="0" smtClean="0">
                <a:solidFill>
                  <a:schemeClr val="accent6">
                    <a:lumMod val="75000"/>
                  </a:schemeClr>
                </a:solidFill>
                <a:latin typeface="Menlo Regular"/>
                <a:cs typeface="Menlo Regular"/>
              </a:rPr>
              <a:t>”&gt;Google&lt;/</a:t>
            </a:r>
            <a:r>
              <a:rPr lang="en-US" sz="4700" dirty="0">
                <a:solidFill>
                  <a:schemeClr val="accent6">
                    <a:lumMod val="75000"/>
                  </a:schemeClr>
                </a:solidFill>
                <a:latin typeface="Menlo Regular"/>
                <a:cs typeface="Menlo Regular"/>
              </a:rPr>
              <a:t>a</a:t>
            </a:r>
            <a:r>
              <a:rPr lang="en-US" sz="4700" dirty="0" smtClean="0">
                <a:solidFill>
                  <a:schemeClr val="accent6">
                    <a:lumMod val="75000"/>
                  </a:schemeClr>
                </a:solidFill>
                <a:latin typeface="Menlo Regular"/>
                <a:cs typeface="Menlo Regular"/>
              </a:rPr>
              <a:t>&gt;</a:t>
            </a:r>
          </a:p>
          <a:p>
            <a:pPr lvl="2" indent="0" algn="l" rtl="0" latinLnBrk="1" hangingPunct="0"/>
            <a:r>
              <a:rPr lang="en-US" sz="4700" dirty="0" smtClean="0">
                <a:solidFill>
                  <a:srgbClr val="7D1102"/>
                </a:solidFill>
                <a:latin typeface="Menlo Regular"/>
                <a:cs typeface="Menlo Regular"/>
              </a:rPr>
              <a:t>		&lt;/footer&gt;</a:t>
            </a:r>
          </a:p>
          <a:p>
            <a:pPr marL="0" marR="0" indent="0" algn="l" defTabSz="825500" rtl="0" fontAlgn="auto" latinLnBrk="1" hangingPunct="0">
              <a:lnSpc>
                <a:spcPct val="100000"/>
              </a:lnSpc>
              <a:spcBef>
                <a:spcPts val="0"/>
              </a:spcBef>
              <a:spcAft>
                <a:spcPts val="0"/>
              </a:spcAft>
              <a:buClrTx/>
              <a:buSzTx/>
              <a:buFontTx/>
              <a:buNone/>
              <a:tabLst/>
            </a:pPr>
            <a:r>
              <a:rPr kumimoji="0" lang="en-US" sz="4700" b="0" i="0" u="none" strike="noStrike" cap="none" spc="0" normalizeH="0" baseline="0" dirty="0" smtClean="0">
                <a:ln>
                  <a:noFill/>
                </a:ln>
                <a:solidFill>
                  <a:srgbClr val="51868F"/>
                </a:solidFill>
                <a:effectLst/>
                <a:uFillTx/>
                <a:latin typeface="Menlo Regular"/>
                <a:cs typeface="Menlo Regular"/>
                <a:sym typeface="Gill Sans Light"/>
              </a:rPr>
              <a:t>&lt;/body&gt;</a:t>
            </a:r>
          </a:p>
        </p:txBody>
      </p:sp>
    </p:spTree>
    <p:extLst>
      <p:ext uri="{BB962C8B-B14F-4D97-AF65-F5344CB8AC3E}">
        <p14:creationId xmlns:p14="http://schemas.microsoft.com/office/powerpoint/2010/main" val="167014160"/>
      </p:ext>
    </p:extLst>
  </p:cSld>
  <p:clrMapOvr>
    <a:masterClrMapping/>
  </p:clrMapOvr>
  <p:transition xmlns:p14="http://schemas.microsoft.com/office/powerpoint/2010/mai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3637" y="4680954"/>
            <a:ext cx="9282545" cy="5642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similar to header, it defines a single title that participates in the outline of the document</a:t>
            </a:r>
          </a:p>
          <a:p>
            <a:pPr marL="685800" lvl="1" indent="-685800" algn="l" eaLnBrk="1" hangingPunct="1">
              <a:buFont typeface="Arial"/>
              <a:buChar char="•"/>
            </a:pPr>
            <a:endParaRPr lang="en-US" sz="4000" dirty="0">
              <a:solidFill>
                <a:schemeClr val="accent5">
                  <a:lumMod val="75000"/>
                </a:schemeClr>
              </a:solidFill>
              <a:latin typeface="+mj-lt"/>
              <a:cs typeface="Trade Gothic Next LT Pro Lt" pitchFamily="34" charset="0"/>
            </a:endParaRPr>
          </a:p>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contains </a:t>
            </a:r>
            <a:r>
              <a:rPr lang="en-US" sz="4000" dirty="0" smtClean="0">
                <a:solidFill>
                  <a:schemeClr val="accent5">
                    <a:lumMod val="75000"/>
                  </a:schemeClr>
                </a:solidFill>
                <a:latin typeface="Consolas"/>
                <a:cs typeface="Consolas"/>
              </a:rPr>
              <a:t>&lt;h1&gt;</a:t>
            </a:r>
            <a:r>
              <a:rPr lang="en-US" sz="4000" dirty="0">
                <a:solidFill>
                  <a:schemeClr val="accent5">
                    <a:lumMod val="75000"/>
                  </a:schemeClr>
                </a:solidFill>
                <a:latin typeface="+mj-lt"/>
                <a:cs typeface="Trade Gothic Next LT Pro Lt" pitchFamily="34" charset="0"/>
              </a:rPr>
              <a:t>,</a:t>
            </a:r>
            <a:r>
              <a:rPr lang="en-US" sz="4000" dirty="0" smtClean="0">
                <a:solidFill>
                  <a:schemeClr val="accent5">
                    <a:lumMod val="75000"/>
                  </a:schemeClr>
                </a:solidFill>
                <a:latin typeface="+mj-lt"/>
                <a:cs typeface="Trade Gothic Next LT Pro Lt" pitchFamily="34" charset="0"/>
              </a:rPr>
              <a:t> </a:t>
            </a:r>
            <a:r>
              <a:rPr lang="en-US" sz="4000" dirty="0">
                <a:solidFill>
                  <a:schemeClr val="accent5">
                    <a:lumMod val="75000"/>
                  </a:schemeClr>
                </a:solidFill>
                <a:latin typeface="Consolas"/>
                <a:cs typeface="Consolas"/>
              </a:rPr>
              <a:t>&lt;</a:t>
            </a:r>
            <a:r>
              <a:rPr lang="en-US" sz="4000" dirty="0" smtClean="0">
                <a:solidFill>
                  <a:schemeClr val="accent5">
                    <a:lumMod val="75000"/>
                  </a:schemeClr>
                </a:solidFill>
                <a:latin typeface="Consolas"/>
                <a:cs typeface="Consolas"/>
              </a:rPr>
              <a:t>h2&gt;</a:t>
            </a:r>
            <a:r>
              <a:rPr lang="en-US" sz="4000" dirty="0" smtClean="0">
                <a:solidFill>
                  <a:schemeClr val="accent5">
                    <a:lumMod val="75000"/>
                  </a:schemeClr>
                </a:solidFill>
                <a:cs typeface="Trade Gothic Next LT Pro Lt" pitchFamily="34" charset="0"/>
              </a:rPr>
              <a:t>,</a:t>
            </a:r>
            <a:r>
              <a:rPr lang="en-US" sz="4000" dirty="0">
                <a:solidFill>
                  <a:schemeClr val="accent5">
                    <a:lumMod val="75000"/>
                  </a:schemeClr>
                </a:solidFill>
                <a:latin typeface="Consolas"/>
                <a:cs typeface="Consolas"/>
              </a:rPr>
              <a:t> &lt;</a:t>
            </a:r>
            <a:r>
              <a:rPr lang="en-US" sz="4000" dirty="0" smtClean="0">
                <a:solidFill>
                  <a:schemeClr val="accent5">
                    <a:lumMod val="75000"/>
                  </a:schemeClr>
                </a:solidFill>
                <a:latin typeface="Consolas"/>
                <a:cs typeface="Consolas"/>
              </a:rPr>
              <a:t>h3&gt;</a:t>
            </a:r>
            <a:r>
              <a:rPr lang="en-US" sz="4000" dirty="0" smtClean="0">
                <a:solidFill>
                  <a:schemeClr val="accent5">
                    <a:lumMod val="75000"/>
                  </a:schemeClr>
                </a:solidFill>
                <a:cs typeface="Trade Gothic Next LT Pro Lt" pitchFamily="34" charset="0"/>
              </a:rPr>
              <a:t>, </a:t>
            </a:r>
            <a:r>
              <a:rPr lang="en-US" sz="4000" dirty="0">
                <a:solidFill>
                  <a:schemeClr val="accent5">
                    <a:lumMod val="75000"/>
                  </a:schemeClr>
                </a:solidFill>
                <a:latin typeface="Consolas"/>
                <a:cs typeface="Consolas"/>
              </a:rPr>
              <a:t>&lt;</a:t>
            </a:r>
            <a:r>
              <a:rPr lang="en-US" sz="4000" dirty="0" smtClean="0">
                <a:solidFill>
                  <a:schemeClr val="accent5">
                    <a:lumMod val="75000"/>
                  </a:schemeClr>
                </a:solidFill>
                <a:latin typeface="Consolas"/>
                <a:cs typeface="Consolas"/>
              </a:rPr>
              <a:t>h4&gt;</a:t>
            </a:r>
            <a:r>
              <a:rPr lang="en-US" sz="4000" dirty="0" smtClean="0">
                <a:solidFill>
                  <a:schemeClr val="accent5">
                    <a:lumMod val="75000"/>
                  </a:schemeClr>
                </a:solidFill>
                <a:cs typeface="Trade Gothic Next LT Pro Lt" pitchFamily="34" charset="0"/>
              </a:rPr>
              <a:t>, </a:t>
            </a:r>
            <a:r>
              <a:rPr lang="en-US" sz="4000" dirty="0">
                <a:solidFill>
                  <a:schemeClr val="accent5">
                    <a:lumMod val="75000"/>
                  </a:schemeClr>
                </a:solidFill>
                <a:latin typeface="Consolas"/>
                <a:cs typeface="Consolas"/>
              </a:rPr>
              <a:t>&lt;</a:t>
            </a:r>
            <a:r>
              <a:rPr lang="en-US" sz="4000" dirty="0" smtClean="0">
                <a:solidFill>
                  <a:schemeClr val="accent5">
                    <a:lumMod val="75000"/>
                  </a:schemeClr>
                </a:solidFill>
                <a:latin typeface="Consolas"/>
                <a:cs typeface="Consolas"/>
              </a:rPr>
              <a:t>h5&gt;</a:t>
            </a:r>
            <a:r>
              <a:rPr lang="en-US" sz="4000" dirty="0" smtClean="0">
                <a:solidFill>
                  <a:schemeClr val="accent5">
                    <a:lumMod val="75000"/>
                  </a:schemeClr>
                </a:solidFill>
                <a:cs typeface="Trade Gothic Next LT Pro Lt" pitchFamily="34" charset="0"/>
              </a:rPr>
              <a:t>, </a:t>
            </a:r>
            <a:r>
              <a:rPr lang="en-US" sz="4000" dirty="0">
                <a:solidFill>
                  <a:schemeClr val="accent5">
                    <a:lumMod val="75000"/>
                  </a:schemeClr>
                </a:solidFill>
                <a:latin typeface="Consolas"/>
                <a:cs typeface="Consolas"/>
              </a:rPr>
              <a:t>&lt;</a:t>
            </a:r>
            <a:r>
              <a:rPr lang="en-US" sz="4000" dirty="0" smtClean="0">
                <a:solidFill>
                  <a:schemeClr val="accent5">
                    <a:lumMod val="75000"/>
                  </a:schemeClr>
                </a:solidFill>
                <a:latin typeface="Consolas"/>
                <a:cs typeface="Consolas"/>
              </a:rPr>
              <a:t>h6&gt;</a:t>
            </a:r>
            <a:r>
              <a:rPr lang="en-US" sz="4000" dirty="0">
                <a:solidFill>
                  <a:schemeClr val="accent5">
                    <a:lumMod val="75000"/>
                  </a:schemeClr>
                </a:solidFill>
                <a:cs typeface="Trade Gothic Next LT Pro Lt" pitchFamily="34" charset="0"/>
              </a:rPr>
              <a:t> </a:t>
            </a:r>
            <a:r>
              <a:rPr lang="en-US" sz="4000" dirty="0" smtClean="0">
                <a:solidFill>
                  <a:schemeClr val="accent5">
                    <a:lumMod val="75000"/>
                  </a:schemeClr>
                </a:solidFill>
                <a:cs typeface="Trade Gothic Next LT Pro Lt" pitchFamily="34" charset="0"/>
              </a:rPr>
              <a:t>with the smallest number among it’s descendants </a:t>
            </a:r>
            <a:endParaRPr lang="en-US" sz="4000" dirty="0" smtClean="0">
              <a:solidFill>
                <a:schemeClr val="accent5">
                  <a:lumMod val="75000"/>
                </a:schemeClr>
              </a:solidFill>
              <a:latin typeface="+mj-lt"/>
              <a:cs typeface="Trade Gothic Next LT Pro Lt" pitchFamily="34" charset="0"/>
            </a:endParaRPr>
          </a:p>
          <a:p>
            <a:pPr lvl="1" indent="0" algn="l" eaLnBrk="1" hangingPunct="1"/>
            <a:r>
              <a:rPr lang="en-US" sz="4000" dirty="0" smtClean="0">
                <a:solidFill>
                  <a:schemeClr val="accent5">
                    <a:lumMod val="75000"/>
                  </a:schemeClr>
                </a:solidFill>
                <a:latin typeface="+mj-lt"/>
                <a:cs typeface="Trade Gothic Next LT Pro Lt" pitchFamily="34" charset="0"/>
              </a:rPr>
              <a:t> </a:t>
            </a:r>
          </a:p>
          <a:p>
            <a:pPr lvl="1" indent="0" algn="l" eaLnBrk="1" hangingPunct="1"/>
            <a:endParaRPr lang="en-US" sz="4000" dirty="0" smtClean="0">
              <a:solidFill>
                <a:schemeClr val="accent5">
                  <a:lumMod val="75000"/>
                </a:schemeClr>
              </a:solidFill>
              <a:latin typeface="+mj-lt"/>
              <a:cs typeface="Trade Gothic Next LT Pro Lt" pitchFamily="34" charset="0"/>
            </a:endParaRPr>
          </a:p>
        </p:txBody>
      </p:sp>
      <p:sp>
        <p:nvSpPr>
          <p:cNvPr id="5" name="TextBox 4"/>
          <p:cNvSpPr txBox="1"/>
          <p:nvPr/>
        </p:nvSpPr>
        <p:spPr>
          <a:xfrm>
            <a:off x="1778000" y="1697583"/>
            <a:ext cx="61976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535353"/>
                </a:solidFill>
                <a:effectLst/>
                <a:uFillTx/>
                <a:latin typeface="Consolas"/>
                <a:ea typeface="+mn-ea"/>
                <a:cs typeface="Consolas"/>
                <a:sym typeface="Gill Sans Light"/>
              </a:rPr>
              <a:t>hgroup</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
        <p:nvSpPr>
          <p:cNvPr id="10" name="Rounded Rectangle 9"/>
          <p:cNvSpPr/>
          <p:nvPr/>
        </p:nvSpPr>
        <p:spPr>
          <a:xfrm>
            <a:off x="11476182" y="4373176"/>
            <a:ext cx="12196618" cy="576611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lang="en-US" dirty="0" smtClean="0">
                <a:solidFill>
                  <a:schemeClr val="accent6">
                    <a:lumMod val="75000"/>
                  </a:schemeClr>
                </a:solidFill>
                <a:latin typeface="Andale Mono"/>
                <a:cs typeface="Andale Mono"/>
              </a:rPr>
              <a:t> </a:t>
            </a:r>
            <a:r>
              <a:rPr lang="en-US" sz="4700" dirty="0" smtClean="0">
                <a:solidFill>
                  <a:schemeClr val="accent1">
                    <a:lumMod val="75000"/>
                  </a:schemeClr>
                </a:solidFill>
                <a:latin typeface="Menlo Regular"/>
                <a:cs typeface="Menlo Regular"/>
              </a:rPr>
              <a:t>&lt;body&gt;</a:t>
            </a:r>
          </a:p>
          <a:p>
            <a:pPr lvl="2" indent="0" algn="l" rtl="0" latinLnBrk="1" hangingPunct="0"/>
            <a:r>
              <a:rPr lang="en-US" sz="4700" dirty="0" smtClean="0">
                <a:solidFill>
                  <a:schemeClr val="accent6">
                    <a:lumMod val="75000"/>
                  </a:schemeClr>
                </a:solidFill>
                <a:latin typeface="Menlo Regular"/>
                <a:cs typeface="Menlo Regular"/>
              </a:rPr>
              <a:t>		</a:t>
            </a:r>
            <a:r>
              <a:rPr lang="en-US" sz="4700" dirty="0" smtClean="0">
                <a:solidFill>
                  <a:schemeClr val="accent5">
                    <a:lumMod val="75000"/>
                  </a:schemeClr>
                </a:solidFill>
                <a:latin typeface="Menlo Regular"/>
                <a:cs typeface="Menlo Regular"/>
              </a:rPr>
              <a:t>&lt;</a:t>
            </a:r>
            <a:r>
              <a:rPr lang="en-US" sz="4700" dirty="0" err="1" smtClean="0">
                <a:solidFill>
                  <a:schemeClr val="accent5">
                    <a:lumMod val="75000"/>
                  </a:schemeClr>
                </a:solidFill>
                <a:latin typeface="Menlo Regular"/>
                <a:cs typeface="Menlo Regular"/>
              </a:rPr>
              <a:t>hgroup</a:t>
            </a:r>
            <a:r>
              <a:rPr lang="en-US" sz="4700" dirty="0" smtClean="0">
                <a:solidFill>
                  <a:schemeClr val="accent5">
                    <a:lumMod val="75000"/>
                  </a:schemeClr>
                </a:solidFill>
                <a:latin typeface="Menlo Regular"/>
                <a:cs typeface="Menlo Regular"/>
              </a:rPr>
              <a:t>&gt;</a:t>
            </a:r>
          </a:p>
          <a:p>
            <a:pPr lvl="2" indent="0" algn="l" rtl="0" latinLnBrk="1" hangingPunct="0"/>
            <a:r>
              <a:rPr lang="en-US" sz="4700" dirty="0" smtClean="0">
                <a:solidFill>
                  <a:schemeClr val="accent6">
                    <a:lumMod val="75000"/>
                  </a:schemeClr>
                </a:solidFill>
                <a:latin typeface="Menlo Regular"/>
                <a:cs typeface="Menlo Regular"/>
              </a:rPr>
              <a:t>			&lt;h1&gt;Main Title&lt;/h1&gt; </a:t>
            </a:r>
          </a:p>
          <a:p>
            <a:pPr lvl="2" indent="0" algn="l" rtl="0" latinLnBrk="1" hangingPunct="0"/>
            <a:r>
              <a:rPr lang="en-US" sz="4700" dirty="0">
                <a:solidFill>
                  <a:schemeClr val="accent6">
                    <a:lumMod val="75000"/>
                  </a:schemeClr>
                </a:solidFill>
                <a:latin typeface="Menlo Regular"/>
                <a:cs typeface="Menlo Regular"/>
              </a:rPr>
              <a:t>	</a:t>
            </a:r>
            <a:r>
              <a:rPr lang="en-US" sz="4700" dirty="0" smtClean="0">
                <a:solidFill>
                  <a:schemeClr val="accent6">
                    <a:lumMod val="75000"/>
                  </a:schemeClr>
                </a:solidFill>
                <a:latin typeface="Menlo Regular"/>
                <a:cs typeface="Menlo Regular"/>
              </a:rPr>
              <a:t>		&lt;h2&gt;Secondary Title&lt;/h2&gt;</a:t>
            </a:r>
          </a:p>
          <a:p>
            <a:pPr lvl="2" indent="0" algn="l" rtl="0" latinLnBrk="1" hangingPunct="0"/>
            <a:r>
              <a:rPr lang="en-US" sz="4700" dirty="0" smtClean="0">
                <a:solidFill>
                  <a:schemeClr val="accent6">
                    <a:lumMod val="75000"/>
                  </a:schemeClr>
                </a:solidFill>
                <a:latin typeface="Menlo Regular"/>
                <a:cs typeface="Menlo Regular"/>
              </a:rPr>
              <a:t>			&lt;h3&gt;Tertiary Title&lt;</a:t>
            </a:r>
            <a:r>
              <a:rPr lang="en-US" sz="4700" dirty="0">
                <a:solidFill>
                  <a:schemeClr val="accent6">
                    <a:lumMod val="75000"/>
                  </a:schemeClr>
                </a:solidFill>
                <a:latin typeface="Menlo Regular"/>
                <a:cs typeface="Menlo Regular"/>
              </a:rPr>
              <a:t>/</a:t>
            </a:r>
            <a:r>
              <a:rPr lang="en-US" sz="4700" dirty="0" smtClean="0">
                <a:solidFill>
                  <a:schemeClr val="accent6">
                    <a:lumMod val="75000"/>
                  </a:schemeClr>
                </a:solidFill>
                <a:latin typeface="Menlo Regular"/>
                <a:cs typeface="Menlo Regular"/>
              </a:rPr>
              <a:t>h3&gt;</a:t>
            </a:r>
            <a:endParaRPr lang="en-US" sz="4700" dirty="0">
              <a:solidFill>
                <a:schemeClr val="accent6">
                  <a:lumMod val="75000"/>
                </a:schemeClr>
              </a:solidFill>
              <a:latin typeface="Menlo Regular"/>
              <a:cs typeface="Menlo Regular"/>
            </a:endParaRPr>
          </a:p>
          <a:p>
            <a:pPr lvl="2" indent="0" algn="l" rtl="0" latinLnBrk="1" hangingPunct="0"/>
            <a:r>
              <a:rPr lang="en-US" sz="4700" dirty="0" smtClean="0">
                <a:solidFill>
                  <a:srgbClr val="7D1102"/>
                </a:solidFill>
                <a:latin typeface="Menlo Regular"/>
                <a:cs typeface="Menlo Regular"/>
              </a:rPr>
              <a:t>		&lt;/</a:t>
            </a:r>
            <a:r>
              <a:rPr lang="en-US" sz="4700" dirty="0" err="1" smtClean="0">
                <a:solidFill>
                  <a:srgbClr val="7D1102"/>
                </a:solidFill>
                <a:latin typeface="Menlo Regular"/>
                <a:cs typeface="Menlo Regular"/>
              </a:rPr>
              <a:t>hgroup</a:t>
            </a:r>
            <a:r>
              <a:rPr lang="en-US" sz="4700" dirty="0" smtClean="0">
                <a:solidFill>
                  <a:srgbClr val="7D1102"/>
                </a:solidFill>
                <a:latin typeface="Menlo Regular"/>
                <a:cs typeface="Menlo Regular"/>
              </a:rPr>
              <a:t>&gt;</a:t>
            </a:r>
          </a:p>
          <a:p>
            <a:pPr marL="0" marR="0" indent="0" algn="l" defTabSz="825500" rtl="0" fontAlgn="auto" latinLnBrk="1" hangingPunct="0">
              <a:lnSpc>
                <a:spcPct val="100000"/>
              </a:lnSpc>
              <a:spcBef>
                <a:spcPts val="0"/>
              </a:spcBef>
              <a:spcAft>
                <a:spcPts val="0"/>
              </a:spcAft>
              <a:buClrTx/>
              <a:buSzTx/>
              <a:buFontTx/>
              <a:buNone/>
              <a:tabLst/>
            </a:pPr>
            <a:r>
              <a:rPr kumimoji="0" lang="en-US" sz="4700" b="0" i="0" u="none" strike="noStrike" cap="none" spc="0" normalizeH="0" baseline="0" dirty="0" smtClean="0">
                <a:ln>
                  <a:noFill/>
                </a:ln>
                <a:solidFill>
                  <a:srgbClr val="51868F"/>
                </a:solidFill>
                <a:effectLst/>
                <a:uFillTx/>
                <a:latin typeface="Menlo Regular"/>
                <a:cs typeface="Menlo Regular"/>
                <a:sym typeface="Gill Sans Light"/>
              </a:rPr>
              <a:t>&lt;/body&gt;</a:t>
            </a:r>
          </a:p>
        </p:txBody>
      </p:sp>
    </p:spTree>
    <p:extLst>
      <p:ext uri="{BB962C8B-B14F-4D97-AF65-F5344CB8AC3E}">
        <p14:creationId xmlns:p14="http://schemas.microsoft.com/office/powerpoint/2010/main" val="3195262129"/>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Format </a:t>
            </a:r>
            <a:endParaRPr lang="en-US" dirty="0"/>
          </a:p>
        </p:txBody>
      </p:sp>
      <p:sp>
        <p:nvSpPr>
          <p:cNvPr id="6" name="Rectangle 3"/>
          <p:cNvSpPr>
            <a:spLocks noGrp="1" noChangeArrowheads="1"/>
          </p:cNvSpPr>
          <p:nvPr>
            <p:ph type="body" idx="1"/>
          </p:nvPr>
        </p:nvSpPr>
        <p:spPr>
          <a:xfrm>
            <a:off x="673100" y="3784600"/>
            <a:ext cx="23050500" cy="7943273"/>
          </a:xfrm>
        </p:spPr>
        <p:txBody>
          <a:bodyPr anchor="t">
            <a:normAutofit/>
          </a:bodyPr>
          <a:lstStyle/>
          <a:p>
            <a:pPr eaLnBrk="1" hangingPunct="1">
              <a:lnSpc>
                <a:spcPct val="50000"/>
              </a:lnSpc>
            </a:pPr>
            <a:r>
              <a:rPr lang="en-US" sz="4000" dirty="0" smtClean="0">
                <a:solidFill>
                  <a:srgbClr val="7D1102"/>
                </a:solidFill>
                <a:latin typeface="+mj-lt"/>
                <a:cs typeface="Trade Gothic Next LT Pro Lt" pitchFamily="34" charset="0"/>
              </a:rPr>
              <a:t>Concepts</a:t>
            </a:r>
          </a:p>
          <a:p>
            <a:pPr eaLnBrk="1" hangingPunct="1">
              <a:lnSpc>
                <a:spcPct val="50000"/>
              </a:lnSpc>
            </a:pPr>
            <a:r>
              <a:rPr lang="en-US" sz="4000" dirty="0" smtClean="0">
                <a:solidFill>
                  <a:srgbClr val="7D1102"/>
                </a:solidFill>
                <a:latin typeface="+mj-lt"/>
                <a:cs typeface="Trade Gothic Next LT Pro Lt" pitchFamily="34" charset="0"/>
              </a:rPr>
              <a:t>Demonstrations</a:t>
            </a:r>
          </a:p>
          <a:p>
            <a:pPr lvl="4">
              <a:lnSpc>
                <a:spcPct val="50000"/>
              </a:lnSpc>
              <a:buFont typeface="Courier New"/>
              <a:buChar char="o"/>
            </a:pPr>
            <a:r>
              <a:rPr lang="en-US" sz="4000" dirty="0" smtClean="0">
                <a:latin typeface="+mj-lt"/>
                <a:cs typeface="Trade Gothic Next LT Pro Lt" pitchFamily="34" charset="0"/>
              </a:rPr>
              <a:t>In the demos folder, each module contains a folder</a:t>
            </a:r>
          </a:p>
          <a:p>
            <a:pPr eaLnBrk="1" hangingPunct="1">
              <a:lnSpc>
                <a:spcPct val="50000"/>
              </a:lnSpc>
            </a:pPr>
            <a:r>
              <a:rPr lang="en-US" sz="4000" dirty="0" smtClean="0">
                <a:solidFill>
                  <a:srgbClr val="7D1102"/>
                </a:solidFill>
                <a:latin typeface="+mj-lt"/>
                <a:cs typeface="Trade Gothic Next LT Pro Lt" pitchFamily="34" charset="0"/>
              </a:rPr>
              <a:t>Independent labs</a:t>
            </a:r>
          </a:p>
        </p:txBody>
      </p:sp>
    </p:spTree>
    <p:extLst>
      <p:ext uri="{BB962C8B-B14F-4D97-AF65-F5344CB8AC3E}">
        <p14:creationId xmlns:p14="http://schemas.microsoft.com/office/powerpoint/2010/main" val="3880588614"/>
      </p:ext>
    </p:extLst>
  </p:cSld>
  <p:clrMapOvr>
    <a:masterClrMapping/>
  </p:clrMapOvr>
  <p:transition xmlns:p14="http://schemas.microsoft.com/office/powerpoint/2010/mai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3637" y="3757626"/>
            <a:ext cx="9282545" cy="74892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used for </a:t>
            </a:r>
            <a:r>
              <a:rPr lang="en-US" sz="4000" i="1" dirty="0" smtClean="0">
                <a:solidFill>
                  <a:schemeClr val="accent5">
                    <a:lumMod val="75000"/>
                  </a:schemeClr>
                </a:solidFill>
                <a:latin typeface="+mj-lt"/>
                <a:cs typeface="Trade Gothic Next LT Pro Lt" pitchFamily="34" charset="0"/>
              </a:rPr>
              <a:t>unrelated</a:t>
            </a:r>
            <a:r>
              <a:rPr lang="en-US" sz="4000" dirty="0" smtClean="0">
                <a:solidFill>
                  <a:schemeClr val="accent5">
                    <a:lumMod val="75000"/>
                  </a:schemeClr>
                </a:solidFill>
                <a:latin typeface="+mj-lt"/>
                <a:cs typeface="Trade Gothic Next LT Pro Lt" pitchFamily="34" charset="0"/>
              </a:rPr>
              <a:t> content</a:t>
            </a:r>
          </a:p>
          <a:p>
            <a:pPr marL="685800" lvl="1" indent="-685800" algn="l" eaLnBrk="1" hangingPunct="1">
              <a:buFont typeface="Arial"/>
              <a:buChar char="•"/>
            </a:pPr>
            <a:endParaRPr lang="en-US" sz="4000" dirty="0">
              <a:solidFill>
                <a:schemeClr val="accent5">
                  <a:lumMod val="75000"/>
                </a:schemeClr>
              </a:solidFill>
              <a:latin typeface="+mj-lt"/>
              <a:cs typeface="Trade Gothic Next LT Pro Lt" pitchFamily="34" charset="0"/>
            </a:endParaRPr>
          </a:p>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not to be used for the mere reason of having some content appear to the left or right of the main content  </a:t>
            </a:r>
          </a:p>
          <a:p>
            <a:pPr marL="685800" lvl="1" indent="-685800" algn="l" eaLnBrk="1" hangingPunct="1">
              <a:buFont typeface="Arial"/>
              <a:buChar char="•"/>
            </a:pPr>
            <a:endParaRPr lang="en-US" sz="4000" dirty="0">
              <a:solidFill>
                <a:schemeClr val="accent5">
                  <a:lumMod val="75000"/>
                </a:schemeClr>
              </a:solidFill>
              <a:latin typeface="+mj-lt"/>
              <a:cs typeface="Trade Gothic Next LT Pro Lt" pitchFamily="34" charset="0"/>
            </a:endParaRPr>
          </a:p>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ask yourself whether the content within the </a:t>
            </a:r>
            <a:r>
              <a:rPr lang="en-US" sz="4000" dirty="0" smtClean="0">
                <a:solidFill>
                  <a:schemeClr val="accent5">
                    <a:lumMod val="75000"/>
                  </a:schemeClr>
                </a:solidFill>
                <a:latin typeface="Consolas"/>
                <a:cs typeface="Consolas"/>
              </a:rPr>
              <a:t>aside </a:t>
            </a:r>
            <a:r>
              <a:rPr lang="en-US" sz="4000" dirty="0" smtClean="0">
                <a:solidFill>
                  <a:schemeClr val="accent5">
                    <a:lumMod val="75000"/>
                  </a:schemeClr>
                </a:solidFill>
                <a:cs typeface="Consolas"/>
              </a:rPr>
              <a:t>can be removed without reducing the meaning of the main content (i.e. </a:t>
            </a:r>
            <a:r>
              <a:rPr lang="en-US" sz="4000" dirty="0" err="1" smtClean="0">
                <a:solidFill>
                  <a:schemeClr val="accent5">
                    <a:lumMod val="75000"/>
                  </a:schemeClr>
                </a:solidFill>
                <a:cs typeface="Consolas"/>
              </a:rPr>
              <a:t>Pullquotes</a:t>
            </a:r>
            <a:r>
              <a:rPr lang="en-US" sz="4000" dirty="0" smtClean="0">
                <a:solidFill>
                  <a:schemeClr val="accent5">
                    <a:lumMod val="75000"/>
                  </a:schemeClr>
                </a:solidFill>
                <a:cs typeface="Consolas"/>
              </a:rPr>
              <a:t>)  </a:t>
            </a:r>
            <a:endParaRPr lang="en-US" sz="4000" dirty="0" smtClean="0">
              <a:solidFill>
                <a:schemeClr val="accent5">
                  <a:lumMod val="75000"/>
                </a:schemeClr>
              </a:solidFill>
              <a:latin typeface="Consolas"/>
              <a:cs typeface="Consolas"/>
            </a:endParaRPr>
          </a:p>
          <a:p>
            <a:pPr lvl="1" indent="0" algn="l" eaLnBrk="1" hangingPunct="1"/>
            <a:r>
              <a:rPr lang="en-US" sz="4000" dirty="0" smtClean="0">
                <a:solidFill>
                  <a:schemeClr val="accent5">
                    <a:lumMod val="75000"/>
                  </a:schemeClr>
                </a:solidFill>
                <a:latin typeface="+mj-lt"/>
                <a:cs typeface="Trade Gothic Next LT Pro Lt" pitchFamily="34" charset="0"/>
              </a:rPr>
              <a:t> </a:t>
            </a:r>
          </a:p>
          <a:p>
            <a:pPr lvl="1" indent="0" algn="l" eaLnBrk="1" hangingPunct="1"/>
            <a:endParaRPr lang="en-US" sz="4000" dirty="0" smtClean="0">
              <a:solidFill>
                <a:schemeClr val="accent5">
                  <a:lumMod val="75000"/>
                </a:schemeClr>
              </a:solidFill>
              <a:latin typeface="+mj-lt"/>
              <a:cs typeface="Trade Gothic Next LT Pro Lt" pitchFamily="34" charset="0"/>
            </a:endParaRPr>
          </a:p>
        </p:txBody>
      </p:sp>
      <p:sp>
        <p:nvSpPr>
          <p:cNvPr id="5" name="TextBox 4"/>
          <p:cNvSpPr txBox="1"/>
          <p:nvPr/>
        </p:nvSpPr>
        <p:spPr>
          <a:xfrm>
            <a:off x="1778000" y="1697583"/>
            <a:ext cx="61976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latin typeface="Consolas"/>
                <a:cs typeface="Consolas"/>
              </a:rPr>
              <a:t>aside</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
        <p:nvSpPr>
          <p:cNvPr id="10" name="Rounded Rectangle 9"/>
          <p:cNvSpPr/>
          <p:nvPr/>
        </p:nvSpPr>
        <p:spPr>
          <a:xfrm>
            <a:off x="11476182" y="3572958"/>
            <a:ext cx="12196618" cy="736655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lang="en-US" dirty="0" smtClean="0">
                <a:solidFill>
                  <a:schemeClr val="accent6">
                    <a:lumMod val="75000"/>
                  </a:schemeClr>
                </a:solidFill>
                <a:latin typeface="Andale Mono"/>
                <a:cs typeface="Andale Mono"/>
              </a:rPr>
              <a:t> </a:t>
            </a:r>
            <a:r>
              <a:rPr lang="en-US" sz="4700" dirty="0" smtClean="0">
                <a:solidFill>
                  <a:schemeClr val="accent1">
                    <a:lumMod val="75000"/>
                  </a:schemeClr>
                </a:solidFill>
                <a:latin typeface="Menlo Regular"/>
                <a:cs typeface="Menlo Regular"/>
              </a:rPr>
              <a:t>&lt;body&gt;</a:t>
            </a:r>
          </a:p>
          <a:p>
            <a:pPr lvl="2" indent="0" algn="l" rtl="0" latinLnBrk="1" hangingPunct="0"/>
            <a:r>
              <a:rPr lang="en-US" sz="4700" dirty="0" smtClean="0">
                <a:solidFill>
                  <a:schemeClr val="accent6">
                    <a:lumMod val="75000"/>
                  </a:schemeClr>
                </a:solidFill>
                <a:latin typeface="Menlo Regular"/>
                <a:cs typeface="Menlo Regular"/>
              </a:rPr>
              <a:t>	&lt;article&gt;</a:t>
            </a:r>
          </a:p>
          <a:p>
            <a:pPr lvl="2" indent="0" algn="l" rtl="0" latinLnBrk="1" hangingPunct="0"/>
            <a:r>
              <a:rPr lang="en-US" sz="4700" dirty="0">
                <a:solidFill>
                  <a:schemeClr val="accent6">
                    <a:lumMod val="75000"/>
                  </a:schemeClr>
                </a:solidFill>
                <a:latin typeface="Menlo Regular"/>
                <a:cs typeface="Menlo Regular"/>
              </a:rPr>
              <a:t>	</a:t>
            </a:r>
            <a:r>
              <a:rPr lang="en-US" sz="4700" dirty="0" smtClean="0">
                <a:solidFill>
                  <a:schemeClr val="accent6">
                    <a:lumMod val="75000"/>
                  </a:schemeClr>
                </a:solidFill>
                <a:latin typeface="Menlo Regular"/>
                <a:cs typeface="Menlo Regular"/>
              </a:rPr>
              <a:t>&lt;h1&gt;Article&lt;/h1&gt;</a:t>
            </a:r>
          </a:p>
          <a:p>
            <a:pPr lvl="2" indent="0" algn="l" rtl="0" latinLnBrk="1" hangingPunct="0"/>
            <a:r>
              <a:rPr lang="en-US" sz="4700" dirty="0">
                <a:solidFill>
                  <a:schemeClr val="accent6">
                    <a:lumMod val="75000"/>
                  </a:schemeClr>
                </a:solidFill>
                <a:latin typeface="Menlo Regular"/>
                <a:cs typeface="Menlo Regular"/>
              </a:rPr>
              <a:t>	</a:t>
            </a:r>
            <a:r>
              <a:rPr lang="en-US" sz="4700" dirty="0" smtClean="0">
                <a:solidFill>
                  <a:schemeClr val="accent6">
                    <a:lumMod val="75000"/>
                  </a:schemeClr>
                </a:solidFill>
                <a:latin typeface="Menlo Regular"/>
                <a:cs typeface="Menlo Regular"/>
              </a:rPr>
              <a:t>...</a:t>
            </a:r>
          </a:p>
          <a:p>
            <a:pPr lvl="2" indent="0" algn="l" rtl="0" latinLnBrk="1" hangingPunct="0"/>
            <a:r>
              <a:rPr lang="en-US" sz="4700" dirty="0">
                <a:solidFill>
                  <a:schemeClr val="accent6">
                    <a:lumMod val="75000"/>
                  </a:schemeClr>
                </a:solidFill>
                <a:latin typeface="Menlo Regular"/>
                <a:cs typeface="Menlo Regular"/>
              </a:rPr>
              <a:t>	</a:t>
            </a:r>
            <a:r>
              <a:rPr lang="en-US" sz="4700" dirty="0" smtClean="0">
                <a:solidFill>
                  <a:schemeClr val="accent6">
                    <a:lumMod val="75000"/>
                  </a:schemeClr>
                </a:solidFill>
                <a:latin typeface="Menlo Regular"/>
                <a:cs typeface="Menlo Regular"/>
              </a:rPr>
              <a:t>&lt;article&gt; </a:t>
            </a:r>
            <a:endParaRPr lang="en-US" sz="4700" dirty="0" smtClean="0">
              <a:solidFill>
                <a:schemeClr val="accent1">
                  <a:lumMod val="75000"/>
                </a:schemeClr>
              </a:solidFill>
              <a:latin typeface="Menlo Regular"/>
              <a:cs typeface="Menlo Regular"/>
            </a:endParaRPr>
          </a:p>
          <a:p>
            <a:pPr lvl="2" indent="0" algn="l" rtl="0" latinLnBrk="1" hangingPunct="0"/>
            <a:r>
              <a:rPr lang="en-US" sz="4700" dirty="0" smtClean="0">
                <a:solidFill>
                  <a:schemeClr val="accent6">
                    <a:lumMod val="75000"/>
                  </a:schemeClr>
                </a:solidFill>
                <a:latin typeface="Menlo Regular"/>
                <a:cs typeface="Menlo Regular"/>
              </a:rPr>
              <a:t>		</a:t>
            </a:r>
            <a:r>
              <a:rPr lang="en-US" sz="4700" dirty="0" smtClean="0">
                <a:solidFill>
                  <a:schemeClr val="accent5">
                    <a:lumMod val="75000"/>
                  </a:schemeClr>
                </a:solidFill>
                <a:latin typeface="Menlo Regular"/>
                <a:cs typeface="Menlo Regular"/>
              </a:rPr>
              <a:t>&lt;aside&gt;</a:t>
            </a:r>
          </a:p>
          <a:p>
            <a:pPr lvl="2" indent="0" algn="l" rtl="0" latinLnBrk="1" hangingPunct="0"/>
            <a:r>
              <a:rPr lang="en-US" sz="4700" dirty="0" smtClean="0">
                <a:solidFill>
                  <a:schemeClr val="accent6">
                    <a:lumMod val="75000"/>
                  </a:schemeClr>
                </a:solidFill>
                <a:latin typeface="Menlo Regular"/>
                <a:cs typeface="Menlo Regular"/>
              </a:rPr>
              <a:t>			&lt;p&gt;Article Pull Quote&lt;/p&gt;</a:t>
            </a:r>
          </a:p>
          <a:p>
            <a:pPr lvl="2" indent="0" algn="l" rtl="0" latinLnBrk="1" hangingPunct="0"/>
            <a:r>
              <a:rPr lang="en-US" sz="4700" dirty="0" smtClean="0">
                <a:solidFill>
                  <a:srgbClr val="7D1102"/>
                </a:solidFill>
                <a:latin typeface="Menlo Regular"/>
                <a:cs typeface="Menlo Regular"/>
              </a:rPr>
              <a:t>		&lt;/aside&gt;</a:t>
            </a:r>
          </a:p>
          <a:p>
            <a:pPr marL="0" marR="0" indent="0" algn="l" defTabSz="825500" rtl="0" fontAlgn="auto" latinLnBrk="1" hangingPunct="0">
              <a:lnSpc>
                <a:spcPct val="100000"/>
              </a:lnSpc>
              <a:spcBef>
                <a:spcPts val="0"/>
              </a:spcBef>
              <a:spcAft>
                <a:spcPts val="0"/>
              </a:spcAft>
              <a:buClrTx/>
              <a:buSzTx/>
              <a:buFontTx/>
              <a:buNone/>
              <a:tabLst/>
            </a:pPr>
            <a:r>
              <a:rPr kumimoji="0" lang="en-US" sz="4700" b="0" i="0" u="none" strike="noStrike" cap="none" spc="0" normalizeH="0" baseline="0" dirty="0" smtClean="0">
                <a:ln>
                  <a:noFill/>
                </a:ln>
                <a:solidFill>
                  <a:srgbClr val="51868F"/>
                </a:solidFill>
                <a:effectLst/>
                <a:uFillTx/>
                <a:latin typeface="Menlo Regular"/>
                <a:cs typeface="Menlo Regular"/>
                <a:sym typeface="Gill Sans Light"/>
              </a:rPr>
              <a:t>&lt;/body&gt;</a:t>
            </a:r>
          </a:p>
        </p:txBody>
      </p:sp>
    </p:spTree>
    <p:extLst>
      <p:ext uri="{BB962C8B-B14F-4D97-AF65-F5344CB8AC3E}">
        <p14:creationId xmlns:p14="http://schemas.microsoft.com/office/powerpoint/2010/main" val="1957570358"/>
      </p:ext>
    </p:extLst>
  </p:cSld>
  <p:clrMapOvr>
    <a:masterClrMapping/>
  </p:clrMapOvr>
  <p:transition xmlns:p14="http://schemas.microsoft.com/office/powerpoint/2010/mai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3637" y="4988734"/>
            <a:ext cx="8779163" cy="50270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a group of commands that a user can perform or activate </a:t>
            </a:r>
          </a:p>
          <a:p>
            <a:pPr marL="685800" lvl="1" indent="-685800" algn="l" eaLnBrk="1" hangingPunct="1">
              <a:buFont typeface="Arial"/>
              <a:buChar char="•"/>
            </a:pPr>
            <a:endParaRPr lang="en-US" sz="4000" dirty="0">
              <a:solidFill>
                <a:schemeClr val="accent5">
                  <a:lumMod val="75000"/>
                </a:schemeClr>
              </a:solidFill>
              <a:latin typeface="+mj-lt"/>
              <a:cs typeface="Trade Gothic Next LT Pro Lt" pitchFamily="34" charset="0"/>
            </a:endParaRPr>
          </a:p>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includes list menus (appear across the top of a screen, context menus</a:t>
            </a:r>
          </a:p>
          <a:p>
            <a:pPr marL="685800" lvl="1" indent="-685800" algn="l" eaLnBrk="1" hangingPunct="1">
              <a:buFont typeface="Arial"/>
              <a:buChar char="•"/>
            </a:pPr>
            <a:endParaRPr lang="en-US" sz="4000" dirty="0">
              <a:solidFill>
                <a:schemeClr val="accent5">
                  <a:lumMod val="75000"/>
                </a:schemeClr>
              </a:solidFill>
              <a:latin typeface="+mj-lt"/>
              <a:cs typeface="Trade Gothic Next LT Pro Lt" pitchFamily="34" charset="0"/>
            </a:endParaRPr>
          </a:p>
          <a:p>
            <a:pPr lvl="1" indent="0" algn="l" eaLnBrk="1" hangingPunct="1"/>
            <a:r>
              <a:rPr lang="en-US" sz="4000" dirty="0" smtClean="0">
                <a:solidFill>
                  <a:schemeClr val="accent5">
                    <a:lumMod val="75000"/>
                  </a:schemeClr>
                </a:solidFill>
                <a:latin typeface="+mj-lt"/>
                <a:cs typeface="Trade Gothic Next LT Pro Lt" pitchFamily="34" charset="0"/>
              </a:rPr>
              <a:t> </a:t>
            </a:r>
          </a:p>
          <a:p>
            <a:pPr lvl="1" indent="0" algn="l" eaLnBrk="1" hangingPunct="1"/>
            <a:endParaRPr lang="en-US" sz="4000" dirty="0" smtClean="0">
              <a:solidFill>
                <a:schemeClr val="accent5">
                  <a:lumMod val="75000"/>
                </a:schemeClr>
              </a:solidFill>
              <a:latin typeface="+mj-lt"/>
              <a:cs typeface="Trade Gothic Next LT Pro Lt" pitchFamily="34" charset="0"/>
            </a:endParaRPr>
          </a:p>
        </p:txBody>
      </p:sp>
      <p:sp>
        <p:nvSpPr>
          <p:cNvPr id="5" name="TextBox 4"/>
          <p:cNvSpPr txBox="1"/>
          <p:nvPr/>
        </p:nvSpPr>
        <p:spPr>
          <a:xfrm>
            <a:off x="1778000" y="1697583"/>
            <a:ext cx="61976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535353"/>
                </a:solidFill>
                <a:effectLst/>
                <a:uFillTx/>
                <a:latin typeface="Consolas"/>
                <a:ea typeface="+mn-ea"/>
                <a:cs typeface="Consolas"/>
                <a:sym typeface="Gill Sans Light"/>
              </a:rPr>
              <a:t>menu</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
        <p:nvSpPr>
          <p:cNvPr id="10" name="Rounded Rectangle 9"/>
          <p:cNvSpPr/>
          <p:nvPr/>
        </p:nvSpPr>
        <p:spPr>
          <a:xfrm>
            <a:off x="11476182" y="4373178"/>
            <a:ext cx="12196618" cy="576611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lang="en-US" dirty="0" smtClean="0">
                <a:solidFill>
                  <a:schemeClr val="accent6">
                    <a:lumMod val="75000"/>
                  </a:schemeClr>
                </a:solidFill>
                <a:latin typeface="Andale Mono"/>
                <a:cs typeface="Andale Mono"/>
              </a:rPr>
              <a:t> </a:t>
            </a:r>
            <a:r>
              <a:rPr lang="en-US" sz="4700" dirty="0" smtClean="0">
                <a:solidFill>
                  <a:schemeClr val="accent1">
                    <a:lumMod val="75000"/>
                  </a:schemeClr>
                </a:solidFill>
                <a:latin typeface="Menlo Regular"/>
                <a:cs typeface="Menlo Regular"/>
              </a:rPr>
              <a:t>&lt;body&gt;</a:t>
            </a:r>
          </a:p>
          <a:p>
            <a:pPr lvl="2" indent="0" algn="l" rtl="0" latinLnBrk="1" hangingPunct="0"/>
            <a:r>
              <a:rPr lang="en-US" sz="4700" dirty="0" smtClean="0">
                <a:solidFill>
                  <a:schemeClr val="accent6">
                    <a:lumMod val="75000"/>
                  </a:schemeClr>
                </a:solidFill>
                <a:latin typeface="Menlo Regular"/>
                <a:cs typeface="Menlo Regular"/>
              </a:rPr>
              <a:t>		</a:t>
            </a:r>
            <a:r>
              <a:rPr lang="en-US" sz="4700" dirty="0" smtClean="0">
                <a:solidFill>
                  <a:schemeClr val="accent5">
                    <a:lumMod val="75000"/>
                  </a:schemeClr>
                </a:solidFill>
                <a:latin typeface="Menlo Regular"/>
                <a:cs typeface="Menlo Regular"/>
              </a:rPr>
              <a:t>&lt;menu&gt;</a:t>
            </a:r>
          </a:p>
          <a:p>
            <a:pPr lvl="2" indent="0" algn="l" rtl="0" latinLnBrk="1" hangingPunct="0"/>
            <a:r>
              <a:rPr lang="en-US" sz="4700" dirty="0" smtClean="0">
                <a:solidFill>
                  <a:schemeClr val="accent3">
                    <a:lumMod val="75000"/>
                  </a:schemeClr>
                </a:solidFill>
                <a:latin typeface="Menlo Regular"/>
                <a:cs typeface="Menlo Regular"/>
              </a:rPr>
              <a:t>		</a:t>
            </a:r>
            <a:r>
              <a:rPr lang="en-US" sz="4700" dirty="0" smtClean="0">
                <a:solidFill>
                  <a:srgbClr val="7D1102"/>
                </a:solidFill>
                <a:latin typeface="Menlo Regular"/>
                <a:cs typeface="Menlo Regular"/>
              </a:rPr>
              <a:t>	</a:t>
            </a:r>
            <a:r>
              <a:rPr lang="en-US" sz="4700" dirty="0" smtClean="0">
                <a:solidFill>
                  <a:schemeClr val="tx2">
                    <a:lumMod val="75000"/>
                  </a:schemeClr>
                </a:solidFill>
                <a:latin typeface="Menlo Regular"/>
                <a:cs typeface="Menlo Regular"/>
              </a:rPr>
              <a:t>&lt;a </a:t>
            </a:r>
            <a:r>
              <a:rPr lang="en-US" sz="4700" dirty="0" err="1" smtClean="0">
                <a:solidFill>
                  <a:schemeClr val="tx2">
                    <a:lumMod val="75000"/>
                  </a:schemeClr>
                </a:solidFill>
                <a:latin typeface="Menlo Regular"/>
                <a:cs typeface="Menlo Regular"/>
              </a:rPr>
              <a:t>href</a:t>
            </a:r>
            <a:r>
              <a:rPr lang="en-US" sz="4700" dirty="0" smtClean="0">
                <a:solidFill>
                  <a:schemeClr val="tx2">
                    <a:lumMod val="75000"/>
                  </a:schemeClr>
                </a:solidFill>
                <a:latin typeface="Menlo Regular"/>
                <a:cs typeface="Menlo Regular"/>
              </a:rPr>
              <a:t>=“article2.html”&gt;</a:t>
            </a:r>
          </a:p>
          <a:p>
            <a:pPr lvl="2" indent="0" algn="l" rtl="0" latinLnBrk="1" hangingPunct="0"/>
            <a:r>
              <a:rPr lang="en-US" sz="4700" dirty="0">
                <a:solidFill>
                  <a:schemeClr val="tx2">
                    <a:lumMod val="75000"/>
                  </a:schemeClr>
                </a:solidFill>
                <a:latin typeface="Menlo Regular"/>
                <a:cs typeface="Menlo Regular"/>
              </a:rPr>
              <a:t>	</a:t>
            </a:r>
            <a:r>
              <a:rPr lang="en-US" sz="4700" dirty="0" smtClean="0">
                <a:solidFill>
                  <a:schemeClr val="tx2">
                    <a:lumMod val="75000"/>
                  </a:schemeClr>
                </a:solidFill>
                <a:latin typeface="Menlo Regular"/>
                <a:cs typeface="Menlo Regular"/>
              </a:rPr>
              <a:t>			Article 2</a:t>
            </a:r>
          </a:p>
          <a:p>
            <a:pPr lvl="2" indent="0" algn="l" rtl="0" latinLnBrk="1" hangingPunct="0"/>
            <a:r>
              <a:rPr lang="en-US" sz="4700" dirty="0">
                <a:solidFill>
                  <a:schemeClr val="tx2">
                    <a:lumMod val="75000"/>
                  </a:schemeClr>
                </a:solidFill>
                <a:latin typeface="Menlo Regular"/>
                <a:cs typeface="Menlo Regular"/>
              </a:rPr>
              <a:t>	</a:t>
            </a:r>
            <a:r>
              <a:rPr lang="en-US" sz="4700" dirty="0" smtClean="0">
                <a:solidFill>
                  <a:schemeClr val="tx2">
                    <a:lumMod val="75000"/>
                  </a:schemeClr>
                </a:solidFill>
                <a:latin typeface="Menlo Regular"/>
                <a:cs typeface="Menlo Regular"/>
              </a:rPr>
              <a:t>		&lt;/a&gt;</a:t>
            </a:r>
          </a:p>
          <a:p>
            <a:pPr lvl="2" indent="0" algn="l" rtl="0" latinLnBrk="1" hangingPunct="0"/>
            <a:r>
              <a:rPr lang="en-US" sz="4700" dirty="0">
                <a:solidFill>
                  <a:srgbClr val="7D1102"/>
                </a:solidFill>
                <a:latin typeface="Menlo Regular"/>
                <a:cs typeface="Menlo Regular"/>
              </a:rPr>
              <a:t>	</a:t>
            </a:r>
            <a:r>
              <a:rPr lang="en-US" sz="4700" dirty="0" smtClean="0">
                <a:solidFill>
                  <a:srgbClr val="7D1102"/>
                </a:solidFill>
                <a:latin typeface="Menlo Regular"/>
                <a:cs typeface="Menlo Regular"/>
              </a:rPr>
              <a:t>	&lt;/menu&gt;</a:t>
            </a:r>
          </a:p>
          <a:p>
            <a:pPr marL="0" marR="0" indent="0" algn="l" defTabSz="825500" rtl="0" fontAlgn="auto" latinLnBrk="1" hangingPunct="0">
              <a:lnSpc>
                <a:spcPct val="100000"/>
              </a:lnSpc>
              <a:spcBef>
                <a:spcPts val="0"/>
              </a:spcBef>
              <a:spcAft>
                <a:spcPts val="0"/>
              </a:spcAft>
              <a:buClrTx/>
              <a:buSzTx/>
              <a:buFontTx/>
              <a:buNone/>
              <a:tabLst/>
            </a:pPr>
            <a:r>
              <a:rPr kumimoji="0" lang="en-US" sz="4700" b="0" i="0" u="none" strike="noStrike" cap="none" spc="0" normalizeH="0" baseline="0" dirty="0" smtClean="0">
                <a:ln>
                  <a:noFill/>
                </a:ln>
                <a:solidFill>
                  <a:srgbClr val="51868F"/>
                </a:solidFill>
                <a:effectLst/>
                <a:uFillTx/>
                <a:latin typeface="Menlo Regular"/>
                <a:cs typeface="Menlo Regular"/>
                <a:sym typeface="Gill Sans Light"/>
              </a:rPr>
              <a:t>&lt;/body&gt;</a:t>
            </a:r>
          </a:p>
        </p:txBody>
      </p:sp>
    </p:spTree>
    <p:extLst>
      <p:ext uri="{BB962C8B-B14F-4D97-AF65-F5344CB8AC3E}">
        <p14:creationId xmlns:p14="http://schemas.microsoft.com/office/powerpoint/2010/main" val="455500884"/>
      </p:ext>
    </p:extLst>
  </p:cSld>
  <p:clrMapOvr>
    <a:masterClrMapping/>
  </p:clrMapOvr>
  <p:transition xmlns:p14="http://schemas.microsoft.com/office/powerpoint/2010/mai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3637" y="5604286"/>
            <a:ext cx="8779163" cy="37959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intended for navigation information </a:t>
            </a:r>
          </a:p>
          <a:p>
            <a:pPr lvl="1" indent="0" algn="l" eaLnBrk="1" hangingPunct="1"/>
            <a:endParaRPr lang="en-US" sz="4000" dirty="0">
              <a:solidFill>
                <a:schemeClr val="accent5">
                  <a:lumMod val="75000"/>
                </a:schemeClr>
              </a:solidFill>
              <a:latin typeface="+mj-lt"/>
              <a:cs typeface="Trade Gothic Next LT Pro Lt" pitchFamily="34" charset="0"/>
            </a:endParaRPr>
          </a:p>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site-wide navigation/ global navigation </a:t>
            </a:r>
          </a:p>
          <a:p>
            <a:pPr marL="685800" lvl="1" indent="-685800" algn="l" eaLnBrk="1" hangingPunct="1">
              <a:buFont typeface="Arial"/>
              <a:buChar char="•"/>
            </a:pPr>
            <a:endParaRPr lang="en-US" sz="4000" dirty="0">
              <a:solidFill>
                <a:schemeClr val="accent5">
                  <a:lumMod val="75000"/>
                </a:schemeClr>
              </a:solidFill>
              <a:latin typeface="+mj-lt"/>
              <a:cs typeface="Trade Gothic Next LT Pro Lt" pitchFamily="34" charset="0"/>
            </a:endParaRPr>
          </a:p>
          <a:p>
            <a:pPr lvl="1" indent="0" algn="l" eaLnBrk="1" hangingPunct="1"/>
            <a:r>
              <a:rPr lang="en-US" sz="4000" dirty="0" smtClean="0">
                <a:solidFill>
                  <a:schemeClr val="accent5">
                    <a:lumMod val="75000"/>
                  </a:schemeClr>
                </a:solidFill>
                <a:latin typeface="+mj-lt"/>
                <a:cs typeface="Trade Gothic Next LT Pro Lt" pitchFamily="34" charset="0"/>
              </a:rPr>
              <a:t> </a:t>
            </a:r>
          </a:p>
          <a:p>
            <a:pPr lvl="1" indent="0" algn="l" eaLnBrk="1" hangingPunct="1"/>
            <a:endParaRPr lang="en-US" sz="4000" dirty="0" smtClean="0">
              <a:solidFill>
                <a:schemeClr val="accent5">
                  <a:lumMod val="75000"/>
                </a:schemeClr>
              </a:solidFill>
              <a:latin typeface="+mj-lt"/>
              <a:cs typeface="Trade Gothic Next LT Pro Lt" pitchFamily="34" charset="0"/>
            </a:endParaRPr>
          </a:p>
        </p:txBody>
      </p:sp>
      <p:sp>
        <p:nvSpPr>
          <p:cNvPr id="5" name="TextBox 4"/>
          <p:cNvSpPr txBox="1"/>
          <p:nvPr/>
        </p:nvSpPr>
        <p:spPr>
          <a:xfrm>
            <a:off x="1778000" y="1697583"/>
            <a:ext cx="61976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535353"/>
                </a:solidFill>
                <a:effectLst/>
                <a:uFillTx/>
                <a:latin typeface="Consolas"/>
                <a:ea typeface="+mn-ea"/>
                <a:cs typeface="Consolas"/>
                <a:sym typeface="Gill Sans Light"/>
              </a:rPr>
              <a:t>nav</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
        <p:nvSpPr>
          <p:cNvPr id="10" name="Rounded Rectangle 9"/>
          <p:cNvSpPr/>
          <p:nvPr/>
        </p:nvSpPr>
        <p:spPr>
          <a:xfrm>
            <a:off x="11476182" y="4373178"/>
            <a:ext cx="12196618" cy="576611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lang="en-US" dirty="0" smtClean="0">
                <a:solidFill>
                  <a:schemeClr val="accent6">
                    <a:lumMod val="75000"/>
                  </a:schemeClr>
                </a:solidFill>
                <a:latin typeface="Andale Mono"/>
                <a:cs typeface="Andale Mono"/>
              </a:rPr>
              <a:t> </a:t>
            </a:r>
            <a:r>
              <a:rPr lang="en-US" sz="4700" dirty="0" smtClean="0">
                <a:solidFill>
                  <a:schemeClr val="accent1">
                    <a:lumMod val="75000"/>
                  </a:schemeClr>
                </a:solidFill>
                <a:latin typeface="Menlo Regular"/>
                <a:cs typeface="Menlo Regular"/>
              </a:rPr>
              <a:t>&lt;body&gt;</a:t>
            </a:r>
          </a:p>
          <a:p>
            <a:pPr lvl="2" indent="0" algn="l" rtl="0" latinLnBrk="1" hangingPunct="0"/>
            <a:r>
              <a:rPr lang="en-US" sz="4700" dirty="0" smtClean="0">
                <a:solidFill>
                  <a:schemeClr val="accent6">
                    <a:lumMod val="75000"/>
                  </a:schemeClr>
                </a:solidFill>
                <a:latin typeface="Menlo Regular"/>
                <a:cs typeface="Menlo Regular"/>
              </a:rPr>
              <a:t>		</a:t>
            </a:r>
            <a:r>
              <a:rPr lang="en-US" sz="4700" dirty="0" smtClean="0">
                <a:solidFill>
                  <a:schemeClr val="accent5">
                    <a:lumMod val="75000"/>
                  </a:schemeClr>
                </a:solidFill>
                <a:latin typeface="Menlo Regular"/>
                <a:cs typeface="Menlo Regular"/>
              </a:rPr>
              <a:t>&lt;</a:t>
            </a:r>
            <a:r>
              <a:rPr lang="en-US" sz="4700" dirty="0" err="1" smtClean="0">
                <a:solidFill>
                  <a:schemeClr val="accent5">
                    <a:lumMod val="75000"/>
                  </a:schemeClr>
                </a:solidFill>
                <a:latin typeface="Menlo Regular"/>
                <a:cs typeface="Menlo Regular"/>
              </a:rPr>
              <a:t>nav</a:t>
            </a:r>
            <a:r>
              <a:rPr lang="en-US" sz="4700" dirty="0" smtClean="0">
                <a:solidFill>
                  <a:schemeClr val="accent5">
                    <a:lumMod val="75000"/>
                  </a:schemeClr>
                </a:solidFill>
                <a:latin typeface="Menlo Regular"/>
                <a:cs typeface="Menlo Regular"/>
              </a:rPr>
              <a:t>&gt;</a:t>
            </a:r>
          </a:p>
          <a:p>
            <a:pPr lvl="2" indent="0" algn="l" rtl="0" latinLnBrk="1" hangingPunct="0"/>
            <a:r>
              <a:rPr lang="en-US" sz="4700" dirty="0" smtClean="0">
                <a:solidFill>
                  <a:schemeClr val="accent3">
                    <a:lumMod val="75000"/>
                  </a:schemeClr>
                </a:solidFill>
                <a:latin typeface="Menlo Regular"/>
                <a:cs typeface="Menlo Regular"/>
              </a:rPr>
              <a:t>		</a:t>
            </a:r>
            <a:r>
              <a:rPr lang="en-US" sz="4700" dirty="0" smtClean="0">
                <a:solidFill>
                  <a:srgbClr val="7D1102"/>
                </a:solidFill>
                <a:latin typeface="Menlo Regular"/>
                <a:cs typeface="Menlo Regular"/>
              </a:rPr>
              <a:t>	</a:t>
            </a:r>
            <a:r>
              <a:rPr lang="en-US" sz="4700" dirty="0" smtClean="0">
                <a:solidFill>
                  <a:schemeClr val="tx2">
                    <a:lumMod val="75000"/>
                  </a:schemeClr>
                </a:solidFill>
                <a:latin typeface="Menlo Regular"/>
                <a:cs typeface="Menlo Regular"/>
              </a:rPr>
              <a:t>&lt;a </a:t>
            </a:r>
            <a:r>
              <a:rPr lang="en-US" sz="4700" dirty="0" err="1" smtClean="0">
                <a:solidFill>
                  <a:schemeClr val="tx2">
                    <a:lumMod val="75000"/>
                  </a:schemeClr>
                </a:solidFill>
                <a:latin typeface="Menlo Regular"/>
                <a:cs typeface="Menlo Regular"/>
              </a:rPr>
              <a:t>href</a:t>
            </a:r>
            <a:r>
              <a:rPr lang="en-US" sz="4700" dirty="0" smtClean="0">
                <a:solidFill>
                  <a:schemeClr val="tx2">
                    <a:lumMod val="75000"/>
                  </a:schemeClr>
                </a:solidFill>
                <a:latin typeface="Menlo Regular"/>
                <a:cs typeface="Menlo Regular"/>
              </a:rPr>
              <a:t>=“</a:t>
            </a:r>
            <a:r>
              <a:rPr lang="en-US" sz="4700" dirty="0" err="1" smtClean="0">
                <a:solidFill>
                  <a:schemeClr val="tx2">
                    <a:lumMod val="75000"/>
                  </a:schemeClr>
                </a:solidFill>
                <a:latin typeface="Menlo Regular"/>
                <a:cs typeface="Menlo Regular"/>
              </a:rPr>
              <a:t>home.html</a:t>
            </a:r>
            <a:r>
              <a:rPr lang="en-US" sz="4700" dirty="0" smtClean="0">
                <a:solidFill>
                  <a:schemeClr val="tx2">
                    <a:lumMod val="75000"/>
                  </a:schemeClr>
                </a:solidFill>
                <a:latin typeface="Menlo Regular"/>
                <a:cs typeface="Menlo Regular"/>
              </a:rPr>
              <a:t>”&gt;</a:t>
            </a:r>
          </a:p>
          <a:p>
            <a:pPr lvl="2" indent="0" algn="l" rtl="0" latinLnBrk="1" hangingPunct="0"/>
            <a:r>
              <a:rPr lang="en-US" sz="4700" dirty="0">
                <a:solidFill>
                  <a:schemeClr val="tx2">
                    <a:lumMod val="75000"/>
                  </a:schemeClr>
                </a:solidFill>
                <a:latin typeface="Menlo Regular"/>
                <a:cs typeface="Menlo Regular"/>
              </a:rPr>
              <a:t>	</a:t>
            </a:r>
            <a:r>
              <a:rPr lang="en-US" sz="4700" dirty="0" smtClean="0">
                <a:solidFill>
                  <a:schemeClr val="tx2">
                    <a:lumMod val="75000"/>
                  </a:schemeClr>
                </a:solidFill>
                <a:latin typeface="Menlo Regular"/>
                <a:cs typeface="Menlo Regular"/>
              </a:rPr>
              <a:t>			Home</a:t>
            </a:r>
          </a:p>
          <a:p>
            <a:pPr lvl="2" indent="0" algn="l" rtl="0" latinLnBrk="1" hangingPunct="0"/>
            <a:r>
              <a:rPr lang="en-US" sz="4700" dirty="0">
                <a:solidFill>
                  <a:schemeClr val="tx2">
                    <a:lumMod val="75000"/>
                  </a:schemeClr>
                </a:solidFill>
                <a:latin typeface="Menlo Regular"/>
                <a:cs typeface="Menlo Regular"/>
              </a:rPr>
              <a:t>	</a:t>
            </a:r>
            <a:r>
              <a:rPr lang="en-US" sz="4700" dirty="0" smtClean="0">
                <a:solidFill>
                  <a:schemeClr val="tx2">
                    <a:lumMod val="75000"/>
                  </a:schemeClr>
                </a:solidFill>
                <a:latin typeface="Menlo Regular"/>
                <a:cs typeface="Menlo Regular"/>
              </a:rPr>
              <a:t>		&lt;/a&gt;</a:t>
            </a:r>
          </a:p>
          <a:p>
            <a:pPr lvl="2" indent="0" algn="l" rtl="0" latinLnBrk="1" hangingPunct="0"/>
            <a:r>
              <a:rPr lang="en-US" sz="4700" dirty="0">
                <a:solidFill>
                  <a:srgbClr val="7D1102"/>
                </a:solidFill>
                <a:latin typeface="Menlo Regular"/>
                <a:cs typeface="Menlo Regular"/>
              </a:rPr>
              <a:t>	</a:t>
            </a:r>
            <a:r>
              <a:rPr lang="en-US" sz="4700" dirty="0" smtClean="0">
                <a:solidFill>
                  <a:srgbClr val="7D1102"/>
                </a:solidFill>
                <a:latin typeface="Menlo Regular"/>
                <a:cs typeface="Menlo Regular"/>
              </a:rPr>
              <a:t>	&lt;/</a:t>
            </a:r>
            <a:r>
              <a:rPr lang="en-US" sz="4700" dirty="0" err="1" smtClean="0">
                <a:solidFill>
                  <a:srgbClr val="7D1102"/>
                </a:solidFill>
                <a:latin typeface="Menlo Regular"/>
                <a:cs typeface="Menlo Regular"/>
              </a:rPr>
              <a:t>nav</a:t>
            </a:r>
            <a:r>
              <a:rPr lang="en-US" sz="4700" dirty="0" smtClean="0">
                <a:solidFill>
                  <a:srgbClr val="7D1102"/>
                </a:solidFill>
                <a:latin typeface="Menlo Regular"/>
                <a:cs typeface="Menlo Regular"/>
              </a:rPr>
              <a:t>&gt;</a:t>
            </a:r>
          </a:p>
          <a:p>
            <a:pPr marL="0" marR="0" indent="0" algn="l" defTabSz="825500" rtl="0" fontAlgn="auto" latinLnBrk="1" hangingPunct="0">
              <a:lnSpc>
                <a:spcPct val="100000"/>
              </a:lnSpc>
              <a:spcBef>
                <a:spcPts val="0"/>
              </a:spcBef>
              <a:spcAft>
                <a:spcPts val="0"/>
              </a:spcAft>
              <a:buClrTx/>
              <a:buSzTx/>
              <a:buFontTx/>
              <a:buNone/>
              <a:tabLst/>
            </a:pPr>
            <a:r>
              <a:rPr kumimoji="0" lang="en-US" sz="4700" b="0" i="0" u="none" strike="noStrike" cap="none" spc="0" normalizeH="0" baseline="0" dirty="0" smtClean="0">
                <a:ln>
                  <a:noFill/>
                </a:ln>
                <a:solidFill>
                  <a:srgbClr val="51868F"/>
                </a:solidFill>
                <a:effectLst/>
                <a:uFillTx/>
                <a:latin typeface="Menlo Regular"/>
                <a:cs typeface="Menlo Regular"/>
                <a:sym typeface="Gill Sans Light"/>
              </a:rPr>
              <a:t>&lt;/body&gt;</a:t>
            </a:r>
          </a:p>
        </p:txBody>
      </p:sp>
    </p:spTree>
    <p:extLst>
      <p:ext uri="{BB962C8B-B14F-4D97-AF65-F5344CB8AC3E}">
        <p14:creationId xmlns:p14="http://schemas.microsoft.com/office/powerpoint/2010/main" val="270339375"/>
      </p:ext>
    </p:extLst>
  </p:cSld>
  <p:clrMapOvr>
    <a:masterClrMapping/>
  </p:clrMapOvr>
  <p:transition xmlns:p14="http://schemas.microsoft.com/office/powerpoint/2010/mai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3637" y="5604286"/>
            <a:ext cx="8779163" cy="37959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intended for navigation information </a:t>
            </a:r>
          </a:p>
          <a:p>
            <a:pPr lvl="1" indent="0" algn="l" eaLnBrk="1" hangingPunct="1"/>
            <a:endParaRPr lang="en-US" sz="4000" dirty="0">
              <a:solidFill>
                <a:schemeClr val="accent5">
                  <a:lumMod val="75000"/>
                </a:schemeClr>
              </a:solidFill>
              <a:latin typeface="+mj-lt"/>
              <a:cs typeface="Trade Gothic Next LT Pro Lt" pitchFamily="34" charset="0"/>
            </a:endParaRPr>
          </a:p>
          <a:p>
            <a:pPr marL="685800" lvl="1" indent="-685800" algn="l" eaLnBrk="1" hangingPunct="1">
              <a:buFont typeface="Arial"/>
              <a:buChar char="•"/>
            </a:pPr>
            <a:r>
              <a:rPr lang="en-US" sz="4000" dirty="0" smtClean="0">
                <a:solidFill>
                  <a:schemeClr val="accent5">
                    <a:lumMod val="75000"/>
                  </a:schemeClr>
                </a:solidFill>
                <a:latin typeface="+mj-lt"/>
                <a:cs typeface="Trade Gothic Next LT Pro Lt" pitchFamily="34" charset="0"/>
              </a:rPr>
              <a:t>site-wide navigation/ global navigation </a:t>
            </a:r>
          </a:p>
          <a:p>
            <a:pPr marL="685800" lvl="1" indent="-685800" algn="l" eaLnBrk="1" hangingPunct="1">
              <a:buFont typeface="Arial"/>
              <a:buChar char="•"/>
            </a:pPr>
            <a:endParaRPr lang="en-US" sz="4000" dirty="0">
              <a:solidFill>
                <a:schemeClr val="accent5">
                  <a:lumMod val="75000"/>
                </a:schemeClr>
              </a:solidFill>
              <a:latin typeface="+mj-lt"/>
              <a:cs typeface="Trade Gothic Next LT Pro Lt" pitchFamily="34" charset="0"/>
            </a:endParaRPr>
          </a:p>
          <a:p>
            <a:pPr lvl="1" indent="0" algn="l" eaLnBrk="1" hangingPunct="1"/>
            <a:r>
              <a:rPr lang="en-US" sz="4000" dirty="0" smtClean="0">
                <a:solidFill>
                  <a:schemeClr val="accent5">
                    <a:lumMod val="75000"/>
                  </a:schemeClr>
                </a:solidFill>
                <a:latin typeface="+mj-lt"/>
                <a:cs typeface="Trade Gothic Next LT Pro Lt" pitchFamily="34" charset="0"/>
              </a:rPr>
              <a:t> </a:t>
            </a:r>
          </a:p>
          <a:p>
            <a:pPr lvl="1" indent="0" algn="l" eaLnBrk="1" hangingPunct="1"/>
            <a:endParaRPr lang="en-US" sz="4000" dirty="0" smtClean="0">
              <a:solidFill>
                <a:schemeClr val="accent5">
                  <a:lumMod val="75000"/>
                </a:schemeClr>
              </a:solidFill>
              <a:latin typeface="+mj-lt"/>
              <a:cs typeface="Trade Gothic Next LT Pro Lt" pitchFamily="34" charset="0"/>
            </a:endParaRPr>
          </a:p>
        </p:txBody>
      </p:sp>
      <p:sp>
        <p:nvSpPr>
          <p:cNvPr id="5" name="TextBox 4"/>
          <p:cNvSpPr txBox="1"/>
          <p:nvPr/>
        </p:nvSpPr>
        <p:spPr>
          <a:xfrm>
            <a:off x="1778000" y="1697583"/>
            <a:ext cx="61976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535353"/>
                </a:solidFill>
                <a:effectLst/>
                <a:uFillTx/>
                <a:latin typeface="Consolas"/>
                <a:ea typeface="+mn-ea"/>
                <a:cs typeface="Consolas"/>
                <a:sym typeface="Gill Sans Light"/>
              </a:rPr>
              <a:t>nav</a:t>
            </a:r>
            <a:endParaRPr kumimoji="0" lang="en-US" sz="5000" b="0" i="0" u="none" strike="noStrike" cap="none" spc="0" normalizeH="0" baseline="0" dirty="0">
              <a:ln>
                <a:noFill/>
              </a:ln>
              <a:solidFill>
                <a:srgbClr val="535353"/>
              </a:solidFill>
              <a:effectLst/>
              <a:uFillTx/>
              <a:latin typeface="Consolas"/>
              <a:ea typeface="+mn-ea"/>
              <a:cs typeface="Consolas"/>
              <a:sym typeface="Gill Sans Light"/>
            </a:endParaRPr>
          </a:p>
        </p:txBody>
      </p:sp>
      <p:sp>
        <p:nvSpPr>
          <p:cNvPr id="10" name="Rounded Rectangle 9"/>
          <p:cNvSpPr/>
          <p:nvPr/>
        </p:nvSpPr>
        <p:spPr>
          <a:xfrm>
            <a:off x="11476182" y="4373178"/>
            <a:ext cx="12196618" cy="576611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lang="en-US" dirty="0" smtClean="0">
                <a:solidFill>
                  <a:schemeClr val="accent6">
                    <a:lumMod val="75000"/>
                  </a:schemeClr>
                </a:solidFill>
                <a:latin typeface="Andale Mono"/>
                <a:cs typeface="Andale Mono"/>
              </a:rPr>
              <a:t> </a:t>
            </a:r>
            <a:r>
              <a:rPr lang="en-US" sz="4700" dirty="0" smtClean="0">
                <a:solidFill>
                  <a:schemeClr val="accent1">
                    <a:lumMod val="75000"/>
                  </a:schemeClr>
                </a:solidFill>
                <a:latin typeface="Menlo Regular"/>
                <a:cs typeface="Menlo Regular"/>
              </a:rPr>
              <a:t>&lt;body&gt;</a:t>
            </a:r>
          </a:p>
          <a:p>
            <a:pPr lvl="2" indent="0" algn="l" rtl="0" latinLnBrk="1" hangingPunct="0"/>
            <a:r>
              <a:rPr lang="en-US" sz="4700" dirty="0" smtClean="0">
                <a:solidFill>
                  <a:schemeClr val="accent6">
                    <a:lumMod val="75000"/>
                  </a:schemeClr>
                </a:solidFill>
                <a:latin typeface="Menlo Regular"/>
                <a:cs typeface="Menlo Regular"/>
              </a:rPr>
              <a:t>		</a:t>
            </a:r>
            <a:r>
              <a:rPr lang="en-US" sz="4700" dirty="0" smtClean="0">
                <a:solidFill>
                  <a:schemeClr val="accent5">
                    <a:lumMod val="75000"/>
                  </a:schemeClr>
                </a:solidFill>
                <a:latin typeface="Menlo Regular"/>
                <a:cs typeface="Menlo Regular"/>
              </a:rPr>
              <a:t>&lt;</a:t>
            </a:r>
            <a:r>
              <a:rPr lang="en-US" sz="4700" dirty="0" err="1" smtClean="0">
                <a:solidFill>
                  <a:schemeClr val="accent5">
                    <a:lumMod val="75000"/>
                  </a:schemeClr>
                </a:solidFill>
                <a:latin typeface="Menlo Regular"/>
                <a:cs typeface="Menlo Regular"/>
              </a:rPr>
              <a:t>nav</a:t>
            </a:r>
            <a:r>
              <a:rPr lang="en-US" sz="4700" dirty="0" smtClean="0">
                <a:solidFill>
                  <a:schemeClr val="accent5">
                    <a:lumMod val="75000"/>
                  </a:schemeClr>
                </a:solidFill>
                <a:latin typeface="Menlo Regular"/>
                <a:cs typeface="Menlo Regular"/>
              </a:rPr>
              <a:t>&gt;</a:t>
            </a:r>
          </a:p>
          <a:p>
            <a:pPr lvl="2" indent="0" algn="l" rtl="0" latinLnBrk="1" hangingPunct="0"/>
            <a:r>
              <a:rPr lang="en-US" sz="4700" dirty="0" smtClean="0">
                <a:solidFill>
                  <a:schemeClr val="accent3">
                    <a:lumMod val="75000"/>
                  </a:schemeClr>
                </a:solidFill>
                <a:latin typeface="Menlo Regular"/>
                <a:cs typeface="Menlo Regular"/>
              </a:rPr>
              <a:t>		</a:t>
            </a:r>
            <a:r>
              <a:rPr lang="en-US" sz="4700" dirty="0" smtClean="0">
                <a:solidFill>
                  <a:srgbClr val="7D1102"/>
                </a:solidFill>
                <a:latin typeface="Menlo Regular"/>
                <a:cs typeface="Menlo Regular"/>
              </a:rPr>
              <a:t>	</a:t>
            </a:r>
            <a:r>
              <a:rPr lang="en-US" sz="4700" dirty="0" smtClean="0">
                <a:solidFill>
                  <a:schemeClr val="tx2">
                    <a:lumMod val="75000"/>
                  </a:schemeClr>
                </a:solidFill>
                <a:latin typeface="Menlo Regular"/>
                <a:cs typeface="Menlo Regular"/>
              </a:rPr>
              <a:t>&lt;a </a:t>
            </a:r>
            <a:r>
              <a:rPr lang="en-US" sz="4700" dirty="0" err="1" smtClean="0">
                <a:solidFill>
                  <a:schemeClr val="tx2">
                    <a:lumMod val="75000"/>
                  </a:schemeClr>
                </a:solidFill>
                <a:latin typeface="Menlo Regular"/>
                <a:cs typeface="Menlo Regular"/>
              </a:rPr>
              <a:t>href</a:t>
            </a:r>
            <a:r>
              <a:rPr lang="en-US" sz="4700" dirty="0" smtClean="0">
                <a:solidFill>
                  <a:schemeClr val="tx2">
                    <a:lumMod val="75000"/>
                  </a:schemeClr>
                </a:solidFill>
                <a:latin typeface="Menlo Regular"/>
                <a:cs typeface="Menlo Regular"/>
              </a:rPr>
              <a:t>=“</a:t>
            </a:r>
            <a:r>
              <a:rPr lang="en-US" sz="4700" dirty="0" err="1" smtClean="0">
                <a:solidFill>
                  <a:schemeClr val="tx2">
                    <a:lumMod val="75000"/>
                  </a:schemeClr>
                </a:solidFill>
                <a:latin typeface="Menlo Regular"/>
                <a:cs typeface="Menlo Regular"/>
              </a:rPr>
              <a:t>home.html</a:t>
            </a:r>
            <a:r>
              <a:rPr lang="en-US" sz="4700" dirty="0" smtClean="0">
                <a:solidFill>
                  <a:schemeClr val="tx2">
                    <a:lumMod val="75000"/>
                  </a:schemeClr>
                </a:solidFill>
                <a:latin typeface="Menlo Regular"/>
                <a:cs typeface="Menlo Regular"/>
              </a:rPr>
              <a:t>”&gt;</a:t>
            </a:r>
          </a:p>
          <a:p>
            <a:pPr lvl="2" indent="0" algn="l" rtl="0" latinLnBrk="1" hangingPunct="0"/>
            <a:r>
              <a:rPr lang="en-US" sz="4700" dirty="0">
                <a:solidFill>
                  <a:schemeClr val="tx2">
                    <a:lumMod val="75000"/>
                  </a:schemeClr>
                </a:solidFill>
                <a:latin typeface="Menlo Regular"/>
                <a:cs typeface="Menlo Regular"/>
              </a:rPr>
              <a:t>	</a:t>
            </a:r>
            <a:r>
              <a:rPr lang="en-US" sz="4700" dirty="0" smtClean="0">
                <a:solidFill>
                  <a:schemeClr val="tx2">
                    <a:lumMod val="75000"/>
                  </a:schemeClr>
                </a:solidFill>
                <a:latin typeface="Menlo Regular"/>
                <a:cs typeface="Menlo Regular"/>
              </a:rPr>
              <a:t>			Home</a:t>
            </a:r>
          </a:p>
          <a:p>
            <a:pPr lvl="2" indent="0" algn="l" rtl="0" latinLnBrk="1" hangingPunct="0"/>
            <a:r>
              <a:rPr lang="en-US" sz="4700" dirty="0">
                <a:solidFill>
                  <a:schemeClr val="tx2">
                    <a:lumMod val="75000"/>
                  </a:schemeClr>
                </a:solidFill>
                <a:latin typeface="Menlo Regular"/>
                <a:cs typeface="Menlo Regular"/>
              </a:rPr>
              <a:t>	</a:t>
            </a:r>
            <a:r>
              <a:rPr lang="en-US" sz="4700" dirty="0" smtClean="0">
                <a:solidFill>
                  <a:schemeClr val="tx2">
                    <a:lumMod val="75000"/>
                  </a:schemeClr>
                </a:solidFill>
                <a:latin typeface="Menlo Regular"/>
                <a:cs typeface="Menlo Regular"/>
              </a:rPr>
              <a:t>		&lt;/a&gt;</a:t>
            </a:r>
          </a:p>
          <a:p>
            <a:pPr lvl="2" indent="0" algn="l" rtl="0" latinLnBrk="1" hangingPunct="0"/>
            <a:r>
              <a:rPr lang="en-US" sz="4700" dirty="0">
                <a:solidFill>
                  <a:srgbClr val="7D1102"/>
                </a:solidFill>
                <a:latin typeface="Menlo Regular"/>
                <a:cs typeface="Menlo Regular"/>
              </a:rPr>
              <a:t>	</a:t>
            </a:r>
            <a:r>
              <a:rPr lang="en-US" sz="4700" dirty="0" smtClean="0">
                <a:solidFill>
                  <a:srgbClr val="7D1102"/>
                </a:solidFill>
                <a:latin typeface="Menlo Regular"/>
                <a:cs typeface="Menlo Regular"/>
              </a:rPr>
              <a:t>	&lt;/</a:t>
            </a:r>
            <a:r>
              <a:rPr lang="en-US" sz="4700" dirty="0" err="1" smtClean="0">
                <a:solidFill>
                  <a:srgbClr val="7D1102"/>
                </a:solidFill>
                <a:latin typeface="Menlo Regular"/>
                <a:cs typeface="Menlo Regular"/>
              </a:rPr>
              <a:t>nav</a:t>
            </a:r>
            <a:r>
              <a:rPr lang="en-US" sz="4700" dirty="0" smtClean="0">
                <a:solidFill>
                  <a:srgbClr val="7D1102"/>
                </a:solidFill>
                <a:latin typeface="Menlo Regular"/>
                <a:cs typeface="Menlo Regular"/>
              </a:rPr>
              <a:t>&gt;</a:t>
            </a:r>
          </a:p>
          <a:p>
            <a:pPr marL="0" marR="0" indent="0" algn="l" defTabSz="825500" rtl="0" fontAlgn="auto" latinLnBrk="1" hangingPunct="0">
              <a:lnSpc>
                <a:spcPct val="100000"/>
              </a:lnSpc>
              <a:spcBef>
                <a:spcPts val="0"/>
              </a:spcBef>
              <a:spcAft>
                <a:spcPts val="0"/>
              </a:spcAft>
              <a:buClrTx/>
              <a:buSzTx/>
              <a:buFontTx/>
              <a:buNone/>
              <a:tabLst/>
            </a:pPr>
            <a:r>
              <a:rPr kumimoji="0" lang="en-US" sz="4700" b="0" i="0" u="none" strike="noStrike" cap="none" spc="0" normalizeH="0" baseline="0" dirty="0" smtClean="0">
                <a:ln>
                  <a:noFill/>
                </a:ln>
                <a:solidFill>
                  <a:srgbClr val="51868F"/>
                </a:solidFill>
                <a:effectLst/>
                <a:uFillTx/>
                <a:latin typeface="Menlo Regular"/>
                <a:cs typeface="Menlo Regular"/>
                <a:sym typeface="Gill Sans Light"/>
              </a:rPr>
              <a:t>&lt;/body&gt;</a:t>
            </a:r>
          </a:p>
        </p:txBody>
      </p:sp>
    </p:spTree>
    <p:extLst>
      <p:ext uri="{BB962C8B-B14F-4D97-AF65-F5344CB8AC3E}">
        <p14:creationId xmlns:p14="http://schemas.microsoft.com/office/powerpoint/2010/main" val="2085986061"/>
      </p:ext>
    </p:extLst>
  </p:cSld>
  <p:clrMapOvr>
    <a:masterClrMapping/>
  </p:clrMapOvr>
  <p:transition xmlns:p14="http://schemas.microsoft.com/office/powerpoint/2010/mai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221937" y="1481548"/>
            <a:ext cx="11284608" cy="11042096"/>
          </a:xfrm>
          <a:prstGeom prst="roundRect">
            <a:avLst>
              <a:gd name="adj" fmla="val 3069"/>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200" dirty="0">
                <a:solidFill>
                  <a:srgbClr val="7D1102"/>
                </a:solidFill>
                <a:latin typeface="Consolas" pitchFamily="49" charset="0"/>
                <a:cs typeface="Consolas" pitchFamily="49" charset="0"/>
              </a:rPr>
              <a:t>&lt;body&gt;</a:t>
            </a:r>
          </a:p>
          <a:p>
            <a:pPr lvl="1" algn="l">
              <a:defRPr/>
            </a:pPr>
            <a:r>
              <a:rPr lang="en-US" sz="3200" dirty="0">
                <a:solidFill>
                  <a:schemeClr val="accent4">
                    <a:lumMod val="75000"/>
                  </a:schemeClr>
                </a:solidFill>
                <a:latin typeface="Consolas" pitchFamily="49" charset="0"/>
                <a:cs typeface="Consolas" pitchFamily="49" charset="0"/>
              </a:rPr>
              <a:t>&lt;header&gt;</a:t>
            </a:r>
          </a:p>
          <a:p>
            <a:pPr lvl="1" algn="l">
              <a:defRPr/>
            </a:pPr>
            <a:endParaRPr lang="en-US" sz="3200" dirty="0">
              <a:latin typeface="Consolas" pitchFamily="49" charset="0"/>
              <a:cs typeface="Consolas" pitchFamily="49" charset="0"/>
            </a:endParaRPr>
          </a:p>
          <a:p>
            <a:pPr lvl="1" algn="l">
              <a:defRPr/>
            </a:pPr>
            <a:r>
              <a:rPr lang="en-US" sz="3200" dirty="0">
                <a:solidFill>
                  <a:schemeClr val="accent1">
                    <a:lumMod val="75000"/>
                  </a:schemeClr>
                </a:solidFill>
                <a:latin typeface="Consolas" pitchFamily="49" charset="0"/>
                <a:cs typeface="Consolas" pitchFamily="49" charset="0"/>
              </a:rPr>
              <a:t>	&lt;</a:t>
            </a:r>
            <a:r>
              <a:rPr lang="en-US" sz="3200" dirty="0" err="1">
                <a:solidFill>
                  <a:schemeClr val="accent1">
                    <a:lumMod val="75000"/>
                  </a:schemeClr>
                </a:solidFill>
                <a:latin typeface="Consolas" pitchFamily="49" charset="0"/>
                <a:cs typeface="Consolas" pitchFamily="49" charset="0"/>
              </a:rPr>
              <a:t>hgroup</a:t>
            </a:r>
            <a:r>
              <a:rPr lang="en-US" sz="3200" dirty="0">
                <a:solidFill>
                  <a:schemeClr val="accent1">
                    <a:lumMod val="75000"/>
                  </a:schemeClr>
                </a:solidFill>
                <a:latin typeface="Consolas" pitchFamily="49" charset="0"/>
                <a:cs typeface="Consolas" pitchFamily="49" charset="0"/>
              </a:rPr>
              <a:t>&gt;</a:t>
            </a:r>
          </a:p>
          <a:p>
            <a:pPr lvl="1" algn="l">
              <a:defRPr/>
            </a:pPr>
            <a:r>
              <a:rPr lang="en-US" sz="3200" dirty="0">
                <a:latin typeface="Consolas" pitchFamily="49" charset="0"/>
                <a:cs typeface="Consolas" pitchFamily="49" charset="0"/>
              </a:rPr>
              <a:t>		&lt;h1&gt;title&lt;/h1&gt;</a:t>
            </a:r>
          </a:p>
          <a:p>
            <a:pPr lvl="1" algn="l">
              <a:defRPr/>
            </a:pPr>
            <a:r>
              <a:rPr lang="en-US" sz="3200" dirty="0">
                <a:latin typeface="Consolas" pitchFamily="49" charset="0"/>
                <a:cs typeface="Consolas" pitchFamily="49" charset="0"/>
              </a:rPr>
              <a:t>		&lt;h2&gt;subtitle&lt;/h2&gt;</a:t>
            </a:r>
          </a:p>
          <a:p>
            <a:pPr lvl="1" algn="l">
              <a:defRPr/>
            </a:pPr>
            <a:r>
              <a:rPr lang="en-US" sz="3200" dirty="0">
                <a:solidFill>
                  <a:srgbClr val="51868F"/>
                </a:solidFill>
                <a:latin typeface="Consolas" pitchFamily="49" charset="0"/>
                <a:cs typeface="Consolas" pitchFamily="49" charset="0"/>
              </a:rPr>
              <a:t>	&lt;/</a:t>
            </a:r>
            <a:r>
              <a:rPr lang="en-US" sz="3200" dirty="0" err="1">
                <a:solidFill>
                  <a:srgbClr val="51868F"/>
                </a:solidFill>
                <a:latin typeface="Consolas" pitchFamily="49" charset="0"/>
                <a:cs typeface="Consolas" pitchFamily="49" charset="0"/>
              </a:rPr>
              <a:t>hgroup</a:t>
            </a:r>
            <a:r>
              <a:rPr lang="en-US" sz="3200" dirty="0">
                <a:solidFill>
                  <a:srgbClr val="51868F"/>
                </a:solidFill>
                <a:latin typeface="Consolas" pitchFamily="49" charset="0"/>
                <a:cs typeface="Consolas" pitchFamily="49" charset="0"/>
              </a:rPr>
              <a:t>&gt;</a:t>
            </a:r>
          </a:p>
          <a:p>
            <a:pPr lvl="1" algn="l">
              <a:defRPr/>
            </a:pPr>
            <a:endParaRPr lang="en-US" sz="3200" dirty="0">
              <a:latin typeface="Consolas" pitchFamily="49" charset="0"/>
              <a:cs typeface="Consolas" pitchFamily="49" charset="0"/>
            </a:endParaRPr>
          </a:p>
          <a:p>
            <a:pPr lvl="1" algn="l">
              <a:defRPr/>
            </a:pPr>
            <a:r>
              <a:rPr lang="en-US" sz="3200" dirty="0">
                <a:latin typeface="Consolas" pitchFamily="49" charset="0"/>
                <a:cs typeface="Consolas" pitchFamily="49" charset="0"/>
              </a:rPr>
              <a:t>	</a:t>
            </a:r>
            <a:r>
              <a:rPr lang="en-US" sz="3200" dirty="0">
                <a:solidFill>
                  <a:srgbClr val="51868F"/>
                </a:solidFill>
                <a:latin typeface="Consolas" pitchFamily="49" charset="0"/>
                <a:cs typeface="Consolas" pitchFamily="49" charset="0"/>
              </a:rPr>
              <a:t>&lt;</a:t>
            </a:r>
            <a:r>
              <a:rPr lang="en-US" sz="3200" dirty="0" err="1">
                <a:solidFill>
                  <a:srgbClr val="51868F"/>
                </a:solidFill>
                <a:latin typeface="Consolas" pitchFamily="49" charset="0"/>
                <a:cs typeface="Consolas" pitchFamily="49" charset="0"/>
              </a:rPr>
              <a:t>nav</a:t>
            </a:r>
            <a:r>
              <a:rPr lang="en-US" sz="3200" dirty="0">
                <a:solidFill>
                  <a:srgbClr val="51868F"/>
                </a:solidFill>
                <a:latin typeface="Consolas" pitchFamily="49" charset="0"/>
                <a:cs typeface="Consolas" pitchFamily="49" charset="0"/>
              </a:rPr>
              <a:t>&gt;</a:t>
            </a:r>
          </a:p>
          <a:p>
            <a:pPr lvl="1" algn="l">
              <a:defRPr/>
            </a:pPr>
            <a:r>
              <a:rPr lang="en-US" sz="3200" dirty="0">
                <a:latin typeface="Consolas" pitchFamily="49" charset="0"/>
                <a:cs typeface="Consolas" pitchFamily="49" charset="0"/>
              </a:rPr>
              <a:t>		&lt;a </a:t>
            </a:r>
            <a:r>
              <a:rPr lang="en-US" sz="3200" dirty="0" err="1">
                <a:latin typeface="Consolas" pitchFamily="49" charset="0"/>
                <a:cs typeface="Consolas" pitchFamily="49" charset="0"/>
              </a:rPr>
              <a:t>href</a:t>
            </a:r>
            <a:r>
              <a:rPr lang="en-US" sz="3200" dirty="0">
                <a:latin typeface="Consolas" pitchFamily="49" charset="0"/>
                <a:cs typeface="Consolas" pitchFamily="49" charset="0"/>
              </a:rPr>
              <a:t>="page1.html"&gt;link 1&lt;/a&gt;</a:t>
            </a:r>
          </a:p>
          <a:p>
            <a:pPr lvl="1" algn="l">
              <a:defRPr/>
            </a:pPr>
            <a:r>
              <a:rPr lang="en-US" sz="3200" dirty="0">
                <a:latin typeface="Consolas" pitchFamily="49" charset="0"/>
                <a:cs typeface="Consolas" pitchFamily="49" charset="0"/>
              </a:rPr>
              <a:t>		&lt;a </a:t>
            </a:r>
            <a:r>
              <a:rPr lang="en-US" sz="3200" dirty="0" err="1">
                <a:latin typeface="Consolas" pitchFamily="49" charset="0"/>
                <a:cs typeface="Consolas" pitchFamily="49" charset="0"/>
              </a:rPr>
              <a:t>href</a:t>
            </a:r>
            <a:r>
              <a:rPr lang="en-US" sz="3200" dirty="0">
                <a:latin typeface="Consolas" pitchFamily="49" charset="0"/>
                <a:cs typeface="Consolas" pitchFamily="49" charset="0"/>
              </a:rPr>
              <a:t>="page2.html"&gt;link 2&lt;/a&gt;</a:t>
            </a:r>
          </a:p>
          <a:p>
            <a:pPr lvl="1" algn="l">
              <a:defRPr/>
            </a:pPr>
            <a:r>
              <a:rPr lang="en-US" sz="3200" dirty="0">
                <a:latin typeface="Consolas" pitchFamily="49" charset="0"/>
                <a:cs typeface="Consolas" pitchFamily="49" charset="0"/>
              </a:rPr>
              <a:t>	</a:t>
            </a:r>
            <a:r>
              <a:rPr lang="en-US" sz="3200" dirty="0">
                <a:solidFill>
                  <a:srgbClr val="51868F"/>
                </a:solidFill>
                <a:latin typeface="Consolas" pitchFamily="49" charset="0"/>
                <a:cs typeface="Consolas" pitchFamily="49" charset="0"/>
              </a:rPr>
              <a:t>&lt;/</a:t>
            </a:r>
            <a:r>
              <a:rPr lang="en-US" sz="3200" dirty="0" err="1">
                <a:solidFill>
                  <a:srgbClr val="51868F"/>
                </a:solidFill>
                <a:latin typeface="Consolas" pitchFamily="49" charset="0"/>
                <a:cs typeface="Consolas" pitchFamily="49" charset="0"/>
              </a:rPr>
              <a:t>nav</a:t>
            </a:r>
            <a:r>
              <a:rPr lang="en-US" sz="3200" dirty="0">
                <a:solidFill>
                  <a:srgbClr val="51868F"/>
                </a:solidFill>
                <a:latin typeface="Consolas" pitchFamily="49" charset="0"/>
                <a:cs typeface="Consolas" pitchFamily="49" charset="0"/>
              </a:rPr>
              <a:t>&gt;</a:t>
            </a:r>
          </a:p>
          <a:p>
            <a:pPr lvl="1" algn="l">
              <a:defRPr/>
            </a:pPr>
            <a:endParaRPr lang="en-US" sz="3200" dirty="0">
              <a:latin typeface="Consolas" pitchFamily="49" charset="0"/>
              <a:cs typeface="Consolas" pitchFamily="49" charset="0"/>
            </a:endParaRPr>
          </a:p>
          <a:p>
            <a:pPr lvl="1" algn="l">
              <a:defRPr/>
            </a:pPr>
            <a:r>
              <a:rPr lang="en-US" sz="3200" dirty="0">
                <a:solidFill>
                  <a:srgbClr val="A14A0B"/>
                </a:solidFill>
                <a:latin typeface="Consolas" pitchFamily="49" charset="0"/>
                <a:cs typeface="Consolas" pitchFamily="49" charset="0"/>
              </a:rPr>
              <a:t>&lt;/header&gt;</a:t>
            </a:r>
          </a:p>
          <a:p>
            <a:pPr lvl="1" algn="l">
              <a:defRPr/>
            </a:pPr>
            <a:endParaRPr lang="en-US" sz="3200" dirty="0">
              <a:latin typeface="Consolas" pitchFamily="49" charset="0"/>
              <a:cs typeface="Consolas" pitchFamily="49" charset="0"/>
            </a:endParaRPr>
          </a:p>
          <a:p>
            <a:pPr lvl="1" algn="l">
              <a:defRPr/>
            </a:pPr>
            <a:r>
              <a:rPr lang="en-US" sz="3200" dirty="0">
                <a:solidFill>
                  <a:srgbClr val="51868F"/>
                </a:solidFill>
                <a:latin typeface="Consolas" pitchFamily="49" charset="0"/>
                <a:cs typeface="Consolas" pitchFamily="49" charset="0"/>
              </a:rPr>
              <a:t>&lt;div id=</a:t>
            </a:r>
            <a:r>
              <a:rPr lang="en-US" altLang="en-US" sz="3200" dirty="0">
                <a:solidFill>
                  <a:srgbClr val="51868F"/>
                </a:solidFill>
                <a:latin typeface="Consolas" pitchFamily="49" charset="0"/>
                <a:cs typeface="Consolas" pitchFamily="49" charset="0"/>
              </a:rPr>
              <a:t>"</a:t>
            </a:r>
            <a:r>
              <a:rPr lang="en-US" sz="3200" dirty="0">
                <a:solidFill>
                  <a:srgbClr val="51868F"/>
                </a:solidFill>
                <a:latin typeface="Consolas" pitchFamily="49" charset="0"/>
                <a:cs typeface="Consolas" pitchFamily="49" charset="0"/>
              </a:rPr>
              <a:t>container</a:t>
            </a:r>
            <a:r>
              <a:rPr lang="en-US" altLang="en-US" sz="3200" dirty="0">
                <a:solidFill>
                  <a:srgbClr val="51868F"/>
                </a:solidFill>
                <a:latin typeface="Consolas" pitchFamily="49" charset="0"/>
                <a:cs typeface="Consolas" pitchFamily="49" charset="0"/>
              </a:rPr>
              <a:t>"</a:t>
            </a:r>
            <a:r>
              <a:rPr lang="en-US" sz="3200" dirty="0">
                <a:solidFill>
                  <a:srgbClr val="51868F"/>
                </a:solidFill>
                <a:latin typeface="Consolas" pitchFamily="49" charset="0"/>
                <a:cs typeface="Consolas" pitchFamily="49" charset="0"/>
              </a:rPr>
              <a:t>&gt;</a:t>
            </a:r>
          </a:p>
          <a:p>
            <a:pPr lvl="1" algn="l">
              <a:defRPr/>
            </a:pPr>
            <a:r>
              <a:rPr lang="en-US" sz="3200" dirty="0">
                <a:solidFill>
                  <a:schemeClr val="accent1">
                    <a:lumMod val="75000"/>
                  </a:schemeClr>
                </a:solidFill>
                <a:latin typeface="Consolas" pitchFamily="49" charset="0"/>
                <a:cs typeface="Consolas" pitchFamily="49" charset="0"/>
              </a:rPr>
              <a:t>	&lt;aside id=</a:t>
            </a:r>
            <a:r>
              <a:rPr lang="en-US" altLang="en-US" sz="3200" dirty="0">
                <a:solidFill>
                  <a:schemeClr val="accent1">
                    <a:lumMod val="75000"/>
                  </a:schemeClr>
                </a:solidFill>
                <a:latin typeface="Consolas" pitchFamily="49" charset="0"/>
                <a:cs typeface="Consolas" pitchFamily="49" charset="0"/>
              </a:rPr>
              <a:t>"</a:t>
            </a:r>
            <a:r>
              <a:rPr lang="en-US" sz="3200" dirty="0">
                <a:solidFill>
                  <a:schemeClr val="accent1">
                    <a:lumMod val="75000"/>
                  </a:schemeClr>
                </a:solidFill>
                <a:latin typeface="Consolas" pitchFamily="49" charset="0"/>
                <a:cs typeface="Consolas" pitchFamily="49" charset="0"/>
              </a:rPr>
              <a:t>sidebar</a:t>
            </a:r>
            <a:r>
              <a:rPr lang="en-US" altLang="en-US" sz="3200" dirty="0">
                <a:solidFill>
                  <a:schemeClr val="accent1">
                    <a:lumMod val="75000"/>
                  </a:schemeClr>
                </a:solidFill>
                <a:latin typeface="Consolas" pitchFamily="49" charset="0"/>
                <a:cs typeface="Consolas" pitchFamily="49" charset="0"/>
              </a:rPr>
              <a:t>"</a:t>
            </a:r>
            <a:r>
              <a:rPr lang="en-US" sz="3200" dirty="0">
                <a:solidFill>
                  <a:schemeClr val="accent1">
                    <a:lumMod val="75000"/>
                  </a:schemeClr>
                </a:solidFill>
                <a:latin typeface="Consolas" pitchFamily="49" charset="0"/>
                <a:cs typeface="Consolas" pitchFamily="49" charset="0"/>
              </a:rPr>
              <a:t>&gt;</a:t>
            </a:r>
            <a:r>
              <a:rPr lang="en-US" sz="3200" dirty="0">
                <a:solidFill>
                  <a:schemeClr val="accent2">
                    <a:lumMod val="75000"/>
                  </a:schemeClr>
                </a:solidFill>
                <a:latin typeface="Consolas" pitchFamily="49" charset="0"/>
                <a:cs typeface="Consolas" pitchFamily="49" charset="0"/>
              </a:rPr>
              <a:t>…</a:t>
            </a:r>
            <a:r>
              <a:rPr lang="en-US" sz="3200" dirty="0">
                <a:solidFill>
                  <a:srgbClr val="51868F"/>
                </a:solidFill>
                <a:latin typeface="Consolas" pitchFamily="49" charset="0"/>
                <a:cs typeface="Consolas" pitchFamily="49" charset="0"/>
              </a:rPr>
              <a:t>&lt;/aside&gt;</a:t>
            </a:r>
          </a:p>
          <a:p>
            <a:pPr lvl="1" algn="l">
              <a:defRPr/>
            </a:pPr>
            <a:r>
              <a:rPr lang="en-US" sz="3200" dirty="0">
                <a:latin typeface="Consolas" pitchFamily="49" charset="0"/>
                <a:cs typeface="Consolas" pitchFamily="49" charset="0"/>
              </a:rPr>
              <a:t>	&lt;div id=</a:t>
            </a:r>
            <a:r>
              <a:rPr lang="en-US" altLang="en-US" sz="3200" dirty="0">
                <a:latin typeface="Consolas" pitchFamily="49" charset="0"/>
                <a:cs typeface="Consolas" pitchFamily="49" charset="0"/>
              </a:rPr>
              <a:t>"</a:t>
            </a:r>
            <a:r>
              <a:rPr lang="en-US" sz="3200" dirty="0">
                <a:latin typeface="Consolas" pitchFamily="49" charset="0"/>
                <a:cs typeface="Consolas" pitchFamily="49" charset="0"/>
              </a:rPr>
              <a:t>content</a:t>
            </a:r>
            <a:r>
              <a:rPr lang="en-US" altLang="en-US" sz="3200" dirty="0">
                <a:latin typeface="Consolas" pitchFamily="49" charset="0"/>
                <a:cs typeface="Consolas" pitchFamily="49" charset="0"/>
              </a:rPr>
              <a:t>"</a:t>
            </a:r>
            <a:r>
              <a:rPr lang="en-US" sz="3200" dirty="0">
                <a:latin typeface="Consolas" pitchFamily="49" charset="0"/>
                <a:cs typeface="Consolas" pitchFamily="49" charset="0"/>
              </a:rPr>
              <a:t>&gt;…&lt;/div&gt;</a:t>
            </a:r>
          </a:p>
          <a:p>
            <a:pPr lvl="1" algn="l">
              <a:defRPr/>
            </a:pPr>
            <a:r>
              <a:rPr lang="en-US" sz="3200" dirty="0">
                <a:solidFill>
                  <a:srgbClr val="51868F"/>
                </a:solidFill>
                <a:latin typeface="Consolas" pitchFamily="49" charset="0"/>
                <a:cs typeface="Consolas" pitchFamily="49" charset="0"/>
              </a:rPr>
              <a:t>&lt;/div&gt;</a:t>
            </a:r>
          </a:p>
          <a:p>
            <a:pPr lvl="1" algn="l">
              <a:defRPr/>
            </a:pPr>
            <a:endParaRPr lang="en-US" sz="3200" dirty="0">
              <a:latin typeface="Consolas" pitchFamily="49" charset="0"/>
              <a:cs typeface="Consolas" pitchFamily="49" charset="0"/>
            </a:endParaRPr>
          </a:p>
          <a:p>
            <a:pPr lvl="1" algn="l">
              <a:defRPr/>
            </a:pPr>
            <a:r>
              <a:rPr lang="en-US" sz="3200" dirty="0">
                <a:solidFill>
                  <a:srgbClr val="51868F"/>
                </a:solidFill>
                <a:latin typeface="Consolas" pitchFamily="49" charset="0"/>
                <a:cs typeface="Consolas" pitchFamily="49" charset="0"/>
              </a:rPr>
              <a:t>&lt;footer&gt;…&lt;/footer&gt;</a:t>
            </a:r>
          </a:p>
          <a:p>
            <a:pPr algn="l">
              <a:defRPr/>
            </a:pPr>
            <a:r>
              <a:rPr lang="en-US" sz="3200" dirty="0">
                <a:solidFill>
                  <a:srgbClr val="7D1102"/>
                </a:solidFill>
                <a:latin typeface="Consolas" pitchFamily="49" charset="0"/>
                <a:cs typeface="Consolas" pitchFamily="49" charset="0"/>
              </a:rPr>
              <a:t>&lt;/body&gt;</a:t>
            </a:r>
          </a:p>
        </p:txBody>
      </p:sp>
      <p:sp>
        <p:nvSpPr>
          <p:cNvPr id="6" name="Rectangle 3"/>
          <p:cNvSpPr txBox="1">
            <a:spLocks noChangeArrowheads="1"/>
          </p:cNvSpPr>
          <p:nvPr/>
        </p:nvSpPr>
        <p:spPr>
          <a:xfrm>
            <a:off x="1762727" y="3902367"/>
            <a:ext cx="9882649" cy="711199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lvl="1" eaLnBrk="1" hangingPunct="1">
              <a:lnSpc>
                <a:spcPct val="50000"/>
              </a:lnSpc>
            </a:pPr>
            <a:endParaRPr lang="en-US" sz="1500" dirty="0">
              <a:solidFill>
                <a:schemeClr val="accent4">
                  <a:lumMod val="75000"/>
                </a:schemeClr>
              </a:solidFill>
              <a:latin typeface="Trade Gothic Next LT Pro Lt" pitchFamily="34" charset="0"/>
              <a:cs typeface="Trade Gothic Next LT Pro Lt" pitchFamily="34" charset="0"/>
            </a:endParaRPr>
          </a:p>
          <a:p>
            <a:pPr algn="l" eaLnBrk="1" hangingPunct="1">
              <a:lnSpc>
                <a:spcPct val="50000"/>
              </a:lnSpc>
            </a:pPr>
            <a:r>
              <a:rPr lang="en-US" sz="4000" dirty="0">
                <a:solidFill>
                  <a:schemeClr val="accent4">
                    <a:lumMod val="75000"/>
                  </a:schemeClr>
                </a:solidFill>
                <a:latin typeface="Consolas" pitchFamily="49" charset="0"/>
                <a:cs typeface="Trade Gothic Next LT Pro Lt" pitchFamily="34" charset="0"/>
              </a:rPr>
              <a:t>header</a:t>
            </a:r>
          </a:p>
          <a:p>
            <a:pPr algn="l" eaLnBrk="1" hangingPunct="1">
              <a:lnSpc>
                <a:spcPct val="50000"/>
              </a:lnSpc>
            </a:pPr>
            <a:r>
              <a:rPr lang="en-US" sz="4000" dirty="0">
                <a:solidFill>
                  <a:schemeClr val="accent4">
                    <a:lumMod val="75000"/>
                  </a:schemeClr>
                </a:solidFill>
                <a:latin typeface="Consolas" pitchFamily="49" charset="0"/>
                <a:cs typeface="Trade Gothic Next LT Pro Lt" pitchFamily="34" charset="0"/>
              </a:rPr>
              <a:t>footer</a:t>
            </a:r>
          </a:p>
          <a:p>
            <a:pPr algn="l" eaLnBrk="1" hangingPunct="1">
              <a:lnSpc>
                <a:spcPct val="50000"/>
              </a:lnSpc>
            </a:pPr>
            <a:r>
              <a:rPr lang="en-US" sz="4000" dirty="0" err="1">
                <a:solidFill>
                  <a:schemeClr val="accent4">
                    <a:lumMod val="75000"/>
                  </a:schemeClr>
                </a:solidFill>
                <a:latin typeface="Consolas" pitchFamily="49" charset="0"/>
                <a:cs typeface="Trade Gothic Next LT Pro Lt" pitchFamily="34" charset="0"/>
              </a:rPr>
              <a:t>hgroup</a:t>
            </a:r>
            <a:endParaRPr lang="en-US" sz="4000" dirty="0">
              <a:solidFill>
                <a:schemeClr val="accent4">
                  <a:lumMod val="75000"/>
                </a:schemeClr>
              </a:solidFill>
              <a:latin typeface="Consolas" pitchFamily="49" charset="0"/>
              <a:cs typeface="Trade Gothic Next LT Pro Lt" pitchFamily="34" charset="0"/>
            </a:endParaRPr>
          </a:p>
          <a:p>
            <a:pPr algn="l" eaLnBrk="1" hangingPunct="1">
              <a:lnSpc>
                <a:spcPct val="50000"/>
              </a:lnSpc>
            </a:pPr>
            <a:r>
              <a:rPr lang="en-US" sz="4000" dirty="0">
                <a:solidFill>
                  <a:schemeClr val="accent4">
                    <a:lumMod val="75000"/>
                  </a:schemeClr>
                </a:solidFill>
                <a:latin typeface="Consolas" pitchFamily="49" charset="0"/>
                <a:cs typeface="Trade Gothic Next LT Pro Lt" pitchFamily="34" charset="0"/>
              </a:rPr>
              <a:t>aside</a:t>
            </a:r>
          </a:p>
          <a:p>
            <a:pPr algn="l" eaLnBrk="1" hangingPunct="1">
              <a:lnSpc>
                <a:spcPct val="50000"/>
              </a:lnSpc>
            </a:pPr>
            <a:r>
              <a:rPr lang="en-US" sz="4000" dirty="0">
                <a:solidFill>
                  <a:schemeClr val="bg2">
                    <a:lumMod val="75000"/>
                  </a:schemeClr>
                </a:solidFill>
                <a:latin typeface="Consolas" pitchFamily="49" charset="0"/>
                <a:cs typeface="Trade Gothic Next LT Pro Lt" pitchFamily="34" charset="0"/>
              </a:rPr>
              <a:t>menu</a:t>
            </a:r>
          </a:p>
          <a:p>
            <a:pPr algn="l" eaLnBrk="1" hangingPunct="1">
              <a:lnSpc>
                <a:spcPct val="50000"/>
              </a:lnSpc>
            </a:pPr>
            <a:r>
              <a:rPr lang="en-US" sz="4000" dirty="0" err="1">
                <a:solidFill>
                  <a:schemeClr val="accent4">
                    <a:lumMod val="75000"/>
                  </a:schemeClr>
                </a:solidFill>
                <a:latin typeface="Consolas" pitchFamily="49" charset="0"/>
                <a:cs typeface="Trade Gothic Next LT Pro Lt" pitchFamily="34" charset="0"/>
              </a:rPr>
              <a:t>nav</a:t>
            </a:r>
            <a:endParaRPr lang="en-US" sz="4000" dirty="0">
              <a:solidFill>
                <a:schemeClr val="accent4">
                  <a:lumMod val="75000"/>
                </a:schemeClr>
              </a:solidFill>
              <a:latin typeface="Consolas" pitchFamily="49" charset="0"/>
              <a:cs typeface="Trade Gothic Next LT Pro Lt" pitchFamily="34" charset="0"/>
            </a:endParaRPr>
          </a:p>
          <a:p>
            <a:pPr algn="l" eaLnBrk="1" hangingPunct="1">
              <a:lnSpc>
                <a:spcPct val="50000"/>
              </a:lnSpc>
            </a:pPr>
            <a:r>
              <a:rPr lang="en-US" sz="4000" dirty="0">
                <a:solidFill>
                  <a:srgbClr val="878787"/>
                </a:solidFill>
                <a:latin typeface="Consolas" pitchFamily="49" charset="0"/>
                <a:cs typeface="Trade Gothic Next LT Pro Lt" pitchFamily="34" charset="0"/>
              </a:rPr>
              <a:t>section</a:t>
            </a:r>
          </a:p>
          <a:p>
            <a:pPr algn="l" eaLnBrk="1" hangingPunct="1">
              <a:lnSpc>
                <a:spcPct val="50000"/>
              </a:lnSpc>
            </a:pPr>
            <a:r>
              <a:rPr lang="en-US" sz="4000" dirty="0">
                <a:solidFill>
                  <a:srgbClr val="878787"/>
                </a:solidFill>
                <a:latin typeface="Consolas" pitchFamily="49" charset="0"/>
                <a:cs typeface="Trade Gothic Next LT Pro Lt" pitchFamily="34" charset="0"/>
              </a:rPr>
              <a:t>article</a:t>
            </a:r>
          </a:p>
          <a:p>
            <a:pPr algn="l" eaLnBrk="1" hangingPunct="1">
              <a:lnSpc>
                <a:spcPct val="50000"/>
              </a:lnSpc>
            </a:pPr>
            <a:endParaRPr lang="en-US" sz="4000" dirty="0" smtClean="0">
              <a:latin typeface="+mj-lt"/>
              <a:cs typeface="Trade Gothic Next LT Pro Lt" pitchFamily="34" charset="0"/>
            </a:endParaRPr>
          </a:p>
          <a:p>
            <a:pPr lvl="3" algn="l">
              <a:lnSpc>
                <a:spcPct val="50000"/>
              </a:lnSpc>
              <a:spcBef>
                <a:spcPts val="600"/>
              </a:spcBef>
            </a:pPr>
            <a:endParaRPr lang="en-US" sz="4000" dirty="0">
              <a:latin typeface="+mj-lt"/>
              <a:cs typeface="Trade Gothic Next LT Pro Lt" pitchFamily="34" charset="0"/>
            </a:endParaRPr>
          </a:p>
          <a:p>
            <a:pPr marL="736600" lvl="1" indent="0" algn="l" eaLnBrk="1" hangingPunct="1">
              <a:lnSpc>
                <a:spcPct val="50000"/>
              </a:lnSpc>
              <a:spcBef>
                <a:spcPts val="600"/>
              </a:spcBef>
              <a:buNone/>
            </a:pPr>
            <a:endParaRPr lang="en-US" sz="4000" dirty="0" smtClean="0">
              <a:latin typeface="+mj-lt"/>
              <a:cs typeface="Trade Gothic Next LT Pro Lt" pitchFamily="34" charset="0"/>
            </a:endParaRPr>
          </a:p>
          <a:p>
            <a:pPr marL="736600" lvl="1" indent="0" algn="l" eaLnBrk="1" hangingPunct="1">
              <a:lnSpc>
                <a:spcPct val="50000"/>
              </a:lnSpc>
              <a:spcBef>
                <a:spcPts val="600"/>
              </a:spcBef>
              <a:buNone/>
            </a:pPr>
            <a:endParaRPr lang="en-US" sz="4000" dirty="0">
              <a:latin typeface="+mj-lt"/>
              <a:cs typeface="Trade Gothic Next LT Pro Lt" pitchFamily="34" charset="0"/>
            </a:endParaRPr>
          </a:p>
          <a:p>
            <a:pPr lvl="1" algn="l" eaLnBrk="1" hangingPunct="1">
              <a:lnSpc>
                <a:spcPct val="50000"/>
              </a:lnSpc>
            </a:pPr>
            <a:endParaRPr lang="en-US" sz="4000" dirty="0">
              <a:latin typeface="+mj-lt"/>
              <a:cs typeface="Trade Gothic Next LT Pro Lt" pitchFamily="34" charset="0"/>
            </a:endParaRPr>
          </a:p>
        </p:txBody>
      </p:sp>
    </p:spTree>
    <p:extLst>
      <p:ext uri="{BB962C8B-B14F-4D97-AF65-F5344CB8AC3E}">
        <p14:creationId xmlns:p14="http://schemas.microsoft.com/office/powerpoint/2010/main" val="25517128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Sectioning Content </a:t>
            </a:r>
            <a:endParaRPr lang="en-US" sz="8000" dirty="0"/>
          </a:p>
        </p:txBody>
      </p:sp>
      <p:sp>
        <p:nvSpPr>
          <p:cNvPr id="5" name="Rectangle 3"/>
          <p:cNvSpPr txBox="1">
            <a:spLocks noChangeArrowheads="1"/>
          </p:cNvSpPr>
          <p:nvPr/>
        </p:nvSpPr>
        <p:spPr>
          <a:xfrm>
            <a:off x="992908" y="3532909"/>
            <a:ext cx="22051819" cy="7980795"/>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indent="-571500" algn="l">
              <a:buFont typeface="Arial"/>
              <a:buChar char="•"/>
            </a:pPr>
            <a:r>
              <a:rPr lang="en-US" sz="4000" dirty="0">
                <a:solidFill>
                  <a:srgbClr val="7D1102"/>
                </a:solidFill>
                <a:cs typeface="Trade Gothic Next LT Pro Lt" pitchFamily="34" charset="0"/>
              </a:rPr>
              <a:t>In HTML 4 - div tags were used to separate a page into sections</a:t>
            </a:r>
          </a:p>
          <a:p>
            <a:pPr algn="l" eaLnBrk="1" hangingPunct="1"/>
            <a:r>
              <a:rPr lang="en-US" sz="4000" dirty="0" smtClean="0">
                <a:solidFill>
                  <a:srgbClr val="7D1102"/>
                </a:solidFill>
                <a:cs typeface="Trade Gothic Next LT Pro Lt" pitchFamily="34" charset="0"/>
              </a:rPr>
              <a:t>div </a:t>
            </a:r>
            <a:r>
              <a:rPr lang="en-US" sz="4000" dirty="0">
                <a:solidFill>
                  <a:srgbClr val="7D1102"/>
                </a:solidFill>
                <a:cs typeface="Trade Gothic Next LT Pro Lt" pitchFamily="34" charset="0"/>
              </a:rPr>
              <a:t>tags are also used to separate parts of a page for styling</a:t>
            </a:r>
          </a:p>
          <a:p>
            <a:pPr algn="l"/>
            <a:r>
              <a:rPr lang="en-US" sz="4000" dirty="0">
                <a:solidFill>
                  <a:srgbClr val="7D1102"/>
                </a:solidFill>
                <a:cs typeface="Trade Gothic Next LT Pro Lt" pitchFamily="34" charset="0"/>
              </a:rPr>
              <a:t>Browser doesn't know if div has meaning or </a:t>
            </a:r>
            <a:r>
              <a:rPr lang="en-US" sz="4000" dirty="0" smtClean="0">
                <a:solidFill>
                  <a:srgbClr val="7D1102"/>
                </a:solidFill>
                <a:cs typeface="Trade Gothic Next LT Pro Lt" pitchFamily="34" charset="0"/>
              </a:rPr>
              <a:t>not</a:t>
            </a:r>
            <a:endParaRPr lang="en-US" sz="4000" dirty="0">
              <a:solidFill>
                <a:srgbClr val="7D1102"/>
              </a:solidFill>
              <a:cs typeface="Trade Gothic Next LT Pro Lt" pitchFamily="34" charset="0"/>
            </a:endParaRPr>
          </a:p>
          <a:p>
            <a:pPr algn="l" eaLnBrk="1" hangingPunct="1">
              <a:lnSpc>
                <a:spcPct val="100000"/>
              </a:lnSpc>
            </a:pPr>
            <a:endParaRPr lang="en-US" sz="4000" i="1" dirty="0">
              <a:solidFill>
                <a:srgbClr val="7D1102"/>
              </a:solidFill>
              <a:cs typeface="Trade Gothic Next LT Pro Lt" pitchFamily="34" charset="0"/>
            </a:endParaRPr>
          </a:p>
          <a:p>
            <a:pPr algn="l" eaLnBrk="1" hangingPunct="1">
              <a:lnSpc>
                <a:spcPct val="100000"/>
              </a:lnSpc>
            </a:pPr>
            <a:endParaRPr lang="en-US" sz="4000" dirty="0">
              <a:solidFill>
                <a:srgbClr val="7D1102"/>
              </a:solidFill>
              <a:cs typeface="Trade Gothic Next LT Pro Lt" pitchFamily="34" charset="0"/>
            </a:endParaRPr>
          </a:p>
          <a:p>
            <a:pPr lvl="3" algn="l">
              <a:lnSpc>
                <a:spcPct val="100000"/>
              </a:lnSpc>
              <a:spcBef>
                <a:spcPts val="600"/>
              </a:spcBef>
            </a:pPr>
            <a:endParaRPr lang="en-US" sz="4000" dirty="0">
              <a:solidFill>
                <a:srgbClr val="7D1102"/>
              </a:solidFill>
              <a:cs typeface="Trade Gothic Next LT Pro Lt" pitchFamily="34" charset="0"/>
            </a:endParaRPr>
          </a:p>
          <a:p>
            <a:pPr marL="736600" lvl="1" indent="0" algn="l" eaLnBrk="1" hangingPunct="1">
              <a:lnSpc>
                <a:spcPct val="100000"/>
              </a:lnSpc>
              <a:spcBef>
                <a:spcPts val="600"/>
              </a:spcBef>
              <a:buNone/>
            </a:pPr>
            <a:endParaRPr lang="en-US" sz="4000" dirty="0" smtClean="0">
              <a:solidFill>
                <a:srgbClr val="7D1102"/>
              </a:solidFill>
              <a:cs typeface="Trade Gothic Next LT Pro Lt" pitchFamily="34" charset="0"/>
            </a:endParaRPr>
          </a:p>
          <a:p>
            <a:pPr marL="736600" lvl="1" indent="0" algn="l" eaLnBrk="1" hangingPunct="1">
              <a:lnSpc>
                <a:spcPct val="100000"/>
              </a:lnSpc>
              <a:spcBef>
                <a:spcPts val="600"/>
              </a:spcBef>
              <a:buNone/>
            </a:pPr>
            <a:endParaRPr lang="en-US" sz="4000" dirty="0">
              <a:solidFill>
                <a:srgbClr val="7D1102"/>
              </a:solidFill>
              <a:cs typeface="Trade Gothic Next LT Pro Lt" pitchFamily="34" charset="0"/>
            </a:endParaRPr>
          </a:p>
          <a:p>
            <a:pPr lvl="1" algn="l" eaLnBrk="1" hangingPunct="1">
              <a:lnSpc>
                <a:spcPct val="100000"/>
              </a:lnSpc>
            </a:pPr>
            <a:endParaRPr lang="en-US" sz="4000" dirty="0">
              <a:solidFill>
                <a:srgbClr val="7D1102"/>
              </a:solidFill>
              <a:cs typeface="Trade Gothic Next LT Pro Lt" pitchFamily="34" charset="0"/>
            </a:endParaRPr>
          </a:p>
        </p:txBody>
      </p:sp>
    </p:spTree>
    <p:extLst>
      <p:ext uri="{BB962C8B-B14F-4D97-AF65-F5344CB8AC3E}">
        <p14:creationId xmlns:p14="http://schemas.microsoft.com/office/powerpoint/2010/main" val="2620275271"/>
      </p:ext>
    </p:extLst>
  </p:cSld>
  <p:clrMapOvr>
    <a:masterClrMapping/>
  </p:clrMapOvr>
  <p:transition xmlns:p14="http://schemas.microsoft.com/office/powerpoint/2010/mai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728931" y="7160487"/>
            <a:ext cx="21223433" cy="401781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i="1" dirty="0">
                <a:solidFill>
                  <a:schemeClr val="accent1">
                    <a:lumMod val="75000"/>
                  </a:schemeClr>
                </a:solidFill>
                <a:cs typeface="Trade Gothic Next LT Pro Lt" pitchFamily="34" charset="0"/>
              </a:rPr>
              <a:t>Example: a web page describing this course could be broken down into </a:t>
            </a:r>
          </a:p>
          <a:p>
            <a:pPr lvl="1" algn="l">
              <a:lnSpc>
                <a:spcPct val="100000"/>
              </a:lnSpc>
            </a:pPr>
            <a:r>
              <a:rPr lang="en-US" sz="4000" i="1" dirty="0">
                <a:solidFill>
                  <a:schemeClr val="tx2">
                    <a:lumMod val="75000"/>
                  </a:schemeClr>
                </a:solidFill>
                <a:cs typeface="Trade Gothic Next LT Pro Lt" pitchFamily="34" charset="0"/>
              </a:rPr>
              <a:t>overview</a:t>
            </a:r>
          </a:p>
          <a:p>
            <a:pPr lvl="1" algn="l">
              <a:lnSpc>
                <a:spcPct val="100000"/>
              </a:lnSpc>
            </a:pPr>
            <a:r>
              <a:rPr lang="en-US" sz="4000" i="1" dirty="0">
                <a:solidFill>
                  <a:schemeClr val="tx2">
                    <a:lumMod val="75000"/>
                  </a:schemeClr>
                </a:solidFill>
                <a:cs typeface="Trade Gothic Next LT Pro Lt" pitchFamily="34" charset="0"/>
              </a:rPr>
              <a:t>goals</a:t>
            </a:r>
          </a:p>
          <a:p>
            <a:pPr lvl="1" algn="l">
              <a:lnSpc>
                <a:spcPct val="100000"/>
              </a:lnSpc>
            </a:pPr>
            <a:r>
              <a:rPr lang="en-US" sz="4000" i="1" dirty="0">
                <a:solidFill>
                  <a:schemeClr val="tx2">
                    <a:lumMod val="75000"/>
                  </a:schemeClr>
                </a:solidFill>
                <a:cs typeface="Trade Gothic Next LT Pro Lt" pitchFamily="34" charset="0"/>
              </a:rPr>
              <a:t>prerequisites</a:t>
            </a:r>
          </a:p>
          <a:p>
            <a:pPr lvl="1" algn="l">
              <a:lnSpc>
                <a:spcPct val="100000"/>
              </a:lnSpc>
            </a:pPr>
            <a:r>
              <a:rPr lang="en-US" sz="4000" i="1" dirty="0">
                <a:solidFill>
                  <a:schemeClr val="tx2">
                    <a:lumMod val="75000"/>
                  </a:schemeClr>
                </a:solidFill>
                <a:cs typeface="Trade Gothic Next LT Pro Lt" pitchFamily="34" charset="0"/>
              </a:rPr>
              <a:t>course outline </a:t>
            </a:r>
            <a:endParaRPr lang="en-US" sz="4000" dirty="0">
              <a:solidFill>
                <a:schemeClr val="tx2">
                  <a:lumMod val="75000"/>
                </a:schemeClr>
              </a:solidFill>
              <a:cs typeface="Trade Gothic Next LT Pro Lt" pitchFamily="34" charset="0"/>
            </a:endParaRPr>
          </a:p>
          <a:p>
            <a:pPr algn="l" eaLnBrk="1" hangingPunct="1">
              <a:lnSpc>
                <a:spcPct val="100000"/>
              </a:lnSpc>
            </a:pPr>
            <a:endParaRPr lang="en-US" sz="4000" i="1" dirty="0">
              <a:cs typeface="Trade Gothic Next LT Pro Lt" pitchFamily="34" charset="0"/>
            </a:endParaRPr>
          </a:p>
          <a:p>
            <a:pPr algn="l" eaLnBrk="1" hangingPunct="1">
              <a:lnSpc>
                <a:spcPct val="100000"/>
              </a:lnSpc>
            </a:pPr>
            <a:endParaRPr lang="en-US" sz="4000" dirty="0">
              <a:cs typeface="Trade Gothic Next LT Pro Lt" pitchFamily="34" charset="0"/>
            </a:endParaRPr>
          </a:p>
          <a:p>
            <a:pPr lvl="3" algn="l">
              <a:lnSpc>
                <a:spcPct val="100000"/>
              </a:lnSpc>
              <a:spcBef>
                <a:spcPts val="600"/>
              </a:spcBef>
            </a:pPr>
            <a:endParaRPr lang="en-US" sz="4000" dirty="0">
              <a:cs typeface="Trade Gothic Next LT Pro Lt" pitchFamily="34" charset="0"/>
            </a:endParaRPr>
          </a:p>
          <a:p>
            <a:pPr marL="736600" lvl="1" indent="0" algn="l" eaLnBrk="1" hangingPunct="1">
              <a:lnSpc>
                <a:spcPct val="100000"/>
              </a:lnSpc>
              <a:spcBef>
                <a:spcPts val="600"/>
              </a:spcBef>
              <a:buNone/>
            </a:pPr>
            <a:endParaRPr lang="en-US" sz="4000" dirty="0" smtClean="0">
              <a:cs typeface="Trade Gothic Next LT Pro Lt" pitchFamily="34" charset="0"/>
            </a:endParaRPr>
          </a:p>
          <a:p>
            <a:pPr marL="736600" lvl="1" indent="0" algn="l" eaLnBrk="1" hangingPunct="1">
              <a:lnSpc>
                <a:spcPct val="100000"/>
              </a:lnSpc>
              <a:spcBef>
                <a:spcPts val="600"/>
              </a:spcBef>
              <a:buNone/>
            </a:pPr>
            <a:endParaRPr lang="en-US" sz="4000" dirty="0">
              <a:cs typeface="Trade Gothic Next LT Pro Lt" pitchFamily="34" charset="0"/>
            </a:endParaRPr>
          </a:p>
          <a:p>
            <a:pPr lvl="1" algn="l" eaLnBrk="1" hangingPunct="1">
              <a:lnSpc>
                <a:spcPct val="100000"/>
              </a:lnSpc>
            </a:pPr>
            <a:endParaRPr lang="en-US" sz="4000" dirty="0">
              <a:cs typeface="Trade Gothic Next LT Pro Lt" pitchFamily="34" charset="0"/>
            </a:endParaRPr>
          </a:p>
        </p:txBody>
      </p:sp>
    </p:spTree>
    <p:extLst>
      <p:ext uri="{BB962C8B-B14F-4D97-AF65-F5344CB8AC3E}">
        <p14:creationId xmlns:p14="http://schemas.microsoft.com/office/powerpoint/2010/main" val="3501792767"/>
      </p:ext>
    </p:extLst>
  </p:cSld>
  <p:clrMapOvr>
    <a:masterClrMapping/>
  </p:clrMapOvr>
  <p:transition xmlns:p14="http://schemas.microsoft.com/office/powerpoint/2010/mai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The section tag</a:t>
            </a:r>
            <a:endParaRPr lang="en-US" sz="8000" dirty="0"/>
          </a:p>
        </p:txBody>
      </p:sp>
      <p:sp>
        <p:nvSpPr>
          <p:cNvPr id="5" name="Rectangle 3"/>
          <p:cNvSpPr txBox="1">
            <a:spLocks noChangeArrowheads="1"/>
          </p:cNvSpPr>
          <p:nvPr/>
        </p:nvSpPr>
        <p:spPr>
          <a:xfrm>
            <a:off x="1215158" y="3850985"/>
            <a:ext cx="22730692" cy="401781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571500" indent="-571500" algn="l">
              <a:lnSpc>
                <a:spcPct val="50000"/>
              </a:lnSpc>
              <a:buFont typeface="Arial"/>
              <a:buChar char="•"/>
            </a:pPr>
            <a:r>
              <a:rPr lang="en-US" sz="4000" dirty="0" smtClean="0">
                <a:solidFill>
                  <a:srgbClr val="7D1102"/>
                </a:solidFill>
                <a:cs typeface="Trade Gothic Next LT Pro Lt" pitchFamily="34" charset="0"/>
              </a:rPr>
              <a:t>The </a:t>
            </a:r>
            <a:r>
              <a:rPr lang="en-US" sz="4000" dirty="0" smtClean="0">
                <a:solidFill>
                  <a:srgbClr val="7D1102"/>
                </a:solidFill>
                <a:latin typeface="Consolas"/>
                <a:cs typeface="Consolas"/>
              </a:rPr>
              <a:t>section</a:t>
            </a:r>
            <a:r>
              <a:rPr lang="en-US" sz="4000" dirty="0" smtClean="0">
                <a:solidFill>
                  <a:srgbClr val="7D1102"/>
                </a:solidFill>
                <a:cs typeface="Trade Gothic Next LT Pro Lt" pitchFamily="34" charset="0"/>
              </a:rPr>
              <a:t> tag is used to break up a page in a meaningful way </a:t>
            </a:r>
          </a:p>
          <a:p>
            <a:pPr marL="1308100" lvl="1" indent="-571500" algn="l">
              <a:lnSpc>
                <a:spcPct val="50000"/>
              </a:lnSpc>
              <a:buFont typeface="Arial"/>
              <a:buChar char="•"/>
            </a:pPr>
            <a:r>
              <a:rPr lang="en-US" sz="4000" dirty="0" smtClean="0">
                <a:solidFill>
                  <a:schemeClr val="tx2">
                    <a:lumMod val="75000"/>
                  </a:schemeClr>
                </a:solidFill>
                <a:cs typeface="Trade Gothic Next LT Pro Lt" pitchFamily="34" charset="0"/>
              </a:rPr>
              <a:t>Can contain nested sections </a:t>
            </a:r>
            <a:endParaRPr lang="en-US" sz="4000" dirty="0">
              <a:solidFill>
                <a:schemeClr val="tx2">
                  <a:lumMod val="75000"/>
                </a:schemeClr>
              </a:solidFill>
              <a:cs typeface="Trade Gothic Next LT Pro Lt" pitchFamily="34" charset="0"/>
            </a:endParaRPr>
          </a:p>
          <a:p>
            <a:pPr algn="l" eaLnBrk="1" hangingPunct="1">
              <a:lnSpc>
                <a:spcPct val="50000"/>
              </a:lnSpc>
            </a:pPr>
            <a:r>
              <a:rPr lang="en-US" sz="4000" dirty="0" smtClean="0">
                <a:solidFill>
                  <a:srgbClr val="7D1102"/>
                </a:solidFill>
                <a:latin typeface="Consolas"/>
                <a:cs typeface="Consolas"/>
              </a:rPr>
              <a:t>div</a:t>
            </a:r>
            <a:r>
              <a:rPr lang="en-US" sz="4000" dirty="0" smtClean="0">
                <a:solidFill>
                  <a:srgbClr val="7D1102"/>
                </a:solidFill>
                <a:cs typeface="Trade Gothic Next LT Pro Lt" pitchFamily="34" charset="0"/>
              </a:rPr>
              <a:t> </a:t>
            </a:r>
            <a:r>
              <a:rPr lang="en-US" sz="4000" dirty="0">
                <a:solidFill>
                  <a:srgbClr val="7D1102"/>
                </a:solidFill>
                <a:cs typeface="Trade Gothic Next LT Pro Lt" pitchFamily="34" charset="0"/>
              </a:rPr>
              <a:t>tags </a:t>
            </a:r>
            <a:r>
              <a:rPr lang="en-US" sz="4000" dirty="0" smtClean="0">
                <a:solidFill>
                  <a:srgbClr val="7D1102"/>
                </a:solidFill>
                <a:cs typeface="Trade Gothic Next LT Pro Lt" pitchFamily="34" charset="0"/>
              </a:rPr>
              <a:t>should mostly be used to group things together for styling </a:t>
            </a:r>
            <a:endParaRPr lang="en-US" sz="4000" i="1" dirty="0">
              <a:solidFill>
                <a:srgbClr val="7D1102"/>
              </a:solidFill>
              <a:cs typeface="Trade Gothic Next LT Pro Lt" pitchFamily="34" charset="0"/>
            </a:endParaRPr>
          </a:p>
          <a:p>
            <a:pPr algn="l" eaLnBrk="1" hangingPunct="1">
              <a:lnSpc>
                <a:spcPct val="50000"/>
              </a:lnSpc>
            </a:pPr>
            <a:endParaRPr lang="en-US" sz="4000" dirty="0">
              <a:solidFill>
                <a:srgbClr val="7D1102"/>
              </a:solidFill>
              <a:cs typeface="Trade Gothic Next LT Pro Lt" pitchFamily="34" charset="0"/>
            </a:endParaRPr>
          </a:p>
          <a:p>
            <a:pPr lvl="3" algn="l">
              <a:lnSpc>
                <a:spcPct val="50000"/>
              </a:lnSpc>
              <a:spcBef>
                <a:spcPts val="600"/>
              </a:spcBef>
            </a:pPr>
            <a:endParaRPr lang="en-US" sz="4000" dirty="0">
              <a:solidFill>
                <a:srgbClr val="7D1102"/>
              </a:solidFill>
              <a:cs typeface="Trade Gothic Next LT Pro Lt" pitchFamily="34" charset="0"/>
            </a:endParaRPr>
          </a:p>
          <a:p>
            <a:pPr marL="736600" lvl="1" indent="0" algn="l" eaLnBrk="1" hangingPunct="1">
              <a:lnSpc>
                <a:spcPct val="50000"/>
              </a:lnSpc>
              <a:spcBef>
                <a:spcPts val="600"/>
              </a:spcBef>
              <a:buNone/>
            </a:pPr>
            <a:endParaRPr lang="en-US" sz="4000" dirty="0" smtClean="0">
              <a:solidFill>
                <a:srgbClr val="7D1102"/>
              </a:solidFill>
              <a:cs typeface="Trade Gothic Next LT Pro Lt" pitchFamily="34" charset="0"/>
            </a:endParaRPr>
          </a:p>
          <a:p>
            <a:pPr marL="736600" lvl="1" indent="0" algn="l" eaLnBrk="1" hangingPunct="1">
              <a:lnSpc>
                <a:spcPct val="50000"/>
              </a:lnSpc>
              <a:spcBef>
                <a:spcPts val="600"/>
              </a:spcBef>
              <a:buNone/>
            </a:pPr>
            <a:endParaRPr lang="en-US" sz="4000" dirty="0">
              <a:solidFill>
                <a:srgbClr val="7D1102"/>
              </a:solidFill>
              <a:cs typeface="Trade Gothic Next LT Pro Lt" pitchFamily="34" charset="0"/>
            </a:endParaRPr>
          </a:p>
          <a:p>
            <a:pPr lvl="1" algn="l" eaLnBrk="1" hangingPunct="1">
              <a:lnSpc>
                <a:spcPct val="50000"/>
              </a:lnSpc>
            </a:pPr>
            <a:endParaRPr lang="en-US" sz="4000" dirty="0">
              <a:solidFill>
                <a:srgbClr val="7D1102"/>
              </a:solidFill>
              <a:cs typeface="Trade Gothic Next LT Pro Lt" pitchFamily="34" charset="0"/>
            </a:endParaRPr>
          </a:p>
        </p:txBody>
      </p:sp>
      <p:sp>
        <p:nvSpPr>
          <p:cNvPr id="6" name="Rounded Rectangle 5"/>
          <p:cNvSpPr/>
          <p:nvPr/>
        </p:nvSpPr>
        <p:spPr>
          <a:xfrm>
            <a:off x="1215158" y="5961098"/>
            <a:ext cx="8545336" cy="631094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365760" lvl="1" indent="0" algn="l">
              <a:buNone/>
            </a:pPr>
            <a:r>
              <a:rPr lang="en-US" sz="2800" dirty="0" smtClean="0">
                <a:latin typeface="Menlo Regular"/>
                <a:cs typeface="Menlo Regular"/>
              </a:rPr>
              <a:t>&lt;body&gt;</a:t>
            </a:r>
          </a:p>
          <a:p>
            <a:pPr marL="365760" lvl="1" indent="0" algn="l">
              <a:buNone/>
            </a:pPr>
            <a:r>
              <a:rPr lang="en-US" sz="2800" dirty="0">
                <a:solidFill>
                  <a:schemeClr val="accent4">
                    <a:lumMod val="75000"/>
                  </a:schemeClr>
                </a:solidFill>
                <a:latin typeface="Menlo Regular"/>
                <a:cs typeface="Menlo Regular"/>
              </a:rPr>
              <a:t>	</a:t>
            </a:r>
            <a:r>
              <a:rPr lang="en-US" sz="2800" dirty="0" smtClean="0">
                <a:solidFill>
                  <a:schemeClr val="accent4">
                    <a:lumMod val="75000"/>
                  </a:schemeClr>
                </a:solidFill>
                <a:latin typeface="Menlo Regular"/>
                <a:cs typeface="Menlo Regular"/>
              </a:rPr>
              <a:t>&lt;div id=“overview”&gt;</a:t>
            </a:r>
          </a:p>
          <a:p>
            <a:pPr marL="365760" lvl="1" indent="0" algn="l">
              <a:buNone/>
            </a:pPr>
            <a:r>
              <a:rPr lang="en-US" sz="2800" dirty="0">
                <a:latin typeface="Menlo Regular"/>
                <a:cs typeface="Menlo Regular"/>
              </a:rPr>
              <a:t>	</a:t>
            </a:r>
            <a:r>
              <a:rPr lang="en-US" sz="2800" dirty="0" smtClean="0">
                <a:latin typeface="Menlo Regular"/>
                <a:cs typeface="Menlo Regular"/>
              </a:rPr>
              <a:t>	&lt;div class=“styling”&gt;</a:t>
            </a:r>
          </a:p>
          <a:p>
            <a:pPr marL="365760" lvl="1" indent="0" algn="l">
              <a:buNone/>
            </a:pPr>
            <a:r>
              <a:rPr lang="en-US" sz="2800" dirty="0">
                <a:latin typeface="Menlo Regular"/>
                <a:cs typeface="Menlo Regular"/>
              </a:rPr>
              <a:t>	</a:t>
            </a:r>
            <a:r>
              <a:rPr lang="en-US" sz="2800" dirty="0" smtClean="0">
                <a:latin typeface="Menlo Regular"/>
                <a:cs typeface="Menlo Regular"/>
              </a:rPr>
              <a:t>	…</a:t>
            </a:r>
          </a:p>
          <a:p>
            <a:pPr marL="365760" lvl="1" indent="0" algn="l">
              <a:buNone/>
            </a:pPr>
            <a:r>
              <a:rPr lang="en-US" sz="2800" dirty="0">
                <a:latin typeface="Menlo Regular"/>
                <a:cs typeface="Menlo Regular"/>
              </a:rPr>
              <a:t>	</a:t>
            </a:r>
            <a:r>
              <a:rPr lang="en-US" sz="2800" dirty="0" smtClean="0">
                <a:latin typeface="Menlo Regular"/>
                <a:cs typeface="Menlo Regular"/>
              </a:rPr>
              <a:t>	&lt;/div&gt;</a:t>
            </a:r>
          </a:p>
          <a:p>
            <a:pPr marL="365760" lvl="1" indent="0" algn="l">
              <a:buNone/>
            </a:pPr>
            <a:r>
              <a:rPr lang="en-US" sz="2800" dirty="0">
                <a:solidFill>
                  <a:srgbClr val="A14A0B"/>
                </a:solidFill>
                <a:latin typeface="Menlo Regular"/>
                <a:cs typeface="Menlo Regular"/>
              </a:rPr>
              <a:t>	</a:t>
            </a:r>
            <a:r>
              <a:rPr lang="en-US" sz="2800" dirty="0" smtClean="0">
                <a:solidFill>
                  <a:srgbClr val="A14A0B"/>
                </a:solidFill>
                <a:latin typeface="Menlo Regular"/>
                <a:cs typeface="Menlo Regular"/>
              </a:rPr>
              <a:t>&lt;/div&gt;</a:t>
            </a:r>
          </a:p>
          <a:p>
            <a:pPr marL="365760" lvl="1" indent="0" algn="l">
              <a:buNone/>
            </a:pPr>
            <a:r>
              <a:rPr lang="en-US" sz="2800" dirty="0">
                <a:solidFill>
                  <a:srgbClr val="A14A0B"/>
                </a:solidFill>
                <a:latin typeface="Menlo Regular"/>
                <a:cs typeface="Menlo Regular"/>
              </a:rPr>
              <a:t>	</a:t>
            </a:r>
            <a:r>
              <a:rPr lang="en-US" sz="2800" dirty="0" smtClean="0">
                <a:solidFill>
                  <a:srgbClr val="A14A0B"/>
                </a:solidFill>
                <a:latin typeface="Menlo Regular"/>
                <a:cs typeface="Menlo Regular"/>
              </a:rPr>
              <a:t>&lt;div id=“outline”&gt; </a:t>
            </a:r>
          </a:p>
          <a:p>
            <a:pPr marL="365760" lvl="1" indent="0" algn="l">
              <a:buNone/>
            </a:pPr>
            <a:r>
              <a:rPr lang="en-US" sz="2800" dirty="0">
                <a:solidFill>
                  <a:schemeClr val="tx2">
                    <a:lumMod val="75000"/>
                  </a:schemeClr>
                </a:solidFill>
                <a:latin typeface="Menlo Regular"/>
                <a:cs typeface="Menlo Regular"/>
              </a:rPr>
              <a:t>	</a:t>
            </a:r>
            <a:r>
              <a:rPr lang="en-US" sz="2800" dirty="0" smtClean="0">
                <a:solidFill>
                  <a:schemeClr val="tx2">
                    <a:lumMod val="75000"/>
                  </a:schemeClr>
                </a:solidFill>
                <a:latin typeface="Menlo Regular"/>
                <a:cs typeface="Menlo Regular"/>
              </a:rPr>
              <a:t>…</a:t>
            </a:r>
          </a:p>
          <a:p>
            <a:pPr marL="365760" lvl="1" indent="0" algn="l">
              <a:buNone/>
            </a:pPr>
            <a:r>
              <a:rPr lang="en-US" sz="2800" dirty="0">
                <a:solidFill>
                  <a:schemeClr val="tx2">
                    <a:lumMod val="75000"/>
                  </a:schemeClr>
                </a:solidFill>
                <a:latin typeface="Menlo Regular"/>
                <a:cs typeface="Menlo Regular"/>
              </a:rPr>
              <a:t>	</a:t>
            </a:r>
            <a:r>
              <a:rPr lang="en-US" sz="2800" dirty="0" smtClean="0">
                <a:solidFill>
                  <a:schemeClr val="accent4">
                    <a:lumMod val="75000"/>
                  </a:schemeClr>
                </a:solidFill>
                <a:latin typeface="Menlo Regular"/>
                <a:cs typeface="Menlo Regular"/>
              </a:rPr>
              <a:t>&lt;/div&gt;</a:t>
            </a:r>
          </a:p>
          <a:p>
            <a:pPr marL="365760" lvl="1" indent="0" algn="l">
              <a:buNone/>
            </a:pPr>
            <a:r>
              <a:rPr lang="en-US" sz="2800" dirty="0" smtClean="0">
                <a:solidFill>
                  <a:schemeClr val="accent4">
                    <a:lumMod val="75000"/>
                  </a:schemeClr>
                </a:solidFill>
                <a:latin typeface="Menlo Regular"/>
                <a:cs typeface="Menlo Regular"/>
              </a:rPr>
              <a:t>	</a:t>
            </a:r>
            <a:r>
              <a:rPr lang="en-US" sz="2800" dirty="0" smtClean="0">
                <a:solidFill>
                  <a:srgbClr val="A14A0B"/>
                </a:solidFill>
                <a:latin typeface="Menlo Regular"/>
                <a:cs typeface="Menlo Regular"/>
              </a:rPr>
              <a:t>&lt;</a:t>
            </a:r>
            <a:r>
              <a:rPr lang="en-US" sz="2800" dirty="0">
                <a:solidFill>
                  <a:srgbClr val="A14A0B"/>
                </a:solidFill>
                <a:latin typeface="Menlo Regular"/>
                <a:cs typeface="Menlo Regular"/>
              </a:rPr>
              <a:t>div id=</a:t>
            </a:r>
            <a:r>
              <a:rPr lang="en-US" sz="2800" dirty="0" smtClean="0">
                <a:solidFill>
                  <a:srgbClr val="A14A0B"/>
                </a:solidFill>
                <a:latin typeface="Menlo Regular"/>
                <a:cs typeface="Menlo Regular"/>
              </a:rPr>
              <a:t>“tech-</a:t>
            </a:r>
            <a:r>
              <a:rPr lang="en-US" sz="2800" dirty="0" err="1" smtClean="0">
                <a:solidFill>
                  <a:srgbClr val="A14A0B"/>
                </a:solidFill>
                <a:latin typeface="Menlo Regular"/>
                <a:cs typeface="Menlo Regular"/>
              </a:rPr>
              <a:t>reqs</a:t>
            </a:r>
            <a:r>
              <a:rPr lang="en-US" sz="2800" dirty="0" smtClean="0">
                <a:solidFill>
                  <a:srgbClr val="A14A0B"/>
                </a:solidFill>
                <a:latin typeface="Menlo Regular"/>
                <a:cs typeface="Menlo Regular"/>
              </a:rPr>
              <a:t>”</a:t>
            </a:r>
            <a:r>
              <a:rPr lang="en-US" sz="2800" dirty="0">
                <a:solidFill>
                  <a:srgbClr val="A14A0B"/>
                </a:solidFill>
                <a:latin typeface="Menlo Regular"/>
                <a:cs typeface="Menlo Regular"/>
              </a:rPr>
              <a:t>&gt; </a:t>
            </a:r>
          </a:p>
          <a:p>
            <a:pPr marL="365760" lvl="1" indent="0" algn="l">
              <a:buNone/>
            </a:pPr>
            <a:r>
              <a:rPr lang="en-US" sz="2800" dirty="0">
                <a:solidFill>
                  <a:schemeClr val="tx2">
                    <a:lumMod val="75000"/>
                  </a:schemeClr>
                </a:solidFill>
                <a:latin typeface="Menlo Regular"/>
                <a:cs typeface="Menlo Regular"/>
              </a:rPr>
              <a:t>	…</a:t>
            </a:r>
          </a:p>
          <a:p>
            <a:pPr marL="365760" lvl="1" indent="0" algn="l">
              <a:buNone/>
            </a:pPr>
            <a:r>
              <a:rPr lang="en-US" sz="2800" dirty="0">
                <a:solidFill>
                  <a:schemeClr val="tx2">
                    <a:lumMod val="75000"/>
                  </a:schemeClr>
                </a:solidFill>
                <a:latin typeface="Menlo Regular"/>
                <a:cs typeface="Menlo Regular"/>
              </a:rPr>
              <a:t>	</a:t>
            </a:r>
            <a:r>
              <a:rPr lang="en-US" sz="2800" dirty="0">
                <a:solidFill>
                  <a:schemeClr val="accent4">
                    <a:lumMod val="75000"/>
                  </a:schemeClr>
                </a:solidFill>
                <a:latin typeface="Menlo Regular"/>
                <a:cs typeface="Menlo Regular"/>
              </a:rPr>
              <a:t>&lt;/div</a:t>
            </a:r>
            <a:r>
              <a:rPr lang="en-US" sz="2800" dirty="0" smtClean="0">
                <a:solidFill>
                  <a:schemeClr val="accent4">
                    <a:lumMod val="75000"/>
                  </a:schemeClr>
                </a:solidFill>
                <a:latin typeface="Menlo Regular"/>
                <a:cs typeface="Menlo Regular"/>
              </a:rPr>
              <a:t>&gt;</a:t>
            </a:r>
          </a:p>
          <a:p>
            <a:pPr marL="365760" lvl="1" indent="0" algn="l">
              <a:buNone/>
            </a:pPr>
            <a:r>
              <a:rPr lang="en-US" sz="2800" dirty="0" smtClean="0">
                <a:latin typeface="Menlo Regular"/>
                <a:cs typeface="Menlo Regular"/>
              </a:rPr>
              <a:t>&lt;/body&gt;</a:t>
            </a:r>
            <a:endParaRPr lang="en-US" sz="2800" dirty="0">
              <a:latin typeface="Menlo Regular"/>
              <a:cs typeface="Menlo Regular"/>
            </a:endParaRPr>
          </a:p>
        </p:txBody>
      </p:sp>
      <p:sp>
        <p:nvSpPr>
          <p:cNvPr id="8" name="Rounded Rectangle 7"/>
          <p:cNvSpPr/>
          <p:nvPr/>
        </p:nvSpPr>
        <p:spPr>
          <a:xfrm>
            <a:off x="13895565" y="5961098"/>
            <a:ext cx="8545336" cy="631094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365760" lvl="1" indent="0" algn="l">
              <a:buNone/>
            </a:pPr>
            <a:r>
              <a:rPr lang="en-US" sz="2800" dirty="0" smtClean="0">
                <a:latin typeface="Menlo Regular"/>
                <a:cs typeface="Menlo Regular"/>
              </a:rPr>
              <a:t>&lt;body&gt;</a:t>
            </a:r>
          </a:p>
          <a:p>
            <a:pPr marL="365760" lvl="1" indent="0" algn="l">
              <a:buNone/>
            </a:pPr>
            <a:r>
              <a:rPr lang="en-US" sz="2800" dirty="0">
                <a:solidFill>
                  <a:schemeClr val="accent4">
                    <a:lumMod val="75000"/>
                  </a:schemeClr>
                </a:solidFill>
                <a:latin typeface="Menlo Regular"/>
                <a:cs typeface="Menlo Regular"/>
              </a:rPr>
              <a:t>	</a:t>
            </a:r>
            <a:r>
              <a:rPr lang="en-US" sz="2800" dirty="0" smtClean="0">
                <a:solidFill>
                  <a:schemeClr val="accent4">
                    <a:lumMod val="75000"/>
                  </a:schemeClr>
                </a:solidFill>
                <a:latin typeface="Menlo Regular"/>
                <a:cs typeface="Menlo Regular"/>
              </a:rPr>
              <a:t>&lt;section id=“overview”&gt;</a:t>
            </a:r>
          </a:p>
          <a:p>
            <a:pPr marL="365760" lvl="1" indent="0" algn="l">
              <a:buNone/>
            </a:pPr>
            <a:r>
              <a:rPr lang="en-US" sz="2800" dirty="0">
                <a:latin typeface="Menlo Regular"/>
                <a:cs typeface="Menlo Regular"/>
              </a:rPr>
              <a:t>	</a:t>
            </a:r>
            <a:r>
              <a:rPr lang="en-US" sz="2800" dirty="0" smtClean="0">
                <a:latin typeface="Menlo Regular"/>
                <a:cs typeface="Menlo Regular"/>
              </a:rPr>
              <a:t>	&lt;div class=“styling”&gt;</a:t>
            </a:r>
          </a:p>
          <a:p>
            <a:pPr marL="365760" lvl="1" indent="0" algn="l">
              <a:buNone/>
            </a:pPr>
            <a:r>
              <a:rPr lang="en-US" sz="2800" dirty="0">
                <a:latin typeface="Menlo Regular"/>
                <a:cs typeface="Menlo Regular"/>
              </a:rPr>
              <a:t>	</a:t>
            </a:r>
            <a:r>
              <a:rPr lang="en-US" sz="2800" dirty="0" smtClean="0">
                <a:latin typeface="Menlo Regular"/>
                <a:cs typeface="Menlo Regular"/>
              </a:rPr>
              <a:t>	…</a:t>
            </a:r>
          </a:p>
          <a:p>
            <a:pPr marL="365760" lvl="1" indent="0" algn="l">
              <a:buNone/>
            </a:pPr>
            <a:r>
              <a:rPr lang="en-US" sz="2800" dirty="0">
                <a:latin typeface="Menlo Regular"/>
                <a:cs typeface="Menlo Regular"/>
              </a:rPr>
              <a:t>	</a:t>
            </a:r>
            <a:r>
              <a:rPr lang="en-US" sz="2800" dirty="0" smtClean="0">
                <a:latin typeface="Menlo Regular"/>
                <a:cs typeface="Menlo Regular"/>
              </a:rPr>
              <a:t>	&lt;/div&gt;</a:t>
            </a:r>
          </a:p>
          <a:p>
            <a:pPr marL="365760" lvl="1" indent="0" algn="l">
              <a:buNone/>
            </a:pPr>
            <a:r>
              <a:rPr lang="en-US" sz="2800" dirty="0">
                <a:solidFill>
                  <a:srgbClr val="A14A0B"/>
                </a:solidFill>
                <a:latin typeface="Menlo Regular"/>
                <a:cs typeface="Menlo Regular"/>
              </a:rPr>
              <a:t>	</a:t>
            </a:r>
            <a:r>
              <a:rPr lang="en-US" sz="2800" dirty="0" smtClean="0">
                <a:solidFill>
                  <a:srgbClr val="A14A0B"/>
                </a:solidFill>
                <a:latin typeface="Menlo Regular"/>
                <a:cs typeface="Menlo Regular"/>
              </a:rPr>
              <a:t>&lt;/</a:t>
            </a:r>
            <a:r>
              <a:rPr lang="en-US" sz="2800" dirty="0">
                <a:solidFill>
                  <a:schemeClr val="accent4">
                    <a:lumMod val="75000"/>
                  </a:schemeClr>
                </a:solidFill>
                <a:latin typeface="Menlo Regular"/>
                <a:cs typeface="Menlo Regular"/>
              </a:rPr>
              <a:t>section</a:t>
            </a:r>
            <a:r>
              <a:rPr lang="en-US" sz="2800" dirty="0" smtClean="0">
                <a:solidFill>
                  <a:srgbClr val="A14A0B"/>
                </a:solidFill>
                <a:latin typeface="Menlo Regular"/>
                <a:cs typeface="Menlo Regular"/>
              </a:rPr>
              <a:t>&gt;</a:t>
            </a:r>
          </a:p>
          <a:p>
            <a:pPr marL="365760" lvl="1" indent="0" algn="l">
              <a:buNone/>
            </a:pPr>
            <a:r>
              <a:rPr lang="en-US" sz="2800" dirty="0">
                <a:solidFill>
                  <a:srgbClr val="A14A0B"/>
                </a:solidFill>
                <a:latin typeface="Menlo Regular"/>
                <a:cs typeface="Menlo Regular"/>
              </a:rPr>
              <a:t>	</a:t>
            </a:r>
            <a:r>
              <a:rPr lang="en-US" sz="2800" dirty="0" smtClean="0">
                <a:solidFill>
                  <a:srgbClr val="A14A0B"/>
                </a:solidFill>
                <a:latin typeface="Menlo Regular"/>
                <a:cs typeface="Menlo Regular"/>
              </a:rPr>
              <a:t>&lt;</a:t>
            </a:r>
            <a:r>
              <a:rPr lang="en-US" sz="2800" dirty="0">
                <a:solidFill>
                  <a:schemeClr val="accent4">
                    <a:lumMod val="75000"/>
                  </a:schemeClr>
                </a:solidFill>
                <a:latin typeface="Menlo Regular"/>
                <a:cs typeface="Menlo Regular"/>
              </a:rPr>
              <a:t>section</a:t>
            </a:r>
            <a:r>
              <a:rPr lang="en-US" sz="2800" dirty="0" smtClean="0">
                <a:solidFill>
                  <a:srgbClr val="A14A0B"/>
                </a:solidFill>
                <a:latin typeface="Menlo Regular"/>
                <a:cs typeface="Menlo Regular"/>
              </a:rPr>
              <a:t> id=“outline”&gt; </a:t>
            </a:r>
          </a:p>
          <a:p>
            <a:pPr marL="365760" lvl="1" indent="0" algn="l">
              <a:buNone/>
            </a:pPr>
            <a:r>
              <a:rPr lang="en-US" sz="2800" dirty="0">
                <a:solidFill>
                  <a:schemeClr val="tx2">
                    <a:lumMod val="75000"/>
                  </a:schemeClr>
                </a:solidFill>
                <a:latin typeface="Menlo Regular"/>
                <a:cs typeface="Menlo Regular"/>
              </a:rPr>
              <a:t>	</a:t>
            </a:r>
            <a:r>
              <a:rPr lang="en-US" sz="2800" dirty="0" smtClean="0">
                <a:solidFill>
                  <a:schemeClr val="tx2">
                    <a:lumMod val="75000"/>
                  </a:schemeClr>
                </a:solidFill>
                <a:latin typeface="Menlo Regular"/>
                <a:cs typeface="Menlo Regular"/>
              </a:rPr>
              <a:t>…</a:t>
            </a:r>
          </a:p>
          <a:p>
            <a:pPr marL="365760" lvl="1" indent="0" algn="l">
              <a:buNone/>
            </a:pPr>
            <a:r>
              <a:rPr lang="en-US" sz="2800" dirty="0">
                <a:solidFill>
                  <a:schemeClr val="tx2">
                    <a:lumMod val="75000"/>
                  </a:schemeClr>
                </a:solidFill>
                <a:latin typeface="Menlo Regular"/>
                <a:cs typeface="Menlo Regular"/>
              </a:rPr>
              <a:t>	</a:t>
            </a:r>
            <a:r>
              <a:rPr lang="en-US" sz="2800" dirty="0" smtClean="0">
                <a:solidFill>
                  <a:schemeClr val="accent4">
                    <a:lumMod val="75000"/>
                  </a:schemeClr>
                </a:solidFill>
                <a:latin typeface="Menlo Regular"/>
                <a:cs typeface="Menlo Regular"/>
              </a:rPr>
              <a:t>&lt;/</a:t>
            </a:r>
            <a:r>
              <a:rPr lang="en-US" sz="2800" dirty="0">
                <a:solidFill>
                  <a:schemeClr val="accent4">
                    <a:lumMod val="75000"/>
                  </a:schemeClr>
                </a:solidFill>
                <a:latin typeface="Menlo Regular"/>
                <a:cs typeface="Menlo Regular"/>
              </a:rPr>
              <a:t>section</a:t>
            </a:r>
            <a:r>
              <a:rPr lang="en-US" sz="2800" dirty="0" smtClean="0">
                <a:solidFill>
                  <a:schemeClr val="accent4">
                    <a:lumMod val="75000"/>
                  </a:schemeClr>
                </a:solidFill>
                <a:latin typeface="Menlo Regular"/>
                <a:cs typeface="Menlo Regular"/>
              </a:rPr>
              <a:t>&gt;</a:t>
            </a:r>
          </a:p>
          <a:p>
            <a:pPr marL="365760" lvl="1" indent="0" algn="l">
              <a:buNone/>
            </a:pPr>
            <a:r>
              <a:rPr lang="en-US" sz="2800" dirty="0" smtClean="0">
                <a:solidFill>
                  <a:schemeClr val="accent4">
                    <a:lumMod val="75000"/>
                  </a:schemeClr>
                </a:solidFill>
                <a:latin typeface="Menlo Regular"/>
                <a:cs typeface="Menlo Regular"/>
              </a:rPr>
              <a:t>	</a:t>
            </a:r>
            <a:r>
              <a:rPr lang="en-US" sz="2800" dirty="0" smtClean="0">
                <a:solidFill>
                  <a:srgbClr val="A14A0B"/>
                </a:solidFill>
                <a:latin typeface="Menlo Regular"/>
                <a:cs typeface="Menlo Regular"/>
              </a:rPr>
              <a:t>&lt;</a:t>
            </a:r>
            <a:r>
              <a:rPr lang="en-US" sz="2800" dirty="0">
                <a:solidFill>
                  <a:schemeClr val="accent4">
                    <a:lumMod val="75000"/>
                  </a:schemeClr>
                </a:solidFill>
                <a:latin typeface="Menlo Regular"/>
                <a:cs typeface="Menlo Regular"/>
              </a:rPr>
              <a:t>section</a:t>
            </a:r>
            <a:r>
              <a:rPr lang="en-US" sz="2800" dirty="0" smtClean="0">
                <a:solidFill>
                  <a:srgbClr val="A14A0B"/>
                </a:solidFill>
                <a:latin typeface="Menlo Regular"/>
                <a:cs typeface="Menlo Regular"/>
              </a:rPr>
              <a:t> </a:t>
            </a:r>
            <a:r>
              <a:rPr lang="en-US" sz="2800" dirty="0">
                <a:solidFill>
                  <a:srgbClr val="A14A0B"/>
                </a:solidFill>
                <a:latin typeface="Menlo Regular"/>
                <a:cs typeface="Menlo Regular"/>
              </a:rPr>
              <a:t>id=</a:t>
            </a:r>
            <a:r>
              <a:rPr lang="en-US" sz="2800" dirty="0" smtClean="0">
                <a:solidFill>
                  <a:srgbClr val="A14A0B"/>
                </a:solidFill>
                <a:latin typeface="Menlo Regular"/>
                <a:cs typeface="Menlo Regular"/>
              </a:rPr>
              <a:t>“tech-</a:t>
            </a:r>
            <a:r>
              <a:rPr lang="en-US" sz="2800" dirty="0" err="1" smtClean="0">
                <a:solidFill>
                  <a:srgbClr val="A14A0B"/>
                </a:solidFill>
                <a:latin typeface="Menlo Regular"/>
                <a:cs typeface="Menlo Regular"/>
              </a:rPr>
              <a:t>reqs</a:t>
            </a:r>
            <a:r>
              <a:rPr lang="en-US" sz="2800" dirty="0" smtClean="0">
                <a:solidFill>
                  <a:srgbClr val="A14A0B"/>
                </a:solidFill>
                <a:latin typeface="Menlo Regular"/>
                <a:cs typeface="Menlo Regular"/>
              </a:rPr>
              <a:t>”</a:t>
            </a:r>
            <a:r>
              <a:rPr lang="en-US" sz="2800" dirty="0">
                <a:solidFill>
                  <a:srgbClr val="A14A0B"/>
                </a:solidFill>
                <a:latin typeface="Menlo Regular"/>
                <a:cs typeface="Menlo Regular"/>
              </a:rPr>
              <a:t>&gt; </a:t>
            </a:r>
          </a:p>
          <a:p>
            <a:pPr marL="365760" lvl="1" indent="0" algn="l">
              <a:buNone/>
            </a:pPr>
            <a:r>
              <a:rPr lang="en-US" sz="2800" dirty="0">
                <a:solidFill>
                  <a:schemeClr val="tx2">
                    <a:lumMod val="75000"/>
                  </a:schemeClr>
                </a:solidFill>
                <a:latin typeface="Menlo Regular"/>
                <a:cs typeface="Menlo Regular"/>
              </a:rPr>
              <a:t>	…</a:t>
            </a:r>
          </a:p>
          <a:p>
            <a:pPr marL="365760" lvl="1" indent="0" algn="l">
              <a:buNone/>
            </a:pPr>
            <a:r>
              <a:rPr lang="en-US" sz="2800" dirty="0">
                <a:solidFill>
                  <a:schemeClr val="tx2">
                    <a:lumMod val="75000"/>
                  </a:schemeClr>
                </a:solidFill>
                <a:latin typeface="Menlo Regular"/>
                <a:cs typeface="Menlo Regular"/>
              </a:rPr>
              <a:t>	</a:t>
            </a:r>
            <a:r>
              <a:rPr lang="en-US" sz="2800" dirty="0">
                <a:solidFill>
                  <a:schemeClr val="accent4">
                    <a:lumMod val="75000"/>
                  </a:schemeClr>
                </a:solidFill>
                <a:latin typeface="Menlo Regular"/>
                <a:cs typeface="Menlo Regular"/>
              </a:rPr>
              <a:t>&lt;</a:t>
            </a:r>
            <a:r>
              <a:rPr lang="en-US" sz="2800" dirty="0" smtClean="0">
                <a:solidFill>
                  <a:schemeClr val="accent4">
                    <a:lumMod val="75000"/>
                  </a:schemeClr>
                </a:solidFill>
                <a:latin typeface="Menlo Regular"/>
                <a:cs typeface="Menlo Regular"/>
              </a:rPr>
              <a:t>/</a:t>
            </a:r>
            <a:r>
              <a:rPr lang="en-US" sz="2800" dirty="0">
                <a:solidFill>
                  <a:schemeClr val="accent4">
                    <a:lumMod val="75000"/>
                  </a:schemeClr>
                </a:solidFill>
                <a:latin typeface="Menlo Regular"/>
                <a:cs typeface="Menlo Regular"/>
              </a:rPr>
              <a:t>section</a:t>
            </a:r>
            <a:r>
              <a:rPr lang="en-US" sz="2800" dirty="0" smtClean="0">
                <a:solidFill>
                  <a:schemeClr val="accent4">
                    <a:lumMod val="75000"/>
                  </a:schemeClr>
                </a:solidFill>
                <a:latin typeface="Menlo Regular"/>
                <a:cs typeface="Menlo Regular"/>
              </a:rPr>
              <a:t>&gt;</a:t>
            </a:r>
          </a:p>
          <a:p>
            <a:pPr marL="365760" lvl="1" indent="0" algn="l">
              <a:buNone/>
            </a:pPr>
            <a:r>
              <a:rPr lang="en-US" sz="2800" dirty="0" smtClean="0">
                <a:latin typeface="Menlo Regular"/>
                <a:cs typeface="Menlo Regular"/>
              </a:rPr>
              <a:t>&lt;/body&gt;</a:t>
            </a:r>
            <a:endParaRPr lang="en-US" sz="2800" dirty="0">
              <a:latin typeface="Menlo Regular"/>
              <a:cs typeface="Menlo Regular"/>
            </a:endParaRPr>
          </a:p>
        </p:txBody>
      </p:sp>
      <p:sp>
        <p:nvSpPr>
          <p:cNvPr id="3" name="Right Arrow 2"/>
          <p:cNvSpPr/>
          <p:nvPr/>
        </p:nvSpPr>
        <p:spPr>
          <a:xfrm>
            <a:off x="10236744" y="7912745"/>
            <a:ext cx="3320506" cy="1732260"/>
          </a:xfrm>
          <a:prstGeom prst="righ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chemeClr val="accent1">
                  <a:lumMod val="75000"/>
                </a:schemeClr>
              </a:solidFill>
              <a:effectLst/>
              <a:uFillTx/>
              <a:latin typeface="+mn-lt"/>
              <a:ea typeface="+mn-ea"/>
              <a:cs typeface="+mn-cs"/>
              <a:sym typeface="Gill Sans Light"/>
            </a:endParaRPr>
          </a:p>
        </p:txBody>
      </p:sp>
    </p:spTree>
    <p:extLst>
      <p:ext uri="{BB962C8B-B14F-4D97-AF65-F5344CB8AC3E}">
        <p14:creationId xmlns:p14="http://schemas.microsoft.com/office/powerpoint/2010/main" val="2099003797"/>
      </p:ext>
    </p:extLst>
  </p:cSld>
  <p:clrMapOvr>
    <a:masterClrMapping/>
  </p:clrMapOvr>
  <p:transition xmlns:p14="http://schemas.microsoft.com/office/powerpoint/2010/mai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dirty="0">
                <a:solidFill>
                  <a:schemeClr val="accent1">
                    <a:lumMod val="75000"/>
                  </a:schemeClr>
                </a:solidFill>
                <a:cs typeface="Trade Gothic Next LT Pro Lt" pitchFamily="34" charset="0"/>
              </a:rPr>
              <a:t>Exercise </a:t>
            </a:r>
            <a:r>
              <a:rPr lang="en-US" sz="4400" dirty="0" smtClean="0">
                <a:solidFill>
                  <a:schemeClr val="accent1">
                    <a:lumMod val="75000"/>
                  </a:schemeClr>
                </a:solidFill>
                <a:cs typeface="Trade Gothic Next LT Pro Lt" pitchFamily="34" charset="0"/>
              </a:rPr>
              <a:t>Unit03 - Sections</a:t>
            </a:r>
            <a:endParaRPr lang="en-US" sz="4400" dirty="0">
              <a:solidFill>
                <a:schemeClr val="accent1">
                  <a:lumMod val="75000"/>
                </a:schemeClr>
              </a:solidFill>
              <a:cs typeface="Trade Gothic Next LT Pro Lt" pitchFamily="34" charset="0"/>
            </a:endParaRPr>
          </a:p>
          <a:p>
            <a:pPr eaLnBrk="1" hangingPunct="1">
              <a:buFont typeface="Wingdings" charset="2"/>
              <a:buChar char="v"/>
            </a:pPr>
            <a:r>
              <a:rPr lang="en-US" sz="4400" b="1" dirty="0" smtClean="0">
                <a:solidFill>
                  <a:srgbClr val="51868F"/>
                </a:solidFill>
                <a:cs typeface="Trade Gothic Next LT Pro Lt" pitchFamily="34" charset="0"/>
              </a:rPr>
              <a:t>Demos/Unit03-Sections/</a:t>
            </a:r>
            <a:endParaRPr lang="en-US" sz="4400" b="1" dirty="0" smtClean="0">
              <a:solidFill>
                <a:srgbClr val="7D1102"/>
              </a:solidFill>
              <a:cs typeface="Trade Gothic Next LT Pro Lt" pitchFamily="34" charset="0"/>
            </a:endParaRPr>
          </a:p>
          <a:p>
            <a:pPr marL="0" indent="0" algn="ctr" eaLnBrk="1" hangingPunct="1">
              <a:buNone/>
            </a:pPr>
            <a:r>
              <a:rPr lang="en-US" sz="4400" b="1" dirty="0" smtClean="0">
                <a:solidFill>
                  <a:srgbClr val="7D1102"/>
                </a:solidFill>
                <a:latin typeface="+mj-lt"/>
                <a:cs typeface="Trade Gothic Next LT Pro Lt" pitchFamily="34" charset="0"/>
              </a:rPr>
              <a:t>Section Tags</a:t>
            </a:r>
          </a:p>
          <a:p>
            <a:pPr marL="0" indent="0" algn="ctr" eaLnBrk="1" hangingPunct="1">
              <a:buNone/>
            </a:pPr>
            <a:r>
              <a:rPr lang="en-US" sz="4400" b="1" dirty="0" smtClean="0">
                <a:solidFill>
                  <a:srgbClr val="7D1102"/>
                </a:solidFill>
                <a:latin typeface="Consolas"/>
                <a:cs typeface="Consolas"/>
              </a:rPr>
              <a:t>01-html5-course-outline-article.html</a:t>
            </a: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4275533759"/>
      </p:ext>
    </p:extLst>
  </p:cSld>
  <p:clrMapOvr>
    <a:masterClrMapping/>
  </p:clrMapOvr>
  <p:transition xmlns:p14="http://schemas.microsoft.com/office/powerpoint/2010/mai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Exercise</a:t>
            </a:r>
            <a:endParaRPr lang="en-US" sz="8000" dirty="0"/>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dirty="0">
                <a:solidFill>
                  <a:schemeClr val="accent1">
                    <a:lumMod val="75000"/>
                  </a:schemeClr>
                </a:solidFill>
                <a:cs typeface="Trade Gothic Next LT Pro Lt" pitchFamily="34" charset="0"/>
              </a:rPr>
              <a:t>Exercise </a:t>
            </a:r>
            <a:r>
              <a:rPr lang="en-US" sz="4400" dirty="0" smtClean="0">
                <a:solidFill>
                  <a:schemeClr val="accent1">
                    <a:lumMod val="75000"/>
                  </a:schemeClr>
                </a:solidFill>
                <a:cs typeface="Trade Gothic Next LT Pro Lt" pitchFamily="34" charset="0"/>
              </a:rPr>
              <a:t>Unit03 - Sections</a:t>
            </a:r>
            <a:endParaRPr lang="en-US" sz="4400" dirty="0">
              <a:solidFill>
                <a:schemeClr val="accent1">
                  <a:lumMod val="75000"/>
                </a:schemeClr>
              </a:solidFill>
              <a:cs typeface="Trade Gothic Next LT Pro Lt" pitchFamily="34" charset="0"/>
            </a:endParaRPr>
          </a:p>
          <a:p>
            <a:pPr eaLnBrk="1" hangingPunct="1">
              <a:buFont typeface="Wingdings" charset="2"/>
              <a:buChar char="v"/>
            </a:pPr>
            <a:r>
              <a:rPr lang="en-US" sz="4400" b="1" dirty="0" smtClean="0">
                <a:solidFill>
                  <a:srgbClr val="51868F"/>
                </a:solidFill>
                <a:cs typeface="Trade Gothic Next LT Pro Lt" pitchFamily="34" charset="0"/>
              </a:rPr>
              <a:t>Exercises/Unit03-Sections/</a:t>
            </a:r>
            <a:endParaRPr lang="en-US" sz="4400" b="1" dirty="0" smtClean="0">
              <a:solidFill>
                <a:srgbClr val="7D1102"/>
              </a:solidFill>
              <a:cs typeface="Trade Gothic Next LT Pro Lt" pitchFamily="34" charset="0"/>
            </a:endParaRPr>
          </a:p>
          <a:p>
            <a:pPr marL="0" indent="0" algn="ctr" eaLnBrk="1" hangingPunct="1">
              <a:buNone/>
            </a:pPr>
            <a:r>
              <a:rPr lang="en-US" sz="4400" b="1" dirty="0" smtClean="0">
                <a:solidFill>
                  <a:srgbClr val="7D1102"/>
                </a:solidFill>
                <a:latin typeface="+mj-lt"/>
                <a:cs typeface="Trade Gothic Next LT Pro Lt" pitchFamily="34" charset="0"/>
              </a:rPr>
              <a:t>Section Tags</a:t>
            </a:r>
          </a:p>
          <a:p>
            <a:pPr marL="0" indent="0" algn="ctr" eaLnBrk="1" hangingPunct="1">
              <a:buNone/>
            </a:pPr>
            <a:r>
              <a:rPr lang="en-US" sz="4400" b="1" dirty="0" smtClean="0">
                <a:solidFill>
                  <a:srgbClr val="7D1102"/>
                </a:solidFill>
                <a:latin typeface="Consolas"/>
                <a:cs typeface="Consolas"/>
              </a:rPr>
              <a:t>01-html5-course-outline-article.html</a:t>
            </a: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174686269"/>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6" name="Rectangle 3"/>
          <p:cNvSpPr>
            <a:spLocks noGrp="1" noChangeArrowheads="1"/>
          </p:cNvSpPr>
          <p:nvPr>
            <p:ph type="body" idx="1"/>
          </p:nvPr>
        </p:nvSpPr>
        <p:spPr>
          <a:xfrm>
            <a:off x="673100" y="4410364"/>
            <a:ext cx="11911445" cy="8331200"/>
          </a:xfrm>
        </p:spPr>
        <p:txBody>
          <a:bodyPr anchor="t">
            <a:normAutofit fontScale="62500" lnSpcReduction="20000"/>
          </a:bodyPr>
          <a:lstStyle/>
          <a:p>
            <a:pPr lvl="1" algn="l" eaLnBrk="1" hangingPunct="1"/>
            <a:r>
              <a:rPr lang="en-US" dirty="0" smtClean="0">
                <a:solidFill>
                  <a:srgbClr val="7D1102"/>
                </a:solidFill>
                <a:latin typeface="+mj-lt"/>
                <a:cs typeface="Trade Gothic Next LT Pro Lt" pitchFamily="34" charset="0"/>
              </a:rPr>
              <a:t>explain the differences between HTML 4 and 5</a:t>
            </a:r>
          </a:p>
          <a:p>
            <a:pPr lvl="1" algn="l" eaLnBrk="1" hangingPunct="1"/>
            <a:r>
              <a:rPr lang="en-US" dirty="0" smtClean="0">
                <a:solidFill>
                  <a:srgbClr val="7D1102"/>
                </a:solidFill>
                <a:latin typeface="+mj-lt"/>
                <a:cs typeface="Trade Gothic Next LT Pro Lt" pitchFamily="34" charset="0"/>
              </a:rPr>
              <a:t>embed multimedia into a web page using HTML 5</a:t>
            </a:r>
          </a:p>
          <a:p>
            <a:pPr lvl="1" algn="l" eaLnBrk="1" hangingPunct="1"/>
            <a:r>
              <a:rPr lang="en-US" dirty="0" smtClean="0">
                <a:solidFill>
                  <a:srgbClr val="7D1102"/>
                </a:solidFill>
                <a:latin typeface="+mj-lt"/>
                <a:cs typeface="Trade Gothic Next LT Pro Lt" pitchFamily="34" charset="0"/>
              </a:rPr>
              <a:t>add structure to your document using new tags</a:t>
            </a:r>
          </a:p>
          <a:p>
            <a:pPr lvl="1" algn="l" eaLnBrk="1" hangingPunct="1"/>
            <a:r>
              <a:rPr lang="en-US" dirty="0" smtClean="0">
                <a:solidFill>
                  <a:srgbClr val="7D1102"/>
                </a:solidFill>
                <a:latin typeface="+mj-lt"/>
                <a:cs typeface="Trade Gothic Next LT Pro Lt" pitchFamily="34" charset="0"/>
              </a:rPr>
              <a:t>use the new form elements supported by HTML 5</a:t>
            </a:r>
          </a:p>
          <a:p>
            <a:pPr lvl="1" algn="l"/>
            <a:r>
              <a:rPr lang="en-US" dirty="0">
                <a:solidFill>
                  <a:srgbClr val="7D1102"/>
                </a:solidFill>
                <a:cs typeface="Trade Gothic Next LT Pro Lt" pitchFamily="34" charset="0"/>
              </a:rPr>
              <a:t>store data locally</a:t>
            </a:r>
          </a:p>
          <a:p>
            <a:pPr lvl="1" algn="l" eaLnBrk="1" hangingPunct="1"/>
            <a:endParaRPr lang="en-US" dirty="0" smtClean="0">
              <a:solidFill>
                <a:srgbClr val="7D1102"/>
              </a:solidFill>
              <a:latin typeface="+mj-lt"/>
              <a:cs typeface="Trade Gothic Next LT Pro Lt" pitchFamily="34" charset="0"/>
            </a:endParaRPr>
          </a:p>
        </p:txBody>
      </p:sp>
      <p:sp>
        <p:nvSpPr>
          <p:cNvPr id="4" name="Rectangle 3"/>
          <p:cNvSpPr txBox="1">
            <a:spLocks noChangeArrowheads="1"/>
          </p:cNvSpPr>
          <p:nvPr/>
        </p:nvSpPr>
        <p:spPr>
          <a:xfrm>
            <a:off x="12584546" y="4177145"/>
            <a:ext cx="11139054" cy="757151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rm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lvl="1" algn="l"/>
            <a:r>
              <a:rPr lang="en-US" sz="4000" dirty="0" smtClean="0">
                <a:solidFill>
                  <a:srgbClr val="7D1102"/>
                </a:solidFill>
                <a:latin typeface="+mj-lt"/>
                <a:cs typeface="Trade Gothic Next LT Pro Lt" pitchFamily="34" charset="0"/>
              </a:rPr>
              <a:t>use the canvas tag</a:t>
            </a:r>
          </a:p>
          <a:p>
            <a:pPr lvl="1" algn="l"/>
            <a:r>
              <a:rPr lang="en-US" sz="4000" dirty="0" smtClean="0">
                <a:solidFill>
                  <a:srgbClr val="7D1102"/>
                </a:solidFill>
                <a:latin typeface="+mj-lt"/>
                <a:cs typeface="Trade Gothic Next LT Pro Lt" pitchFamily="34" charset="0"/>
              </a:rPr>
              <a:t>create offline applications</a:t>
            </a:r>
          </a:p>
          <a:p>
            <a:pPr lvl="1" algn="l"/>
            <a:r>
              <a:rPr lang="en-US" sz="4000" dirty="0" smtClean="0">
                <a:solidFill>
                  <a:srgbClr val="7D1102"/>
                </a:solidFill>
                <a:latin typeface="+mj-lt"/>
                <a:cs typeface="Trade Gothic Next LT Pro Lt" pitchFamily="34" charset="0"/>
              </a:rPr>
              <a:t>leverage new CSS3 features</a:t>
            </a:r>
          </a:p>
          <a:p>
            <a:pPr lvl="1" algn="l"/>
            <a:r>
              <a:rPr lang="en-US" sz="4000" dirty="0" smtClean="0">
                <a:solidFill>
                  <a:srgbClr val="7D1102"/>
                </a:solidFill>
                <a:latin typeface="+mj-lt"/>
                <a:cs typeface="Trade Gothic Next LT Pro Lt" pitchFamily="34" charset="0"/>
              </a:rPr>
              <a:t>Bootstrap3</a:t>
            </a:r>
          </a:p>
          <a:p>
            <a:pPr lvl="1" algn="l"/>
            <a:r>
              <a:rPr lang="en-US" sz="4000" dirty="0" smtClean="0">
                <a:solidFill>
                  <a:srgbClr val="7D1102"/>
                </a:solidFill>
                <a:latin typeface="+mj-lt"/>
                <a:cs typeface="Trade Gothic Next LT Pro Lt" pitchFamily="34" charset="0"/>
              </a:rPr>
              <a:t>use </a:t>
            </a:r>
            <a:r>
              <a:rPr lang="en-US" sz="4000" dirty="0" err="1" smtClean="0">
                <a:solidFill>
                  <a:srgbClr val="7D1102"/>
                </a:solidFill>
                <a:latin typeface="+mj-lt"/>
                <a:cs typeface="Trade Gothic Next LT Pro Lt" pitchFamily="34" charset="0"/>
              </a:rPr>
              <a:t>jQuery</a:t>
            </a:r>
            <a:r>
              <a:rPr lang="en-US" sz="4000" dirty="0" smtClean="0">
                <a:solidFill>
                  <a:srgbClr val="7D1102"/>
                </a:solidFill>
                <a:latin typeface="+mj-lt"/>
                <a:cs typeface="Trade Gothic Next LT Pro Lt" pitchFamily="34" charset="0"/>
              </a:rPr>
              <a:t> to simplify your life</a:t>
            </a:r>
            <a:endParaRPr lang="en-US" sz="4000" dirty="0">
              <a:solidFill>
                <a:srgbClr val="7D1102"/>
              </a:solidFill>
              <a:latin typeface="+mj-lt"/>
              <a:cs typeface="Trade Gothic Next LT Pro Lt" pitchFamily="34" charset="0"/>
            </a:endParaRPr>
          </a:p>
        </p:txBody>
      </p:sp>
      <p:sp>
        <p:nvSpPr>
          <p:cNvPr id="3" name="TextBox 2"/>
          <p:cNvSpPr txBox="1"/>
          <p:nvPr/>
        </p:nvSpPr>
        <p:spPr>
          <a:xfrm>
            <a:off x="6650181" y="3347027"/>
            <a:ext cx="11868727" cy="15491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4400" dirty="0">
                <a:solidFill>
                  <a:schemeClr val="accent5">
                    <a:lumMod val="75000"/>
                  </a:schemeClr>
                </a:solidFill>
                <a:cs typeface="Trade Gothic Next LT Pro Lt" pitchFamily="34" charset="0"/>
              </a:rPr>
              <a:t>By the end of this course, you should be able to:</a:t>
            </a:r>
          </a:p>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682866038"/>
      </p:ext>
    </p:extLst>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The article tag </a:t>
            </a:r>
            <a:endParaRPr lang="en-US" dirty="0"/>
          </a:p>
        </p:txBody>
      </p:sp>
      <p:sp>
        <p:nvSpPr>
          <p:cNvPr id="3" name="Text Placeholder 2"/>
          <p:cNvSpPr>
            <a:spLocks noGrp="1"/>
          </p:cNvSpPr>
          <p:nvPr>
            <p:ph type="body" idx="1"/>
          </p:nvPr>
        </p:nvSpPr>
        <p:spPr/>
        <p:txBody>
          <a:bodyPr anchor="t">
            <a:normAutofit/>
          </a:bodyPr>
          <a:lstStyle/>
          <a:p>
            <a:pPr marL="571500" indent="-571500" algn="l">
              <a:lnSpc>
                <a:spcPct val="50000"/>
              </a:lnSpc>
              <a:buFont typeface="Arial"/>
              <a:buChar char="•"/>
            </a:pPr>
            <a:r>
              <a:rPr lang="en-US" sz="4000" dirty="0">
                <a:solidFill>
                  <a:srgbClr val="7D1102"/>
                </a:solidFill>
                <a:cs typeface="Trade Gothic Next LT Pro Lt" pitchFamily="34" charset="0"/>
              </a:rPr>
              <a:t>Encapsulates content that could stand alone </a:t>
            </a:r>
          </a:p>
          <a:p>
            <a:pPr marL="571500" indent="-571500" algn="l">
              <a:lnSpc>
                <a:spcPct val="50000"/>
              </a:lnSpc>
              <a:buFont typeface="Arial"/>
              <a:buChar char="•"/>
            </a:pPr>
            <a:r>
              <a:rPr lang="en-US" sz="4000" dirty="0">
                <a:solidFill>
                  <a:srgbClr val="7D1102"/>
                </a:solidFill>
                <a:cs typeface="Trade Gothic Next LT Pro Lt" pitchFamily="34" charset="0"/>
              </a:rPr>
              <a:t>Blog entries, product review, etc.</a:t>
            </a:r>
          </a:p>
          <a:p>
            <a:pPr marL="571500" indent="-571500" algn="l">
              <a:lnSpc>
                <a:spcPct val="50000"/>
              </a:lnSpc>
              <a:buFont typeface="Arial"/>
              <a:buChar char="•"/>
            </a:pPr>
            <a:r>
              <a:rPr lang="en-US" sz="4000" dirty="0">
                <a:solidFill>
                  <a:srgbClr val="7D1102"/>
                </a:solidFill>
                <a:cs typeface="Trade Gothic Next LT Pro Lt" pitchFamily="34" charset="0"/>
              </a:rPr>
              <a:t>By default article tag </a:t>
            </a:r>
            <a:r>
              <a:rPr lang="en-US" sz="4000" u="sng" dirty="0">
                <a:solidFill>
                  <a:srgbClr val="7D1102"/>
                </a:solidFill>
                <a:cs typeface="Trade Gothic Next LT Pro Lt" pitchFamily="34" charset="0"/>
              </a:rPr>
              <a:t>has no visual impact </a:t>
            </a:r>
            <a:r>
              <a:rPr lang="en-US" sz="4000" dirty="0">
                <a:solidFill>
                  <a:srgbClr val="7D1102"/>
                </a:solidFill>
                <a:cs typeface="Trade Gothic Next LT Pro Lt" pitchFamily="34" charset="0"/>
              </a:rPr>
              <a:t>on page</a:t>
            </a:r>
          </a:p>
          <a:p>
            <a:pPr marL="571500" indent="-571500" algn="l">
              <a:lnSpc>
                <a:spcPct val="50000"/>
              </a:lnSpc>
              <a:buFont typeface="Arial"/>
              <a:buChar char="•"/>
            </a:pPr>
            <a:r>
              <a:rPr lang="en-US" sz="4000" dirty="0">
                <a:solidFill>
                  <a:srgbClr val="7D1102"/>
                </a:solidFill>
                <a:cs typeface="Trade Gothic Next LT Pro Lt" pitchFamily="34" charset="0"/>
              </a:rPr>
              <a:t>Can contain section and nested article</a:t>
            </a:r>
          </a:p>
          <a:p>
            <a:endParaRPr lang="en-US" sz="4000" dirty="0"/>
          </a:p>
        </p:txBody>
      </p:sp>
    </p:spTree>
    <p:extLst>
      <p:ext uri="{BB962C8B-B14F-4D97-AF65-F5344CB8AC3E}">
        <p14:creationId xmlns:p14="http://schemas.microsoft.com/office/powerpoint/2010/main" val="2430896207"/>
      </p:ext>
    </p:extLst>
  </p:cSld>
  <p:clrMapOvr>
    <a:masterClrMapping/>
  </p:clrMapOvr>
  <p:transition xmlns:p14="http://schemas.microsoft.com/office/powerpoint/2010/mai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585332" y="4699253"/>
            <a:ext cx="8545336" cy="488076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365760" lvl="1" indent="0" algn="l">
              <a:buNone/>
            </a:pPr>
            <a:r>
              <a:rPr lang="en-US" sz="2800" dirty="0" smtClean="0">
                <a:latin typeface="Menlo Regular"/>
                <a:cs typeface="Menlo Regular"/>
              </a:rPr>
              <a:t>&lt;body&gt;</a:t>
            </a:r>
          </a:p>
          <a:p>
            <a:pPr marL="365760" lvl="1" indent="0" algn="l">
              <a:buNone/>
            </a:pPr>
            <a:r>
              <a:rPr lang="en-US" sz="2800" dirty="0">
                <a:solidFill>
                  <a:schemeClr val="accent4">
                    <a:lumMod val="75000"/>
                  </a:schemeClr>
                </a:solidFill>
                <a:latin typeface="Menlo Regular"/>
                <a:cs typeface="Menlo Regular"/>
              </a:rPr>
              <a:t>	</a:t>
            </a:r>
            <a:r>
              <a:rPr lang="en-US" sz="2800" dirty="0" smtClean="0">
                <a:solidFill>
                  <a:schemeClr val="accent4">
                    <a:lumMod val="75000"/>
                  </a:schemeClr>
                </a:solidFill>
                <a:latin typeface="Menlo Regular"/>
                <a:cs typeface="Menlo Regular"/>
              </a:rPr>
              <a:t>&lt;article id=“entry1”&gt;</a:t>
            </a:r>
          </a:p>
          <a:p>
            <a:pPr marL="365760" lvl="1" indent="0" algn="l">
              <a:buNone/>
            </a:pPr>
            <a:r>
              <a:rPr lang="en-US" sz="2800" dirty="0">
                <a:latin typeface="Menlo Regular"/>
                <a:cs typeface="Menlo Regular"/>
              </a:rPr>
              <a:t>	</a:t>
            </a:r>
            <a:r>
              <a:rPr lang="en-US" sz="2800" dirty="0" smtClean="0">
                <a:latin typeface="Menlo Regular"/>
                <a:cs typeface="Menlo Regular"/>
              </a:rPr>
              <a:t>	&lt;section class=“intro”&gt;</a:t>
            </a:r>
          </a:p>
          <a:p>
            <a:pPr marL="365760" lvl="1" indent="0" algn="l">
              <a:buNone/>
            </a:pPr>
            <a:r>
              <a:rPr lang="en-US" sz="2800" dirty="0">
                <a:latin typeface="Menlo Regular"/>
                <a:cs typeface="Menlo Regular"/>
              </a:rPr>
              <a:t>	</a:t>
            </a:r>
            <a:r>
              <a:rPr lang="en-US" sz="2800" dirty="0" smtClean="0">
                <a:latin typeface="Menlo Regular"/>
                <a:cs typeface="Menlo Regular"/>
              </a:rPr>
              <a:t>	…</a:t>
            </a:r>
          </a:p>
          <a:p>
            <a:pPr marL="365760" lvl="1" indent="0" algn="l">
              <a:buNone/>
            </a:pPr>
            <a:r>
              <a:rPr lang="en-US" sz="2800" dirty="0">
                <a:latin typeface="Menlo Regular"/>
                <a:cs typeface="Menlo Regular"/>
              </a:rPr>
              <a:t>	</a:t>
            </a:r>
            <a:r>
              <a:rPr lang="en-US" sz="2800" dirty="0" smtClean="0">
                <a:latin typeface="Menlo Regular"/>
                <a:cs typeface="Menlo Regular"/>
              </a:rPr>
              <a:t>	&lt;/section&gt;</a:t>
            </a:r>
          </a:p>
          <a:p>
            <a:pPr marL="365760" lvl="1" indent="0" algn="l">
              <a:buNone/>
            </a:pPr>
            <a:r>
              <a:rPr lang="en-US" sz="2800" dirty="0">
                <a:latin typeface="Menlo Regular"/>
                <a:cs typeface="Menlo Regular"/>
              </a:rPr>
              <a:t>	</a:t>
            </a:r>
            <a:r>
              <a:rPr lang="en-US" sz="2800" dirty="0" smtClean="0">
                <a:latin typeface="Menlo Regular"/>
                <a:cs typeface="Menlo Regular"/>
              </a:rPr>
              <a:t>	&lt;</a:t>
            </a:r>
            <a:r>
              <a:rPr lang="en-US" sz="2800" dirty="0">
                <a:latin typeface="Menlo Regular"/>
                <a:cs typeface="Menlo Regular"/>
              </a:rPr>
              <a:t>section class=</a:t>
            </a:r>
            <a:r>
              <a:rPr lang="en-US" sz="2800" dirty="0" smtClean="0">
                <a:latin typeface="Menlo Regular"/>
                <a:cs typeface="Menlo Regular"/>
              </a:rPr>
              <a:t>“body”</a:t>
            </a:r>
            <a:r>
              <a:rPr lang="en-US" sz="2800" dirty="0">
                <a:latin typeface="Menlo Regular"/>
                <a:cs typeface="Menlo Regular"/>
              </a:rPr>
              <a:t>&gt;</a:t>
            </a:r>
          </a:p>
          <a:p>
            <a:pPr marL="365760" lvl="1" indent="0" algn="l">
              <a:buNone/>
            </a:pPr>
            <a:r>
              <a:rPr lang="en-US" sz="2800" dirty="0">
                <a:latin typeface="Menlo Regular"/>
                <a:cs typeface="Menlo Regular"/>
              </a:rPr>
              <a:t>		…</a:t>
            </a:r>
          </a:p>
          <a:p>
            <a:pPr marL="365760" lvl="1" indent="0" algn="l">
              <a:buNone/>
            </a:pPr>
            <a:r>
              <a:rPr lang="en-US" sz="2800" dirty="0">
                <a:latin typeface="Menlo Regular"/>
                <a:cs typeface="Menlo Regular"/>
              </a:rPr>
              <a:t>		&lt;/section</a:t>
            </a:r>
            <a:r>
              <a:rPr lang="en-US" sz="2800" dirty="0" smtClean="0">
                <a:latin typeface="Menlo Regular"/>
                <a:cs typeface="Menlo Regular"/>
              </a:rPr>
              <a:t>&gt;</a:t>
            </a:r>
          </a:p>
          <a:p>
            <a:pPr marL="365760" lvl="1" indent="0" algn="l">
              <a:buNone/>
            </a:pPr>
            <a:r>
              <a:rPr lang="en-US" sz="2800" dirty="0">
                <a:solidFill>
                  <a:srgbClr val="A14A0B"/>
                </a:solidFill>
                <a:latin typeface="Menlo Regular"/>
                <a:cs typeface="Menlo Regular"/>
              </a:rPr>
              <a:t>	</a:t>
            </a:r>
            <a:r>
              <a:rPr lang="en-US" sz="2800" dirty="0" smtClean="0">
                <a:solidFill>
                  <a:srgbClr val="A14A0B"/>
                </a:solidFill>
                <a:latin typeface="Menlo Regular"/>
                <a:cs typeface="Menlo Regular"/>
              </a:rPr>
              <a:t>&lt;/article&gt;</a:t>
            </a:r>
          </a:p>
          <a:p>
            <a:pPr marL="365760" lvl="1" indent="0" algn="l">
              <a:buNone/>
            </a:pPr>
            <a:r>
              <a:rPr lang="en-US" sz="2800" dirty="0" smtClean="0">
                <a:latin typeface="Menlo Regular"/>
                <a:cs typeface="Menlo Regular"/>
              </a:rPr>
              <a:t>&lt;/body&gt;</a:t>
            </a:r>
            <a:endParaRPr lang="en-US" sz="2800" dirty="0">
              <a:latin typeface="Menlo Regular"/>
              <a:cs typeface="Menlo Regular"/>
            </a:endParaRPr>
          </a:p>
        </p:txBody>
      </p:sp>
      <p:sp>
        <p:nvSpPr>
          <p:cNvPr id="8" name="Rounded Rectangle 7"/>
          <p:cNvSpPr/>
          <p:nvPr/>
        </p:nvSpPr>
        <p:spPr>
          <a:xfrm>
            <a:off x="13609815" y="3499103"/>
            <a:ext cx="8545336" cy="631094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365760" lvl="1" indent="0" algn="l">
              <a:buNone/>
            </a:pPr>
            <a:r>
              <a:rPr lang="en-US" sz="2800" dirty="0">
                <a:latin typeface="Menlo Regular"/>
                <a:cs typeface="Menlo Regular"/>
              </a:rPr>
              <a:t>&lt;body&gt;</a:t>
            </a:r>
          </a:p>
          <a:p>
            <a:pPr marL="365760" lvl="1" indent="0" algn="l">
              <a:buNone/>
            </a:pPr>
            <a:r>
              <a:rPr lang="en-US" sz="2800" dirty="0">
                <a:solidFill>
                  <a:schemeClr val="tx2">
                    <a:lumMod val="75000"/>
                  </a:schemeClr>
                </a:solidFill>
                <a:latin typeface="Menlo Regular"/>
                <a:cs typeface="Menlo Regular"/>
              </a:rPr>
              <a:t>	</a:t>
            </a:r>
            <a:r>
              <a:rPr lang="en-US" sz="2800" dirty="0">
                <a:solidFill>
                  <a:schemeClr val="accent3">
                    <a:lumMod val="75000"/>
                  </a:schemeClr>
                </a:solidFill>
                <a:latin typeface="Menlo Regular"/>
                <a:cs typeface="Menlo Regular"/>
              </a:rPr>
              <a:t>&lt;article id=“entry1”&gt;</a:t>
            </a:r>
          </a:p>
          <a:p>
            <a:pPr marL="365760" lvl="1" indent="0" algn="l">
              <a:buNone/>
            </a:pPr>
            <a:r>
              <a:rPr lang="en-US" sz="2800" dirty="0">
                <a:latin typeface="Menlo Regular"/>
                <a:cs typeface="Menlo Regular"/>
              </a:rPr>
              <a:t>		</a:t>
            </a:r>
            <a:r>
              <a:rPr lang="en-US" sz="2800" dirty="0" smtClean="0">
                <a:solidFill>
                  <a:srgbClr val="7D1102"/>
                </a:solidFill>
                <a:latin typeface="Menlo Regular"/>
                <a:cs typeface="Menlo Regular"/>
              </a:rPr>
              <a:t>&lt;</a:t>
            </a:r>
            <a:r>
              <a:rPr lang="en-US" sz="2800" dirty="0">
                <a:solidFill>
                  <a:srgbClr val="7D1102"/>
                </a:solidFill>
                <a:latin typeface="Menlo Regular"/>
                <a:cs typeface="Menlo Regular"/>
              </a:rPr>
              <a:t>article</a:t>
            </a:r>
            <a:r>
              <a:rPr lang="en-US" sz="2800" dirty="0" smtClean="0">
                <a:solidFill>
                  <a:srgbClr val="7D1102"/>
                </a:solidFill>
                <a:latin typeface="Menlo Regular"/>
                <a:cs typeface="Menlo Regular"/>
              </a:rPr>
              <a:t> </a:t>
            </a:r>
            <a:r>
              <a:rPr lang="en-US" sz="2800" dirty="0">
                <a:solidFill>
                  <a:srgbClr val="7D1102"/>
                </a:solidFill>
                <a:latin typeface="Menlo Regular"/>
                <a:cs typeface="Menlo Regular"/>
              </a:rPr>
              <a:t>class=“intro”&gt;</a:t>
            </a:r>
          </a:p>
          <a:p>
            <a:pPr marL="365760" lvl="1" indent="0" algn="l">
              <a:buNone/>
            </a:pPr>
            <a:r>
              <a:rPr lang="en-US" sz="2800" dirty="0">
                <a:latin typeface="Menlo Regular"/>
                <a:cs typeface="Menlo Regular"/>
              </a:rPr>
              <a:t>		…</a:t>
            </a:r>
          </a:p>
          <a:p>
            <a:pPr marL="365760" lvl="1" indent="0" algn="l">
              <a:buNone/>
            </a:pPr>
            <a:r>
              <a:rPr lang="en-US" sz="2800" dirty="0">
                <a:latin typeface="Menlo Regular"/>
                <a:cs typeface="Menlo Regular"/>
              </a:rPr>
              <a:t>	</a:t>
            </a:r>
            <a:r>
              <a:rPr lang="en-US" sz="2800" dirty="0">
                <a:solidFill>
                  <a:schemeClr val="accent5">
                    <a:lumMod val="75000"/>
                  </a:schemeClr>
                </a:solidFill>
                <a:latin typeface="Menlo Regular"/>
                <a:cs typeface="Menlo Regular"/>
              </a:rPr>
              <a:t>	&lt;</a:t>
            </a:r>
            <a:r>
              <a:rPr lang="en-US" sz="2800" dirty="0" smtClean="0">
                <a:solidFill>
                  <a:schemeClr val="accent5">
                    <a:lumMod val="75000"/>
                  </a:schemeClr>
                </a:solidFill>
                <a:latin typeface="Menlo Regular"/>
                <a:cs typeface="Menlo Regular"/>
              </a:rPr>
              <a:t>/</a:t>
            </a:r>
            <a:r>
              <a:rPr lang="en-US" sz="2800" dirty="0">
                <a:solidFill>
                  <a:schemeClr val="accent5">
                    <a:lumMod val="75000"/>
                  </a:schemeClr>
                </a:solidFill>
                <a:latin typeface="Menlo Regular"/>
                <a:cs typeface="Menlo Regular"/>
              </a:rPr>
              <a:t>article</a:t>
            </a:r>
            <a:r>
              <a:rPr lang="en-US" sz="2800" dirty="0" smtClean="0">
                <a:solidFill>
                  <a:schemeClr val="accent5">
                    <a:lumMod val="75000"/>
                  </a:schemeClr>
                </a:solidFill>
                <a:latin typeface="Menlo Regular"/>
                <a:cs typeface="Menlo Regular"/>
              </a:rPr>
              <a:t>&gt;</a:t>
            </a:r>
            <a:endParaRPr lang="en-US" sz="2800" dirty="0">
              <a:solidFill>
                <a:schemeClr val="accent5">
                  <a:lumMod val="75000"/>
                </a:schemeClr>
              </a:solidFill>
              <a:latin typeface="Menlo Regular"/>
              <a:cs typeface="Menlo Regular"/>
            </a:endParaRPr>
          </a:p>
          <a:p>
            <a:pPr marL="365760" lvl="1" indent="0" algn="l">
              <a:buNone/>
            </a:pPr>
            <a:r>
              <a:rPr lang="en-US" sz="2800" dirty="0">
                <a:latin typeface="Menlo Regular"/>
                <a:cs typeface="Menlo Regular"/>
              </a:rPr>
              <a:t>		&lt;section </a:t>
            </a:r>
            <a:r>
              <a:rPr lang="en-US" sz="2800" dirty="0" smtClean="0">
                <a:latin typeface="Menlo Regular"/>
                <a:cs typeface="Menlo Regular"/>
              </a:rPr>
              <a:t>id=“intro”&gt;</a:t>
            </a:r>
            <a:endParaRPr lang="en-US" sz="2800" dirty="0">
              <a:latin typeface="Menlo Regular"/>
              <a:cs typeface="Menlo Regular"/>
            </a:endParaRPr>
          </a:p>
          <a:p>
            <a:pPr marL="365760" lvl="1" indent="0" algn="l">
              <a:buNone/>
            </a:pPr>
            <a:r>
              <a:rPr lang="en-US" sz="2800" dirty="0">
                <a:latin typeface="Menlo Regular"/>
                <a:cs typeface="Menlo Regular"/>
              </a:rPr>
              <a:t>		…</a:t>
            </a:r>
          </a:p>
          <a:p>
            <a:pPr marL="365760" lvl="1" indent="0" algn="l">
              <a:buNone/>
            </a:pPr>
            <a:r>
              <a:rPr lang="en-US" sz="2800" dirty="0">
                <a:latin typeface="Menlo Regular"/>
                <a:cs typeface="Menlo Regular"/>
              </a:rPr>
              <a:t>		&lt;/section</a:t>
            </a:r>
            <a:r>
              <a:rPr lang="en-US" sz="2800" dirty="0" smtClean="0">
                <a:latin typeface="Menlo Regular"/>
                <a:cs typeface="Menlo Regular"/>
              </a:rPr>
              <a:t>&gt;</a:t>
            </a:r>
          </a:p>
          <a:p>
            <a:pPr marL="365760" lvl="1" indent="0" algn="l">
              <a:buNone/>
            </a:pPr>
            <a:r>
              <a:rPr lang="en-US" sz="2800" dirty="0">
                <a:latin typeface="Menlo Regular"/>
                <a:cs typeface="Menlo Regular"/>
              </a:rPr>
              <a:t>	</a:t>
            </a:r>
            <a:r>
              <a:rPr lang="en-US" sz="2800" dirty="0" smtClean="0">
                <a:latin typeface="Menlo Regular"/>
                <a:cs typeface="Menlo Regular"/>
              </a:rPr>
              <a:t>	&lt;</a:t>
            </a:r>
            <a:r>
              <a:rPr lang="en-US" sz="2800" dirty="0">
                <a:latin typeface="Menlo Regular"/>
                <a:cs typeface="Menlo Regular"/>
              </a:rPr>
              <a:t>section id</a:t>
            </a:r>
            <a:r>
              <a:rPr lang="en-US" sz="2800" dirty="0" smtClean="0">
                <a:latin typeface="Menlo Regular"/>
                <a:cs typeface="Menlo Regular"/>
              </a:rPr>
              <a:t>=“body”</a:t>
            </a:r>
            <a:r>
              <a:rPr lang="en-US" sz="2800" dirty="0">
                <a:latin typeface="Menlo Regular"/>
                <a:cs typeface="Menlo Regular"/>
              </a:rPr>
              <a:t>&gt;</a:t>
            </a:r>
          </a:p>
          <a:p>
            <a:pPr marL="365760" lvl="1" indent="0" algn="l">
              <a:buNone/>
            </a:pPr>
            <a:r>
              <a:rPr lang="en-US" sz="2800" dirty="0">
                <a:latin typeface="Menlo Regular"/>
                <a:cs typeface="Menlo Regular"/>
              </a:rPr>
              <a:t>		…</a:t>
            </a:r>
          </a:p>
          <a:p>
            <a:pPr marL="365760" lvl="1" indent="0" algn="l">
              <a:buNone/>
            </a:pPr>
            <a:r>
              <a:rPr lang="en-US" sz="2800" dirty="0">
                <a:latin typeface="Menlo Regular"/>
                <a:cs typeface="Menlo Regular"/>
              </a:rPr>
              <a:t>		&lt;/section</a:t>
            </a:r>
            <a:r>
              <a:rPr lang="en-US" sz="2800" dirty="0" smtClean="0">
                <a:latin typeface="Menlo Regular"/>
                <a:cs typeface="Menlo Regular"/>
              </a:rPr>
              <a:t>&gt;</a:t>
            </a:r>
            <a:endParaRPr lang="en-US" sz="2800" dirty="0">
              <a:latin typeface="Menlo Regular"/>
              <a:cs typeface="Menlo Regular"/>
            </a:endParaRPr>
          </a:p>
          <a:p>
            <a:pPr marL="365760" lvl="1" indent="0" algn="l">
              <a:buNone/>
            </a:pPr>
            <a:r>
              <a:rPr lang="en-US" sz="2800" dirty="0">
                <a:solidFill>
                  <a:srgbClr val="A37113"/>
                </a:solidFill>
                <a:latin typeface="Menlo Regular"/>
                <a:cs typeface="Menlo Regular"/>
              </a:rPr>
              <a:t>	&lt;/article&gt;</a:t>
            </a:r>
          </a:p>
          <a:p>
            <a:pPr marL="365760" lvl="1" indent="0" algn="l">
              <a:buNone/>
            </a:pPr>
            <a:r>
              <a:rPr lang="en-US" sz="2800" dirty="0">
                <a:latin typeface="Menlo Regular"/>
                <a:cs typeface="Menlo Regular"/>
              </a:rPr>
              <a:t>&lt;/body&gt;</a:t>
            </a:r>
          </a:p>
        </p:txBody>
      </p:sp>
      <p:sp>
        <p:nvSpPr>
          <p:cNvPr id="7" name="TextBox 6"/>
          <p:cNvSpPr txBox="1"/>
          <p:nvPr/>
        </p:nvSpPr>
        <p:spPr>
          <a:xfrm>
            <a:off x="6159500" y="3467100"/>
            <a:ext cx="25400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a:t>A</a:t>
            </a:r>
            <a:r>
              <a:rPr kumimoji="0" lang="en-US" sz="5000" b="0" i="0" u="none" strike="noStrike" cap="none" spc="0" normalizeH="0" baseline="0" dirty="0" smtClean="0">
                <a:ln>
                  <a:noFill/>
                </a:ln>
                <a:solidFill>
                  <a:srgbClr val="535353"/>
                </a:solidFill>
                <a:effectLst/>
                <a:uFillTx/>
                <a:latin typeface="+mn-lt"/>
                <a:ea typeface="+mn-ea"/>
                <a:cs typeface="+mn-cs"/>
                <a:sym typeface="Gill Sans Light"/>
              </a:rPr>
              <a:t>rticle</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9" name="TextBox 8"/>
          <p:cNvSpPr txBox="1"/>
          <p:nvPr/>
        </p:nvSpPr>
        <p:spPr>
          <a:xfrm>
            <a:off x="15424150" y="2260600"/>
            <a:ext cx="464185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Nested A</a:t>
            </a:r>
            <a:r>
              <a:rPr kumimoji="0" lang="en-US" sz="5000" b="0" i="0" u="none" strike="noStrike" cap="none" spc="0" normalizeH="0" baseline="0" dirty="0" smtClean="0">
                <a:ln>
                  <a:noFill/>
                </a:ln>
                <a:solidFill>
                  <a:srgbClr val="535353"/>
                </a:solidFill>
                <a:effectLst/>
                <a:uFillTx/>
                <a:latin typeface="+mn-lt"/>
                <a:ea typeface="+mn-ea"/>
                <a:cs typeface="+mn-cs"/>
                <a:sym typeface="Gill Sans Light"/>
              </a:rPr>
              <a:t>rticle</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2445523264"/>
      </p:ext>
    </p:extLst>
  </p:cSld>
  <p:clrMapOvr>
    <a:masterClrMapping/>
  </p:clrMapOvr>
  <p:transition xmlns:p14="http://schemas.microsoft.com/office/powerpoint/2010/mai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5296040"/>
            <a:ext cx="11227376" cy="6964103"/>
          </a:xfrm>
        </p:spPr>
        <p:txBody>
          <a:bodyPr>
            <a:noAutofit/>
          </a:bodyPr>
          <a:lstStyle/>
          <a:p>
            <a:pPr marL="0" indent="0" algn="ctr" eaLnBrk="1" hangingPunct="1">
              <a:buNone/>
            </a:pPr>
            <a:r>
              <a:rPr lang="en-US" sz="4400" dirty="0">
                <a:solidFill>
                  <a:schemeClr val="accent1">
                    <a:lumMod val="75000"/>
                  </a:schemeClr>
                </a:solidFill>
                <a:cs typeface="Trade Gothic Next LT Pro Lt" pitchFamily="34" charset="0"/>
              </a:rPr>
              <a:t>Exercise </a:t>
            </a:r>
            <a:r>
              <a:rPr lang="en-US" sz="4400" dirty="0" smtClean="0">
                <a:solidFill>
                  <a:schemeClr val="accent1">
                    <a:lumMod val="75000"/>
                  </a:schemeClr>
                </a:solidFill>
                <a:cs typeface="Trade Gothic Next LT Pro Lt" pitchFamily="34" charset="0"/>
              </a:rPr>
              <a:t>Unit03 - Sections</a:t>
            </a:r>
            <a:endParaRPr lang="en-US" sz="4400" dirty="0">
              <a:solidFill>
                <a:schemeClr val="accent1">
                  <a:lumMod val="75000"/>
                </a:schemeClr>
              </a:solidFill>
              <a:cs typeface="Trade Gothic Next LT Pro Lt" pitchFamily="34" charset="0"/>
            </a:endParaRPr>
          </a:p>
          <a:p>
            <a:pPr eaLnBrk="1" hangingPunct="1">
              <a:buFont typeface="Wingdings" charset="2"/>
              <a:buChar char="v"/>
            </a:pPr>
            <a:r>
              <a:rPr lang="en-US" sz="4400" b="1" dirty="0" smtClean="0">
                <a:solidFill>
                  <a:srgbClr val="51868F"/>
                </a:solidFill>
                <a:cs typeface="Trade Gothic Next LT Pro Lt" pitchFamily="34" charset="0"/>
              </a:rPr>
              <a:t>Demos/Unit03-Sections/</a:t>
            </a:r>
            <a:endParaRPr lang="en-US" sz="4400" b="1" dirty="0" smtClean="0">
              <a:solidFill>
                <a:srgbClr val="7D1102"/>
              </a:solidFill>
              <a:cs typeface="Trade Gothic Next LT Pro Lt" pitchFamily="34" charset="0"/>
            </a:endParaRPr>
          </a:p>
          <a:p>
            <a:pPr marL="0" indent="0" algn="ctr" eaLnBrk="1" hangingPunct="1">
              <a:buNone/>
            </a:pPr>
            <a:r>
              <a:rPr lang="en-US" sz="4400" b="1" dirty="0" smtClean="0">
                <a:solidFill>
                  <a:srgbClr val="7D1102"/>
                </a:solidFill>
                <a:latin typeface="+mj-lt"/>
                <a:cs typeface="Trade Gothic Next LT Pro Lt" pitchFamily="34" charset="0"/>
              </a:rPr>
              <a:t>Article and Section Tags</a:t>
            </a:r>
          </a:p>
          <a:p>
            <a:pPr marL="0" indent="0" algn="ctr" eaLnBrk="1" hangingPunct="1">
              <a:buNone/>
            </a:pPr>
            <a:r>
              <a:rPr lang="en-US" sz="4400" b="1" dirty="0" smtClean="0">
                <a:solidFill>
                  <a:srgbClr val="7D1102"/>
                </a:solidFill>
                <a:latin typeface="Consolas"/>
                <a:cs typeface="Consolas"/>
              </a:rPr>
              <a:t>02-html5-course-outline-article.html</a:t>
            </a:r>
          </a:p>
          <a:p>
            <a:pPr marL="0" indent="0" algn="ctr">
              <a:buNone/>
            </a:pPr>
            <a:r>
              <a:rPr lang="en-US" sz="4400" b="1" dirty="0" smtClean="0">
                <a:solidFill>
                  <a:srgbClr val="7D1102"/>
                </a:solidFill>
                <a:cs typeface="Trade Gothic Next LT Pro Lt" pitchFamily="34" charset="0"/>
              </a:rPr>
              <a:t>Nested Articles</a:t>
            </a:r>
            <a:endParaRPr lang="en-US" sz="4400" b="1" dirty="0">
              <a:solidFill>
                <a:srgbClr val="7D1102"/>
              </a:solidFill>
              <a:cs typeface="Trade Gothic Next LT Pro Lt" pitchFamily="34" charset="0"/>
            </a:endParaRPr>
          </a:p>
          <a:p>
            <a:pPr marL="0" indent="0" algn="ctr">
              <a:buNone/>
            </a:pPr>
            <a:r>
              <a:rPr lang="en-US" sz="4400" b="1" dirty="0" smtClean="0">
                <a:solidFill>
                  <a:srgbClr val="7D1102"/>
                </a:solidFill>
                <a:latin typeface="Consolas"/>
                <a:cs typeface="Consolas"/>
              </a:rPr>
              <a:t>03-</a:t>
            </a:r>
            <a:r>
              <a:rPr lang="en-US" sz="4400" b="1" dirty="0">
                <a:solidFill>
                  <a:srgbClr val="7D1102"/>
                </a:solidFill>
                <a:latin typeface="Consolas"/>
                <a:cs typeface="Consolas"/>
              </a:rPr>
              <a:t>html5-course-outline-</a:t>
            </a:r>
            <a:r>
              <a:rPr lang="en-US" sz="4400" b="1" dirty="0" smtClean="0">
                <a:solidFill>
                  <a:srgbClr val="7D1102"/>
                </a:solidFill>
                <a:latin typeface="Consolas"/>
                <a:cs typeface="Consolas"/>
              </a:rPr>
              <a:t>article-nested.html</a:t>
            </a:r>
            <a:endParaRPr lang="en-US" sz="4400" b="1" dirty="0">
              <a:solidFill>
                <a:srgbClr val="7D1102"/>
              </a:solidFill>
              <a:latin typeface="Consolas"/>
              <a:cs typeface="Consolas"/>
            </a:endParaRPr>
          </a:p>
          <a:p>
            <a:pPr marL="0" indent="0" algn="ctr" eaLnBrk="1" hangingPunct="1">
              <a:buNone/>
            </a:pP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1172572563"/>
      </p:ext>
    </p:extLst>
  </p:cSld>
  <p:clrMapOvr>
    <a:masterClrMapping/>
  </p:clrMapOvr>
  <p:transition xmlns:p14="http://schemas.microsoft.com/office/powerpoint/2010/mai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Block vs. inline </a:t>
            </a:r>
            <a:endParaRPr lang="en-US" dirty="0"/>
          </a:p>
        </p:txBody>
      </p:sp>
      <p:sp>
        <p:nvSpPr>
          <p:cNvPr id="3" name="Text Placeholder 2"/>
          <p:cNvSpPr>
            <a:spLocks noGrp="1"/>
          </p:cNvSpPr>
          <p:nvPr>
            <p:ph type="body" idx="1"/>
          </p:nvPr>
        </p:nvSpPr>
        <p:spPr/>
        <p:txBody>
          <a:bodyPr anchor="t">
            <a:normAutofit/>
          </a:bodyPr>
          <a:lstStyle/>
          <a:p>
            <a:pPr marL="571500" indent="-571500" algn="l">
              <a:lnSpc>
                <a:spcPct val="100000"/>
              </a:lnSpc>
              <a:buFont typeface="Arial"/>
              <a:buChar char="•"/>
            </a:pPr>
            <a:r>
              <a:rPr lang="en-US" sz="4000" dirty="0">
                <a:solidFill>
                  <a:srgbClr val="7D1102"/>
                </a:solidFill>
                <a:cs typeface="Trade Gothic Next LT Pro Lt" pitchFamily="34" charset="0"/>
              </a:rPr>
              <a:t>Browsers treat div tags as block-level elements </a:t>
            </a:r>
          </a:p>
          <a:p>
            <a:pPr marL="571500" indent="-571500" algn="l">
              <a:lnSpc>
                <a:spcPct val="100000"/>
              </a:lnSpc>
              <a:buFont typeface="Arial"/>
              <a:buChar char="•"/>
            </a:pPr>
            <a:r>
              <a:rPr lang="en-US" sz="4000" b="1" dirty="0">
                <a:solidFill>
                  <a:srgbClr val="7D1102"/>
                </a:solidFill>
                <a:cs typeface="Trade Gothic Next LT Pro Lt" pitchFamily="34" charset="0"/>
              </a:rPr>
              <a:t>W3C spec does not recommend whether HTML5 structural tags should be either block or inline </a:t>
            </a:r>
          </a:p>
          <a:p>
            <a:pPr marL="571500" indent="-571500" algn="l">
              <a:lnSpc>
                <a:spcPct val="100000"/>
              </a:lnSpc>
              <a:buFont typeface="Arial"/>
              <a:buChar char="•"/>
            </a:pPr>
            <a:r>
              <a:rPr lang="en-US" sz="4000" b="1" dirty="0">
                <a:solidFill>
                  <a:srgbClr val="7D1102"/>
                </a:solidFill>
                <a:cs typeface="Trade Gothic Next LT Pro Lt" pitchFamily="34" charset="0"/>
              </a:rPr>
              <a:t>Each browser has decided on its own interpretation </a:t>
            </a:r>
          </a:p>
          <a:p>
            <a:pPr marL="571500" indent="-571500" algn="l">
              <a:lnSpc>
                <a:spcPct val="100000"/>
              </a:lnSpc>
              <a:buFont typeface="Arial"/>
              <a:buChar char="•"/>
            </a:pPr>
            <a:r>
              <a:rPr lang="en-US" sz="4000" b="1" dirty="0">
                <a:solidFill>
                  <a:srgbClr val="7D1102"/>
                </a:solidFill>
                <a:cs typeface="Trade Gothic Next LT Pro Lt" pitchFamily="34" charset="0"/>
              </a:rPr>
              <a:t>Force consistency by manually setting all structural tags to one or the other</a:t>
            </a:r>
          </a:p>
          <a:p>
            <a:endParaRPr lang="en-US" sz="4000" dirty="0"/>
          </a:p>
        </p:txBody>
      </p:sp>
    </p:spTree>
    <p:extLst>
      <p:ext uri="{BB962C8B-B14F-4D97-AF65-F5344CB8AC3E}">
        <p14:creationId xmlns:p14="http://schemas.microsoft.com/office/powerpoint/2010/main" val="3379340772"/>
      </p:ext>
    </p:extLst>
  </p:cSld>
  <p:clrMapOvr>
    <a:masterClrMapping/>
  </p:clrMapOvr>
  <p:transition xmlns:p14="http://schemas.microsoft.com/office/powerpoint/2010/mai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331332" y="5676570"/>
            <a:ext cx="8545336" cy="2020411"/>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365760" lvl="1" indent="0" algn="l">
              <a:buNone/>
            </a:pPr>
            <a:r>
              <a:rPr lang="en-US" sz="2800" dirty="0" smtClean="0">
                <a:latin typeface="Menlo Regular"/>
                <a:cs typeface="Menlo Regular"/>
              </a:rPr>
              <a:t>header, footer, aside, section, article, </a:t>
            </a:r>
            <a:r>
              <a:rPr lang="en-US" sz="2800" dirty="0" err="1" smtClean="0">
                <a:latin typeface="Menlo Regular"/>
                <a:cs typeface="Menlo Regular"/>
              </a:rPr>
              <a:t>nav</a:t>
            </a:r>
            <a:r>
              <a:rPr lang="en-US" sz="2800" dirty="0" smtClean="0">
                <a:latin typeface="Menlo Regular"/>
                <a:cs typeface="Menlo Regular"/>
              </a:rPr>
              <a:t>, </a:t>
            </a:r>
            <a:r>
              <a:rPr lang="en-US" sz="2800" dirty="0" err="1" smtClean="0">
                <a:latin typeface="Menlo Regular"/>
                <a:cs typeface="Menlo Regular"/>
              </a:rPr>
              <a:t>hgroup</a:t>
            </a:r>
            <a:r>
              <a:rPr lang="en-US" sz="2800" dirty="0" smtClean="0">
                <a:latin typeface="Menlo Regular"/>
                <a:cs typeface="Menlo Regular"/>
              </a:rPr>
              <a:t>{</a:t>
            </a:r>
          </a:p>
          <a:p>
            <a:pPr marL="365760" lvl="1" indent="0" algn="l">
              <a:buNone/>
            </a:pPr>
            <a:r>
              <a:rPr lang="en-US" sz="2800" dirty="0" smtClean="0">
                <a:latin typeface="Menlo Regular"/>
                <a:cs typeface="Menlo Regular"/>
              </a:rPr>
              <a:t>			</a:t>
            </a:r>
            <a:r>
              <a:rPr lang="en-US" sz="2800" dirty="0" smtClean="0">
                <a:solidFill>
                  <a:schemeClr val="accent4">
                    <a:lumMod val="75000"/>
                  </a:schemeClr>
                </a:solidFill>
                <a:latin typeface="Menlo Regular"/>
                <a:cs typeface="Menlo Regular"/>
              </a:rPr>
              <a:t>display: block; </a:t>
            </a:r>
            <a:endParaRPr lang="en-US" sz="2800" dirty="0">
              <a:solidFill>
                <a:schemeClr val="accent4">
                  <a:lumMod val="75000"/>
                </a:schemeClr>
              </a:solidFill>
              <a:latin typeface="Menlo Regular"/>
              <a:cs typeface="Menlo Regular"/>
            </a:endParaRPr>
          </a:p>
          <a:p>
            <a:pPr marL="365760" lvl="1" indent="0" algn="l">
              <a:buNone/>
            </a:pPr>
            <a:r>
              <a:rPr lang="en-US" sz="2800" dirty="0" smtClean="0">
                <a:latin typeface="Menlo Regular"/>
                <a:cs typeface="Menlo Regular"/>
              </a:rPr>
              <a:t>}</a:t>
            </a:r>
            <a:endParaRPr lang="en-US" sz="2800" dirty="0">
              <a:latin typeface="Menlo Regular"/>
              <a:cs typeface="Menlo Regular"/>
            </a:endParaRPr>
          </a:p>
        </p:txBody>
      </p:sp>
      <p:pic>
        <p:nvPicPr>
          <p:cNvPr id="2" name="Picture 1"/>
          <p:cNvPicPr>
            <a:picLocks noChangeAspect="1"/>
          </p:cNvPicPr>
          <p:nvPr/>
        </p:nvPicPr>
        <p:blipFill>
          <a:blip r:embed="rId2"/>
          <a:stretch>
            <a:fillRect/>
          </a:stretch>
        </p:blipFill>
        <p:spPr>
          <a:xfrm>
            <a:off x="12192000" y="1219200"/>
            <a:ext cx="11709400" cy="11264900"/>
          </a:xfrm>
          <a:prstGeom prst="rect">
            <a:avLst/>
          </a:prstGeom>
        </p:spPr>
      </p:pic>
    </p:spTree>
    <p:extLst>
      <p:ext uri="{BB962C8B-B14F-4D97-AF65-F5344CB8AC3E}">
        <p14:creationId xmlns:p14="http://schemas.microsoft.com/office/powerpoint/2010/main" val="3344610399"/>
      </p:ext>
    </p:extLst>
  </p:cSld>
  <p:clrMapOvr>
    <a:masterClrMapping/>
  </p:clrMapOvr>
  <p:transition xmlns:p14="http://schemas.microsoft.com/office/powerpoint/2010/mai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Exercise</a:t>
            </a:r>
            <a:endParaRPr lang="en-US" sz="8000" dirty="0"/>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dirty="0" smtClean="0">
                <a:solidFill>
                  <a:schemeClr val="accent1">
                    <a:lumMod val="75000"/>
                  </a:schemeClr>
                </a:solidFill>
                <a:cs typeface="Trade Gothic Next LT Pro Lt" pitchFamily="34" charset="0"/>
              </a:rPr>
              <a:t>b. Section and Article Tags</a:t>
            </a:r>
            <a:endParaRPr lang="en-US" sz="4400" dirty="0">
              <a:solidFill>
                <a:schemeClr val="accent1">
                  <a:lumMod val="75000"/>
                </a:schemeClr>
              </a:solidFill>
              <a:cs typeface="Trade Gothic Next LT Pro Lt" pitchFamily="34" charset="0"/>
            </a:endParaRPr>
          </a:p>
          <a:p>
            <a:pPr eaLnBrk="1" hangingPunct="1">
              <a:buFont typeface="Wingdings" charset="2"/>
              <a:buChar char="v"/>
            </a:pPr>
            <a:r>
              <a:rPr lang="en-US" sz="4400" b="1" dirty="0" smtClean="0">
                <a:solidFill>
                  <a:srgbClr val="51868F"/>
                </a:solidFill>
                <a:cs typeface="Trade Gothic Next LT Pro Lt" pitchFamily="34" charset="0"/>
              </a:rPr>
              <a:t>Exercises/Unit03-Sections/</a:t>
            </a:r>
            <a:endParaRPr lang="en-US" sz="4400" b="1" dirty="0" smtClean="0">
              <a:solidFill>
                <a:srgbClr val="7D1102"/>
              </a:solidFill>
              <a:cs typeface="Trade Gothic Next LT Pro Lt" pitchFamily="34" charset="0"/>
            </a:endParaRPr>
          </a:p>
          <a:p>
            <a:pPr marL="0" indent="0" algn="ctr" eaLnBrk="1" hangingPunct="1">
              <a:buNone/>
            </a:pPr>
            <a:r>
              <a:rPr lang="en-US" sz="4400" b="1" dirty="0" smtClean="0">
                <a:solidFill>
                  <a:srgbClr val="7D1102"/>
                </a:solidFill>
                <a:latin typeface="+mj-lt"/>
                <a:cs typeface="Trade Gothic Next LT Pro Lt" pitchFamily="34" charset="0"/>
              </a:rPr>
              <a:t>Section Tags</a:t>
            </a:r>
          </a:p>
          <a:p>
            <a:pPr marL="0" indent="0" algn="ctr" eaLnBrk="1" hangingPunct="1">
              <a:buNone/>
            </a:pPr>
            <a:r>
              <a:rPr lang="en-US" sz="4400" b="1" dirty="0" smtClean="0">
                <a:solidFill>
                  <a:srgbClr val="7D1102"/>
                </a:solidFill>
                <a:latin typeface="Consolas"/>
                <a:cs typeface="Consolas"/>
              </a:rPr>
              <a:t>02-html5-layout.html</a:t>
            </a:r>
          </a:p>
          <a:p>
            <a:pPr marL="0" indent="0" algn="ctr" eaLnBrk="1" hangingPunct="1">
              <a:buNone/>
            </a:pP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970694476"/>
      </p:ext>
    </p:extLst>
  </p:cSld>
  <p:clrMapOvr>
    <a:masterClrMapping/>
  </p:clrMapOvr>
  <p:transition xmlns:p14="http://schemas.microsoft.com/office/powerpoint/2010/mai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Outlining</a:t>
            </a:r>
            <a:endParaRPr lang="en-US" sz="8000" dirty="0"/>
          </a:p>
        </p:txBody>
      </p:sp>
      <p:sp>
        <p:nvSpPr>
          <p:cNvPr id="8" name="Rectangle 3"/>
          <p:cNvSpPr txBox="1">
            <a:spLocks noChangeArrowheads="1"/>
          </p:cNvSpPr>
          <p:nvPr/>
        </p:nvSpPr>
        <p:spPr>
          <a:xfrm>
            <a:off x="1534967" y="9005454"/>
            <a:ext cx="10659919" cy="401781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dirty="0" smtClean="0">
                <a:solidFill>
                  <a:srgbClr val="7D1102"/>
                </a:solidFill>
                <a:cs typeface="Trade Gothic Next LT Pro Lt" pitchFamily="34" charset="0"/>
              </a:rPr>
              <a:t>HTML5 describes algorithm to determine an outline of a page </a:t>
            </a:r>
          </a:p>
          <a:p>
            <a:pPr lvl="1" algn="l">
              <a:lnSpc>
                <a:spcPct val="100000"/>
              </a:lnSpc>
              <a:buFont typeface="Courier New"/>
              <a:buChar char="o"/>
            </a:pPr>
            <a:r>
              <a:rPr lang="en-US" sz="4000" dirty="0" smtClean="0">
                <a:solidFill>
                  <a:srgbClr val="434746"/>
                </a:solidFill>
                <a:cs typeface="Trade Gothic Next LT Pro Lt" pitchFamily="34" charset="0"/>
              </a:rPr>
              <a:t>gives hints to browsers and screen readers how to present data more logically </a:t>
            </a:r>
          </a:p>
          <a:p>
            <a:pPr lvl="1" algn="l">
              <a:lnSpc>
                <a:spcPct val="100000"/>
              </a:lnSpc>
              <a:buFont typeface="Courier New"/>
              <a:buChar char="o"/>
            </a:pPr>
            <a:r>
              <a:rPr lang="en-US" sz="4000" dirty="0" smtClean="0">
                <a:solidFill>
                  <a:srgbClr val="434746"/>
                </a:solidFill>
                <a:cs typeface="Trade Gothic Next LT Pro Lt" pitchFamily="34" charset="0"/>
              </a:rPr>
              <a:t>easier to syndicate portions of a page’s content in a structured way</a:t>
            </a:r>
          </a:p>
          <a:p>
            <a:pPr lvl="1" algn="l">
              <a:lnSpc>
                <a:spcPct val="100000"/>
              </a:lnSpc>
              <a:buFont typeface="Courier New"/>
              <a:buChar char="o"/>
            </a:pPr>
            <a:r>
              <a:rPr lang="en-US" sz="4000" dirty="0" smtClean="0">
                <a:solidFill>
                  <a:srgbClr val="434746"/>
                </a:solidFill>
                <a:cs typeface="Trade Gothic Next LT Pro Lt" pitchFamily="34" charset="0"/>
              </a:rPr>
              <a:t>allows authors to create pages with a number of heading levels </a:t>
            </a:r>
            <a:endParaRPr lang="en-US" sz="4000" dirty="0">
              <a:solidFill>
                <a:srgbClr val="434746"/>
              </a:solidFill>
              <a:cs typeface="Trade Gothic Next LT Pro Lt" pitchFamily="34" charset="0"/>
            </a:endParaRPr>
          </a:p>
          <a:p>
            <a:pPr marL="736600" lvl="1" indent="0" algn="l">
              <a:lnSpc>
                <a:spcPct val="100000"/>
              </a:lnSpc>
              <a:buNone/>
            </a:pPr>
            <a:endParaRPr lang="en-US" sz="4000" dirty="0">
              <a:solidFill>
                <a:schemeClr val="tx1"/>
              </a:solidFill>
              <a:cs typeface="Trade Gothic Next LT Pro Lt" pitchFamily="34" charset="0"/>
            </a:endParaRPr>
          </a:p>
          <a:p>
            <a:pPr algn="l" eaLnBrk="1" hangingPunct="1">
              <a:lnSpc>
                <a:spcPct val="100000"/>
              </a:lnSpc>
            </a:pPr>
            <a:endParaRPr lang="en-US" sz="4000" i="1" dirty="0">
              <a:cs typeface="Trade Gothic Next LT Pro Lt" pitchFamily="34" charset="0"/>
            </a:endParaRPr>
          </a:p>
          <a:p>
            <a:pPr algn="l" eaLnBrk="1" hangingPunct="1">
              <a:lnSpc>
                <a:spcPct val="100000"/>
              </a:lnSpc>
            </a:pPr>
            <a:endParaRPr lang="en-US" sz="4000" dirty="0">
              <a:cs typeface="Trade Gothic Next LT Pro Lt" pitchFamily="34" charset="0"/>
            </a:endParaRPr>
          </a:p>
          <a:p>
            <a:pPr lvl="3" algn="l">
              <a:lnSpc>
                <a:spcPct val="100000"/>
              </a:lnSpc>
              <a:spcBef>
                <a:spcPts val="600"/>
              </a:spcBef>
            </a:pPr>
            <a:endParaRPr lang="en-US" sz="4000" dirty="0">
              <a:cs typeface="Trade Gothic Next LT Pro Lt" pitchFamily="34" charset="0"/>
            </a:endParaRPr>
          </a:p>
          <a:p>
            <a:pPr marL="736600" lvl="1" indent="0" algn="l" eaLnBrk="1" hangingPunct="1">
              <a:lnSpc>
                <a:spcPct val="100000"/>
              </a:lnSpc>
              <a:spcBef>
                <a:spcPts val="600"/>
              </a:spcBef>
              <a:buNone/>
            </a:pPr>
            <a:endParaRPr lang="en-US" sz="4000" dirty="0" smtClean="0">
              <a:cs typeface="Trade Gothic Next LT Pro Lt" pitchFamily="34" charset="0"/>
            </a:endParaRPr>
          </a:p>
          <a:p>
            <a:pPr marL="736600" lvl="1" indent="0" algn="l" eaLnBrk="1" hangingPunct="1">
              <a:lnSpc>
                <a:spcPct val="100000"/>
              </a:lnSpc>
              <a:spcBef>
                <a:spcPts val="600"/>
              </a:spcBef>
              <a:buNone/>
            </a:pPr>
            <a:endParaRPr lang="en-US" sz="4000" dirty="0">
              <a:cs typeface="Trade Gothic Next LT Pro Lt" pitchFamily="34" charset="0"/>
            </a:endParaRPr>
          </a:p>
          <a:p>
            <a:pPr lvl="1" algn="l" eaLnBrk="1" hangingPunct="1">
              <a:lnSpc>
                <a:spcPct val="100000"/>
              </a:lnSpc>
            </a:pPr>
            <a:endParaRPr lang="en-US" sz="4000" dirty="0">
              <a:cs typeface="Trade Gothic Next LT Pro Lt" pitchFamily="34" charset="0"/>
            </a:endParaRPr>
          </a:p>
        </p:txBody>
      </p:sp>
      <p:sp>
        <p:nvSpPr>
          <p:cNvPr id="4" name="Rectangle 3"/>
          <p:cNvSpPr txBox="1">
            <a:spLocks noChangeArrowheads="1"/>
          </p:cNvSpPr>
          <p:nvPr/>
        </p:nvSpPr>
        <p:spPr>
          <a:xfrm>
            <a:off x="13268036" y="3417454"/>
            <a:ext cx="9915237" cy="9605819"/>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100000"/>
              </a:lnSpc>
            </a:pPr>
            <a:r>
              <a:rPr lang="en-US" sz="4000" dirty="0" smtClean="0">
                <a:solidFill>
                  <a:srgbClr val="7D1102"/>
                </a:solidFill>
                <a:cs typeface="Trade Gothic Next LT Pro Lt" pitchFamily="34" charset="0"/>
              </a:rPr>
              <a:t>This is accomplished with sectioning </a:t>
            </a:r>
          </a:p>
          <a:p>
            <a:pPr algn="l" eaLnBrk="1" hangingPunct="1">
              <a:lnSpc>
                <a:spcPct val="100000"/>
              </a:lnSpc>
            </a:pPr>
            <a:r>
              <a:rPr lang="en-US" sz="4000" dirty="0" smtClean="0">
                <a:solidFill>
                  <a:srgbClr val="7D1102"/>
                </a:solidFill>
                <a:cs typeface="Trade Gothic Next LT Pro Lt" pitchFamily="34" charset="0"/>
              </a:rPr>
              <a:t>Sectioning is generated by splitting the DOM tree into three groups </a:t>
            </a:r>
          </a:p>
          <a:p>
            <a:pPr lvl="1" algn="l">
              <a:lnSpc>
                <a:spcPct val="100000"/>
              </a:lnSpc>
              <a:buFont typeface="Courier New"/>
              <a:buChar char="o"/>
            </a:pPr>
            <a:r>
              <a:rPr lang="en-US" sz="4000" dirty="0" smtClean="0">
                <a:solidFill>
                  <a:srgbClr val="434746"/>
                </a:solidFill>
                <a:cs typeface="Trade Gothic Next LT Pro Lt" pitchFamily="34" charset="0"/>
              </a:rPr>
              <a:t>sectioning roots</a:t>
            </a:r>
          </a:p>
          <a:p>
            <a:pPr lvl="1" algn="l">
              <a:lnSpc>
                <a:spcPct val="100000"/>
              </a:lnSpc>
              <a:buFont typeface="Courier New"/>
              <a:buChar char="o"/>
            </a:pPr>
            <a:r>
              <a:rPr lang="en-US" sz="4000" dirty="0" smtClean="0">
                <a:solidFill>
                  <a:srgbClr val="434746"/>
                </a:solidFill>
                <a:cs typeface="Trade Gothic Next LT Pro Lt" pitchFamily="34" charset="0"/>
              </a:rPr>
              <a:t>sectioning content</a:t>
            </a:r>
          </a:p>
          <a:p>
            <a:pPr lvl="1" algn="l">
              <a:lnSpc>
                <a:spcPct val="100000"/>
              </a:lnSpc>
              <a:buFont typeface="Courier New"/>
              <a:buChar char="o"/>
            </a:pPr>
            <a:r>
              <a:rPr lang="en-US" sz="4000" dirty="0" smtClean="0">
                <a:solidFill>
                  <a:srgbClr val="434746"/>
                </a:solidFill>
                <a:cs typeface="Trade Gothic Next LT Pro Lt" pitchFamily="34" charset="0"/>
              </a:rPr>
              <a:t>heading content </a:t>
            </a:r>
            <a:endParaRPr lang="en-US" sz="4000" dirty="0">
              <a:solidFill>
                <a:srgbClr val="434746"/>
              </a:solidFill>
              <a:cs typeface="Trade Gothic Next LT Pro Lt" pitchFamily="34" charset="0"/>
            </a:endParaRPr>
          </a:p>
          <a:p>
            <a:pPr marL="736600" lvl="1" indent="0" algn="l">
              <a:lnSpc>
                <a:spcPct val="100000"/>
              </a:lnSpc>
              <a:buNone/>
            </a:pPr>
            <a:endParaRPr lang="en-US" sz="4000" dirty="0">
              <a:solidFill>
                <a:schemeClr val="tx1"/>
              </a:solidFill>
              <a:cs typeface="Trade Gothic Next LT Pro Lt" pitchFamily="34" charset="0"/>
            </a:endParaRPr>
          </a:p>
          <a:p>
            <a:pPr algn="l" eaLnBrk="1" hangingPunct="1">
              <a:lnSpc>
                <a:spcPct val="100000"/>
              </a:lnSpc>
            </a:pPr>
            <a:endParaRPr lang="en-US" sz="4000" i="1" dirty="0">
              <a:cs typeface="Trade Gothic Next LT Pro Lt" pitchFamily="34" charset="0"/>
            </a:endParaRPr>
          </a:p>
          <a:p>
            <a:pPr algn="l" eaLnBrk="1" hangingPunct="1">
              <a:lnSpc>
                <a:spcPct val="100000"/>
              </a:lnSpc>
            </a:pPr>
            <a:endParaRPr lang="en-US" sz="4000" dirty="0">
              <a:cs typeface="Trade Gothic Next LT Pro Lt" pitchFamily="34" charset="0"/>
            </a:endParaRPr>
          </a:p>
          <a:p>
            <a:pPr lvl="3" algn="l">
              <a:lnSpc>
                <a:spcPct val="100000"/>
              </a:lnSpc>
              <a:spcBef>
                <a:spcPts val="600"/>
              </a:spcBef>
            </a:pPr>
            <a:endParaRPr lang="en-US" sz="4000" dirty="0">
              <a:cs typeface="Trade Gothic Next LT Pro Lt" pitchFamily="34" charset="0"/>
            </a:endParaRPr>
          </a:p>
          <a:p>
            <a:pPr marL="736600" lvl="1" indent="0" algn="l" eaLnBrk="1" hangingPunct="1">
              <a:lnSpc>
                <a:spcPct val="100000"/>
              </a:lnSpc>
              <a:spcBef>
                <a:spcPts val="600"/>
              </a:spcBef>
              <a:buNone/>
            </a:pPr>
            <a:endParaRPr lang="en-US" sz="4000" dirty="0" smtClean="0">
              <a:cs typeface="Trade Gothic Next LT Pro Lt" pitchFamily="34" charset="0"/>
            </a:endParaRPr>
          </a:p>
          <a:p>
            <a:pPr marL="736600" lvl="1" indent="0" algn="l" eaLnBrk="1" hangingPunct="1">
              <a:lnSpc>
                <a:spcPct val="100000"/>
              </a:lnSpc>
              <a:spcBef>
                <a:spcPts val="600"/>
              </a:spcBef>
              <a:buNone/>
            </a:pPr>
            <a:endParaRPr lang="en-US" sz="4000" dirty="0">
              <a:cs typeface="Trade Gothic Next LT Pro Lt" pitchFamily="34" charset="0"/>
            </a:endParaRPr>
          </a:p>
          <a:p>
            <a:pPr lvl="1" algn="l" eaLnBrk="1" hangingPunct="1">
              <a:lnSpc>
                <a:spcPct val="100000"/>
              </a:lnSpc>
            </a:pPr>
            <a:endParaRPr lang="en-US" sz="4000" dirty="0">
              <a:cs typeface="Trade Gothic Next LT Pro Lt" pitchFamily="34" charset="0"/>
            </a:endParaRPr>
          </a:p>
        </p:txBody>
      </p:sp>
    </p:spTree>
    <p:extLst>
      <p:ext uri="{BB962C8B-B14F-4D97-AF65-F5344CB8AC3E}">
        <p14:creationId xmlns:p14="http://schemas.microsoft.com/office/powerpoint/2010/main" val="113555410"/>
      </p:ext>
    </p:extLst>
  </p:cSld>
  <p:clrMapOvr>
    <a:masterClrMapping/>
  </p:clrMapOvr>
  <p:transition xmlns:p14="http://schemas.microsoft.com/office/powerpoint/2010/mai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b="1" dirty="0" smtClean="0">
                <a:solidFill>
                  <a:srgbClr val="51868F"/>
                </a:solidFill>
                <a:cs typeface="Trade Gothic Next LT Pro Lt" pitchFamily="34" charset="0"/>
              </a:rPr>
              <a:t>Demos/Unit03-Sections/</a:t>
            </a:r>
            <a:endParaRPr lang="en-US" sz="4400" b="1" dirty="0" smtClean="0">
              <a:solidFill>
                <a:srgbClr val="7D1102"/>
              </a:solidFill>
              <a:cs typeface="Trade Gothic Next LT Pro Lt" pitchFamily="34" charset="0"/>
            </a:endParaRPr>
          </a:p>
          <a:p>
            <a:pPr marL="0" indent="0" algn="ctr" eaLnBrk="1" hangingPunct="1">
              <a:buNone/>
            </a:pPr>
            <a:r>
              <a:rPr lang="en-US" sz="4400" b="1" dirty="0" smtClean="0">
                <a:solidFill>
                  <a:srgbClr val="7D1102"/>
                </a:solidFill>
                <a:latin typeface="+mj-lt"/>
                <a:cs typeface="Trade Gothic Next LT Pro Lt" pitchFamily="34" charset="0"/>
              </a:rPr>
              <a:t>Structural Tags </a:t>
            </a:r>
          </a:p>
          <a:p>
            <a:pPr marL="0" indent="0" algn="ctr" eaLnBrk="1" hangingPunct="1">
              <a:buNone/>
            </a:pPr>
            <a:r>
              <a:rPr lang="en-US" sz="4400" b="1" dirty="0" smtClean="0">
                <a:solidFill>
                  <a:srgbClr val="7D1102"/>
                </a:solidFill>
                <a:latin typeface="Consolas"/>
                <a:cs typeface="Consolas"/>
              </a:rPr>
              <a:t>04-html5-structural-tags.html</a:t>
            </a: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898592142"/>
      </p:ext>
    </p:extLst>
  </p:cSld>
  <p:clrMapOvr>
    <a:masterClrMapping/>
  </p:clrMapOvr>
  <p:transition xmlns:p14="http://schemas.microsoft.com/office/powerpoint/2010/mai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581149" y="8820726"/>
            <a:ext cx="21625215" cy="401781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Sectioning roots are elements that have their own outline</a:t>
            </a:r>
          </a:p>
          <a:p>
            <a:pPr lvl="1" algn="l" eaLnBrk="1" hangingPunct="1">
              <a:lnSpc>
                <a:spcPct val="50000"/>
              </a:lnSpc>
            </a:pPr>
            <a:r>
              <a:rPr lang="en-US" sz="4000" dirty="0">
                <a:latin typeface="Consolas" pitchFamily="49" charset="0"/>
                <a:cs typeface="Trade Gothic Next LT Pro Lt" pitchFamily="34" charset="0"/>
              </a:rPr>
              <a:t>body</a:t>
            </a:r>
          </a:p>
          <a:p>
            <a:pPr lvl="1" algn="l" eaLnBrk="1" hangingPunct="1">
              <a:lnSpc>
                <a:spcPct val="50000"/>
              </a:lnSpc>
            </a:pPr>
            <a:r>
              <a:rPr lang="en-US" sz="4000" dirty="0" err="1">
                <a:latin typeface="Consolas" pitchFamily="49" charset="0"/>
                <a:cs typeface="Trade Gothic Next LT Pro Lt" pitchFamily="34" charset="0"/>
              </a:rPr>
              <a:t>blockquote</a:t>
            </a:r>
            <a:endParaRPr lang="en-US" sz="4000" dirty="0">
              <a:latin typeface="Consolas" pitchFamily="49" charset="0"/>
              <a:cs typeface="Trade Gothic Next LT Pro Lt" pitchFamily="34" charset="0"/>
            </a:endParaRPr>
          </a:p>
          <a:p>
            <a:pPr lvl="1" algn="l" eaLnBrk="1" hangingPunct="1">
              <a:lnSpc>
                <a:spcPct val="50000"/>
              </a:lnSpc>
            </a:pPr>
            <a:r>
              <a:rPr lang="en-US" sz="4000" dirty="0">
                <a:latin typeface="Consolas" pitchFamily="49" charset="0"/>
                <a:cs typeface="Trade Gothic Next LT Pro Lt" pitchFamily="34" charset="0"/>
              </a:rPr>
              <a:t>td</a:t>
            </a:r>
          </a:p>
          <a:p>
            <a:pPr lvl="1" algn="l" eaLnBrk="1" hangingPunct="1">
              <a:lnSpc>
                <a:spcPct val="50000"/>
              </a:lnSpc>
            </a:pPr>
            <a:r>
              <a:rPr lang="en-US" sz="4000" dirty="0">
                <a:latin typeface="Consolas" pitchFamily="49" charset="0"/>
                <a:cs typeface="Trade Gothic Next LT Pro Lt" pitchFamily="34" charset="0"/>
              </a:rPr>
              <a:t>details</a:t>
            </a:r>
          </a:p>
          <a:p>
            <a:pPr lvl="1" algn="l" eaLnBrk="1" hangingPunct="1">
              <a:lnSpc>
                <a:spcPct val="50000"/>
              </a:lnSpc>
            </a:pPr>
            <a:r>
              <a:rPr lang="en-US" sz="4000" dirty="0" err="1">
                <a:latin typeface="Consolas" pitchFamily="49" charset="0"/>
                <a:cs typeface="Trade Gothic Next LT Pro Lt" pitchFamily="34" charset="0"/>
              </a:rPr>
              <a:t>fieldset</a:t>
            </a:r>
            <a:endParaRPr lang="en-US" sz="4000" dirty="0">
              <a:latin typeface="Consolas" pitchFamily="49" charset="0"/>
              <a:cs typeface="Trade Gothic Next LT Pro Lt" pitchFamily="34" charset="0"/>
            </a:endParaRPr>
          </a:p>
          <a:p>
            <a:pPr lvl="1" algn="l" eaLnBrk="1" hangingPunct="1">
              <a:lnSpc>
                <a:spcPct val="50000"/>
              </a:lnSpc>
            </a:pPr>
            <a:r>
              <a:rPr lang="en-US" sz="4000" dirty="0" smtClean="0">
                <a:latin typeface="Consolas" pitchFamily="49" charset="0"/>
                <a:cs typeface="Trade Gothic Next LT Pro Lt" pitchFamily="34" charset="0"/>
              </a:rPr>
              <a:t>figure</a:t>
            </a:r>
          </a:p>
          <a:p>
            <a:pPr algn="l">
              <a:lnSpc>
                <a:spcPct val="50000"/>
              </a:lnSpc>
            </a:pPr>
            <a:r>
              <a:rPr lang="en-US" sz="4000" dirty="0" smtClean="0">
                <a:solidFill>
                  <a:srgbClr val="7D1102"/>
                </a:solidFill>
                <a:cs typeface="Trade Gothic Next LT Pro Lt" pitchFamily="34" charset="0"/>
              </a:rPr>
              <a:t>We will be usually the most concerned with the outline of the body element</a:t>
            </a:r>
            <a:endParaRPr lang="en-US" sz="4000" dirty="0">
              <a:solidFill>
                <a:srgbClr val="7D1102"/>
              </a:solidFill>
              <a:cs typeface="Trade Gothic Next LT Pro Lt" pitchFamily="34" charset="0"/>
            </a:endParaRPr>
          </a:p>
          <a:p>
            <a:pPr lvl="1" algn="l" eaLnBrk="1" hangingPunct="1">
              <a:lnSpc>
                <a:spcPct val="50000"/>
              </a:lnSpc>
            </a:pPr>
            <a:endParaRPr lang="en-US" sz="4000" dirty="0">
              <a:solidFill>
                <a:schemeClr val="tx1"/>
              </a:solidFill>
              <a:cs typeface="Trade Gothic Next LT Pro Lt" pitchFamily="34" charset="0"/>
            </a:endParaRPr>
          </a:p>
          <a:p>
            <a:pPr algn="l" eaLnBrk="1" hangingPunct="1">
              <a:lnSpc>
                <a:spcPct val="80000"/>
              </a:lnSpc>
            </a:pPr>
            <a:endParaRPr lang="en-US" sz="4000" i="1" dirty="0">
              <a:cs typeface="Trade Gothic Next LT Pro Lt" pitchFamily="34" charset="0"/>
            </a:endParaRPr>
          </a:p>
          <a:p>
            <a:pPr algn="l" eaLnBrk="1" hangingPunct="1">
              <a:lnSpc>
                <a:spcPct val="80000"/>
              </a:lnSpc>
            </a:pPr>
            <a:endParaRPr lang="en-US" sz="4000" dirty="0">
              <a:cs typeface="Trade Gothic Next LT Pro Lt" pitchFamily="34" charset="0"/>
            </a:endParaRPr>
          </a:p>
          <a:p>
            <a:pPr lvl="3" algn="l">
              <a:lnSpc>
                <a:spcPct val="80000"/>
              </a:lnSpc>
              <a:spcBef>
                <a:spcPts val="600"/>
              </a:spcBef>
            </a:pPr>
            <a:endParaRPr lang="en-US" sz="4000" dirty="0">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
        <p:nvSpPr>
          <p:cNvPr id="4" name="Title 3"/>
          <p:cNvSpPr>
            <a:spLocks noGrp="1"/>
          </p:cNvSpPr>
          <p:nvPr>
            <p:ph type="title"/>
          </p:nvPr>
        </p:nvSpPr>
        <p:spPr/>
        <p:txBody>
          <a:bodyPr/>
          <a:lstStyle/>
          <a:p>
            <a:r>
              <a:rPr lang="en-US" dirty="0" smtClean="0"/>
              <a:t>Sectioning roots </a:t>
            </a:r>
            <a:endParaRPr lang="en-US" dirty="0"/>
          </a:p>
        </p:txBody>
      </p:sp>
    </p:spTree>
    <p:extLst>
      <p:ext uri="{BB962C8B-B14F-4D97-AF65-F5344CB8AC3E}">
        <p14:creationId xmlns:p14="http://schemas.microsoft.com/office/powerpoint/2010/main" val="251036435"/>
      </p:ext>
    </p:extLst>
  </p:cSld>
  <p:clrMapOvr>
    <a:masterClrMapping/>
  </p:clrMapOvr>
  <p:transition xmlns:p14="http://schemas.microsoft.com/office/powerpoint/2010/mai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Sectioning Content</a:t>
            </a:r>
            <a:endParaRPr lang="en-US" dirty="0"/>
          </a:p>
        </p:txBody>
      </p:sp>
      <p:sp>
        <p:nvSpPr>
          <p:cNvPr id="3" name="Text Placeholder 2"/>
          <p:cNvSpPr>
            <a:spLocks noGrp="1"/>
          </p:cNvSpPr>
          <p:nvPr>
            <p:ph type="body" idx="1"/>
          </p:nvPr>
        </p:nvSpPr>
        <p:spPr>
          <a:xfrm>
            <a:off x="1177636" y="3599873"/>
            <a:ext cx="22035077" cy="8864600"/>
          </a:xfrm>
        </p:spPr>
        <p:txBody>
          <a:bodyPr/>
          <a:lstStyle/>
          <a:p>
            <a:pPr algn="l" eaLnBrk="1" hangingPunct="1">
              <a:lnSpc>
                <a:spcPct val="100000"/>
              </a:lnSpc>
            </a:pPr>
            <a:r>
              <a:rPr lang="en-US" sz="4000" dirty="0">
                <a:solidFill>
                  <a:srgbClr val="7D1102"/>
                </a:solidFill>
                <a:cs typeface="Trade Gothic Next LT Pro Lt" pitchFamily="34" charset="0"/>
              </a:rPr>
              <a:t>Sectioning content is defined by elements that can have their own headers and footers </a:t>
            </a:r>
          </a:p>
          <a:p>
            <a:pPr lvl="1" algn="l" eaLnBrk="1" hangingPunct="1">
              <a:lnSpc>
                <a:spcPct val="100000"/>
              </a:lnSpc>
            </a:pPr>
            <a:r>
              <a:rPr lang="en-US" sz="4000" dirty="0">
                <a:latin typeface="Consolas" pitchFamily="49" charset="0"/>
                <a:cs typeface="Trade Gothic Next LT Pro Lt" pitchFamily="34" charset="0"/>
              </a:rPr>
              <a:t>section</a:t>
            </a:r>
          </a:p>
          <a:p>
            <a:pPr lvl="1" algn="l" eaLnBrk="1" hangingPunct="1">
              <a:lnSpc>
                <a:spcPct val="100000"/>
              </a:lnSpc>
            </a:pPr>
            <a:r>
              <a:rPr lang="en-US" sz="4000" dirty="0">
                <a:latin typeface="Consolas" pitchFamily="49" charset="0"/>
                <a:cs typeface="Trade Gothic Next LT Pro Lt" pitchFamily="34" charset="0"/>
              </a:rPr>
              <a:t>article</a:t>
            </a:r>
          </a:p>
          <a:p>
            <a:pPr lvl="1" algn="l" eaLnBrk="1" hangingPunct="1">
              <a:lnSpc>
                <a:spcPct val="100000"/>
              </a:lnSpc>
            </a:pPr>
            <a:r>
              <a:rPr lang="en-US" sz="4000" dirty="0">
                <a:latin typeface="Consolas" pitchFamily="49" charset="0"/>
                <a:cs typeface="Trade Gothic Next LT Pro Lt" pitchFamily="34" charset="0"/>
              </a:rPr>
              <a:t>aside</a:t>
            </a:r>
          </a:p>
          <a:p>
            <a:pPr lvl="1" algn="l" eaLnBrk="1" hangingPunct="1">
              <a:lnSpc>
                <a:spcPct val="100000"/>
              </a:lnSpc>
            </a:pPr>
            <a:r>
              <a:rPr lang="en-US" sz="4000" dirty="0" err="1">
                <a:latin typeface="Consolas" pitchFamily="49" charset="0"/>
                <a:cs typeface="Trade Gothic Next LT Pro Lt" pitchFamily="34" charset="0"/>
              </a:rPr>
              <a:t>nav</a:t>
            </a:r>
            <a:endParaRPr lang="en-US" sz="4000" dirty="0">
              <a:latin typeface="Consolas" pitchFamily="49" charset="0"/>
              <a:cs typeface="Trade Gothic Next LT Pro Lt" pitchFamily="34" charset="0"/>
            </a:endParaRPr>
          </a:p>
          <a:p>
            <a:pPr algn="l">
              <a:lnSpc>
                <a:spcPct val="100000"/>
              </a:lnSpc>
            </a:pPr>
            <a:r>
              <a:rPr lang="en-US" sz="4000" dirty="0">
                <a:solidFill>
                  <a:srgbClr val="7D1102"/>
                </a:solidFill>
                <a:cs typeface="Trade Gothic Next LT Pro Lt" pitchFamily="34" charset="0"/>
              </a:rPr>
              <a:t>Sectioning content generates an outline that is appended to its parents outline </a:t>
            </a:r>
          </a:p>
          <a:p>
            <a:endParaRPr lang="en-US" dirty="0"/>
          </a:p>
        </p:txBody>
      </p:sp>
    </p:spTree>
    <p:extLst>
      <p:ext uri="{BB962C8B-B14F-4D97-AF65-F5344CB8AC3E}">
        <p14:creationId xmlns:p14="http://schemas.microsoft.com/office/powerpoint/2010/main" val="397462539"/>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Prerequisites</a:t>
            </a:r>
            <a:endParaRPr lang="en-US" dirty="0"/>
          </a:p>
        </p:txBody>
      </p:sp>
      <p:sp>
        <p:nvSpPr>
          <p:cNvPr id="6" name="Rectangle 3"/>
          <p:cNvSpPr>
            <a:spLocks noGrp="1" noChangeArrowheads="1"/>
          </p:cNvSpPr>
          <p:nvPr>
            <p:ph type="body" idx="1"/>
          </p:nvPr>
        </p:nvSpPr>
        <p:spPr>
          <a:xfrm>
            <a:off x="1916545" y="3447473"/>
            <a:ext cx="20574001" cy="8633691"/>
          </a:xfrm>
        </p:spPr>
        <p:txBody>
          <a:bodyPr>
            <a:noAutofit/>
          </a:bodyPr>
          <a:lstStyle/>
          <a:p>
            <a:pPr eaLnBrk="1" hangingPunct="1">
              <a:lnSpc>
                <a:spcPct val="50000"/>
              </a:lnSpc>
            </a:pPr>
            <a:r>
              <a:rPr lang="en-US" sz="4000" dirty="0">
                <a:solidFill>
                  <a:srgbClr val="7D1102"/>
                </a:solidFill>
                <a:cs typeface="Trade Gothic Next LT Pro Lt" pitchFamily="34" charset="0"/>
              </a:rPr>
              <a:t>Experience with Windows, OS X or Linux operating systems</a:t>
            </a:r>
          </a:p>
          <a:p>
            <a:pPr eaLnBrk="1" hangingPunct="1">
              <a:lnSpc>
                <a:spcPct val="50000"/>
              </a:lnSpc>
            </a:pPr>
            <a:r>
              <a:rPr lang="en-US" sz="4000" dirty="0">
                <a:solidFill>
                  <a:srgbClr val="7D1102"/>
                </a:solidFill>
                <a:cs typeface="Trade Gothic Next LT Pro Lt" pitchFamily="34" charset="0"/>
              </a:rPr>
              <a:t>Prior experience with:</a:t>
            </a:r>
          </a:p>
          <a:p>
            <a:pPr lvl="6">
              <a:lnSpc>
                <a:spcPct val="50000"/>
              </a:lnSpc>
              <a:buFont typeface="Courier New"/>
              <a:buChar char="o"/>
            </a:pPr>
            <a:r>
              <a:rPr lang="en-US" sz="4000" dirty="0" smtClean="0">
                <a:cs typeface="Trade Gothic Next LT Pro Lt" pitchFamily="34" charset="0"/>
              </a:rPr>
              <a:t>HTML 4.0</a:t>
            </a:r>
          </a:p>
          <a:p>
            <a:pPr lvl="6">
              <a:lnSpc>
                <a:spcPct val="50000"/>
              </a:lnSpc>
              <a:buFont typeface="Courier New"/>
              <a:buChar char="o"/>
            </a:pPr>
            <a:r>
              <a:rPr lang="en-US" sz="4000" dirty="0" smtClean="0">
                <a:cs typeface="Trade Gothic Next LT Pro Lt" pitchFamily="34" charset="0"/>
              </a:rPr>
              <a:t>XHTML</a:t>
            </a:r>
          </a:p>
          <a:p>
            <a:pPr algn="l" eaLnBrk="1" hangingPunct="1">
              <a:lnSpc>
                <a:spcPct val="50000"/>
              </a:lnSpc>
            </a:pPr>
            <a:r>
              <a:rPr lang="en-US" sz="4000" dirty="0">
                <a:solidFill>
                  <a:srgbClr val="7D1102"/>
                </a:solidFill>
                <a:cs typeface="Trade Gothic Next LT Pro Lt" pitchFamily="34" charset="0"/>
              </a:rPr>
              <a:t>Casual understanding of CSS</a:t>
            </a:r>
          </a:p>
          <a:p>
            <a:pPr algn="l" eaLnBrk="1" hangingPunct="1">
              <a:lnSpc>
                <a:spcPct val="50000"/>
              </a:lnSpc>
            </a:pPr>
            <a:r>
              <a:rPr lang="en-US" sz="4000" dirty="0">
                <a:solidFill>
                  <a:srgbClr val="7D1102"/>
                </a:solidFill>
                <a:cs typeface="Trade Gothic Next LT Pro Lt" pitchFamily="34" charset="0"/>
              </a:rPr>
              <a:t>Basic understanding of JavaScript</a:t>
            </a:r>
          </a:p>
          <a:p>
            <a:pPr lvl="2">
              <a:lnSpc>
                <a:spcPct val="50000"/>
              </a:lnSpc>
              <a:buFont typeface="Courier New"/>
              <a:buChar char="o"/>
            </a:pPr>
            <a:endParaRPr lang="en-US" sz="4000" dirty="0">
              <a:cs typeface="Trade Gothic Next LT Pro Lt" pitchFamily="34" charset="0"/>
            </a:endParaRPr>
          </a:p>
        </p:txBody>
      </p:sp>
    </p:spTree>
    <p:extLst>
      <p:ext uri="{BB962C8B-B14F-4D97-AF65-F5344CB8AC3E}">
        <p14:creationId xmlns:p14="http://schemas.microsoft.com/office/powerpoint/2010/main" val="2912156632"/>
      </p:ext>
    </p:extLst>
  </p:cSld>
  <p:clrMapOvr>
    <a:masterClrMapping/>
  </p:clrMapOvr>
  <p:transition xmlns:p14="http://schemas.microsoft.com/office/powerpoint/2010/mai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58138" y="1263078"/>
            <a:ext cx="10794112" cy="11146316"/>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3600" dirty="0">
                <a:solidFill>
                  <a:srgbClr val="7D1102"/>
                </a:solidFill>
                <a:latin typeface="Consolas" pitchFamily="49" charset="0"/>
                <a:ea typeface="ＭＳ Ｐゴシック" charset="0"/>
                <a:cs typeface="Consolas" pitchFamily="49" charset="0"/>
              </a:rPr>
              <a:t> &lt;div&gt;</a:t>
            </a:r>
          </a:p>
          <a:p>
            <a:pPr algn="l">
              <a:defRPr/>
            </a:pPr>
            <a:r>
              <a:rPr lang="en-US" sz="3600" dirty="0">
                <a:latin typeface="Consolas" pitchFamily="49" charset="0"/>
                <a:ea typeface="ＭＳ Ｐゴシック" charset="0"/>
                <a:cs typeface="Consolas" pitchFamily="49" charset="0"/>
              </a:rPr>
              <a:t>    </a:t>
            </a:r>
            <a:r>
              <a:rPr lang="en-US" sz="3600" dirty="0" smtClean="0">
                <a:solidFill>
                  <a:schemeClr val="accent2">
                    <a:lumMod val="75000"/>
                  </a:schemeClr>
                </a:solidFill>
                <a:latin typeface="Consolas" pitchFamily="49" charset="0"/>
                <a:ea typeface="ＭＳ Ｐゴシック" charset="0"/>
                <a:cs typeface="Consolas" pitchFamily="49" charset="0"/>
              </a:rPr>
              <a:t>&lt;</a:t>
            </a:r>
            <a:r>
              <a:rPr lang="en-US" sz="3600" dirty="0" err="1">
                <a:solidFill>
                  <a:schemeClr val="accent2">
                    <a:lumMod val="75000"/>
                  </a:schemeClr>
                </a:solidFill>
                <a:latin typeface="Consolas" pitchFamily="49" charset="0"/>
                <a:ea typeface="ＭＳ Ｐゴシック" charset="0"/>
                <a:cs typeface="Consolas" pitchFamily="49" charset="0"/>
              </a:rPr>
              <a:t>ol</a:t>
            </a:r>
            <a:r>
              <a:rPr lang="en-US" sz="3600" dirty="0">
                <a:solidFill>
                  <a:schemeClr val="accent2">
                    <a:lumMod val="75000"/>
                  </a:schemeClr>
                </a:solidFill>
                <a:latin typeface="Consolas" pitchFamily="49" charset="0"/>
                <a:ea typeface="ＭＳ Ｐゴシック" charset="0"/>
                <a:cs typeface="Consolas" pitchFamily="49" charset="0"/>
              </a:rPr>
              <a:t>&gt;</a:t>
            </a:r>
          </a:p>
          <a:p>
            <a:pPr algn="l">
              <a:defRPr/>
            </a:pPr>
            <a:r>
              <a:rPr lang="en-US" sz="3600" dirty="0">
                <a:latin typeface="Consolas" pitchFamily="49" charset="0"/>
                <a:ea typeface="ＭＳ Ｐゴシック" charset="0"/>
                <a:cs typeface="Consolas" pitchFamily="49" charset="0"/>
              </a:rPr>
              <a:t>  </a:t>
            </a:r>
            <a:r>
              <a:rPr lang="en-US" sz="3600" dirty="0">
                <a:solidFill>
                  <a:schemeClr val="accent3">
                    <a:lumMod val="75000"/>
                  </a:schemeClr>
                </a:solidFill>
                <a:latin typeface="Consolas" pitchFamily="49" charset="0"/>
                <a:ea typeface="ＭＳ Ｐゴシック" charset="0"/>
                <a:cs typeface="Consolas" pitchFamily="49" charset="0"/>
              </a:rPr>
              <a:t>    </a:t>
            </a:r>
            <a:r>
              <a:rPr lang="en-US" sz="3600" dirty="0" smtClean="0">
                <a:solidFill>
                  <a:schemeClr val="accent3">
                    <a:lumMod val="75000"/>
                  </a:schemeClr>
                </a:solidFill>
                <a:latin typeface="Consolas" pitchFamily="49" charset="0"/>
                <a:ea typeface="ＭＳ Ｐゴシック" charset="0"/>
                <a:cs typeface="Consolas" pitchFamily="49" charset="0"/>
              </a:rPr>
              <a:t>&lt;</a:t>
            </a:r>
            <a:r>
              <a:rPr lang="en-US" sz="3600" dirty="0">
                <a:solidFill>
                  <a:schemeClr val="accent3">
                    <a:lumMod val="75000"/>
                  </a:schemeClr>
                </a:solidFill>
                <a:latin typeface="Consolas" pitchFamily="49" charset="0"/>
                <a:ea typeface="ＭＳ Ｐゴシック" charset="0"/>
                <a:cs typeface="Consolas" pitchFamily="49" charset="0"/>
              </a:rPr>
              <a:t>li&gt;</a:t>
            </a:r>
          </a:p>
          <a:p>
            <a:pPr algn="l">
              <a:defRPr/>
            </a:pPr>
            <a:r>
              <a:rPr lang="en-US" sz="3600" dirty="0">
                <a:solidFill>
                  <a:schemeClr val="accent3">
                    <a:lumMod val="75000"/>
                  </a:schemeClr>
                </a:solidFill>
                <a:latin typeface="Consolas" pitchFamily="49" charset="0"/>
                <a:ea typeface="ＭＳ Ｐゴシック" charset="0"/>
                <a:cs typeface="Consolas" pitchFamily="49" charset="0"/>
              </a:rPr>
              <a:t>        </a:t>
            </a:r>
            <a:r>
              <a:rPr lang="en-US" sz="3600" dirty="0" smtClean="0">
                <a:solidFill>
                  <a:schemeClr val="accent3">
                    <a:lumMod val="75000"/>
                  </a:schemeClr>
                </a:solidFill>
                <a:latin typeface="Consolas" pitchFamily="49" charset="0"/>
                <a:ea typeface="ＭＳ Ｐゴシック" charset="0"/>
                <a:cs typeface="Consolas" pitchFamily="49" charset="0"/>
              </a:rPr>
              <a:t>&lt;</a:t>
            </a:r>
            <a:r>
              <a:rPr lang="en-US" sz="3600" dirty="0">
                <a:solidFill>
                  <a:schemeClr val="accent3">
                    <a:lumMod val="75000"/>
                  </a:schemeClr>
                </a:solidFill>
                <a:latin typeface="Consolas" pitchFamily="49" charset="0"/>
                <a:ea typeface="ＭＳ Ｐゴシック" charset="0"/>
                <a:cs typeface="Consolas" pitchFamily="49" charset="0"/>
              </a:rPr>
              <a:t>h1&gt;Types of Browsers&lt;/h1</a:t>
            </a:r>
            <a:r>
              <a:rPr lang="en-US" sz="3600" dirty="0" smtClean="0">
                <a:solidFill>
                  <a:schemeClr val="accent3">
                    <a:lumMod val="75000"/>
                  </a:schemeClr>
                </a:solidFill>
                <a:latin typeface="Consolas" pitchFamily="49" charset="0"/>
                <a:ea typeface="ＭＳ Ｐゴシック" charset="0"/>
                <a:cs typeface="Consolas" pitchFamily="49" charset="0"/>
              </a:rPr>
              <a:t>&gt;</a:t>
            </a:r>
            <a:endParaRPr lang="en-US" sz="3600" dirty="0">
              <a:solidFill>
                <a:schemeClr val="accent3">
                  <a:lumMod val="75000"/>
                </a:schemeClr>
              </a:solidFill>
              <a:latin typeface="Consolas" pitchFamily="49" charset="0"/>
              <a:ea typeface="ＭＳ Ｐゴシック" charset="0"/>
              <a:cs typeface="Consolas" pitchFamily="49" charset="0"/>
            </a:endParaRPr>
          </a:p>
          <a:p>
            <a:pPr algn="l">
              <a:defRPr/>
            </a:pPr>
            <a:r>
              <a:rPr lang="en-US" sz="3600" dirty="0">
                <a:solidFill>
                  <a:schemeClr val="accent3">
                    <a:lumMod val="75000"/>
                  </a:schemeClr>
                </a:solidFill>
                <a:latin typeface="Consolas" pitchFamily="49" charset="0"/>
                <a:ea typeface="ＭＳ Ｐゴシック" charset="0"/>
                <a:cs typeface="Consolas" pitchFamily="49" charset="0"/>
              </a:rPr>
              <a:t>      </a:t>
            </a:r>
            <a:r>
              <a:rPr lang="en-US" sz="3600" dirty="0" smtClean="0">
                <a:solidFill>
                  <a:schemeClr val="accent3">
                    <a:lumMod val="75000"/>
                  </a:schemeClr>
                </a:solidFill>
                <a:latin typeface="Consolas" pitchFamily="49" charset="0"/>
                <a:ea typeface="ＭＳ Ｐゴシック" charset="0"/>
                <a:cs typeface="Consolas" pitchFamily="49" charset="0"/>
              </a:rPr>
              <a:t>&lt;</a:t>
            </a:r>
            <a:r>
              <a:rPr lang="en-US" sz="3600" dirty="0">
                <a:solidFill>
                  <a:schemeClr val="accent3">
                    <a:lumMod val="75000"/>
                  </a:schemeClr>
                </a:solidFill>
                <a:latin typeface="Consolas" pitchFamily="49" charset="0"/>
                <a:ea typeface="ＭＳ Ｐゴシック" charset="0"/>
                <a:cs typeface="Consolas" pitchFamily="49" charset="0"/>
              </a:rPr>
              <a:t>/li&gt;</a:t>
            </a:r>
          </a:p>
          <a:p>
            <a:pPr algn="l">
              <a:defRPr/>
            </a:pPr>
            <a:r>
              <a:rPr lang="en-US" sz="3600" dirty="0">
                <a:solidFill>
                  <a:schemeClr val="bg1">
                    <a:lumMod val="75000"/>
                    <a:lumOff val="25000"/>
                  </a:schemeClr>
                </a:solidFill>
                <a:latin typeface="Consolas" pitchFamily="49" charset="0"/>
                <a:ea typeface="ＭＳ Ｐゴシック" charset="0"/>
                <a:cs typeface="Consolas" pitchFamily="49" charset="0"/>
              </a:rPr>
              <a:t>        &lt;</a:t>
            </a:r>
            <a:r>
              <a:rPr lang="en-US" sz="3600" dirty="0" err="1">
                <a:solidFill>
                  <a:schemeClr val="bg1">
                    <a:lumMod val="75000"/>
                    <a:lumOff val="25000"/>
                  </a:schemeClr>
                </a:solidFill>
                <a:latin typeface="Consolas" pitchFamily="49" charset="0"/>
                <a:ea typeface="ＭＳ Ｐゴシック" charset="0"/>
                <a:cs typeface="Consolas" pitchFamily="49" charset="0"/>
              </a:rPr>
              <a:t>ol</a:t>
            </a:r>
            <a:r>
              <a:rPr lang="en-US" sz="3600" dirty="0">
                <a:solidFill>
                  <a:schemeClr val="bg1">
                    <a:lumMod val="75000"/>
                    <a:lumOff val="25000"/>
                  </a:schemeClr>
                </a:solidFill>
                <a:latin typeface="Consolas" pitchFamily="49" charset="0"/>
                <a:ea typeface="ＭＳ Ｐゴシック" charset="0"/>
                <a:cs typeface="Consolas" pitchFamily="49" charset="0"/>
              </a:rPr>
              <a:t>&gt;</a:t>
            </a:r>
          </a:p>
          <a:p>
            <a:pPr algn="l">
              <a:defRPr/>
            </a:pPr>
            <a:r>
              <a:rPr lang="en-US" sz="3600" dirty="0">
                <a:solidFill>
                  <a:schemeClr val="accent1">
                    <a:lumMod val="75000"/>
                  </a:schemeClr>
                </a:solidFill>
                <a:latin typeface="Consolas" pitchFamily="49" charset="0"/>
                <a:ea typeface="ＭＳ Ｐゴシック" charset="0"/>
                <a:cs typeface="Consolas" pitchFamily="49" charset="0"/>
              </a:rPr>
              <a:t>          &lt;section&gt;</a:t>
            </a:r>
          </a:p>
          <a:p>
            <a:pPr algn="l">
              <a:defRPr/>
            </a:pPr>
            <a:r>
              <a:rPr lang="en-US" sz="3600" dirty="0">
                <a:solidFill>
                  <a:schemeClr val="accent1">
                    <a:lumMod val="75000"/>
                  </a:schemeClr>
                </a:solidFill>
                <a:latin typeface="Consolas" pitchFamily="49" charset="0"/>
                <a:ea typeface="ＭＳ Ｐゴシック" charset="0"/>
                <a:cs typeface="Consolas" pitchFamily="49" charset="0"/>
              </a:rPr>
              <a:t>            &lt;li&gt;Chrome&lt;/li&gt;</a:t>
            </a:r>
          </a:p>
          <a:p>
            <a:pPr algn="l">
              <a:defRPr/>
            </a:pPr>
            <a:r>
              <a:rPr lang="en-US" sz="3600" dirty="0">
                <a:solidFill>
                  <a:schemeClr val="accent1">
                    <a:lumMod val="75000"/>
                  </a:schemeClr>
                </a:solidFill>
                <a:latin typeface="Consolas" pitchFamily="49" charset="0"/>
                <a:ea typeface="ＭＳ Ｐゴシック" charset="0"/>
                <a:cs typeface="Consolas" pitchFamily="49" charset="0"/>
              </a:rPr>
              <a:t>          &lt;/section</a:t>
            </a:r>
            <a:r>
              <a:rPr lang="en-US" sz="3600" dirty="0" smtClean="0">
                <a:solidFill>
                  <a:schemeClr val="accent1">
                    <a:lumMod val="75000"/>
                  </a:schemeClr>
                </a:solidFill>
                <a:latin typeface="Consolas" pitchFamily="49" charset="0"/>
                <a:ea typeface="ＭＳ Ｐゴシック" charset="0"/>
                <a:cs typeface="Consolas" pitchFamily="49" charset="0"/>
              </a:rPr>
              <a:t>&gt;</a:t>
            </a:r>
            <a:endParaRPr lang="en-US" sz="3600" dirty="0">
              <a:solidFill>
                <a:schemeClr val="accent1">
                  <a:lumMod val="75000"/>
                </a:schemeClr>
              </a:solidFill>
              <a:latin typeface="Consolas" pitchFamily="49" charset="0"/>
              <a:ea typeface="ＭＳ Ｐゴシック" charset="0"/>
              <a:cs typeface="Consolas" pitchFamily="49" charset="0"/>
            </a:endParaRPr>
          </a:p>
          <a:p>
            <a:pPr algn="l">
              <a:defRPr/>
            </a:pPr>
            <a:r>
              <a:rPr lang="en-US" sz="3600" dirty="0">
                <a:latin typeface="Consolas" pitchFamily="49" charset="0"/>
                <a:ea typeface="ＭＳ Ｐゴシック" charset="0"/>
                <a:cs typeface="Consolas" pitchFamily="49" charset="0"/>
              </a:rPr>
              <a:t>        </a:t>
            </a:r>
            <a:r>
              <a:rPr lang="en-US" sz="3600" dirty="0">
                <a:solidFill>
                  <a:srgbClr val="51868F"/>
                </a:solidFill>
                <a:latin typeface="Consolas" pitchFamily="49" charset="0"/>
                <a:ea typeface="ＭＳ Ｐゴシック" charset="0"/>
                <a:cs typeface="Consolas" pitchFamily="49" charset="0"/>
              </a:rPr>
              <a:t>  </a:t>
            </a:r>
            <a:r>
              <a:rPr lang="en-US" sz="3600" dirty="0" smtClean="0">
                <a:solidFill>
                  <a:srgbClr val="51868F"/>
                </a:solidFill>
                <a:latin typeface="Consolas" pitchFamily="49" charset="0"/>
                <a:ea typeface="ＭＳ Ｐゴシック" charset="0"/>
                <a:cs typeface="Consolas" pitchFamily="49" charset="0"/>
              </a:rPr>
              <a:t>&lt;</a:t>
            </a:r>
            <a:r>
              <a:rPr lang="en-US" sz="3600" dirty="0">
                <a:solidFill>
                  <a:srgbClr val="51868F"/>
                </a:solidFill>
                <a:latin typeface="Consolas" pitchFamily="49" charset="0"/>
                <a:ea typeface="ＭＳ Ｐゴシック" charset="0"/>
                <a:cs typeface="Consolas" pitchFamily="49" charset="0"/>
              </a:rPr>
              <a:t>section&gt;</a:t>
            </a:r>
          </a:p>
          <a:p>
            <a:pPr algn="l">
              <a:defRPr/>
            </a:pPr>
            <a:r>
              <a:rPr lang="en-US" sz="3600" dirty="0">
                <a:solidFill>
                  <a:srgbClr val="51868F"/>
                </a:solidFill>
                <a:latin typeface="Consolas" pitchFamily="49" charset="0"/>
                <a:ea typeface="ＭＳ Ｐゴシック" charset="0"/>
                <a:cs typeface="Consolas" pitchFamily="49" charset="0"/>
              </a:rPr>
              <a:t>            &lt;li&gt;Safari&lt;/li&gt;</a:t>
            </a:r>
          </a:p>
          <a:p>
            <a:pPr algn="l">
              <a:defRPr/>
            </a:pPr>
            <a:r>
              <a:rPr lang="en-US" sz="3600" dirty="0">
                <a:solidFill>
                  <a:srgbClr val="51868F"/>
                </a:solidFill>
                <a:latin typeface="Consolas" pitchFamily="49" charset="0"/>
                <a:ea typeface="ＭＳ Ｐゴシック" charset="0"/>
                <a:cs typeface="Consolas" pitchFamily="49" charset="0"/>
              </a:rPr>
              <a:t>          &lt;/section&gt;</a:t>
            </a:r>
          </a:p>
          <a:p>
            <a:pPr algn="l">
              <a:defRPr/>
            </a:pPr>
            <a:r>
              <a:rPr lang="en-US" sz="3600" dirty="0">
                <a:latin typeface="Consolas" pitchFamily="49" charset="0"/>
                <a:ea typeface="ＭＳ Ｐゴシック" charset="0"/>
                <a:cs typeface="Consolas" pitchFamily="49" charset="0"/>
              </a:rPr>
              <a:t>     </a:t>
            </a:r>
            <a:r>
              <a:rPr lang="en-US" sz="3600" dirty="0">
                <a:solidFill>
                  <a:srgbClr val="51868F"/>
                </a:solidFill>
                <a:latin typeface="Consolas" pitchFamily="49" charset="0"/>
                <a:ea typeface="ＭＳ Ｐゴシック" charset="0"/>
                <a:cs typeface="Consolas" pitchFamily="49" charset="0"/>
              </a:rPr>
              <a:t>     </a:t>
            </a:r>
            <a:r>
              <a:rPr lang="en-US" sz="3600" dirty="0" smtClean="0">
                <a:solidFill>
                  <a:srgbClr val="51868F"/>
                </a:solidFill>
                <a:latin typeface="Consolas" pitchFamily="49" charset="0"/>
                <a:ea typeface="ＭＳ Ｐゴシック" charset="0"/>
                <a:cs typeface="Consolas" pitchFamily="49" charset="0"/>
              </a:rPr>
              <a:t>&lt;</a:t>
            </a:r>
            <a:r>
              <a:rPr lang="en-US" sz="3600" dirty="0">
                <a:solidFill>
                  <a:srgbClr val="51868F"/>
                </a:solidFill>
                <a:latin typeface="Consolas" pitchFamily="49" charset="0"/>
                <a:ea typeface="ＭＳ Ｐゴシック" charset="0"/>
                <a:cs typeface="Consolas" pitchFamily="49" charset="0"/>
              </a:rPr>
              <a:t>section&gt;</a:t>
            </a:r>
          </a:p>
          <a:p>
            <a:pPr algn="l">
              <a:defRPr/>
            </a:pPr>
            <a:r>
              <a:rPr lang="en-US" sz="3600" dirty="0">
                <a:solidFill>
                  <a:srgbClr val="51868F"/>
                </a:solidFill>
                <a:latin typeface="Consolas" pitchFamily="49" charset="0"/>
                <a:ea typeface="ＭＳ Ｐゴシック" charset="0"/>
                <a:cs typeface="Consolas" pitchFamily="49" charset="0"/>
              </a:rPr>
              <a:t>            &lt;li&gt;Internet Explorer&lt;/li&gt;</a:t>
            </a:r>
          </a:p>
          <a:p>
            <a:pPr algn="l">
              <a:defRPr/>
            </a:pPr>
            <a:r>
              <a:rPr lang="en-US" sz="3600" dirty="0">
                <a:solidFill>
                  <a:srgbClr val="51868F"/>
                </a:solidFill>
                <a:latin typeface="Consolas" pitchFamily="49" charset="0"/>
                <a:ea typeface="ＭＳ Ｐゴシック" charset="0"/>
                <a:cs typeface="Consolas" pitchFamily="49" charset="0"/>
              </a:rPr>
              <a:t>          &lt;/section&gt;</a:t>
            </a:r>
          </a:p>
          <a:p>
            <a:pPr algn="l">
              <a:defRPr/>
            </a:pPr>
            <a:r>
              <a:rPr lang="en-US" sz="3600" dirty="0">
                <a:latin typeface="Consolas" pitchFamily="49" charset="0"/>
                <a:ea typeface="ＭＳ Ｐゴシック" charset="0"/>
                <a:cs typeface="Consolas" pitchFamily="49" charset="0"/>
              </a:rPr>
              <a:t>  </a:t>
            </a:r>
            <a:r>
              <a:rPr lang="en-US" sz="3600" dirty="0">
                <a:solidFill>
                  <a:srgbClr val="7700BE"/>
                </a:solidFill>
                <a:latin typeface="Consolas" pitchFamily="49" charset="0"/>
                <a:ea typeface="ＭＳ Ｐゴシック" charset="0"/>
                <a:cs typeface="Consolas" pitchFamily="49" charset="0"/>
              </a:rPr>
              <a:t>      &lt;/</a:t>
            </a:r>
            <a:r>
              <a:rPr lang="en-US" sz="3600" dirty="0" err="1">
                <a:solidFill>
                  <a:srgbClr val="7700BE"/>
                </a:solidFill>
                <a:latin typeface="Consolas" pitchFamily="49" charset="0"/>
                <a:ea typeface="ＭＳ Ｐゴシック" charset="0"/>
                <a:cs typeface="Consolas" pitchFamily="49" charset="0"/>
              </a:rPr>
              <a:t>ol</a:t>
            </a:r>
            <a:r>
              <a:rPr lang="en-US" sz="3600" dirty="0">
                <a:solidFill>
                  <a:srgbClr val="7700BE"/>
                </a:solidFill>
                <a:latin typeface="Consolas" pitchFamily="49" charset="0"/>
                <a:ea typeface="ＭＳ Ｐゴシック" charset="0"/>
                <a:cs typeface="Consolas" pitchFamily="49" charset="0"/>
              </a:rPr>
              <a:t>&gt;</a:t>
            </a:r>
          </a:p>
          <a:p>
            <a:pPr algn="l">
              <a:defRPr/>
            </a:pPr>
            <a:r>
              <a:rPr lang="en-US" sz="3600" dirty="0">
                <a:latin typeface="Consolas" pitchFamily="49" charset="0"/>
                <a:ea typeface="ＭＳ Ｐゴシック" charset="0"/>
                <a:cs typeface="Consolas" pitchFamily="49" charset="0"/>
              </a:rPr>
              <a:t>     </a:t>
            </a:r>
            <a:r>
              <a:rPr lang="en-US" sz="3600" dirty="0">
                <a:solidFill>
                  <a:srgbClr val="757253"/>
                </a:solidFill>
                <a:latin typeface="Consolas" pitchFamily="49" charset="0"/>
                <a:ea typeface="ＭＳ Ｐゴシック" charset="0"/>
                <a:cs typeface="Consolas" pitchFamily="49" charset="0"/>
              </a:rPr>
              <a:t> &lt;/</a:t>
            </a:r>
            <a:r>
              <a:rPr lang="en-US" sz="3600" dirty="0" err="1">
                <a:solidFill>
                  <a:srgbClr val="757253"/>
                </a:solidFill>
                <a:latin typeface="Consolas" pitchFamily="49" charset="0"/>
                <a:ea typeface="ＭＳ Ｐゴシック" charset="0"/>
                <a:cs typeface="Consolas" pitchFamily="49" charset="0"/>
              </a:rPr>
              <a:t>ol</a:t>
            </a:r>
            <a:r>
              <a:rPr lang="en-US" sz="3600" dirty="0">
                <a:solidFill>
                  <a:srgbClr val="757253"/>
                </a:solidFill>
                <a:latin typeface="Consolas" pitchFamily="49" charset="0"/>
                <a:ea typeface="ＭＳ Ｐゴシック" charset="0"/>
                <a:cs typeface="Consolas" pitchFamily="49" charset="0"/>
              </a:rPr>
              <a:t>&gt;</a:t>
            </a:r>
          </a:p>
          <a:p>
            <a:pPr algn="l">
              <a:defRPr/>
            </a:pPr>
            <a:r>
              <a:rPr lang="en-US" sz="3600" dirty="0">
                <a:latin typeface="Consolas" pitchFamily="49" charset="0"/>
                <a:ea typeface="ＭＳ Ｐゴシック" charset="0"/>
                <a:cs typeface="Consolas" pitchFamily="49" charset="0"/>
              </a:rPr>
              <a:t> </a:t>
            </a:r>
            <a:r>
              <a:rPr lang="en-US" sz="3600" dirty="0">
                <a:solidFill>
                  <a:srgbClr val="7D1102"/>
                </a:solidFill>
                <a:latin typeface="Consolas" pitchFamily="49" charset="0"/>
                <a:ea typeface="ＭＳ Ｐゴシック" charset="0"/>
                <a:cs typeface="Consolas" pitchFamily="49" charset="0"/>
              </a:rPr>
              <a:t>   &lt;/div&gt;</a:t>
            </a:r>
          </a:p>
        </p:txBody>
      </p:sp>
      <p:pic>
        <p:nvPicPr>
          <p:cNvPr id="2" name="Picture 1" descr="Screen Shot 2015-11-02 at 1.3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8954" y="4272122"/>
            <a:ext cx="12210509" cy="5379877"/>
          </a:xfrm>
          <a:prstGeom prst="rect">
            <a:avLst/>
          </a:prstGeom>
        </p:spPr>
      </p:pic>
      <p:sp>
        <p:nvSpPr>
          <p:cNvPr id="5" name="Right Arrow 4"/>
          <p:cNvSpPr/>
          <p:nvPr/>
        </p:nvSpPr>
        <p:spPr>
          <a:xfrm>
            <a:off x="10032588" y="5603510"/>
            <a:ext cx="2325616" cy="1732260"/>
          </a:xfrm>
          <a:prstGeom prst="righ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chemeClr val="accent1">
                  <a:lumMod val="75000"/>
                </a:schemeClr>
              </a:solidFill>
              <a:effectLst/>
              <a:uFillTx/>
              <a:latin typeface="+mn-lt"/>
              <a:ea typeface="+mn-ea"/>
              <a:cs typeface="+mn-cs"/>
              <a:sym typeface="Gill Sans Light"/>
            </a:endParaRPr>
          </a:p>
        </p:txBody>
      </p:sp>
    </p:spTree>
    <p:extLst>
      <p:ext uri="{BB962C8B-B14F-4D97-AF65-F5344CB8AC3E}">
        <p14:creationId xmlns:p14="http://schemas.microsoft.com/office/powerpoint/2010/main" val="432787098"/>
      </p:ext>
    </p:extLst>
  </p:cSld>
  <p:clrMapOvr>
    <a:masterClrMapping/>
  </p:clrMapOvr>
  <p:transition xmlns:p14="http://schemas.microsoft.com/office/powerpoint/2010/mai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693384" y="85636"/>
            <a:ext cx="21124545" cy="785827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indent="0" algn="l" eaLnBrk="1" hangingPunct="1">
              <a:lnSpc>
                <a:spcPct val="100000"/>
              </a:lnSpc>
              <a:buNone/>
            </a:pPr>
            <a:endParaRPr lang="en-US" sz="4000" dirty="0" smtClean="0">
              <a:solidFill>
                <a:srgbClr val="7D1102"/>
              </a:solidFill>
              <a:latin typeface="+mj-lt"/>
              <a:cs typeface="Trade Gothic Next LT Pro Lt" pitchFamily="34" charset="0"/>
            </a:endParaRPr>
          </a:p>
          <a:p>
            <a:pPr algn="l" eaLnBrk="1" hangingPunct="1"/>
            <a:r>
              <a:rPr lang="en-US" sz="4000" dirty="0">
                <a:solidFill>
                  <a:srgbClr val="7D1102"/>
                </a:solidFill>
                <a:latin typeface="+mj-lt"/>
                <a:cs typeface="Trade Gothic Next LT Pro Lt" pitchFamily="34" charset="0"/>
              </a:rPr>
              <a:t>Outlining uses heading elements to further nest content in an outline</a:t>
            </a:r>
          </a:p>
          <a:p>
            <a:pPr lvl="1" algn="l" eaLnBrk="1" hangingPunct="1">
              <a:lnSpc>
                <a:spcPct val="100000"/>
              </a:lnSpc>
            </a:pPr>
            <a:endParaRPr lang="en-US" sz="4000" dirty="0">
              <a:solidFill>
                <a:srgbClr val="7D1102"/>
              </a:solidFill>
              <a:latin typeface="+mj-lt"/>
              <a:cs typeface="Trade Gothic Next LT Pro Lt" pitchFamily="34" charset="0"/>
            </a:endParaRPr>
          </a:p>
          <a:p>
            <a:pPr algn="l" eaLnBrk="1" hangingPunct="1">
              <a:lnSpc>
                <a:spcPct val="100000"/>
              </a:lnSpc>
            </a:pPr>
            <a:endParaRPr lang="en-US" sz="4000" i="1" dirty="0">
              <a:solidFill>
                <a:srgbClr val="7D1102"/>
              </a:solidFill>
              <a:latin typeface="+mj-lt"/>
              <a:cs typeface="Trade Gothic Next LT Pro Lt" pitchFamily="34" charset="0"/>
            </a:endParaRPr>
          </a:p>
          <a:p>
            <a:pPr algn="l" eaLnBrk="1" hangingPunct="1">
              <a:lnSpc>
                <a:spcPct val="100000"/>
              </a:lnSpc>
            </a:pPr>
            <a:endParaRPr lang="en-US" sz="4000" dirty="0">
              <a:solidFill>
                <a:srgbClr val="7D1102"/>
              </a:solidFill>
              <a:latin typeface="+mj-lt"/>
              <a:cs typeface="Trade Gothic Next LT Pro Lt" pitchFamily="34" charset="0"/>
            </a:endParaRPr>
          </a:p>
          <a:p>
            <a:pPr lvl="3" algn="l">
              <a:lnSpc>
                <a:spcPct val="100000"/>
              </a:lnSpc>
              <a:spcBef>
                <a:spcPts val="600"/>
              </a:spcBef>
            </a:pPr>
            <a:endParaRPr lang="en-US" sz="4000" dirty="0">
              <a:solidFill>
                <a:srgbClr val="7D1102"/>
              </a:solidFill>
              <a:latin typeface="+mj-lt"/>
              <a:cs typeface="Trade Gothic Next LT Pro Lt" pitchFamily="34" charset="0"/>
            </a:endParaRPr>
          </a:p>
          <a:p>
            <a:pPr marL="736600" lvl="1" indent="0" algn="l" eaLnBrk="1" hangingPunct="1">
              <a:lnSpc>
                <a:spcPct val="100000"/>
              </a:lnSpc>
              <a:spcBef>
                <a:spcPts val="600"/>
              </a:spcBef>
              <a:buNone/>
            </a:pPr>
            <a:endParaRPr lang="en-US" sz="4000" dirty="0" smtClean="0">
              <a:solidFill>
                <a:srgbClr val="7D1102"/>
              </a:solidFill>
              <a:latin typeface="+mj-lt"/>
              <a:cs typeface="Trade Gothic Next LT Pro Lt" pitchFamily="34" charset="0"/>
            </a:endParaRPr>
          </a:p>
          <a:p>
            <a:pPr marL="736600" lvl="1" indent="0" algn="l" eaLnBrk="1" hangingPunct="1">
              <a:lnSpc>
                <a:spcPct val="100000"/>
              </a:lnSpc>
              <a:spcBef>
                <a:spcPts val="600"/>
              </a:spcBef>
              <a:buNone/>
            </a:pPr>
            <a:endParaRPr lang="en-US" sz="4000" dirty="0">
              <a:solidFill>
                <a:srgbClr val="7D1102"/>
              </a:solidFill>
              <a:latin typeface="+mj-lt"/>
              <a:cs typeface="Trade Gothic Next LT Pro Lt" pitchFamily="34" charset="0"/>
            </a:endParaRPr>
          </a:p>
          <a:p>
            <a:pPr lvl="1" algn="l" eaLnBrk="1" hangingPunct="1">
              <a:lnSpc>
                <a:spcPct val="100000"/>
              </a:lnSpc>
            </a:pPr>
            <a:endParaRPr lang="en-US" sz="4000" dirty="0">
              <a:solidFill>
                <a:srgbClr val="7D1102"/>
              </a:solidFill>
              <a:latin typeface="+mj-lt"/>
              <a:cs typeface="Trade Gothic Next LT Pro Lt" pitchFamily="34" charset="0"/>
            </a:endParaRPr>
          </a:p>
        </p:txBody>
      </p:sp>
      <p:sp>
        <p:nvSpPr>
          <p:cNvPr id="4" name="Rounded Rectangle 3"/>
          <p:cNvSpPr/>
          <p:nvPr/>
        </p:nvSpPr>
        <p:spPr>
          <a:xfrm>
            <a:off x="1076424" y="1685653"/>
            <a:ext cx="11681115" cy="11554933"/>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r>
              <a:rPr lang="en-US" sz="2400" dirty="0">
                <a:latin typeface="Consolas" pitchFamily="49" charset="0"/>
                <a:cs typeface="Consolas" pitchFamily="49" charset="0"/>
              </a:rPr>
              <a:t> &lt;section&gt;</a:t>
            </a:r>
          </a:p>
          <a:p>
            <a:pPr algn="l">
              <a:defRPr/>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&lt;</a:t>
            </a:r>
            <a:r>
              <a:rPr lang="en-US" sz="2400" dirty="0" err="1">
                <a:latin typeface="Consolas" pitchFamily="49" charset="0"/>
                <a:cs typeface="Consolas" pitchFamily="49" charset="0"/>
              </a:rPr>
              <a:t>ol</a:t>
            </a:r>
            <a:r>
              <a:rPr lang="en-US" sz="2400" dirty="0">
                <a:latin typeface="Consolas" pitchFamily="49" charset="0"/>
                <a:cs typeface="Consolas" pitchFamily="49" charset="0"/>
              </a:rPr>
              <a:t>&gt;</a:t>
            </a:r>
          </a:p>
          <a:p>
            <a:pPr algn="l">
              <a:defRPr/>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li&gt;&lt;h1&gt;Browsers&lt;/h1&gt;&lt;/li&gt;</a:t>
            </a:r>
          </a:p>
          <a:p>
            <a:pPr algn="l">
              <a:defRPr/>
            </a:pPr>
            <a:r>
              <a:rPr lang="en-US" sz="2400" dirty="0">
                <a:latin typeface="Consolas" pitchFamily="49" charset="0"/>
                <a:cs typeface="Consolas" pitchFamily="49" charset="0"/>
              </a:rPr>
              <a:t>        &lt;</a:t>
            </a:r>
            <a:r>
              <a:rPr lang="en-US" sz="2400" dirty="0" err="1">
                <a:latin typeface="Consolas" pitchFamily="49" charset="0"/>
                <a:cs typeface="Consolas" pitchFamily="49" charset="0"/>
              </a:rPr>
              <a:t>ol</a:t>
            </a:r>
            <a:r>
              <a:rPr lang="en-US" sz="2400" dirty="0">
                <a:latin typeface="Consolas" pitchFamily="49" charset="0"/>
                <a:cs typeface="Consolas" pitchFamily="49" charset="0"/>
              </a:rPr>
              <a:t>&gt;</a:t>
            </a:r>
          </a:p>
          <a:p>
            <a:pPr algn="l">
              <a:defRPr/>
            </a:pPr>
            <a:r>
              <a:rPr lang="en-US" sz="2400" dirty="0">
                <a:latin typeface="Consolas" pitchFamily="49" charset="0"/>
                <a:cs typeface="Consolas" pitchFamily="49" charset="0"/>
              </a:rPr>
              <a:t>          &lt;section&gt;</a:t>
            </a:r>
          </a:p>
          <a:p>
            <a:pPr algn="l">
              <a:defRPr/>
            </a:pPr>
            <a:r>
              <a:rPr lang="en-US" sz="2400" dirty="0">
                <a:latin typeface="Consolas" pitchFamily="49" charset="0"/>
                <a:cs typeface="Consolas" pitchFamily="49" charset="0"/>
              </a:rPr>
              <a:t>           &lt;li&gt;&lt;h2&gt;Apple&lt;/h2&gt;&lt;/li&gt;</a:t>
            </a:r>
          </a:p>
          <a:p>
            <a:pPr algn="l">
              <a:defRPr/>
            </a:pPr>
            <a:r>
              <a:rPr lang="en-US" sz="2400" dirty="0">
                <a:latin typeface="Consolas" pitchFamily="49" charset="0"/>
                <a:cs typeface="Consolas" pitchFamily="49" charset="0"/>
              </a:rPr>
              <a:t>           &lt;</a:t>
            </a:r>
            <a:r>
              <a:rPr lang="en-US" sz="2400" dirty="0" err="1">
                <a:latin typeface="Consolas" pitchFamily="49" charset="0"/>
                <a:cs typeface="Consolas" pitchFamily="49" charset="0"/>
              </a:rPr>
              <a:t>ol</a:t>
            </a:r>
            <a:r>
              <a:rPr lang="en-US" sz="2400" dirty="0">
                <a:latin typeface="Consolas" pitchFamily="49" charset="0"/>
                <a:cs typeface="Consolas" pitchFamily="49" charset="0"/>
              </a:rPr>
              <a:t>&gt;</a:t>
            </a:r>
          </a:p>
          <a:p>
            <a:pPr algn="l">
              <a:defRPr/>
            </a:pPr>
            <a:r>
              <a:rPr lang="en-US" sz="2400" dirty="0">
                <a:latin typeface="Consolas" pitchFamily="49" charset="0"/>
                <a:cs typeface="Consolas" pitchFamily="49" charset="0"/>
              </a:rPr>
              <a:t>            &lt;section&gt;</a:t>
            </a:r>
          </a:p>
          <a:p>
            <a:pPr algn="l">
              <a:defRPr/>
            </a:pPr>
            <a:r>
              <a:rPr lang="en-US" sz="2400" dirty="0">
                <a:latin typeface="Consolas" pitchFamily="49" charset="0"/>
                <a:cs typeface="Consolas" pitchFamily="49" charset="0"/>
              </a:rPr>
              <a:t>              &lt;li&gt;&lt;h3&gt;Safari&lt;/h3&gt;&lt;/li&gt;</a:t>
            </a:r>
          </a:p>
          <a:p>
            <a:pPr algn="l">
              <a:defRPr/>
            </a:pPr>
            <a:r>
              <a:rPr lang="en-US" sz="2400" dirty="0">
                <a:latin typeface="Consolas" pitchFamily="49" charset="0"/>
                <a:cs typeface="Consolas" pitchFamily="49" charset="0"/>
              </a:rPr>
              <a:t>              &lt;li&gt;&lt;h3&gt;Mobile Safari&lt;/h3&gt;&lt;/li&gt;</a:t>
            </a:r>
          </a:p>
          <a:p>
            <a:pPr algn="l">
              <a:defRPr/>
            </a:pPr>
            <a:r>
              <a:rPr lang="en-US" sz="2400" dirty="0">
                <a:latin typeface="Consolas" pitchFamily="49" charset="0"/>
                <a:cs typeface="Consolas" pitchFamily="49" charset="0"/>
              </a:rPr>
              <a:t>            &lt;/section&gt;</a:t>
            </a:r>
          </a:p>
          <a:p>
            <a:pPr algn="l">
              <a:defRPr/>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&lt;</a:t>
            </a:r>
            <a:r>
              <a:rPr lang="en-US" sz="2400" dirty="0">
                <a:latin typeface="Consolas" pitchFamily="49" charset="0"/>
                <a:cs typeface="Consolas" pitchFamily="49" charset="0"/>
              </a:rPr>
              <a:t>/</a:t>
            </a:r>
            <a:r>
              <a:rPr lang="en-US" sz="2400" dirty="0" err="1">
                <a:latin typeface="Consolas" pitchFamily="49" charset="0"/>
                <a:cs typeface="Consolas" pitchFamily="49" charset="0"/>
              </a:rPr>
              <a:t>ol</a:t>
            </a:r>
            <a:r>
              <a:rPr lang="en-US" sz="2400" dirty="0">
                <a:latin typeface="Consolas" pitchFamily="49" charset="0"/>
                <a:cs typeface="Consolas" pitchFamily="49" charset="0"/>
              </a:rPr>
              <a:t>&gt;</a:t>
            </a:r>
          </a:p>
          <a:p>
            <a:pPr algn="l">
              <a:defRPr/>
            </a:pPr>
            <a:r>
              <a:rPr lang="en-US" sz="2400" dirty="0">
                <a:latin typeface="Consolas" pitchFamily="49" charset="0"/>
                <a:cs typeface="Consolas" pitchFamily="49" charset="0"/>
              </a:rPr>
              <a:t>          &lt;li&gt;&lt;h2&gt;Google&lt;/h2&gt;&lt;/li&gt;</a:t>
            </a:r>
          </a:p>
          <a:p>
            <a:pPr algn="l">
              <a:defRPr/>
            </a:pPr>
            <a:r>
              <a:rPr lang="en-US" sz="2400" dirty="0">
                <a:latin typeface="Consolas" pitchFamily="49" charset="0"/>
                <a:cs typeface="Consolas" pitchFamily="49" charset="0"/>
              </a:rPr>
              <a:t>          &lt;</a:t>
            </a:r>
            <a:r>
              <a:rPr lang="en-US" sz="2400" dirty="0" err="1">
                <a:latin typeface="Consolas" pitchFamily="49" charset="0"/>
                <a:cs typeface="Consolas" pitchFamily="49" charset="0"/>
              </a:rPr>
              <a:t>ol</a:t>
            </a:r>
            <a:r>
              <a:rPr lang="en-US" sz="2400" dirty="0">
                <a:latin typeface="Consolas" pitchFamily="49" charset="0"/>
                <a:cs typeface="Consolas" pitchFamily="49" charset="0"/>
              </a:rPr>
              <a:t>&gt;</a:t>
            </a:r>
          </a:p>
          <a:p>
            <a:pPr algn="l">
              <a:defRPr/>
            </a:pPr>
            <a:r>
              <a:rPr lang="en-US" sz="2400" dirty="0">
                <a:latin typeface="Consolas" pitchFamily="49" charset="0"/>
                <a:cs typeface="Consolas" pitchFamily="49" charset="0"/>
              </a:rPr>
              <a:t>           &lt;section&gt;</a:t>
            </a:r>
          </a:p>
          <a:p>
            <a:pPr algn="l">
              <a:defRPr/>
            </a:pPr>
            <a:r>
              <a:rPr lang="en-US" sz="2400" dirty="0">
                <a:latin typeface="Consolas" pitchFamily="49" charset="0"/>
                <a:cs typeface="Consolas" pitchFamily="49" charset="0"/>
              </a:rPr>
              <a:t>             &lt;li&gt;&lt;h3&gt;Chrome&lt;/h3&gt;&lt;/li&gt;</a:t>
            </a:r>
          </a:p>
          <a:p>
            <a:pPr algn="l">
              <a:defRPr/>
            </a:pPr>
            <a:r>
              <a:rPr lang="en-US" sz="2400" dirty="0">
                <a:latin typeface="Consolas" pitchFamily="49" charset="0"/>
                <a:cs typeface="Consolas" pitchFamily="49" charset="0"/>
              </a:rPr>
              <a:t>           &lt;/section&gt;</a:t>
            </a:r>
          </a:p>
          <a:p>
            <a:pPr algn="l">
              <a:defRPr/>
            </a:pPr>
            <a:r>
              <a:rPr lang="en-US" sz="2400" dirty="0">
                <a:latin typeface="Consolas" pitchFamily="49" charset="0"/>
                <a:cs typeface="Consolas" pitchFamily="49" charset="0"/>
              </a:rPr>
              <a:t>         &lt;/</a:t>
            </a:r>
            <a:r>
              <a:rPr lang="en-US" sz="2400" dirty="0" err="1">
                <a:latin typeface="Consolas" pitchFamily="49" charset="0"/>
                <a:cs typeface="Consolas" pitchFamily="49" charset="0"/>
              </a:rPr>
              <a:t>ol</a:t>
            </a:r>
            <a:r>
              <a:rPr lang="en-US" sz="2400" dirty="0">
                <a:latin typeface="Consolas" pitchFamily="49" charset="0"/>
                <a:cs typeface="Consolas" pitchFamily="49" charset="0"/>
              </a:rPr>
              <a:t>&gt;</a:t>
            </a:r>
          </a:p>
          <a:p>
            <a:pPr algn="l">
              <a:defRPr/>
            </a:pPr>
            <a:r>
              <a:rPr lang="en-US" sz="2400" dirty="0">
                <a:latin typeface="Consolas" pitchFamily="49" charset="0"/>
                <a:cs typeface="Consolas" pitchFamily="49" charset="0"/>
              </a:rPr>
              <a:t>         &lt;li&gt;&lt;h2&gt;Mozilla&lt;/h2&gt;&lt;/li&gt;</a:t>
            </a:r>
          </a:p>
          <a:p>
            <a:pPr algn="l">
              <a:defRPr/>
            </a:pPr>
            <a:r>
              <a:rPr lang="en-US" sz="2400" dirty="0">
                <a:latin typeface="Consolas" pitchFamily="49" charset="0"/>
                <a:cs typeface="Consolas" pitchFamily="49" charset="0"/>
              </a:rPr>
              <a:t>         &lt;</a:t>
            </a:r>
            <a:r>
              <a:rPr lang="en-US" sz="2400" dirty="0" err="1">
                <a:latin typeface="Consolas" pitchFamily="49" charset="0"/>
                <a:cs typeface="Consolas" pitchFamily="49" charset="0"/>
              </a:rPr>
              <a:t>ol</a:t>
            </a:r>
            <a:r>
              <a:rPr lang="en-US" sz="2400" dirty="0">
                <a:latin typeface="Consolas" pitchFamily="49" charset="0"/>
                <a:cs typeface="Consolas" pitchFamily="49" charset="0"/>
              </a:rPr>
              <a:t>&gt;</a:t>
            </a:r>
          </a:p>
          <a:p>
            <a:pPr algn="l">
              <a:defRPr/>
            </a:pPr>
            <a:r>
              <a:rPr lang="en-US" sz="2400" dirty="0">
                <a:latin typeface="Consolas" pitchFamily="49" charset="0"/>
                <a:cs typeface="Consolas" pitchFamily="49" charset="0"/>
              </a:rPr>
              <a:t>           &lt;section&gt;</a:t>
            </a:r>
          </a:p>
          <a:p>
            <a:pPr algn="l">
              <a:defRPr/>
            </a:pPr>
            <a:r>
              <a:rPr lang="en-US" sz="2400" dirty="0">
                <a:latin typeface="Consolas" pitchFamily="49" charset="0"/>
                <a:cs typeface="Consolas" pitchFamily="49" charset="0"/>
              </a:rPr>
              <a:t>             &lt;li&gt;&lt;h3&gt;Firefox&lt;/h3&gt;&lt;/li&gt;</a:t>
            </a:r>
          </a:p>
          <a:p>
            <a:pPr algn="l">
              <a:defRPr/>
            </a:pPr>
            <a:r>
              <a:rPr lang="en-US" sz="2400" dirty="0">
                <a:latin typeface="Consolas" pitchFamily="49" charset="0"/>
                <a:cs typeface="Consolas" pitchFamily="49" charset="0"/>
              </a:rPr>
              <a:t>           &lt;/section&gt;</a:t>
            </a:r>
          </a:p>
          <a:p>
            <a:pPr algn="l">
              <a:defRPr/>
            </a:pPr>
            <a:r>
              <a:rPr lang="en-US" sz="2400" dirty="0">
                <a:latin typeface="Consolas" pitchFamily="49" charset="0"/>
                <a:cs typeface="Consolas" pitchFamily="49" charset="0"/>
              </a:rPr>
              <a:t>         &lt;/</a:t>
            </a:r>
            <a:r>
              <a:rPr lang="en-US" sz="2400" dirty="0" err="1">
                <a:latin typeface="Consolas" pitchFamily="49" charset="0"/>
                <a:cs typeface="Consolas" pitchFamily="49" charset="0"/>
              </a:rPr>
              <a:t>ol</a:t>
            </a:r>
            <a:r>
              <a:rPr lang="en-US" sz="2400" dirty="0">
                <a:latin typeface="Consolas" pitchFamily="49" charset="0"/>
                <a:cs typeface="Consolas" pitchFamily="49" charset="0"/>
              </a:rPr>
              <a:t>&gt;</a:t>
            </a:r>
          </a:p>
          <a:p>
            <a:pPr algn="l">
              <a:defRPr/>
            </a:pPr>
            <a:r>
              <a:rPr lang="en-US" sz="2400" dirty="0">
                <a:latin typeface="Consolas" pitchFamily="49" charset="0"/>
                <a:cs typeface="Consolas" pitchFamily="49" charset="0"/>
              </a:rPr>
              <a:t>       &lt;/section&gt;</a:t>
            </a:r>
          </a:p>
          <a:p>
            <a:pPr algn="l">
              <a:defRPr/>
            </a:pPr>
            <a:r>
              <a:rPr lang="en-US" sz="2400" dirty="0">
                <a:latin typeface="Consolas" pitchFamily="49" charset="0"/>
                <a:cs typeface="Consolas" pitchFamily="49" charset="0"/>
              </a:rPr>
              <a:t>     &lt;/</a:t>
            </a:r>
            <a:r>
              <a:rPr lang="en-US" sz="2400" dirty="0" err="1">
                <a:latin typeface="Consolas" pitchFamily="49" charset="0"/>
                <a:cs typeface="Consolas" pitchFamily="49" charset="0"/>
              </a:rPr>
              <a:t>ol</a:t>
            </a:r>
            <a:r>
              <a:rPr lang="en-US" sz="2400" dirty="0">
                <a:latin typeface="Consolas" pitchFamily="49" charset="0"/>
                <a:cs typeface="Consolas" pitchFamily="49" charset="0"/>
              </a:rPr>
              <a:t>&gt;</a:t>
            </a:r>
          </a:p>
          <a:p>
            <a:pPr algn="l">
              <a:defRPr/>
            </a:pPr>
            <a:r>
              <a:rPr lang="en-US" sz="2400" dirty="0">
                <a:latin typeface="Consolas" pitchFamily="49" charset="0"/>
                <a:cs typeface="Consolas" pitchFamily="49" charset="0"/>
              </a:rPr>
              <a:t>   &lt;/</a:t>
            </a:r>
            <a:r>
              <a:rPr lang="en-US" sz="2400" dirty="0" err="1">
                <a:latin typeface="Consolas" pitchFamily="49" charset="0"/>
                <a:cs typeface="Consolas" pitchFamily="49" charset="0"/>
              </a:rPr>
              <a:t>ol</a:t>
            </a:r>
            <a:r>
              <a:rPr lang="en-US" sz="2400" dirty="0">
                <a:latin typeface="Consolas" pitchFamily="49" charset="0"/>
                <a:cs typeface="Consolas" pitchFamily="49" charset="0"/>
              </a:rPr>
              <a:t>&gt;</a:t>
            </a:r>
          </a:p>
          <a:p>
            <a:pPr algn="l">
              <a:defRPr/>
            </a:pPr>
            <a:r>
              <a:rPr lang="en-US" sz="2400" dirty="0">
                <a:latin typeface="Consolas" pitchFamily="49" charset="0"/>
                <a:cs typeface="Consolas" pitchFamily="49" charset="0"/>
              </a:rPr>
              <a:t> &lt;/section&gt;</a:t>
            </a:r>
          </a:p>
        </p:txBody>
      </p:sp>
      <p:sp>
        <p:nvSpPr>
          <p:cNvPr id="5" name="Right Arrow 4"/>
          <p:cNvSpPr/>
          <p:nvPr/>
        </p:nvSpPr>
        <p:spPr>
          <a:xfrm>
            <a:off x="13200134" y="6713225"/>
            <a:ext cx="2325616" cy="1732260"/>
          </a:xfrm>
          <a:prstGeom prst="rightArrow">
            <a:avLst/>
          </a:prstGeom>
          <a:solidFill>
            <a:srgbClr val="80878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chemeClr val="accent1">
                  <a:lumMod val="75000"/>
                </a:schemeClr>
              </a:solidFill>
              <a:effectLst/>
              <a:uFillTx/>
              <a:latin typeface="+mn-lt"/>
              <a:ea typeface="+mn-ea"/>
              <a:cs typeface="+mn-cs"/>
              <a:sym typeface="Gill Sans Light"/>
            </a:endParaRPr>
          </a:p>
        </p:txBody>
      </p:sp>
      <p:pic>
        <p:nvPicPr>
          <p:cNvPr id="3" name="Picture 2" descr="Screen Shot 2015-11-02 at 1.47.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4500" y="2921000"/>
            <a:ext cx="6223000" cy="8609904"/>
          </a:xfrm>
          <a:prstGeom prst="rect">
            <a:avLst/>
          </a:prstGeom>
        </p:spPr>
      </p:pic>
    </p:spTree>
    <p:extLst>
      <p:ext uri="{BB962C8B-B14F-4D97-AF65-F5344CB8AC3E}">
        <p14:creationId xmlns:p14="http://schemas.microsoft.com/office/powerpoint/2010/main" val="3914570879"/>
      </p:ext>
    </p:extLst>
  </p:cSld>
  <p:clrMapOvr>
    <a:masterClrMapping/>
  </p:clrMapOvr>
  <p:transition xmlns:p14="http://schemas.microsoft.com/office/powerpoint/2010/mai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b="1" dirty="0" smtClean="0">
                <a:solidFill>
                  <a:srgbClr val="51868F"/>
                </a:solidFill>
                <a:cs typeface="Trade Gothic Next LT Pro Lt" pitchFamily="34" charset="0"/>
              </a:rPr>
              <a:t>Demos/Unit03-Sections/</a:t>
            </a:r>
            <a:endParaRPr lang="en-US" sz="4400" b="1" dirty="0" smtClean="0">
              <a:solidFill>
                <a:srgbClr val="7D1102"/>
              </a:solidFill>
              <a:cs typeface="Trade Gothic Next LT Pro Lt" pitchFamily="34" charset="0"/>
            </a:endParaRPr>
          </a:p>
          <a:p>
            <a:pPr marL="0" indent="0" algn="ctr" eaLnBrk="1" hangingPunct="1">
              <a:buNone/>
            </a:pPr>
            <a:r>
              <a:rPr lang="en-US" sz="4400" b="1" dirty="0" smtClean="0">
                <a:solidFill>
                  <a:srgbClr val="7D1102"/>
                </a:solidFill>
                <a:latin typeface="+mj-lt"/>
                <a:cs typeface="Trade Gothic Next LT Pro Lt" pitchFamily="34" charset="0"/>
              </a:rPr>
              <a:t>Outlining</a:t>
            </a:r>
          </a:p>
          <a:p>
            <a:pPr marL="0" indent="0" algn="ctr" eaLnBrk="1" hangingPunct="1">
              <a:buNone/>
            </a:pPr>
            <a:r>
              <a:rPr lang="en-US" sz="4400" b="1" dirty="0" smtClean="0">
                <a:solidFill>
                  <a:srgbClr val="7D1102"/>
                </a:solidFill>
                <a:latin typeface="Consolas"/>
                <a:cs typeface="Consolas"/>
              </a:rPr>
              <a:t>05-html5-outlining.html</a:t>
            </a: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015085246"/>
      </p:ext>
    </p:extLst>
  </p:cSld>
  <p:clrMapOvr>
    <a:masterClrMapping/>
  </p:clrMapOvr>
  <p:transition xmlns:p14="http://schemas.microsoft.com/office/powerpoint/2010/mai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Support</a:t>
            </a:r>
            <a:endParaRPr lang="en-US" sz="8000" dirty="0"/>
          </a:p>
        </p:txBody>
      </p:sp>
      <p:sp>
        <p:nvSpPr>
          <p:cNvPr id="8" name="Rectangle 3"/>
          <p:cNvSpPr txBox="1">
            <a:spLocks noChangeArrowheads="1"/>
          </p:cNvSpPr>
          <p:nvPr/>
        </p:nvSpPr>
        <p:spPr>
          <a:xfrm>
            <a:off x="2455717" y="3048000"/>
            <a:ext cx="19803919" cy="923059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Screen readers are starting to support </a:t>
            </a:r>
          </a:p>
          <a:p>
            <a:pPr lvl="1" algn="l">
              <a:lnSpc>
                <a:spcPct val="80000"/>
              </a:lnSpc>
              <a:buFont typeface="Courier New"/>
              <a:buChar char="o"/>
            </a:pPr>
            <a:r>
              <a:rPr lang="en-US" sz="4000" dirty="0" smtClean="0">
                <a:solidFill>
                  <a:schemeClr val="tx2">
                    <a:lumMod val="75000"/>
                  </a:schemeClr>
                </a:solidFill>
                <a:cs typeface="Trade Gothic Next LT Pro Lt" pitchFamily="34" charset="0"/>
              </a:rPr>
              <a:t>JAWS (Job Access With Speech) – added support in 2011</a:t>
            </a:r>
            <a:endParaRPr lang="en-US" sz="4000" dirty="0">
              <a:latin typeface="Consolas" pitchFamily="49" charset="0"/>
              <a:cs typeface="Trade Gothic Next LT Pro Lt" pitchFamily="34" charset="0"/>
            </a:endParaRPr>
          </a:p>
          <a:p>
            <a:pPr algn="l">
              <a:lnSpc>
                <a:spcPct val="50000"/>
              </a:lnSpc>
            </a:pPr>
            <a:r>
              <a:rPr lang="en-US" sz="4000" dirty="0" smtClean="0">
                <a:solidFill>
                  <a:srgbClr val="7D1102"/>
                </a:solidFill>
                <a:cs typeface="Trade Gothic Next LT Pro Lt" pitchFamily="34" charset="0"/>
              </a:rPr>
              <a:t>Outliner plug-ins </a:t>
            </a:r>
          </a:p>
          <a:p>
            <a:pPr lvl="1" algn="l">
              <a:lnSpc>
                <a:spcPct val="50000"/>
              </a:lnSpc>
              <a:buFont typeface="Courier New"/>
              <a:buChar char="o"/>
            </a:pPr>
            <a:r>
              <a:rPr lang="en-US" sz="4000" dirty="0" smtClean="0">
                <a:solidFill>
                  <a:srgbClr val="434746"/>
                </a:solidFill>
                <a:cs typeface="Trade Gothic Next LT Pro Lt" pitchFamily="34" charset="0"/>
              </a:rPr>
              <a:t>H5O </a:t>
            </a:r>
            <a:r>
              <a:rPr lang="en-US" sz="4000" dirty="0" err="1" smtClean="0">
                <a:solidFill>
                  <a:srgbClr val="434746"/>
                </a:solidFill>
                <a:cs typeface="Trade Gothic Next LT Pro Lt" pitchFamily="34" charset="0"/>
              </a:rPr>
              <a:t>bookmarklet</a:t>
            </a:r>
            <a:r>
              <a:rPr lang="en-US" sz="4000" dirty="0" smtClean="0">
                <a:solidFill>
                  <a:srgbClr val="434746"/>
                </a:solidFill>
                <a:cs typeface="Trade Gothic Next LT Pro Lt" pitchFamily="34" charset="0"/>
              </a:rPr>
              <a:t> for </a:t>
            </a:r>
            <a:r>
              <a:rPr lang="en-US" sz="4000" dirty="0">
                <a:solidFill>
                  <a:srgbClr val="434746"/>
                </a:solidFill>
                <a:cs typeface="Trade Gothic Next LT Pro Lt" pitchFamily="34" charset="0"/>
              </a:rPr>
              <a:t>F</a:t>
            </a:r>
            <a:r>
              <a:rPr lang="en-US" sz="4000" dirty="0" smtClean="0">
                <a:solidFill>
                  <a:srgbClr val="434746"/>
                </a:solidFill>
                <a:cs typeface="Trade Gothic Next LT Pro Lt" pitchFamily="34" charset="0"/>
              </a:rPr>
              <a:t>irefox, Opera, Safari, or IE</a:t>
            </a:r>
          </a:p>
          <a:p>
            <a:pPr lvl="1" algn="l">
              <a:lnSpc>
                <a:spcPct val="50000"/>
              </a:lnSpc>
              <a:buFont typeface="Courier New"/>
              <a:buChar char="o"/>
            </a:pPr>
            <a:r>
              <a:rPr lang="en-US" sz="4000" dirty="0" smtClean="0">
                <a:solidFill>
                  <a:srgbClr val="434746"/>
                </a:solidFill>
                <a:cs typeface="Trade Gothic Next LT Pro Lt" pitchFamily="34" charset="0"/>
              </a:rPr>
              <a:t>HTML5 Outliner for Chrome (available in the Chrome store)</a:t>
            </a:r>
            <a:endParaRPr lang="en-US" sz="4000" dirty="0">
              <a:solidFill>
                <a:srgbClr val="434746"/>
              </a:solidFill>
              <a:cs typeface="Trade Gothic Next LT Pro Lt" pitchFamily="34" charset="0"/>
            </a:endParaRPr>
          </a:p>
          <a:p>
            <a:pPr lvl="1" algn="l" eaLnBrk="1" hangingPunct="1">
              <a:lnSpc>
                <a:spcPct val="50000"/>
              </a:lnSpc>
            </a:pPr>
            <a:endParaRPr lang="en-US" sz="4000" dirty="0">
              <a:solidFill>
                <a:schemeClr val="tx1"/>
              </a:solidFill>
              <a:cs typeface="Trade Gothic Next LT Pro Lt" pitchFamily="34" charset="0"/>
            </a:endParaRPr>
          </a:p>
          <a:p>
            <a:pPr algn="l" eaLnBrk="1" hangingPunct="1">
              <a:lnSpc>
                <a:spcPct val="80000"/>
              </a:lnSpc>
            </a:pPr>
            <a:endParaRPr lang="en-US" sz="4000" i="1" dirty="0">
              <a:cs typeface="Trade Gothic Next LT Pro Lt" pitchFamily="34" charset="0"/>
            </a:endParaRPr>
          </a:p>
          <a:p>
            <a:pPr algn="l" eaLnBrk="1" hangingPunct="1">
              <a:lnSpc>
                <a:spcPct val="80000"/>
              </a:lnSpc>
            </a:pPr>
            <a:endParaRPr lang="en-US" sz="4000" dirty="0">
              <a:cs typeface="Trade Gothic Next LT Pro Lt" pitchFamily="34" charset="0"/>
            </a:endParaRPr>
          </a:p>
          <a:p>
            <a:pPr lvl="3" algn="l">
              <a:lnSpc>
                <a:spcPct val="80000"/>
              </a:lnSpc>
              <a:spcBef>
                <a:spcPts val="600"/>
              </a:spcBef>
            </a:pPr>
            <a:endParaRPr lang="en-US" sz="4000" dirty="0">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Tree>
    <p:extLst>
      <p:ext uri="{BB962C8B-B14F-4D97-AF65-F5344CB8AC3E}">
        <p14:creationId xmlns:p14="http://schemas.microsoft.com/office/powerpoint/2010/main" val="3957347059"/>
      </p:ext>
    </p:extLst>
  </p:cSld>
  <p:clrMapOvr>
    <a:masterClrMapping/>
  </p:clrMapOvr>
  <p:transition xmlns:p14="http://schemas.microsoft.com/office/powerpoint/2010/mai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Exercise</a:t>
            </a:r>
            <a:endParaRPr lang="en-US" sz="8000" dirty="0"/>
          </a:p>
        </p:txBody>
      </p:sp>
      <p:sp>
        <p:nvSpPr>
          <p:cNvPr id="10" name="Rectangle 3"/>
          <p:cNvSpPr>
            <a:spLocks noGrp="1" noChangeArrowheads="1"/>
          </p:cNvSpPr>
          <p:nvPr>
            <p:ph type="body" idx="1"/>
          </p:nvPr>
        </p:nvSpPr>
        <p:spPr>
          <a:xfrm>
            <a:off x="932874" y="4311790"/>
            <a:ext cx="11227376" cy="6964103"/>
          </a:xfrm>
        </p:spPr>
        <p:txBody>
          <a:bodyPr>
            <a:noAutofit/>
          </a:bodyPr>
          <a:lstStyle/>
          <a:p>
            <a:pPr marL="0" indent="0" algn="ctr" eaLnBrk="1" hangingPunct="1">
              <a:buNone/>
            </a:pPr>
            <a:r>
              <a:rPr lang="en-US" sz="4400" dirty="0" smtClean="0">
                <a:solidFill>
                  <a:schemeClr val="accent1">
                    <a:lumMod val="75000"/>
                  </a:schemeClr>
                </a:solidFill>
                <a:cs typeface="Trade Gothic Next LT Pro Lt" pitchFamily="34" charset="0"/>
              </a:rPr>
              <a:t>a. Using a DOM Tree Outline </a:t>
            </a:r>
            <a:endParaRPr lang="en-US" sz="4400" dirty="0">
              <a:solidFill>
                <a:schemeClr val="accent1">
                  <a:lumMod val="75000"/>
                </a:schemeClr>
              </a:solidFill>
              <a:cs typeface="Trade Gothic Next LT Pro Lt" pitchFamily="34" charset="0"/>
            </a:endParaRPr>
          </a:p>
          <a:p>
            <a:pPr eaLnBrk="1" hangingPunct="1">
              <a:buFont typeface="Wingdings" charset="2"/>
              <a:buChar char="v"/>
            </a:pPr>
            <a:r>
              <a:rPr lang="en-US" sz="4400" b="1" dirty="0" smtClean="0">
                <a:solidFill>
                  <a:srgbClr val="51868F"/>
                </a:solidFill>
                <a:cs typeface="Trade Gothic Next LT Pro Lt" pitchFamily="34" charset="0"/>
              </a:rPr>
              <a:t>Exercises/Unit03-Sections/</a:t>
            </a:r>
            <a:endParaRPr lang="en-US" sz="4400" b="1" dirty="0" smtClean="0">
              <a:solidFill>
                <a:srgbClr val="7D1102"/>
              </a:solidFill>
              <a:cs typeface="Trade Gothic Next LT Pro Lt" pitchFamily="34" charset="0"/>
            </a:endParaRPr>
          </a:p>
          <a:p>
            <a:pPr marL="0" indent="0" algn="ctr" eaLnBrk="1" hangingPunct="1">
              <a:buNone/>
            </a:pPr>
            <a:r>
              <a:rPr lang="en-US" sz="4400" b="1" dirty="0" smtClean="0">
                <a:solidFill>
                  <a:srgbClr val="7D1102"/>
                </a:solidFill>
                <a:latin typeface="+mj-lt"/>
                <a:cs typeface="Trade Gothic Next LT Pro Lt" pitchFamily="34" charset="0"/>
              </a:rPr>
              <a:t>Dom Tree</a:t>
            </a:r>
          </a:p>
          <a:p>
            <a:pPr marL="0" indent="0" algn="ctr" eaLnBrk="1" hangingPunct="1">
              <a:buNone/>
            </a:pPr>
            <a:r>
              <a:rPr lang="en-US" sz="4400" b="1" dirty="0" smtClean="0">
                <a:solidFill>
                  <a:srgbClr val="7D1102"/>
                </a:solidFill>
                <a:latin typeface="Consolas"/>
                <a:cs typeface="Consolas"/>
              </a:rPr>
              <a:t>01</a:t>
            </a:r>
            <a:r>
              <a:rPr lang="en-US" sz="4400" b="1" dirty="0">
                <a:solidFill>
                  <a:srgbClr val="7D1102"/>
                </a:solidFill>
                <a:latin typeface="Consolas"/>
                <a:cs typeface="Consolas"/>
              </a:rPr>
              <a:t>-dom-tree-</a:t>
            </a:r>
            <a:r>
              <a:rPr lang="en-US" sz="4400" b="1" dirty="0" smtClean="0">
                <a:solidFill>
                  <a:srgbClr val="7D1102"/>
                </a:solidFill>
                <a:latin typeface="Consolas"/>
                <a:cs typeface="Consolas"/>
              </a:rPr>
              <a:t>outline.html</a:t>
            </a:r>
          </a:p>
          <a:p>
            <a:pPr marL="0" indent="0" algn="ctr">
              <a:buNone/>
            </a:pPr>
            <a:r>
              <a:rPr lang="en-US" sz="4400" b="1" dirty="0">
                <a:solidFill>
                  <a:srgbClr val="7D1102"/>
                </a:solidFill>
                <a:latin typeface="Consolas"/>
                <a:cs typeface="Consolas"/>
              </a:rPr>
              <a:t>01-dom-tree-</a:t>
            </a:r>
            <a:r>
              <a:rPr lang="en-US" sz="4400" b="1" dirty="0" smtClean="0">
                <a:solidFill>
                  <a:srgbClr val="7D1102"/>
                </a:solidFill>
                <a:latin typeface="Consolas"/>
                <a:cs typeface="Consolas"/>
              </a:rPr>
              <a:t>outline.txt</a:t>
            </a:r>
            <a:endParaRPr lang="en-US" sz="4400" dirty="0">
              <a:solidFill>
                <a:srgbClr val="7D1102"/>
              </a:solidFill>
              <a:latin typeface="Consolas"/>
              <a:cs typeface="Consolas"/>
            </a:endParaRPr>
          </a:p>
          <a:p>
            <a:pPr marL="0" indent="0" algn="ctr" eaLnBrk="1" hangingPunct="1">
              <a:buNone/>
            </a:pP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283440387"/>
      </p:ext>
    </p:extLst>
  </p:cSld>
  <p:clrMapOvr>
    <a:masterClrMapping/>
  </p:clrMapOvr>
  <p:transition xmlns:p14="http://schemas.microsoft.com/office/powerpoint/2010/mai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673100" y="1936750"/>
            <a:ext cx="23050500" cy="2375477"/>
          </a:xfrm>
          <a:prstGeom prst="rect">
            <a:avLst/>
          </a:prstGeom>
        </p:spPr>
        <p:txBody>
          <a:bodyPr>
            <a:normAutofit fontScale="90000"/>
          </a:bodyPr>
          <a:lstStyle/>
          <a:p>
            <a:pPr lvl="0"/>
            <a:r>
              <a:rPr lang="en-US" dirty="0" smtClean="0"/>
              <a:t/>
            </a:r>
            <a:br>
              <a:rPr lang="en-US" dirty="0" smtClean="0"/>
            </a:br>
            <a:r>
              <a:rPr lang="en-US" dirty="0" smtClean="0"/>
              <a:t>Unit 4</a:t>
            </a:r>
            <a:br>
              <a:rPr lang="en-US" dirty="0" smtClean="0"/>
            </a:br>
            <a:r>
              <a:rPr lang="en-US" dirty="0" smtClean="0"/>
              <a:t>HTML5 audio and video </a:t>
            </a:r>
            <a:endParaRPr dirty="0"/>
          </a:p>
        </p:txBody>
      </p:sp>
      <p:pic>
        <p:nvPicPr>
          <p:cNvPr id="4" name="Picture 3" descr="HTML5_logo_and_wordmark.svg.png"/>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8289637" y="4756728"/>
            <a:ext cx="7874000" cy="7874000"/>
          </a:xfrm>
          <a:prstGeom prst="rect">
            <a:avLst/>
          </a:prstGeom>
        </p:spPr>
      </p:pic>
    </p:spTree>
    <p:extLst>
      <p:ext uri="{BB962C8B-B14F-4D97-AF65-F5344CB8AC3E}">
        <p14:creationId xmlns:p14="http://schemas.microsoft.com/office/powerpoint/2010/main" val="12035681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HTML5 audio and video</a:t>
            </a:r>
            <a:endParaRPr lang="en-US" sz="8000" dirty="0"/>
          </a:p>
        </p:txBody>
      </p:sp>
      <p:sp>
        <p:nvSpPr>
          <p:cNvPr id="8" name="Rectangle 3"/>
          <p:cNvSpPr txBox="1">
            <a:spLocks noChangeArrowheads="1"/>
          </p:cNvSpPr>
          <p:nvPr/>
        </p:nvSpPr>
        <p:spPr>
          <a:xfrm>
            <a:off x="2455717" y="2978728"/>
            <a:ext cx="10659919" cy="10044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80000"/>
              </a:lnSpc>
            </a:pPr>
            <a:r>
              <a:rPr lang="en-US" sz="4000" dirty="0" smtClean="0">
                <a:solidFill>
                  <a:srgbClr val="7D1102"/>
                </a:solidFill>
                <a:cs typeface="Trade Gothic Next LT Pro Lt" pitchFamily="34" charset="0"/>
              </a:rPr>
              <a:t>Supported media types</a:t>
            </a:r>
          </a:p>
          <a:p>
            <a:pPr algn="l" eaLnBrk="1" hangingPunct="1">
              <a:lnSpc>
                <a:spcPct val="80000"/>
              </a:lnSpc>
            </a:pPr>
            <a:r>
              <a:rPr lang="en-US" sz="4000" dirty="0" smtClean="0">
                <a:solidFill>
                  <a:srgbClr val="7D1102"/>
                </a:solidFill>
                <a:cs typeface="Trade Gothic Next LT Pro Lt" pitchFamily="34" charset="0"/>
              </a:rPr>
              <a:t>audio</a:t>
            </a:r>
          </a:p>
          <a:p>
            <a:pPr algn="l" eaLnBrk="1" hangingPunct="1">
              <a:lnSpc>
                <a:spcPct val="80000"/>
              </a:lnSpc>
            </a:pPr>
            <a:r>
              <a:rPr lang="en-US" sz="4000" dirty="0" smtClean="0">
                <a:solidFill>
                  <a:srgbClr val="7D1102"/>
                </a:solidFill>
                <a:cs typeface="Trade Gothic Next LT Pro Lt" pitchFamily="34" charset="0"/>
              </a:rPr>
              <a:t>video</a:t>
            </a:r>
          </a:p>
          <a:p>
            <a:pPr algn="l" eaLnBrk="1" hangingPunct="1">
              <a:lnSpc>
                <a:spcPct val="80000"/>
              </a:lnSpc>
            </a:pPr>
            <a:r>
              <a:rPr lang="en-US" sz="4000" dirty="0" smtClean="0">
                <a:solidFill>
                  <a:srgbClr val="7D1102"/>
                </a:solidFill>
                <a:cs typeface="Trade Gothic Next LT Pro Lt" pitchFamily="34" charset="0"/>
              </a:rPr>
              <a:t>Media Tag Attributes</a:t>
            </a:r>
          </a:p>
          <a:p>
            <a:pPr algn="l" eaLnBrk="1" hangingPunct="1">
              <a:lnSpc>
                <a:spcPct val="80000"/>
              </a:lnSpc>
              <a:buFont typeface="Wingdings" charset="2"/>
              <a:buChar char="v"/>
            </a:pPr>
            <a:r>
              <a:rPr lang="en-US" sz="4000" i="1" dirty="0" smtClean="0">
                <a:solidFill>
                  <a:schemeClr val="accent1">
                    <a:lumMod val="75000"/>
                  </a:schemeClr>
                </a:solidFill>
                <a:cs typeface="Trade Gothic Next LT Pro Lt" pitchFamily="34" charset="0"/>
              </a:rPr>
              <a:t>Exercise: Video – Multiple Sources</a:t>
            </a:r>
          </a:p>
          <a:p>
            <a:pPr algn="l" eaLnBrk="1" hangingPunct="1">
              <a:lnSpc>
                <a:spcPct val="80000"/>
              </a:lnSpc>
            </a:pPr>
            <a:r>
              <a:rPr lang="en-US" sz="4000" i="1" dirty="0" smtClean="0">
                <a:solidFill>
                  <a:srgbClr val="7D1102"/>
                </a:solidFill>
                <a:cs typeface="Trade Gothic Next LT Pro Lt" pitchFamily="34" charset="0"/>
              </a:rPr>
              <a:t> </a:t>
            </a:r>
            <a:r>
              <a:rPr lang="en-US" sz="4000" dirty="0" smtClean="0">
                <a:solidFill>
                  <a:srgbClr val="7D1102"/>
                </a:solidFill>
                <a:cs typeface="Trade Gothic Next LT Pro Lt" pitchFamily="34" charset="0"/>
              </a:rPr>
              <a:t>Scripting media elements </a:t>
            </a:r>
          </a:p>
          <a:p>
            <a:pPr algn="l">
              <a:lnSpc>
                <a:spcPct val="80000"/>
              </a:lnSpc>
              <a:buFont typeface="Wingdings" charset="2"/>
              <a:buChar char="v"/>
            </a:pPr>
            <a:r>
              <a:rPr lang="en-US" sz="4000" i="1" dirty="0">
                <a:solidFill>
                  <a:schemeClr val="accent1">
                    <a:lumMod val="75000"/>
                  </a:schemeClr>
                </a:solidFill>
                <a:cs typeface="Trade Gothic Next LT Pro Lt" pitchFamily="34" charset="0"/>
              </a:rPr>
              <a:t>Exercise: </a:t>
            </a:r>
            <a:r>
              <a:rPr lang="en-US" sz="4000" i="1" dirty="0" smtClean="0">
                <a:solidFill>
                  <a:schemeClr val="accent1">
                    <a:lumMod val="75000"/>
                  </a:schemeClr>
                </a:solidFill>
                <a:cs typeface="Trade Gothic Next LT Pro Lt" pitchFamily="34" charset="0"/>
              </a:rPr>
              <a:t>Media API &amp; Graceful Degradation</a:t>
            </a:r>
            <a:endParaRPr lang="en-US" sz="4000" i="1" dirty="0">
              <a:solidFill>
                <a:schemeClr val="accent1">
                  <a:lumMod val="75000"/>
                </a:schemeClr>
              </a:solidFill>
              <a:cs typeface="Trade Gothic Next LT Pro Lt" pitchFamily="34" charset="0"/>
            </a:endParaRPr>
          </a:p>
          <a:p>
            <a:pPr marL="736600" lvl="1" indent="0" algn="l">
              <a:lnSpc>
                <a:spcPct val="80000"/>
              </a:lnSpc>
              <a:buNone/>
            </a:pPr>
            <a:endParaRPr lang="en-US" sz="4000" dirty="0">
              <a:solidFill>
                <a:schemeClr val="tx1"/>
              </a:solidFill>
              <a:cs typeface="Trade Gothic Next LT Pro Lt" pitchFamily="34" charset="0"/>
            </a:endParaRPr>
          </a:p>
          <a:p>
            <a:pPr algn="l" eaLnBrk="1" hangingPunct="1">
              <a:lnSpc>
                <a:spcPct val="80000"/>
              </a:lnSpc>
            </a:pPr>
            <a:endParaRPr lang="en-US" sz="4000" i="1" dirty="0">
              <a:cs typeface="Trade Gothic Next LT Pro Lt" pitchFamily="34" charset="0"/>
            </a:endParaRPr>
          </a:p>
          <a:p>
            <a:pPr algn="l" eaLnBrk="1" hangingPunct="1">
              <a:lnSpc>
                <a:spcPct val="80000"/>
              </a:lnSpc>
            </a:pPr>
            <a:endParaRPr lang="en-US" sz="4000" dirty="0">
              <a:cs typeface="Trade Gothic Next LT Pro Lt" pitchFamily="34" charset="0"/>
            </a:endParaRPr>
          </a:p>
          <a:p>
            <a:pPr lvl="3" algn="l">
              <a:lnSpc>
                <a:spcPct val="80000"/>
              </a:lnSpc>
              <a:spcBef>
                <a:spcPts val="600"/>
              </a:spcBef>
            </a:pPr>
            <a:endParaRPr lang="en-US" sz="4000" dirty="0">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Tree>
    <p:extLst>
      <p:ext uri="{BB962C8B-B14F-4D97-AF65-F5344CB8AC3E}">
        <p14:creationId xmlns:p14="http://schemas.microsoft.com/office/powerpoint/2010/main" val="2271429266"/>
      </p:ext>
    </p:extLst>
  </p:cSld>
  <p:clrMapOvr>
    <a:masterClrMapping/>
  </p:clrMapOvr>
  <p:transition xmlns:p14="http://schemas.microsoft.com/office/powerpoint/2010/mai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Supported Media Types</a:t>
            </a:r>
            <a:endParaRPr lang="en-US" dirty="0"/>
          </a:p>
        </p:txBody>
      </p:sp>
      <p:sp>
        <p:nvSpPr>
          <p:cNvPr id="3" name="Text Placeholder 2"/>
          <p:cNvSpPr>
            <a:spLocks noGrp="1"/>
          </p:cNvSpPr>
          <p:nvPr>
            <p:ph type="body" idx="1"/>
          </p:nvPr>
        </p:nvSpPr>
        <p:spPr>
          <a:xfrm>
            <a:off x="3024908" y="3041650"/>
            <a:ext cx="19188547" cy="8864600"/>
          </a:xfrm>
        </p:spPr>
        <p:txBody>
          <a:bodyPr/>
          <a:lstStyle/>
          <a:p>
            <a:pPr marL="342900" indent="-342900" algn="l" eaLnBrk="0" hangingPunct="0">
              <a:spcBef>
                <a:spcPct val="25000"/>
              </a:spcBef>
              <a:spcAft>
                <a:spcPct val="25000"/>
              </a:spcAft>
              <a:buClr>
                <a:srgbClr val="6D7E29"/>
              </a:buClr>
              <a:buSzPct val="75000"/>
            </a:pPr>
            <a:r>
              <a:rPr lang="en-US" sz="4000" dirty="0">
                <a:solidFill>
                  <a:schemeClr val="accent5">
                    <a:lumMod val="75000"/>
                  </a:schemeClr>
                </a:solidFill>
              </a:rPr>
              <a:t>HTML5 is file format neutral</a:t>
            </a:r>
          </a:p>
          <a:p>
            <a:pPr marL="1079500" lvl="1" indent="-342900" algn="l" eaLnBrk="0" hangingPunct="0">
              <a:spcBef>
                <a:spcPct val="25000"/>
              </a:spcBef>
              <a:spcAft>
                <a:spcPct val="25000"/>
              </a:spcAft>
              <a:buClr>
                <a:srgbClr val="6D7E29"/>
              </a:buClr>
              <a:buSzPct val="75000"/>
            </a:pPr>
            <a:r>
              <a:rPr lang="en-US" sz="4000" dirty="0">
                <a:solidFill>
                  <a:schemeClr val="tx2">
                    <a:lumMod val="75000"/>
                  </a:schemeClr>
                </a:solidFill>
              </a:rPr>
              <a:t>initially backed OGG</a:t>
            </a:r>
          </a:p>
          <a:p>
            <a:pPr marL="342900" indent="-342900" algn="l" eaLnBrk="0" hangingPunct="0">
              <a:spcBef>
                <a:spcPct val="25000"/>
              </a:spcBef>
              <a:spcAft>
                <a:spcPct val="25000"/>
              </a:spcAft>
              <a:buClr>
                <a:srgbClr val="6D7E29"/>
              </a:buClr>
              <a:buSzPct val="75000"/>
            </a:pPr>
            <a:r>
              <a:rPr lang="en-US" sz="4000" dirty="0">
                <a:solidFill>
                  <a:schemeClr val="accent5">
                    <a:lumMod val="75000"/>
                  </a:schemeClr>
                </a:solidFill>
              </a:rPr>
              <a:t>To maximize compatibility support multiple formats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69202183"/>
              </p:ext>
            </p:extLst>
          </p:nvPr>
        </p:nvGraphicFramePr>
        <p:xfrm>
          <a:off x="8263657" y="8382000"/>
          <a:ext cx="8715376" cy="2902092"/>
        </p:xfrm>
        <a:graphic>
          <a:graphicData uri="http://schemas.openxmlformats.org/drawingml/2006/table">
            <a:tbl>
              <a:tblPr firstRow="1" bandRow="1">
                <a:tableStyleId>{3C2FFA5D-87B4-456A-9821-1D502468CF0F}</a:tableStyleId>
              </a:tblPr>
              <a:tblGrid>
                <a:gridCol w="4357688"/>
                <a:gridCol w="4357688"/>
              </a:tblGrid>
              <a:tr h="725523">
                <a:tc>
                  <a:txBody>
                    <a:bodyPr/>
                    <a:lstStyle/>
                    <a:p>
                      <a:r>
                        <a:rPr lang="en-US" sz="4000" dirty="0" smtClean="0"/>
                        <a:t>audio</a:t>
                      </a:r>
                      <a:endParaRPr lang="en-US" sz="4000" dirty="0"/>
                    </a:p>
                  </a:txBody>
                  <a:tcPr/>
                </a:tc>
                <a:tc>
                  <a:txBody>
                    <a:bodyPr/>
                    <a:lstStyle/>
                    <a:p>
                      <a:r>
                        <a:rPr lang="en-US" sz="4000" dirty="0" smtClean="0"/>
                        <a:t>video</a:t>
                      </a:r>
                      <a:endParaRPr lang="en-US" sz="4000" dirty="0"/>
                    </a:p>
                  </a:txBody>
                  <a:tcPr/>
                </a:tc>
              </a:tr>
              <a:tr h="725523">
                <a:tc>
                  <a:txBody>
                    <a:bodyPr/>
                    <a:lstStyle/>
                    <a:p>
                      <a:r>
                        <a:rPr lang="en-US" sz="4000" dirty="0" smtClean="0"/>
                        <a:t>MP3</a:t>
                      </a:r>
                    </a:p>
                  </a:txBody>
                  <a:tcPr/>
                </a:tc>
                <a:tc>
                  <a:txBody>
                    <a:bodyPr/>
                    <a:lstStyle/>
                    <a:p>
                      <a:r>
                        <a:rPr lang="en-US" sz="4000" dirty="0" smtClean="0"/>
                        <a:t>MP4</a:t>
                      </a:r>
                      <a:endParaRPr lang="en-US" sz="4000" dirty="0"/>
                    </a:p>
                  </a:txBody>
                  <a:tcPr/>
                </a:tc>
              </a:tr>
              <a:tr h="725523">
                <a:tc>
                  <a:txBody>
                    <a:bodyPr/>
                    <a:lstStyle/>
                    <a:p>
                      <a:r>
                        <a:rPr lang="en-US" sz="4000" dirty="0" smtClean="0"/>
                        <a:t>OGG(.</a:t>
                      </a:r>
                      <a:r>
                        <a:rPr lang="en-US" sz="4000" dirty="0" err="1" smtClean="0"/>
                        <a:t>ogg</a:t>
                      </a:r>
                      <a:r>
                        <a:rPr lang="en-US" sz="4000" dirty="0" smtClean="0"/>
                        <a:t>)</a:t>
                      </a:r>
                      <a:endParaRPr lang="en-US" sz="4000" dirty="0"/>
                    </a:p>
                  </a:txBody>
                  <a:tcPr/>
                </a:tc>
                <a:tc>
                  <a:txBody>
                    <a:bodyPr/>
                    <a:lstStyle/>
                    <a:p>
                      <a:r>
                        <a:rPr lang="en-US" sz="4000" dirty="0" smtClean="0"/>
                        <a:t>OGG(.</a:t>
                      </a:r>
                      <a:r>
                        <a:rPr lang="en-US" sz="4000" dirty="0" err="1" smtClean="0"/>
                        <a:t>ogg</a:t>
                      </a:r>
                      <a:r>
                        <a:rPr lang="en-US" sz="4000" dirty="0" smtClean="0"/>
                        <a:t>)</a:t>
                      </a:r>
                      <a:r>
                        <a:rPr lang="en-US" sz="4000" baseline="0" dirty="0" smtClean="0"/>
                        <a:t> </a:t>
                      </a:r>
                      <a:endParaRPr lang="en-US" sz="4000" dirty="0"/>
                    </a:p>
                  </a:txBody>
                  <a:tcPr/>
                </a:tc>
              </a:tr>
              <a:tr h="725523">
                <a:tc>
                  <a:txBody>
                    <a:bodyPr/>
                    <a:lstStyle/>
                    <a:p>
                      <a:endParaRPr lang="en-US" sz="4000" dirty="0"/>
                    </a:p>
                  </a:txBody>
                  <a:tcPr/>
                </a:tc>
                <a:tc>
                  <a:txBody>
                    <a:bodyPr/>
                    <a:lstStyle/>
                    <a:p>
                      <a:r>
                        <a:rPr lang="en-US" sz="4000" dirty="0" err="1" smtClean="0"/>
                        <a:t>WebM</a:t>
                      </a:r>
                      <a:endParaRPr lang="en-US" sz="4000" dirty="0"/>
                    </a:p>
                  </a:txBody>
                  <a:tcPr/>
                </a:tc>
              </a:tr>
            </a:tbl>
          </a:graphicData>
        </a:graphic>
      </p:graphicFrame>
    </p:spTree>
    <p:extLst>
      <p:ext uri="{BB962C8B-B14F-4D97-AF65-F5344CB8AC3E}">
        <p14:creationId xmlns:p14="http://schemas.microsoft.com/office/powerpoint/2010/main" val="788550347"/>
      </p:ext>
    </p:extLst>
  </p:cSld>
  <p:clrMapOvr>
    <a:masterClrMapping/>
  </p:clrMapOvr>
  <p:transition xmlns:p14="http://schemas.microsoft.com/office/powerpoint/2010/mai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Supported Media </a:t>
            </a:r>
            <a:r>
              <a:rPr lang="en-US" sz="9600" dirty="0" smtClean="0"/>
              <a:t>Types - audio</a:t>
            </a:r>
            <a:endParaRPr lang="en-US" dirty="0"/>
          </a:p>
        </p:txBody>
      </p:sp>
      <p:sp>
        <p:nvSpPr>
          <p:cNvPr id="3" name="Text Placeholder 2"/>
          <p:cNvSpPr>
            <a:spLocks noGrp="1"/>
          </p:cNvSpPr>
          <p:nvPr>
            <p:ph type="body" idx="1"/>
          </p:nvPr>
        </p:nvSpPr>
        <p:spPr>
          <a:xfrm>
            <a:off x="673100" y="3835400"/>
            <a:ext cx="11403444" cy="8864600"/>
          </a:xfrm>
        </p:spPr>
        <p:txBody>
          <a:bodyPr anchor="t">
            <a:normAutofit/>
          </a:bodyPr>
          <a:lstStyle/>
          <a:p>
            <a:pPr>
              <a:buFont typeface="Arial"/>
              <a:buChar char="•"/>
            </a:pPr>
            <a:endParaRPr lang="en-US" sz="4000" dirty="0" smtClean="0">
              <a:solidFill>
                <a:schemeClr val="accent5">
                  <a:lumMod val="75000"/>
                </a:schemeClr>
              </a:solidFill>
            </a:endParaRPr>
          </a:p>
          <a:p>
            <a:pPr>
              <a:buFont typeface="Wingdings" charset="2"/>
              <a:buChar char="Ø"/>
            </a:pPr>
            <a:r>
              <a:rPr lang="en-US" sz="4000" dirty="0">
                <a:solidFill>
                  <a:srgbClr val="A37113"/>
                </a:solidFill>
              </a:rPr>
              <a:t>http://</a:t>
            </a:r>
            <a:r>
              <a:rPr lang="en-US" sz="4000" dirty="0" err="1">
                <a:solidFill>
                  <a:srgbClr val="A37113"/>
                </a:solidFill>
              </a:rPr>
              <a:t>hpr.dogphilosophy.net</a:t>
            </a:r>
            <a:r>
              <a:rPr lang="en-US" sz="4000" dirty="0">
                <a:solidFill>
                  <a:srgbClr val="A37113"/>
                </a:solidFill>
              </a:rPr>
              <a:t>/test/</a:t>
            </a:r>
          </a:p>
        </p:txBody>
      </p:sp>
      <p:graphicFrame>
        <p:nvGraphicFramePr>
          <p:cNvPr id="4" name="Content Placeholder 8"/>
          <p:cNvGraphicFramePr>
            <a:graphicFrameLocks/>
          </p:cNvGraphicFramePr>
          <p:nvPr>
            <p:extLst>
              <p:ext uri="{D42A27DB-BD31-4B8C-83A1-F6EECF244321}">
                <p14:modId xmlns:p14="http://schemas.microsoft.com/office/powerpoint/2010/main" val="935177842"/>
              </p:ext>
            </p:extLst>
          </p:nvPr>
        </p:nvGraphicFramePr>
        <p:xfrm>
          <a:off x="12076544" y="4476751"/>
          <a:ext cx="11420744" cy="6483053"/>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2767618"/>
                <a:gridCol w="2931382"/>
                <a:gridCol w="2639318"/>
                <a:gridCol w="3082426"/>
              </a:tblGrid>
              <a:tr h="1758653">
                <a:tc>
                  <a:txBody>
                    <a:bodyPr/>
                    <a:lstStyle/>
                    <a:p>
                      <a:pPr algn="ctr"/>
                      <a:r>
                        <a:rPr lang="en-US" sz="4000" dirty="0" smtClean="0">
                          <a:latin typeface="+mj-lt"/>
                        </a:rPr>
                        <a:t>Browser</a:t>
                      </a:r>
                      <a:endParaRPr lang="en-US" sz="4000" dirty="0">
                        <a:latin typeface="+mj-lt"/>
                      </a:endParaRPr>
                    </a:p>
                  </a:txBody>
                  <a:tcPr marL="197008" marR="197008">
                    <a:solidFill>
                      <a:srgbClr val="51868F"/>
                    </a:solidFill>
                  </a:tcPr>
                </a:tc>
                <a:tc>
                  <a:txBody>
                    <a:bodyPr/>
                    <a:lstStyle/>
                    <a:p>
                      <a:pPr algn="ctr"/>
                      <a:r>
                        <a:rPr lang="en-US" sz="4000" dirty="0" err="1" smtClean="0">
                          <a:latin typeface="+mj-lt"/>
                        </a:rPr>
                        <a:t>Ogg</a:t>
                      </a:r>
                      <a:r>
                        <a:rPr lang="en-US" sz="4000" baseline="0" dirty="0" smtClean="0">
                          <a:latin typeface="+mj-lt"/>
                        </a:rPr>
                        <a:t> </a:t>
                      </a:r>
                      <a:r>
                        <a:rPr lang="en-US" sz="4000" baseline="0" dirty="0" err="1" smtClean="0">
                          <a:latin typeface="+mj-lt"/>
                        </a:rPr>
                        <a:t>Vorbis</a:t>
                      </a:r>
                      <a:endParaRPr lang="en-US" sz="4000" baseline="0" dirty="0" smtClean="0">
                        <a:latin typeface="+mj-lt"/>
                      </a:endParaRPr>
                    </a:p>
                    <a:p>
                      <a:pPr algn="ctr"/>
                      <a:r>
                        <a:rPr lang="en-US" sz="4000" baseline="0" dirty="0" smtClean="0">
                          <a:latin typeface="+mj-lt"/>
                        </a:rPr>
                        <a:t>(OGG</a:t>
                      </a:r>
                      <a:r>
                        <a:rPr lang="en-US" sz="4000" dirty="0" smtClean="0">
                          <a:latin typeface="+mj-lt"/>
                        </a:rPr>
                        <a:t>)</a:t>
                      </a:r>
                      <a:endParaRPr lang="en-US" sz="4000" dirty="0">
                        <a:latin typeface="+mj-lt"/>
                      </a:endParaRPr>
                    </a:p>
                  </a:txBody>
                  <a:tcPr marL="197008" marR="197008">
                    <a:solidFill>
                      <a:srgbClr val="51868F"/>
                    </a:solidFill>
                  </a:tcPr>
                </a:tc>
                <a:tc>
                  <a:txBody>
                    <a:bodyPr/>
                    <a:lstStyle/>
                    <a:p>
                      <a:pPr algn="ctr"/>
                      <a:r>
                        <a:rPr lang="en-US" sz="4000" dirty="0" smtClean="0">
                          <a:latin typeface="+mj-lt"/>
                        </a:rPr>
                        <a:t>WAV</a:t>
                      </a:r>
                      <a:endParaRPr lang="en-US" sz="4000" dirty="0">
                        <a:latin typeface="+mj-lt"/>
                      </a:endParaRPr>
                    </a:p>
                  </a:txBody>
                  <a:tcPr marL="197008" marR="197008">
                    <a:solidFill>
                      <a:srgbClr val="51868F"/>
                    </a:solidFill>
                  </a:tcPr>
                </a:tc>
                <a:tc>
                  <a:txBody>
                    <a:bodyPr/>
                    <a:lstStyle/>
                    <a:p>
                      <a:pPr algn="ctr"/>
                      <a:r>
                        <a:rPr lang="en-US" sz="4000" dirty="0" smtClean="0">
                          <a:latin typeface="+mj-lt"/>
                        </a:rPr>
                        <a:t>MP3</a:t>
                      </a:r>
                      <a:endParaRPr lang="en-US" sz="4000" dirty="0">
                        <a:latin typeface="+mj-lt"/>
                      </a:endParaRPr>
                    </a:p>
                  </a:txBody>
                  <a:tcPr marL="197008" marR="197008">
                    <a:solidFill>
                      <a:srgbClr val="51868F"/>
                    </a:solidFill>
                  </a:tcPr>
                </a:tc>
              </a:tr>
              <a:tr h="599429">
                <a:tc>
                  <a:txBody>
                    <a:bodyPr/>
                    <a:lstStyle/>
                    <a:p>
                      <a:r>
                        <a:rPr lang="en-US" sz="4000" dirty="0" smtClean="0">
                          <a:latin typeface="+mj-lt"/>
                        </a:rPr>
                        <a:t>IE</a:t>
                      </a:r>
                      <a:endParaRPr lang="en-US" sz="4000" dirty="0">
                        <a:latin typeface="+mj-lt"/>
                      </a:endParaRPr>
                    </a:p>
                  </a:txBody>
                  <a:tcPr marL="197008" marR="197008">
                    <a:solidFill>
                      <a:srgbClr val="FD4E34"/>
                    </a:solidFill>
                  </a:tcPr>
                </a:tc>
                <a:tc>
                  <a:txBody>
                    <a:bodyPr/>
                    <a:lstStyle/>
                    <a:p>
                      <a:r>
                        <a:rPr lang="en-US" sz="4000" dirty="0" smtClean="0"/>
                        <a:t>Not </a:t>
                      </a:r>
                    </a:p>
                    <a:p>
                      <a:r>
                        <a:rPr lang="en-US" sz="4000" dirty="0" smtClean="0"/>
                        <a:t>Supported</a:t>
                      </a:r>
                      <a:endParaRPr lang="en-US" sz="4000" dirty="0"/>
                    </a:p>
                  </a:txBody>
                  <a:tcPr marL="197008" marR="197008">
                    <a:solidFill>
                      <a:srgbClr val="FFFFFF"/>
                    </a:solidFill>
                  </a:tcPr>
                </a:tc>
                <a:tc>
                  <a:txBody>
                    <a:bodyPr/>
                    <a:lstStyle/>
                    <a:p>
                      <a:r>
                        <a:rPr lang="en-US" sz="4000" dirty="0" smtClean="0"/>
                        <a:t>Not Supported</a:t>
                      </a:r>
                      <a:endParaRPr lang="en-US" sz="4000" dirty="0"/>
                    </a:p>
                  </a:txBody>
                  <a:tcPr marL="197008" marR="197008">
                    <a:solidFill>
                      <a:srgbClr val="FFFFFF"/>
                    </a:solidFill>
                  </a:tcPr>
                </a:tc>
                <a:tc>
                  <a:txBody>
                    <a:bodyPr/>
                    <a:lstStyle/>
                    <a:p>
                      <a:r>
                        <a:rPr lang="en-US" sz="4000" b="0" dirty="0" smtClean="0">
                          <a:latin typeface="+mj-lt"/>
                        </a:rPr>
                        <a:t>9.0</a:t>
                      </a:r>
                      <a:endParaRPr lang="en-US" sz="4000" b="0" dirty="0">
                        <a:latin typeface="+mj-lt"/>
                      </a:endParaRPr>
                    </a:p>
                  </a:txBody>
                  <a:tcPr marL="197008" marR="197008">
                    <a:solidFill>
                      <a:srgbClr val="FFFFFF"/>
                    </a:solidFill>
                  </a:tcPr>
                </a:tc>
              </a:tr>
              <a:tr h="599429">
                <a:tc>
                  <a:txBody>
                    <a:bodyPr/>
                    <a:lstStyle/>
                    <a:p>
                      <a:r>
                        <a:rPr lang="en-US" sz="4000" dirty="0" smtClean="0">
                          <a:latin typeface="+mj-lt"/>
                        </a:rPr>
                        <a:t>Chrome</a:t>
                      </a:r>
                      <a:endParaRPr lang="en-US" sz="4000" dirty="0">
                        <a:latin typeface="+mj-lt"/>
                      </a:endParaRPr>
                    </a:p>
                  </a:txBody>
                  <a:tcPr marL="197008" marR="197008">
                    <a:solidFill>
                      <a:schemeClr val="accent4">
                        <a:lumMod val="60000"/>
                        <a:lumOff val="40000"/>
                      </a:schemeClr>
                    </a:solidFill>
                  </a:tcPr>
                </a:tc>
                <a:tc>
                  <a:txBody>
                    <a:bodyPr/>
                    <a:lstStyle/>
                    <a:p>
                      <a:r>
                        <a:rPr lang="en-US" sz="4000" dirty="0" smtClean="0"/>
                        <a:t>YES</a:t>
                      </a:r>
                      <a:endParaRPr lang="en-US" sz="4000" dirty="0"/>
                    </a:p>
                  </a:txBody>
                  <a:tcPr marL="197008" marR="197008">
                    <a:solidFill>
                      <a:srgbClr val="FFFFFF"/>
                    </a:solidFill>
                  </a:tcPr>
                </a:tc>
                <a:tc>
                  <a:txBody>
                    <a:bodyPr/>
                    <a:lstStyle/>
                    <a:p>
                      <a:r>
                        <a:rPr lang="en-US" sz="4000" dirty="0" smtClean="0"/>
                        <a:t>YES</a:t>
                      </a:r>
                      <a:endParaRPr lang="en-US" sz="4000" dirty="0"/>
                    </a:p>
                  </a:txBody>
                  <a:tcPr marL="197008" marR="197008">
                    <a:solidFill>
                      <a:srgbClr val="FFFFFF"/>
                    </a:solidFill>
                  </a:tcPr>
                </a:tc>
                <a:tc>
                  <a:txBody>
                    <a:bodyPr/>
                    <a:lstStyle/>
                    <a:p>
                      <a:r>
                        <a:rPr lang="en-US" sz="4000" b="0" dirty="0" smtClean="0">
                          <a:latin typeface="+mj-lt"/>
                        </a:rPr>
                        <a:t>YES</a:t>
                      </a:r>
                      <a:endParaRPr lang="en-US" sz="4000" b="0" dirty="0">
                        <a:latin typeface="+mj-lt"/>
                      </a:endParaRPr>
                    </a:p>
                  </a:txBody>
                  <a:tcPr marL="197008" marR="197008">
                    <a:solidFill>
                      <a:srgbClr val="FFFFFF"/>
                    </a:solidFill>
                  </a:tcPr>
                </a:tc>
              </a:tr>
              <a:tr h="599429">
                <a:tc>
                  <a:txBody>
                    <a:bodyPr/>
                    <a:lstStyle/>
                    <a:p>
                      <a:r>
                        <a:rPr lang="en-US" sz="4000" dirty="0" smtClean="0">
                          <a:latin typeface="+mj-lt"/>
                        </a:rPr>
                        <a:t>Firefox</a:t>
                      </a:r>
                      <a:endParaRPr lang="en-US" sz="4000" dirty="0">
                        <a:latin typeface="+mj-lt"/>
                      </a:endParaRPr>
                    </a:p>
                  </a:txBody>
                  <a:tcPr marL="197008" marR="197008">
                    <a:solidFill>
                      <a:schemeClr val="accent3">
                        <a:lumMod val="60000"/>
                        <a:lumOff val="40000"/>
                      </a:schemeClr>
                    </a:solidFill>
                  </a:tcPr>
                </a:tc>
                <a:tc>
                  <a:txBody>
                    <a:bodyPr/>
                    <a:lstStyle/>
                    <a:p>
                      <a:r>
                        <a:rPr lang="en-US" sz="4000" dirty="0" smtClean="0"/>
                        <a:t>3.5</a:t>
                      </a:r>
                      <a:endParaRPr lang="en-US" sz="4000" dirty="0"/>
                    </a:p>
                  </a:txBody>
                  <a:tcPr marL="197008" marR="197008">
                    <a:solidFill>
                      <a:srgbClr val="FFFFFF"/>
                    </a:solidFill>
                  </a:tcPr>
                </a:tc>
                <a:tc>
                  <a:txBody>
                    <a:bodyPr/>
                    <a:lstStyle/>
                    <a:p>
                      <a:r>
                        <a:rPr lang="en-US" sz="4000" dirty="0" smtClean="0"/>
                        <a:t>3.5</a:t>
                      </a:r>
                      <a:endParaRPr lang="en-US" sz="4000" dirty="0"/>
                    </a:p>
                  </a:txBody>
                  <a:tcPr marL="197008" marR="197008">
                    <a:solidFill>
                      <a:srgbClr val="FFFFFF"/>
                    </a:solidFill>
                  </a:tcPr>
                </a:tc>
                <a:tc>
                  <a:txBody>
                    <a:bodyPr/>
                    <a:lstStyle/>
                    <a:p>
                      <a:r>
                        <a:rPr lang="en-US" sz="4000" b="0" dirty="0" smtClean="0">
                          <a:latin typeface="+mj-lt"/>
                        </a:rPr>
                        <a:t>Partial</a:t>
                      </a:r>
                      <a:endParaRPr lang="en-US" sz="4000" b="0" dirty="0">
                        <a:latin typeface="+mj-lt"/>
                      </a:endParaRPr>
                    </a:p>
                  </a:txBody>
                  <a:tcPr marL="197008" marR="197008">
                    <a:solidFill>
                      <a:srgbClr val="FFFFFF"/>
                    </a:solidFill>
                  </a:tcPr>
                </a:tc>
              </a:tr>
              <a:tr h="599429">
                <a:tc>
                  <a:txBody>
                    <a:bodyPr/>
                    <a:lstStyle/>
                    <a:p>
                      <a:r>
                        <a:rPr lang="en-US" sz="4000" dirty="0" smtClean="0">
                          <a:latin typeface="+mj-lt"/>
                        </a:rPr>
                        <a:t>Safari </a:t>
                      </a:r>
                      <a:endParaRPr lang="en-US" sz="4000" dirty="0">
                        <a:latin typeface="+mj-lt"/>
                      </a:endParaRPr>
                    </a:p>
                  </a:txBody>
                  <a:tcPr marL="197008" marR="197008">
                    <a:solidFill>
                      <a:schemeClr val="accent1">
                        <a:lumMod val="60000"/>
                        <a:lumOff val="40000"/>
                      </a:schemeClr>
                    </a:solidFill>
                  </a:tcPr>
                </a:tc>
                <a:tc>
                  <a:txBody>
                    <a:bodyPr/>
                    <a:lstStyle/>
                    <a:p>
                      <a:r>
                        <a:rPr lang="en-US" sz="4000" dirty="0" smtClean="0"/>
                        <a:t>Manual install</a:t>
                      </a:r>
                      <a:endParaRPr lang="en-US" sz="4000" dirty="0"/>
                    </a:p>
                  </a:txBody>
                  <a:tcPr marL="197008" marR="197008">
                    <a:solidFill>
                      <a:srgbClr val="FFFFFF"/>
                    </a:solidFill>
                  </a:tcPr>
                </a:tc>
                <a:tc>
                  <a:txBody>
                    <a:bodyPr/>
                    <a:lstStyle/>
                    <a:p>
                      <a:r>
                        <a:rPr lang="en-US" sz="4000" dirty="0" smtClean="0"/>
                        <a:t>3.1</a:t>
                      </a:r>
                      <a:endParaRPr lang="en-US" sz="4000" dirty="0"/>
                    </a:p>
                  </a:txBody>
                  <a:tcPr marL="197008" marR="197008">
                    <a:solidFill>
                      <a:srgbClr val="FFFFFF"/>
                    </a:solidFill>
                  </a:tcPr>
                </a:tc>
                <a:tc>
                  <a:txBody>
                    <a:bodyPr/>
                    <a:lstStyle/>
                    <a:p>
                      <a:r>
                        <a:rPr lang="en-US" sz="4000" b="0" dirty="0" smtClean="0">
                          <a:latin typeface="+mj-lt"/>
                        </a:rPr>
                        <a:t>3.1</a:t>
                      </a:r>
                      <a:endParaRPr lang="en-US" sz="4000" b="0" dirty="0">
                        <a:latin typeface="+mj-lt"/>
                      </a:endParaRPr>
                    </a:p>
                  </a:txBody>
                  <a:tcPr marL="197008" marR="197008">
                    <a:solidFill>
                      <a:srgbClr val="FFFFFF"/>
                    </a:solidFill>
                  </a:tcPr>
                </a:tc>
              </a:tr>
              <a:tr h="599429">
                <a:tc>
                  <a:txBody>
                    <a:bodyPr/>
                    <a:lstStyle/>
                    <a:p>
                      <a:r>
                        <a:rPr lang="en-US" sz="4000" dirty="0" smtClean="0">
                          <a:latin typeface="+mj-lt"/>
                        </a:rPr>
                        <a:t>Opera</a:t>
                      </a:r>
                      <a:endParaRPr lang="en-US" sz="4000" dirty="0">
                        <a:latin typeface="+mj-lt"/>
                      </a:endParaRPr>
                    </a:p>
                  </a:txBody>
                  <a:tcPr marL="197008" marR="197008">
                    <a:solidFill>
                      <a:schemeClr val="accent6">
                        <a:lumMod val="60000"/>
                        <a:lumOff val="40000"/>
                      </a:schemeClr>
                    </a:solidFill>
                  </a:tcPr>
                </a:tc>
                <a:tc>
                  <a:txBody>
                    <a:bodyPr/>
                    <a:lstStyle/>
                    <a:p>
                      <a:r>
                        <a:rPr lang="en-US" sz="4000" dirty="0" smtClean="0"/>
                        <a:t>10.50</a:t>
                      </a:r>
                      <a:endParaRPr lang="en-US" sz="4000" dirty="0"/>
                    </a:p>
                  </a:txBody>
                  <a:tcPr marL="197008" marR="197008">
                    <a:solidFill>
                      <a:srgbClr val="FFFFFF"/>
                    </a:solidFill>
                  </a:tcPr>
                </a:tc>
                <a:tc>
                  <a:txBody>
                    <a:bodyPr/>
                    <a:lstStyle/>
                    <a:p>
                      <a:r>
                        <a:rPr lang="en-US" sz="4000" dirty="0" smtClean="0"/>
                        <a:t>10.50</a:t>
                      </a:r>
                      <a:endParaRPr lang="en-US" sz="4000" dirty="0"/>
                    </a:p>
                  </a:txBody>
                  <a:tcPr marL="197008" marR="197008">
                    <a:solidFill>
                      <a:srgbClr val="FFFFFF"/>
                    </a:solidFill>
                  </a:tcPr>
                </a:tc>
                <a:tc>
                  <a:txBody>
                    <a:bodyPr/>
                    <a:lstStyle/>
                    <a:p>
                      <a:r>
                        <a:rPr lang="en-US" sz="4000" b="0" dirty="0" smtClean="0">
                          <a:latin typeface="+mj-lt"/>
                        </a:rPr>
                        <a:t>YES</a:t>
                      </a:r>
                      <a:endParaRPr lang="en-US" sz="4000" b="0" dirty="0">
                        <a:latin typeface="+mj-lt"/>
                      </a:endParaRPr>
                    </a:p>
                  </a:txBody>
                  <a:tcPr marL="197008" marR="197008">
                    <a:solidFill>
                      <a:srgbClr val="FFFFFF"/>
                    </a:solidFill>
                  </a:tcPr>
                </a:tc>
              </a:tr>
            </a:tbl>
          </a:graphicData>
        </a:graphic>
      </p:graphicFrame>
    </p:spTree>
    <p:extLst>
      <p:ext uri="{BB962C8B-B14F-4D97-AF65-F5344CB8AC3E}">
        <p14:creationId xmlns:p14="http://schemas.microsoft.com/office/powerpoint/2010/main" val="3669383747"/>
      </p:ext>
    </p:extLst>
  </p:cSld>
  <p:clrMapOvr>
    <a:masterClrMapping/>
  </p:clrMapOvr>
  <p:transition xmlns:p14="http://schemas.microsoft.com/office/powerpoint/2010/mai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Supported Media </a:t>
            </a:r>
            <a:r>
              <a:rPr lang="en-US" sz="9600" dirty="0" smtClean="0"/>
              <a:t>Types - Video</a:t>
            </a:r>
            <a:endParaRPr lang="en-US" dirty="0"/>
          </a:p>
        </p:txBody>
      </p:sp>
      <p:sp>
        <p:nvSpPr>
          <p:cNvPr id="3" name="Text Placeholder 2"/>
          <p:cNvSpPr>
            <a:spLocks noGrp="1"/>
          </p:cNvSpPr>
          <p:nvPr>
            <p:ph type="body" idx="1"/>
          </p:nvPr>
        </p:nvSpPr>
        <p:spPr>
          <a:xfrm>
            <a:off x="673100" y="3835400"/>
            <a:ext cx="11403444" cy="8864600"/>
          </a:xfrm>
        </p:spPr>
        <p:txBody>
          <a:bodyPr anchor="t">
            <a:normAutofit/>
          </a:bodyPr>
          <a:lstStyle/>
          <a:p>
            <a:pPr>
              <a:buFont typeface="Wingdings" charset="2"/>
              <a:buChar char="Ø"/>
            </a:pPr>
            <a:r>
              <a:rPr lang="en-US" sz="4000" dirty="0">
                <a:solidFill>
                  <a:schemeClr val="accent3">
                    <a:lumMod val="75000"/>
                  </a:schemeClr>
                </a:solidFill>
              </a:rPr>
              <a:t>http://</a:t>
            </a:r>
            <a:r>
              <a:rPr lang="en-US" sz="4000" dirty="0" err="1">
                <a:solidFill>
                  <a:schemeClr val="accent3">
                    <a:lumMod val="75000"/>
                  </a:schemeClr>
                </a:solidFill>
              </a:rPr>
              <a:t>www.encoding.com</a:t>
            </a:r>
            <a:r>
              <a:rPr lang="en-US" sz="4000" dirty="0">
                <a:solidFill>
                  <a:schemeClr val="accent3">
                    <a:lumMod val="75000"/>
                  </a:schemeClr>
                </a:solidFill>
              </a:rPr>
              <a:t>/html5/</a:t>
            </a:r>
          </a:p>
        </p:txBody>
      </p:sp>
      <p:graphicFrame>
        <p:nvGraphicFramePr>
          <p:cNvPr id="5" name="Content Placeholder 8"/>
          <p:cNvGraphicFramePr>
            <a:graphicFrameLocks/>
          </p:cNvGraphicFramePr>
          <p:nvPr>
            <p:extLst>
              <p:ext uri="{D42A27DB-BD31-4B8C-83A1-F6EECF244321}">
                <p14:modId xmlns:p14="http://schemas.microsoft.com/office/powerpoint/2010/main" val="2232064314"/>
              </p:ext>
            </p:extLst>
          </p:nvPr>
        </p:nvGraphicFramePr>
        <p:xfrm>
          <a:off x="12179137" y="3912485"/>
          <a:ext cx="11318151" cy="664464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2742757"/>
                <a:gridCol w="2465922"/>
                <a:gridCol w="3054736"/>
                <a:gridCol w="3054736"/>
              </a:tblGrid>
              <a:tr h="1641916">
                <a:tc>
                  <a:txBody>
                    <a:bodyPr/>
                    <a:lstStyle/>
                    <a:p>
                      <a:pPr algn="ctr"/>
                      <a:r>
                        <a:rPr lang="en-US" sz="4000" dirty="0" smtClean="0">
                          <a:latin typeface="+mj-lt"/>
                        </a:rPr>
                        <a:t>Browser</a:t>
                      </a:r>
                      <a:endParaRPr lang="en-US" sz="4000" dirty="0">
                        <a:latin typeface="+mj-lt"/>
                      </a:endParaRPr>
                    </a:p>
                  </a:txBody>
                  <a:tcPr marL="197008" marR="197008">
                    <a:solidFill>
                      <a:srgbClr val="51868F"/>
                    </a:solidFill>
                  </a:tcPr>
                </a:tc>
                <a:tc>
                  <a:txBody>
                    <a:bodyPr/>
                    <a:lstStyle/>
                    <a:p>
                      <a:pPr algn="ctr"/>
                      <a:r>
                        <a:rPr lang="en-US" sz="4000" dirty="0" err="1" smtClean="0">
                          <a:latin typeface="+mj-lt"/>
                        </a:rPr>
                        <a:t>Ogg</a:t>
                      </a:r>
                      <a:r>
                        <a:rPr lang="en-US" sz="4000" baseline="0" dirty="0" smtClean="0">
                          <a:latin typeface="+mj-lt"/>
                        </a:rPr>
                        <a:t> </a:t>
                      </a:r>
                      <a:r>
                        <a:rPr lang="en-US" sz="4000" baseline="0" dirty="0" err="1" smtClean="0">
                          <a:latin typeface="+mj-lt"/>
                        </a:rPr>
                        <a:t>Theora</a:t>
                      </a:r>
                      <a:endParaRPr lang="en-US" sz="4000" baseline="0" dirty="0" smtClean="0">
                        <a:latin typeface="+mj-lt"/>
                      </a:endParaRPr>
                    </a:p>
                    <a:p>
                      <a:pPr algn="ctr"/>
                      <a:r>
                        <a:rPr lang="en-US" sz="4000" baseline="0" dirty="0" smtClean="0">
                          <a:latin typeface="+mj-lt"/>
                        </a:rPr>
                        <a:t>(OGG</a:t>
                      </a:r>
                      <a:r>
                        <a:rPr lang="en-US" sz="4000" dirty="0" smtClean="0">
                          <a:latin typeface="+mj-lt"/>
                        </a:rPr>
                        <a:t>)</a:t>
                      </a:r>
                      <a:endParaRPr lang="en-US" sz="4000" dirty="0">
                        <a:latin typeface="+mj-lt"/>
                      </a:endParaRPr>
                    </a:p>
                  </a:txBody>
                  <a:tcPr marL="197008" marR="197008">
                    <a:solidFill>
                      <a:srgbClr val="51868F"/>
                    </a:solidFill>
                  </a:tcPr>
                </a:tc>
                <a:tc>
                  <a:txBody>
                    <a:bodyPr/>
                    <a:lstStyle/>
                    <a:p>
                      <a:pPr algn="ctr"/>
                      <a:r>
                        <a:rPr lang="en-US" sz="4000" dirty="0" smtClean="0">
                          <a:latin typeface="+mj-lt"/>
                        </a:rPr>
                        <a:t>H.264 (MP4)</a:t>
                      </a:r>
                      <a:endParaRPr lang="en-US" sz="4000" dirty="0">
                        <a:latin typeface="+mj-lt"/>
                      </a:endParaRPr>
                    </a:p>
                  </a:txBody>
                  <a:tcPr marL="197008" marR="197008">
                    <a:solidFill>
                      <a:srgbClr val="51868F"/>
                    </a:solidFill>
                  </a:tcPr>
                </a:tc>
                <a:tc>
                  <a:txBody>
                    <a:bodyPr/>
                    <a:lstStyle/>
                    <a:p>
                      <a:pPr algn="ctr"/>
                      <a:r>
                        <a:rPr lang="en-US" sz="4000" dirty="0" err="1" smtClean="0">
                          <a:latin typeface="+mj-lt"/>
                        </a:rPr>
                        <a:t>WebM</a:t>
                      </a:r>
                      <a:endParaRPr lang="en-US" sz="4000" dirty="0">
                        <a:latin typeface="+mj-lt"/>
                      </a:endParaRPr>
                    </a:p>
                  </a:txBody>
                  <a:tcPr marL="197008" marR="197008">
                    <a:solidFill>
                      <a:srgbClr val="51868F"/>
                    </a:solidFill>
                  </a:tcPr>
                </a:tc>
              </a:tr>
              <a:tr h="599429">
                <a:tc>
                  <a:txBody>
                    <a:bodyPr/>
                    <a:lstStyle/>
                    <a:p>
                      <a:r>
                        <a:rPr lang="en-US" sz="4000" dirty="0" smtClean="0">
                          <a:latin typeface="+mj-lt"/>
                        </a:rPr>
                        <a:t>IE</a:t>
                      </a:r>
                      <a:endParaRPr lang="en-US" sz="4000" dirty="0">
                        <a:latin typeface="+mj-lt"/>
                      </a:endParaRPr>
                    </a:p>
                  </a:txBody>
                  <a:tcPr marL="197008" marR="197008">
                    <a:solidFill>
                      <a:srgbClr val="FD4E34"/>
                    </a:solidFill>
                  </a:tcPr>
                </a:tc>
                <a:tc>
                  <a:txBody>
                    <a:bodyPr/>
                    <a:lstStyle/>
                    <a:p>
                      <a:r>
                        <a:rPr lang="en-US" sz="4000" dirty="0" smtClean="0"/>
                        <a:t>Not</a:t>
                      </a:r>
                      <a:r>
                        <a:rPr lang="en-US" sz="4000" baseline="0" dirty="0" smtClean="0"/>
                        <a:t> Supported</a:t>
                      </a:r>
                      <a:endParaRPr lang="en-US" sz="4000" dirty="0"/>
                    </a:p>
                  </a:txBody>
                  <a:tcPr marL="197008" marR="197008">
                    <a:solidFill>
                      <a:srgbClr val="FFFFFF"/>
                    </a:solidFill>
                  </a:tcPr>
                </a:tc>
                <a:tc>
                  <a:txBody>
                    <a:bodyPr/>
                    <a:lstStyle/>
                    <a:p>
                      <a:r>
                        <a:rPr lang="en-US" sz="4000" dirty="0" smtClean="0"/>
                        <a:t>9.0</a:t>
                      </a:r>
                      <a:endParaRPr lang="en-US" sz="4000" dirty="0"/>
                    </a:p>
                  </a:txBody>
                  <a:tcPr marL="197008" marR="197008">
                    <a:solidFill>
                      <a:srgbClr val="FFFFFF"/>
                    </a:solidFill>
                  </a:tcPr>
                </a:tc>
                <a:tc>
                  <a:txBody>
                    <a:bodyPr/>
                    <a:lstStyle/>
                    <a:p>
                      <a:r>
                        <a:rPr lang="en-US" sz="4000" b="0" dirty="0" smtClean="0">
                          <a:latin typeface="+mj-lt"/>
                        </a:rPr>
                        <a:t>Manual</a:t>
                      </a:r>
                      <a:r>
                        <a:rPr lang="en-US" sz="4000" b="0" baseline="0" dirty="0" smtClean="0">
                          <a:latin typeface="+mj-lt"/>
                        </a:rPr>
                        <a:t> install</a:t>
                      </a:r>
                      <a:endParaRPr lang="en-US" sz="4000" b="0" dirty="0">
                        <a:latin typeface="+mj-lt"/>
                      </a:endParaRPr>
                    </a:p>
                  </a:txBody>
                  <a:tcPr marL="197008" marR="197008">
                    <a:solidFill>
                      <a:srgbClr val="FFFFFF"/>
                    </a:solidFill>
                  </a:tcPr>
                </a:tc>
              </a:tr>
              <a:tr h="599429">
                <a:tc>
                  <a:txBody>
                    <a:bodyPr/>
                    <a:lstStyle/>
                    <a:p>
                      <a:r>
                        <a:rPr lang="en-US" sz="4000" dirty="0" smtClean="0">
                          <a:latin typeface="+mj-lt"/>
                        </a:rPr>
                        <a:t>Chrome</a:t>
                      </a:r>
                      <a:endParaRPr lang="en-US" sz="4000" dirty="0">
                        <a:latin typeface="+mj-lt"/>
                      </a:endParaRPr>
                    </a:p>
                  </a:txBody>
                  <a:tcPr marL="197008" marR="197008">
                    <a:solidFill>
                      <a:schemeClr val="accent4">
                        <a:lumMod val="60000"/>
                        <a:lumOff val="40000"/>
                      </a:schemeClr>
                    </a:solidFill>
                  </a:tcPr>
                </a:tc>
                <a:tc>
                  <a:txBody>
                    <a:bodyPr/>
                    <a:lstStyle/>
                    <a:p>
                      <a:r>
                        <a:rPr lang="en-US" sz="4000" dirty="0" smtClean="0"/>
                        <a:t>YES</a:t>
                      </a:r>
                      <a:endParaRPr lang="en-US" sz="4000" dirty="0"/>
                    </a:p>
                  </a:txBody>
                  <a:tcPr marL="197008" marR="197008">
                    <a:solidFill>
                      <a:srgbClr val="FFFFFF"/>
                    </a:solidFill>
                  </a:tcPr>
                </a:tc>
                <a:tc>
                  <a:txBody>
                    <a:bodyPr/>
                    <a:lstStyle/>
                    <a:p>
                      <a:r>
                        <a:rPr lang="en-US" sz="4000" dirty="0" smtClean="0"/>
                        <a:t>YES</a:t>
                      </a:r>
                      <a:endParaRPr lang="en-US" sz="4000" dirty="0"/>
                    </a:p>
                  </a:txBody>
                  <a:tcPr marL="197008" marR="197008">
                    <a:solidFill>
                      <a:srgbClr val="FFFFFF"/>
                    </a:solidFill>
                  </a:tcPr>
                </a:tc>
                <a:tc>
                  <a:txBody>
                    <a:bodyPr/>
                    <a:lstStyle/>
                    <a:p>
                      <a:r>
                        <a:rPr lang="en-US" sz="4000" b="0" dirty="0" smtClean="0">
                          <a:latin typeface="+mj-lt"/>
                        </a:rPr>
                        <a:t>6.0</a:t>
                      </a:r>
                      <a:endParaRPr lang="en-US" sz="4000" b="0" dirty="0">
                        <a:latin typeface="+mj-lt"/>
                      </a:endParaRPr>
                    </a:p>
                  </a:txBody>
                  <a:tcPr marL="197008" marR="197008">
                    <a:solidFill>
                      <a:srgbClr val="FFFFFF"/>
                    </a:solidFill>
                  </a:tcPr>
                </a:tc>
              </a:tr>
              <a:tr h="599429">
                <a:tc>
                  <a:txBody>
                    <a:bodyPr/>
                    <a:lstStyle/>
                    <a:p>
                      <a:r>
                        <a:rPr lang="en-US" sz="4000" dirty="0" smtClean="0">
                          <a:latin typeface="+mj-lt"/>
                        </a:rPr>
                        <a:t>Firefox</a:t>
                      </a:r>
                      <a:endParaRPr lang="en-US" sz="4000" dirty="0">
                        <a:latin typeface="+mj-lt"/>
                      </a:endParaRPr>
                    </a:p>
                  </a:txBody>
                  <a:tcPr marL="197008" marR="197008">
                    <a:solidFill>
                      <a:schemeClr val="accent3">
                        <a:lumMod val="60000"/>
                        <a:lumOff val="40000"/>
                      </a:schemeClr>
                    </a:solidFill>
                  </a:tcPr>
                </a:tc>
                <a:tc>
                  <a:txBody>
                    <a:bodyPr/>
                    <a:lstStyle/>
                    <a:p>
                      <a:r>
                        <a:rPr lang="en-US" sz="4000" dirty="0" smtClean="0"/>
                        <a:t>3.5</a:t>
                      </a:r>
                      <a:endParaRPr lang="en-US" sz="4000" dirty="0"/>
                    </a:p>
                  </a:txBody>
                  <a:tcPr marL="197008" marR="197008">
                    <a:solidFill>
                      <a:srgbClr val="FFFFFF"/>
                    </a:solidFill>
                  </a:tcPr>
                </a:tc>
                <a:tc>
                  <a:txBody>
                    <a:bodyPr/>
                    <a:lstStyle/>
                    <a:p>
                      <a:r>
                        <a:rPr lang="en-US" sz="4000" dirty="0" smtClean="0"/>
                        <a:t>Partial</a:t>
                      </a:r>
                      <a:endParaRPr lang="en-US" sz="4000" dirty="0"/>
                    </a:p>
                  </a:txBody>
                  <a:tcPr marL="197008" marR="197008">
                    <a:solidFill>
                      <a:srgbClr val="FFFFFF"/>
                    </a:solidFill>
                  </a:tcPr>
                </a:tc>
                <a:tc>
                  <a:txBody>
                    <a:bodyPr/>
                    <a:lstStyle/>
                    <a:p>
                      <a:r>
                        <a:rPr lang="en-US" sz="4000" b="0" dirty="0" smtClean="0">
                          <a:latin typeface="+mj-lt"/>
                        </a:rPr>
                        <a:t>4.0</a:t>
                      </a:r>
                      <a:endParaRPr lang="en-US" sz="4000" b="0" dirty="0">
                        <a:latin typeface="+mj-lt"/>
                      </a:endParaRPr>
                    </a:p>
                  </a:txBody>
                  <a:tcPr marL="197008" marR="197008">
                    <a:solidFill>
                      <a:srgbClr val="FFFFFF"/>
                    </a:solidFill>
                  </a:tcPr>
                </a:tc>
              </a:tr>
              <a:tr h="599429">
                <a:tc>
                  <a:txBody>
                    <a:bodyPr/>
                    <a:lstStyle/>
                    <a:p>
                      <a:r>
                        <a:rPr lang="en-US" sz="4000" dirty="0" smtClean="0">
                          <a:latin typeface="+mj-lt"/>
                        </a:rPr>
                        <a:t>Safari </a:t>
                      </a:r>
                      <a:endParaRPr lang="en-US" sz="4000" dirty="0">
                        <a:latin typeface="+mj-lt"/>
                      </a:endParaRPr>
                    </a:p>
                  </a:txBody>
                  <a:tcPr marL="197008" marR="197008">
                    <a:solidFill>
                      <a:schemeClr val="accent1">
                        <a:lumMod val="60000"/>
                        <a:lumOff val="40000"/>
                      </a:schemeClr>
                    </a:solidFill>
                  </a:tcPr>
                </a:tc>
                <a:tc>
                  <a:txBody>
                    <a:bodyPr/>
                    <a:lstStyle/>
                    <a:p>
                      <a:r>
                        <a:rPr lang="en-US" sz="4000" dirty="0" smtClean="0"/>
                        <a:t>3.1</a:t>
                      </a:r>
                      <a:endParaRPr lang="en-US" sz="4000" dirty="0"/>
                    </a:p>
                  </a:txBody>
                  <a:tcPr marL="197008" marR="197008">
                    <a:solidFill>
                      <a:srgbClr val="FFFFFF"/>
                    </a:solidFill>
                  </a:tcPr>
                </a:tc>
                <a:tc>
                  <a:txBody>
                    <a:bodyPr/>
                    <a:lstStyle/>
                    <a:p>
                      <a:r>
                        <a:rPr lang="en-US" sz="4000" dirty="0" smtClean="0"/>
                        <a:t>YES</a:t>
                      </a:r>
                      <a:endParaRPr lang="en-US" sz="4000" dirty="0"/>
                    </a:p>
                  </a:txBody>
                  <a:tcPr marL="197008" marR="197008">
                    <a:solidFill>
                      <a:srgbClr val="FFFFFF"/>
                    </a:solidFill>
                  </a:tcPr>
                </a:tc>
                <a:tc>
                  <a:txBody>
                    <a:bodyPr/>
                    <a:lstStyle/>
                    <a:p>
                      <a:r>
                        <a:rPr lang="en-US" sz="4000" b="0" dirty="0" smtClean="0">
                          <a:latin typeface="+mj-lt"/>
                        </a:rPr>
                        <a:t>3.1</a:t>
                      </a:r>
                      <a:endParaRPr lang="en-US" sz="4000" b="0" dirty="0">
                        <a:latin typeface="+mj-lt"/>
                      </a:endParaRPr>
                    </a:p>
                  </a:txBody>
                  <a:tcPr marL="197008" marR="197008">
                    <a:solidFill>
                      <a:srgbClr val="FFFFFF"/>
                    </a:solidFill>
                  </a:tcPr>
                </a:tc>
              </a:tr>
              <a:tr h="599429">
                <a:tc>
                  <a:txBody>
                    <a:bodyPr/>
                    <a:lstStyle/>
                    <a:p>
                      <a:r>
                        <a:rPr lang="en-US" sz="4000" dirty="0" smtClean="0">
                          <a:latin typeface="+mj-lt"/>
                        </a:rPr>
                        <a:t>Opera</a:t>
                      </a:r>
                      <a:endParaRPr lang="en-US" sz="4000" dirty="0">
                        <a:latin typeface="+mj-lt"/>
                      </a:endParaRPr>
                    </a:p>
                  </a:txBody>
                  <a:tcPr marL="197008" marR="197008">
                    <a:solidFill>
                      <a:schemeClr val="accent6">
                        <a:lumMod val="60000"/>
                        <a:lumOff val="40000"/>
                      </a:schemeClr>
                    </a:solidFill>
                  </a:tcPr>
                </a:tc>
                <a:tc>
                  <a:txBody>
                    <a:bodyPr/>
                    <a:lstStyle/>
                    <a:p>
                      <a:r>
                        <a:rPr lang="en-US" sz="4000" dirty="0" smtClean="0"/>
                        <a:t>10.50</a:t>
                      </a:r>
                      <a:endParaRPr lang="en-US" sz="4000" dirty="0"/>
                    </a:p>
                  </a:txBody>
                  <a:tcPr marL="197008" marR="197008">
                    <a:solidFill>
                      <a:srgbClr val="FFFFFF"/>
                    </a:solidFill>
                  </a:tcPr>
                </a:tc>
                <a:tc>
                  <a:txBody>
                    <a:bodyPr/>
                    <a:lstStyle/>
                    <a:p>
                      <a:r>
                        <a:rPr lang="en-US" sz="4000" dirty="0" smtClean="0"/>
                        <a:t>YES</a:t>
                      </a:r>
                      <a:endParaRPr lang="en-US" sz="4000" dirty="0"/>
                    </a:p>
                  </a:txBody>
                  <a:tcPr marL="197008" marR="197008">
                    <a:solidFill>
                      <a:srgbClr val="FFFFFF"/>
                    </a:solidFill>
                  </a:tcPr>
                </a:tc>
                <a:tc>
                  <a:txBody>
                    <a:bodyPr/>
                    <a:lstStyle/>
                    <a:p>
                      <a:r>
                        <a:rPr lang="en-US" sz="4000" b="0" dirty="0" smtClean="0">
                          <a:latin typeface="+mj-lt"/>
                        </a:rPr>
                        <a:t>10.60</a:t>
                      </a:r>
                      <a:endParaRPr lang="en-US" sz="4000" b="0" dirty="0">
                        <a:latin typeface="+mj-lt"/>
                      </a:endParaRPr>
                    </a:p>
                  </a:txBody>
                  <a:tcPr marL="197008" marR="197008">
                    <a:solidFill>
                      <a:srgbClr val="FFFFFF"/>
                    </a:solidFill>
                  </a:tcPr>
                </a:tc>
              </a:tr>
            </a:tbl>
          </a:graphicData>
        </a:graphic>
      </p:graphicFrame>
    </p:spTree>
    <p:extLst>
      <p:ext uri="{BB962C8B-B14F-4D97-AF65-F5344CB8AC3E}">
        <p14:creationId xmlns:p14="http://schemas.microsoft.com/office/powerpoint/2010/main" val="751645897"/>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Outline</a:t>
            </a:r>
            <a:endParaRPr lang="en-US" dirty="0"/>
          </a:p>
        </p:txBody>
      </p:sp>
      <p:sp>
        <p:nvSpPr>
          <p:cNvPr id="6" name="Rectangle 3"/>
          <p:cNvSpPr>
            <a:spLocks noGrp="1" noChangeArrowheads="1"/>
          </p:cNvSpPr>
          <p:nvPr>
            <p:ph type="body" idx="1"/>
          </p:nvPr>
        </p:nvSpPr>
        <p:spPr>
          <a:xfrm>
            <a:off x="673100" y="3325092"/>
            <a:ext cx="11911445" cy="9859817"/>
          </a:xfrm>
        </p:spPr>
        <p:txBody>
          <a:bodyPr>
            <a:noAutofit/>
          </a:bodyPr>
          <a:lstStyle/>
          <a:p>
            <a:pPr eaLnBrk="1" hangingPunct="1">
              <a:spcBef>
                <a:spcPts val="600"/>
              </a:spcBef>
            </a:pPr>
            <a:r>
              <a:rPr lang="en-US" sz="4000" dirty="0" smtClean="0">
                <a:solidFill>
                  <a:srgbClr val="7D1102"/>
                </a:solidFill>
                <a:latin typeface="+mj-lt"/>
                <a:cs typeface="Trade Gothic Next LT Pro Lt" pitchFamily="34" charset="0"/>
              </a:rPr>
              <a:t>Unit 1</a:t>
            </a:r>
          </a:p>
          <a:p>
            <a:pPr marL="0" indent="0" eaLnBrk="1" hangingPunct="1">
              <a:spcBef>
                <a:spcPts val="600"/>
              </a:spcBef>
              <a:buNone/>
            </a:pPr>
            <a:r>
              <a:rPr lang="en-US" sz="4000" dirty="0">
                <a:solidFill>
                  <a:srgbClr val="7D1102"/>
                </a:solidFill>
                <a:latin typeface="+mj-lt"/>
                <a:cs typeface="Trade Gothic Next LT Pro Lt" pitchFamily="34" charset="0"/>
              </a:rPr>
              <a:t>	</a:t>
            </a:r>
            <a:r>
              <a:rPr lang="en-US" sz="4000" dirty="0" smtClean="0">
                <a:solidFill>
                  <a:srgbClr val="7D1102"/>
                </a:solidFill>
                <a:latin typeface="+mj-lt"/>
                <a:cs typeface="Trade Gothic Next LT Pro Lt" pitchFamily="34" charset="0"/>
              </a:rPr>
              <a:t>Laying </a:t>
            </a:r>
            <a:r>
              <a:rPr lang="en-US" sz="4000" dirty="0">
                <a:solidFill>
                  <a:srgbClr val="7D1102"/>
                </a:solidFill>
                <a:latin typeface="+mj-lt"/>
                <a:cs typeface="Trade Gothic Next LT Pro Lt" pitchFamily="34" charset="0"/>
              </a:rPr>
              <a:t>out a Page with </a:t>
            </a:r>
            <a:r>
              <a:rPr lang="en-US" sz="4000" dirty="0" smtClean="0">
                <a:solidFill>
                  <a:srgbClr val="7D1102"/>
                </a:solidFill>
                <a:latin typeface="+mj-lt"/>
                <a:cs typeface="Trade Gothic Next LT Pro Lt" pitchFamily="34" charset="0"/>
              </a:rPr>
              <a:t>HTML5</a:t>
            </a:r>
            <a:endParaRPr lang="en-US" sz="4000" dirty="0">
              <a:latin typeface="+mj-lt"/>
              <a:cs typeface="Trade Gothic Next LT Pro Lt" pitchFamily="34" charset="0"/>
            </a:endParaRPr>
          </a:p>
          <a:p>
            <a:pPr lvl="2">
              <a:spcBef>
                <a:spcPts val="600"/>
              </a:spcBef>
              <a:buFont typeface="Courier New"/>
              <a:buChar char="o"/>
            </a:pPr>
            <a:r>
              <a:rPr lang="en-US" sz="4000" dirty="0">
                <a:latin typeface="+mj-lt"/>
                <a:cs typeface="Trade Gothic Next LT Pro Lt" pitchFamily="34" charset="0"/>
              </a:rPr>
              <a:t>Laying out a Page : HTML 4 vs. </a:t>
            </a:r>
            <a:r>
              <a:rPr lang="en-US" sz="4000" dirty="0" smtClean="0">
                <a:latin typeface="+mj-lt"/>
                <a:cs typeface="Trade Gothic Next LT Pro Lt" pitchFamily="34" charset="0"/>
              </a:rPr>
              <a:t>HTML5</a:t>
            </a:r>
            <a:endParaRPr lang="en-US" sz="4000" dirty="0">
              <a:latin typeface="+mj-lt"/>
              <a:cs typeface="Trade Gothic Next LT Pro Lt" pitchFamily="34" charset="0"/>
            </a:endParaRPr>
          </a:p>
          <a:p>
            <a:pPr lvl="2">
              <a:spcBef>
                <a:spcPts val="600"/>
              </a:spcBef>
              <a:buFont typeface="Courier New"/>
              <a:buChar char="o"/>
            </a:pPr>
            <a:r>
              <a:rPr lang="en-US" sz="4000" dirty="0">
                <a:latin typeface="+mj-lt"/>
                <a:cs typeface="Trade Gothic Next LT Pro Lt" pitchFamily="34" charset="0"/>
              </a:rPr>
              <a:t>HTML5 Structural </a:t>
            </a:r>
            <a:r>
              <a:rPr lang="en-US" sz="4000" dirty="0" smtClean="0">
                <a:latin typeface="+mj-lt"/>
                <a:cs typeface="Trade Gothic Next LT Pro Lt" pitchFamily="34" charset="0"/>
              </a:rPr>
              <a:t>Tags</a:t>
            </a:r>
            <a:endParaRPr lang="en-US" sz="4000" dirty="0">
              <a:latin typeface="+mj-lt"/>
              <a:cs typeface="Trade Gothic Next LT Pro Lt" pitchFamily="34" charset="0"/>
            </a:endParaRPr>
          </a:p>
          <a:p>
            <a:pPr eaLnBrk="1" hangingPunct="1">
              <a:spcBef>
                <a:spcPts val="600"/>
              </a:spcBef>
            </a:pPr>
            <a:r>
              <a:rPr lang="en-US" sz="4000" dirty="0" smtClean="0">
                <a:solidFill>
                  <a:srgbClr val="7D1102"/>
                </a:solidFill>
                <a:latin typeface="+mj-lt"/>
                <a:cs typeface="Trade Gothic Next LT Pro Lt" pitchFamily="34" charset="0"/>
              </a:rPr>
              <a:t>Unit 2</a:t>
            </a:r>
          </a:p>
          <a:p>
            <a:pPr marL="736600" lvl="1" indent="0">
              <a:spcBef>
                <a:spcPts val="600"/>
              </a:spcBef>
              <a:buNone/>
            </a:pPr>
            <a:r>
              <a:rPr lang="en-US" sz="4000" dirty="0" smtClean="0">
                <a:solidFill>
                  <a:srgbClr val="7D1102"/>
                </a:solidFill>
                <a:latin typeface="+mj-lt"/>
                <a:cs typeface="Trade Gothic Next LT Pro Lt" pitchFamily="34" charset="0"/>
              </a:rPr>
              <a:t>How </a:t>
            </a:r>
            <a:r>
              <a:rPr lang="en-US" sz="4000" dirty="0">
                <a:solidFill>
                  <a:srgbClr val="7D1102"/>
                </a:solidFill>
                <a:latin typeface="+mj-lt"/>
                <a:cs typeface="Trade Gothic Next LT Pro Lt" pitchFamily="34" charset="0"/>
              </a:rPr>
              <a:t>We Got </a:t>
            </a:r>
            <a:r>
              <a:rPr lang="en-US" sz="4000" dirty="0" smtClean="0">
                <a:solidFill>
                  <a:srgbClr val="7D1102"/>
                </a:solidFill>
                <a:latin typeface="+mj-lt"/>
                <a:cs typeface="Trade Gothic Next LT Pro Lt" pitchFamily="34" charset="0"/>
              </a:rPr>
              <a:t>Here</a:t>
            </a:r>
            <a:endParaRPr lang="en-US" sz="4000" dirty="0">
              <a:latin typeface="+mj-lt"/>
              <a:cs typeface="Trade Gothic Next LT Pro Lt" pitchFamily="34" charset="0"/>
            </a:endParaRPr>
          </a:p>
          <a:p>
            <a:pPr lvl="2">
              <a:spcBef>
                <a:spcPts val="600"/>
              </a:spcBef>
              <a:buFont typeface="Courier New"/>
              <a:buChar char="o"/>
            </a:pPr>
            <a:r>
              <a:rPr lang="en-US" sz="4000" dirty="0">
                <a:latin typeface="+mj-lt"/>
                <a:cs typeface="Trade Gothic Next LT Pro Lt" pitchFamily="34" charset="0"/>
              </a:rPr>
              <a:t>The Problems HTML 4 </a:t>
            </a:r>
            <a:r>
              <a:rPr lang="en-US" sz="4000" dirty="0" smtClean="0">
                <a:latin typeface="+mj-lt"/>
                <a:cs typeface="Trade Gothic Next LT Pro Lt" pitchFamily="34" charset="0"/>
              </a:rPr>
              <a:t>Addresses</a:t>
            </a:r>
            <a:endParaRPr lang="en-US" sz="4000" dirty="0">
              <a:latin typeface="+mj-lt"/>
              <a:cs typeface="Trade Gothic Next LT Pro Lt" pitchFamily="34" charset="0"/>
            </a:endParaRPr>
          </a:p>
          <a:p>
            <a:pPr lvl="2">
              <a:spcBef>
                <a:spcPts val="600"/>
              </a:spcBef>
              <a:buFont typeface="Courier New"/>
              <a:buChar char="o"/>
            </a:pPr>
            <a:r>
              <a:rPr lang="en-US" sz="4000" dirty="0">
                <a:latin typeface="+mj-lt"/>
                <a:cs typeface="Trade Gothic Next LT Pro Lt" pitchFamily="34" charset="0"/>
              </a:rPr>
              <a:t>The Problems XHTML </a:t>
            </a:r>
            <a:r>
              <a:rPr lang="en-US" sz="4000" dirty="0" smtClean="0">
                <a:latin typeface="+mj-lt"/>
                <a:cs typeface="Trade Gothic Next LT Pro Lt" pitchFamily="34" charset="0"/>
              </a:rPr>
              <a:t>Addresses</a:t>
            </a:r>
          </a:p>
          <a:p>
            <a:pPr lvl="2" algn="l">
              <a:spcBef>
                <a:spcPts val="600"/>
              </a:spcBef>
              <a:buFont typeface="Courier New"/>
              <a:buChar char="o"/>
            </a:pPr>
            <a:r>
              <a:rPr lang="en-US" sz="4000" dirty="0">
                <a:latin typeface="+mj-lt"/>
                <a:cs typeface="Trade Gothic Next LT Pro Lt" pitchFamily="34" charset="0"/>
              </a:rPr>
              <a:t>The New Approach of HTML5</a:t>
            </a:r>
          </a:p>
          <a:p>
            <a:pPr lvl="2" algn="l">
              <a:spcBef>
                <a:spcPts val="600"/>
              </a:spcBef>
              <a:buFont typeface="Courier New"/>
              <a:buChar char="o"/>
            </a:pPr>
            <a:r>
              <a:rPr lang="en-US" sz="4000" dirty="0">
                <a:latin typeface="+mj-lt"/>
                <a:cs typeface="Trade Gothic Next LT Pro Lt" pitchFamily="34" charset="0"/>
              </a:rPr>
              <a:t>The New Features of HTML5</a:t>
            </a:r>
          </a:p>
          <a:p>
            <a:pPr lvl="2" algn="l">
              <a:spcBef>
                <a:spcPts val="600"/>
              </a:spcBef>
              <a:buFont typeface="Courier New"/>
              <a:buChar char="o"/>
            </a:pPr>
            <a:r>
              <a:rPr lang="en-US" sz="4000" dirty="0">
                <a:latin typeface="+mj-lt"/>
                <a:cs typeface="Trade Gothic Next LT Pro Lt" pitchFamily="34" charset="0"/>
              </a:rPr>
              <a:t>Current State of Browser </a:t>
            </a:r>
            <a:r>
              <a:rPr lang="en-US" sz="4000" dirty="0" smtClean="0">
                <a:latin typeface="+mj-lt"/>
                <a:cs typeface="Trade Gothic Next LT Pro Lt" pitchFamily="34" charset="0"/>
              </a:rPr>
              <a:t>Support</a:t>
            </a:r>
            <a:endParaRPr lang="en-US" sz="4000" dirty="0">
              <a:latin typeface="+mj-lt"/>
              <a:cs typeface="Trade Gothic Next LT Pro Lt" pitchFamily="34" charset="0"/>
            </a:endParaRPr>
          </a:p>
          <a:p>
            <a:pPr lvl="2">
              <a:spcBef>
                <a:spcPts val="600"/>
              </a:spcBef>
            </a:pPr>
            <a:endParaRPr lang="en-US" sz="4000" dirty="0">
              <a:latin typeface="+mj-lt"/>
              <a:cs typeface="Trade Gothic Next LT Pro Lt" pitchFamily="34" charset="0"/>
            </a:endParaRPr>
          </a:p>
        </p:txBody>
      </p:sp>
      <p:sp>
        <p:nvSpPr>
          <p:cNvPr id="4" name="Rectangle 3"/>
          <p:cNvSpPr txBox="1">
            <a:spLocks noChangeArrowheads="1"/>
          </p:cNvSpPr>
          <p:nvPr/>
        </p:nvSpPr>
        <p:spPr>
          <a:xfrm>
            <a:off x="13788736" y="4919524"/>
            <a:ext cx="8632537" cy="9467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736600" lvl="1" indent="0" algn="l" eaLnBrk="1" hangingPunct="1">
              <a:spcBef>
                <a:spcPts val="600"/>
              </a:spcBef>
              <a:buNone/>
            </a:pPr>
            <a:endParaRPr lang="en-US" sz="4000" dirty="0">
              <a:cs typeface="Trade Gothic Next LT Pro Lt" pitchFamily="34" charset="0"/>
            </a:endParaRPr>
          </a:p>
          <a:p>
            <a:pPr algn="l" eaLnBrk="1" hangingPunct="1">
              <a:spcBef>
                <a:spcPts val="600"/>
              </a:spcBef>
            </a:pPr>
            <a:r>
              <a:rPr lang="en-US" sz="4000" dirty="0" smtClean="0">
                <a:solidFill>
                  <a:srgbClr val="7D1102"/>
                </a:solidFill>
                <a:cs typeface="Trade Gothic Next LT Pro Lt" pitchFamily="34" charset="0"/>
              </a:rPr>
              <a:t>Unit 3</a:t>
            </a:r>
            <a:endParaRPr lang="en-US" sz="4000" dirty="0">
              <a:solidFill>
                <a:srgbClr val="7D1102"/>
              </a:solidFill>
              <a:cs typeface="Trade Gothic Next LT Pro Lt" pitchFamily="34" charset="0"/>
            </a:endParaRPr>
          </a:p>
          <a:p>
            <a:pPr marL="0" indent="0" algn="l" eaLnBrk="1" hangingPunct="1">
              <a:spcBef>
                <a:spcPts val="600"/>
              </a:spcBef>
              <a:buNone/>
            </a:pPr>
            <a:r>
              <a:rPr lang="en-US" sz="4000" dirty="0" smtClean="0">
                <a:solidFill>
                  <a:srgbClr val="7D1102"/>
                </a:solidFill>
                <a:cs typeface="Trade Gothic Next LT Pro Lt" pitchFamily="34" charset="0"/>
              </a:rPr>
              <a:t>	Sections </a:t>
            </a:r>
            <a:r>
              <a:rPr lang="en-US" sz="4000" dirty="0">
                <a:solidFill>
                  <a:srgbClr val="7D1102"/>
                </a:solidFill>
                <a:cs typeface="Trade Gothic Next LT Pro Lt" pitchFamily="34" charset="0"/>
              </a:rPr>
              <a:t>and Articles</a:t>
            </a:r>
            <a:endParaRPr lang="en-US" sz="4000" dirty="0">
              <a:cs typeface="Trade Gothic Next LT Pro Lt" pitchFamily="34" charset="0"/>
            </a:endParaRPr>
          </a:p>
          <a:p>
            <a:pPr lvl="2" algn="l">
              <a:spcBef>
                <a:spcPts val="600"/>
              </a:spcBef>
              <a:buFont typeface="Courier New"/>
              <a:buChar char="o"/>
            </a:pPr>
            <a:r>
              <a:rPr lang="en-US" sz="4000" dirty="0">
                <a:cs typeface="Trade Gothic Next LT Pro Lt" pitchFamily="34" charset="0"/>
              </a:rPr>
              <a:t>The section Tag</a:t>
            </a:r>
          </a:p>
          <a:p>
            <a:pPr lvl="2" algn="l">
              <a:spcBef>
                <a:spcPts val="600"/>
              </a:spcBef>
              <a:buFont typeface="Courier New"/>
              <a:buChar char="o"/>
            </a:pPr>
            <a:r>
              <a:rPr lang="en-US" sz="4000" dirty="0">
                <a:cs typeface="Trade Gothic Next LT Pro Lt" pitchFamily="34" charset="0"/>
              </a:rPr>
              <a:t>The article Tag</a:t>
            </a:r>
          </a:p>
          <a:p>
            <a:pPr lvl="2" algn="l">
              <a:spcBef>
                <a:spcPts val="600"/>
              </a:spcBef>
              <a:buFont typeface="Courier New"/>
              <a:buChar char="o"/>
            </a:pPr>
            <a:r>
              <a:rPr lang="en-US" sz="4000" dirty="0" smtClean="0">
                <a:cs typeface="Trade Gothic Next LT Pro Lt" pitchFamily="34" charset="0"/>
              </a:rPr>
              <a:t>Outlining</a:t>
            </a:r>
            <a:endParaRPr lang="en-US" sz="4000" dirty="0" smtClean="0">
              <a:solidFill>
                <a:srgbClr val="7D1102"/>
              </a:solidFill>
              <a:cs typeface="Trade Gothic Next LT Pro Lt" pitchFamily="34" charset="0"/>
            </a:endParaRPr>
          </a:p>
          <a:p>
            <a:pPr algn="l" eaLnBrk="1" hangingPunct="1">
              <a:spcBef>
                <a:spcPts val="600"/>
              </a:spcBef>
            </a:pPr>
            <a:r>
              <a:rPr lang="en-US" sz="4000" dirty="0" smtClean="0">
                <a:solidFill>
                  <a:srgbClr val="7D1102"/>
                </a:solidFill>
                <a:cs typeface="Trade Gothic Next LT Pro Lt" pitchFamily="34" charset="0"/>
              </a:rPr>
              <a:t>Unit 4</a:t>
            </a:r>
          </a:p>
          <a:p>
            <a:pPr marL="0" indent="0" algn="l" eaLnBrk="1" hangingPunct="1">
              <a:spcBef>
                <a:spcPts val="600"/>
              </a:spcBef>
              <a:buNone/>
            </a:pPr>
            <a:r>
              <a:rPr lang="en-US" sz="4000" dirty="0">
                <a:solidFill>
                  <a:srgbClr val="7D1102"/>
                </a:solidFill>
                <a:cs typeface="Trade Gothic Next LT Pro Lt" pitchFamily="34" charset="0"/>
              </a:rPr>
              <a:t>	</a:t>
            </a:r>
            <a:r>
              <a:rPr lang="en-US" sz="4000" dirty="0" smtClean="0">
                <a:solidFill>
                  <a:srgbClr val="7D1102"/>
                </a:solidFill>
                <a:cs typeface="Trade Gothic Next LT Pro Lt" pitchFamily="34" charset="0"/>
              </a:rPr>
              <a:t>HTML5 </a:t>
            </a:r>
            <a:r>
              <a:rPr lang="en-US" sz="4000" dirty="0">
                <a:solidFill>
                  <a:srgbClr val="7D1102"/>
                </a:solidFill>
                <a:cs typeface="Trade Gothic Next LT Pro Lt" pitchFamily="34" charset="0"/>
              </a:rPr>
              <a:t>Audio and Video</a:t>
            </a:r>
          </a:p>
          <a:p>
            <a:pPr lvl="2" algn="l">
              <a:spcBef>
                <a:spcPts val="600"/>
              </a:spcBef>
              <a:buFont typeface="Courier New"/>
              <a:buChar char="o"/>
            </a:pPr>
            <a:r>
              <a:rPr lang="en-US" sz="4000" dirty="0">
                <a:cs typeface="Trade Gothic Next LT Pro Lt" pitchFamily="34" charset="0"/>
              </a:rPr>
              <a:t>Supported Media Types</a:t>
            </a:r>
          </a:p>
          <a:p>
            <a:pPr lvl="2" algn="l">
              <a:spcBef>
                <a:spcPts val="600"/>
              </a:spcBef>
              <a:buFont typeface="Courier New"/>
              <a:buChar char="o"/>
            </a:pPr>
            <a:r>
              <a:rPr lang="en-US" sz="4000" dirty="0">
                <a:cs typeface="Trade Gothic Next LT Pro Lt" pitchFamily="34" charset="0"/>
              </a:rPr>
              <a:t>The audio Element</a:t>
            </a:r>
          </a:p>
          <a:p>
            <a:pPr lvl="2" algn="l">
              <a:spcBef>
                <a:spcPts val="600"/>
              </a:spcBef>
              <a:buFont typeface="Courier New"/>
              <a:buChar char="o"/>
            </a:pPr>
            <a:r>
              <a:rPr lang="en-US" sz="4000" dirty="0">
                <a:cs typeface="Trade Gothic Next LT Pro Lt" pitchFamily="34" charset="0"/>
              </a:rPr>
              <a:t>The video Element</a:t>
            </a:r>
          </a:p>
          <a:p>
            <a:pPr lvl="2" algn="l">
              <a:spcBef>
                <a:spcPts val="600"/>
              </a:spcBef>
              <a:buFont typeface="Courier New"/>
              <a:buChar char="o"/>
            </a:pPr>
            <a:r>
              <a:rPr lang="en-US" sz="4000" dirty="0">
                <a:cs typeface="Trade Gothic Next LT Pro Lt" pitchFamily="34" charset="0"/>
              </a:rPr>
              <a:t>Graceful </a:t>
            </a:r>
            <a:r>
              <a:rPr lang="en-US" sz="4000" dirty="0" smtClean="0">
                <a:cs typeface="Trade Gothic Next LT Pro Lt" pitchFamily="34" charset="0"/>
              </a:rPr>
              <a:t>Degradation</a:t>
            </a:r>
          </a:p>
          <a:p>
            <a:pPr marL="1473200" lvl="2" indent="0" algn="l">
              <a:spcBef>
                <a:spcPts val="600"/>
              </a:spcBef>
              <a:buNone/>
            </a:pPr>
            <a:endParaRPr lang="en-US" sz="4000" dirty="0">
              <a:cs typeface="Trade Gothic Next LT Pro Lt" pitchFamily="34" charset="0"/>
            </a:endParaRPr>
          </a:p>
          <a:p>
            <a:pPr marL="736600" lvl="1" indent="0" algn="l" eaLnBrk="1" hangingPunct="1">
              <a:spcBef>
                <a:spcPts val="600"/>
              </a:spcBef>
              <a:buNone/>
            </a:pPr>
            <a:endParaRPr lang="en-US" sz="4000" dirty="0" smtClean="0">
              <a:cs typeface="Trade Gothic Next LT Pro Lt" pitchFamily="34" charset="0"/>
            </a:endParaRPr>
          </a:p>
          <a:p>
            <a:pPr lvl="1" algn="l" eaLnBrk="1" hangingPunct="1">
              <a:spcBef>
                <a:spcPts val="600"/>
              </a:spcBef>
            </a:pPr>
            <a:endParaRPr lang="en-US" sz="4000" dirty="0" smtClean="0">
              <a:cs typeface="Trade Gothic Next LT Pro Lt" pitchFamily="34" charset="0"/>
            </a:endParaRPr>
          </a:p>
          <a:p>
            <a:pPr marL="736600" lvl="1" indent="0" algn="l" eaLnBrk="1" hangingPunct="1">
              <a:spcBef>
                <a:spcPts val="600"/>
              </a:spcBef>
              <a:buNone/>
            </a:pPr>
            <a:endParaRPr lang="en-US" sz="4000" dirty="0">
              <a:cs typeface="Trade Gothic Next LT Pro Lt" pitchFamily="34" charset="0"/>
            </a:endParaRPr>
          </a:p>
          <a:p>
            <a:pPr lvl="1" algn="l" eaLnBrk="1" hangingPunct="1"/>
            <a:endParaRPr lang="en-US" sz="4000" dirty="0">
              <a:cs typeface="Trade Gothic Next LT Pro Lt" pitchFamily="34" charset="0"/>
            </a:endParaRPr>
          </a:p>
        </p:txBody>
      </p:sp>
    </p:spTree>
    <p:extLst>
      <p:ext uri="{BB962C8B-B14F-4D97-AF65-F5344CB8AC3E}">
        <p14:creationId xmlns:p14="http://schemas.microsoft.com/office/powerpoint/2010/main" val="3543064824"/>
      </p:ext>
    </p:extLst>
  </p:cSld>
  <p:clrMapOvr>
    <a:masterClrMapping/>
  </p:clrMapOvr>
  <p:transition xmlns:p14="http://schemas.microsoft.com/office/powerpoint/2010/mai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The Audio element</a:t>
            </a:r>
            <a:endParaRPr lang="en-US" sz="8000" dirty="0"/>
          </a:p>
        </p:txBody>
      </p:sp>
      <p:sp>
        <p:nvSpPr>
          <p:cNvPr id="8" name="Rectangle 3"/>
          <p:cNvSpPr txBox="1">
            <a:spLocks noChangeArrowheads="1"/>
          </p:cNvSpPr>
          <p:nvPr/>
        </p:nvSpPr>
        <p:spPr>
          <a:xfrm>
            <a:off x="990600" y="2989783"/>
            <a:ext cx="21267883" cy="88564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smtClean="0">
                <a:solidFill>
                  <a:srgbClr val="7D1102"/>
                </a:solidFill>
                <a:cs typeface="Trade Gothic Next LT Pro Lt" pitchFamily="34" charset="0"/>
              </a:rPr>
              <a:t>Contains an audio source – does not do anything on it’s own</a:t>
            </a:r>
          </a:p>
          <a:p>
            <a:pPr lvl="1" algn="l">
              <a:lnSpc>
                <a:spcPct val="50000"/>
              </a:lnSpc>
              <a:buFont typeface="Courier New"/>
              <a:buChar char="o"/>
            </a:pPr>
            <a:r>
              <a:rPr lang="en-US" sz="4000" dirty="0" smtClean="0">
                <a:solidFill>
                  <a:schemeClr val="tx2">
                    <a:lumMod val="75000"/>
                  </a:schemeClr>
                </a:solidFill>
                <a:cs typeface="Trade Gothic Next LT Pro Lt" pitchFamily="34" charset="0"/>
              </a:rPr>
              <a:t>add the controls property to render stock audio controls</a:t>
            </a:r>
          </a:p>
          <a:p>
            <a:pPr lvl="1" algn="l">
              <a:lnSpc>
                <a:spcPct val="50000"/>
              </a:lnSpc>
            </a:pPr>
            <a:endParaRPr lang="en-US" sz="4000" dirty="0">
              <a:solidFill>
                <a:srgbClr val="7D1102"/>
              </a:solidFill>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
        <p:nvSpPr>
          <p:cNvPr id="4" name="Rounded Rectangle 3"/>
          <p:cNvSpPr/>
          <p:nvPr/>
        </p:nvSpPr>
        <p:spPr>
          <a:xfrm>
            <a:off x="6623050" y="8118042"/>
            <a:ext cx="11264899" cy="195230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endParaRPr lang="en-US" sz="3600" dirty="0" smtClean="0">
              <a:latin typeface="Consolas" pitchFamily="49" charset="0"/>
              <a:cs typeface="Consolas" pitchFamily="49" charset="0"/>
            </a:endParaRPr>
          </a:p>
          <a:p>
            <a:pPr>
              <a:defRPr/>
            </a:pPr>
            <a:r>
              <a:rPr lang="en-US" sz="3600" dirty="0" smtClean="0">
                <a:solidFill>
                  <a:schemeClr val="accent1">
                    <a:lumMod val="75000"/>
                  </a:schemeClr>
                </a:solidFill>
                <a:latin typeface="Consolas" pitchFamily="49" charset="0"/>
                <a:cs typeface="Consolas" pitchFamily="49" charset="0"/>
              </a:rPr>
              <a:t>&lt;</a:t>
            </a:r>
            <a:r>
              <a:rPr lang="en-US" sz="3600" dirty="0">
                <a:solidFill>
                  <a:schemeClr val="accent1">
                    <a:lumMod val="75000"/>
                  </a:schemeClr>
                </a:solidFill>
                <a:latin typeface="Consolas" pitchFamily="49" charset="0"/>
                <a:cs typeface="Consolas" pitchFamily="49" charset="0"/>
              </a:rPr>
              <a:t>audio</a:t>
            </a:r>
            <a:r>
              <a:rPr lang="en-US" sz="3600" dirty="0">
                <a:latin typeface="Consolas" pitchFamily="49" charset="0"/>
                <a:cs typeface="Consolas" pitchFamily="49" charset="0"/>
              </a:rPr>
              <a:t> </a:t>
            </a:r>
            <a:r>
              <a:rPr lang="en-US" sz="3600" dirty="0" err="1">
                <a:latin typeface="Consolas" pitchFamily="49" charset="0"/>
                <a:cs typeface="Consolas" pitchFamily="49" charset="0"/>
              </a:rPr>
              <a:t>src</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sound.mp3</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a:t>
            </a:r>
            <a:r>
              <a:rPr lang="en-US" sz="3600" dirty="0" smtClean="0">
                <a:latin typeface="Consolas" pitchFamily="49" charset="0"/>
                <a:cs typeface="Consolas" pitchFamily="49" charset="0"/>
              </a:rPr>
              <a:t>controls</a:t>
            </a:r>
            <a:r>
              <a:rPr lang="en-US" sz="3600" dirty="0" smtClean="0">
                <a:solidFill>
                  <a:srgbClr val="51868F"/>
                </a:solidFill>
                <a:latin typeface="Consolas" pitchFamily="49" charset="0"/>
                <a:cs typeface="Consolas" pitchFamily="49" charset="0"/>
              </a:rPr>
              <a:t>&gt;&lt;</a:t>
            </a:r>
            <a:r>
              <a:rPr lang="en-US" sz="3600" dirty="0">
                <a:solidFill>
                  <a:srgbClr val="51868F"/>
                </a:solidFill>
                <a:latin typeface="Consolas" pitchFamily="49" charset="0"/>
                <a:cs typeface="Consolas" pitchFamily="49" charset="0"/>
              </a:rPr>
              <a:t>/</a:t>
            </a:r>
            <a:r>
              <a:rPr lang="en-US" sz="3600" dirty="0" smtClean="0">
                <a:solidFill>
                  <a:srgbClr val="51868F"/>
                </a:solidFill>
                <a:latin typeface="Consolas" pitchFamily="49" charset="0"/>
                <a:cs typeface="Consolas" pitchFamily="49" charset="0"/>
              </a:rPr>
              <a:t>audio&gt;</a:t>
            </a:r>
          </a:p>
          <a:p>
            <a:pPr>
              <a:defRPr/>
            </a:pPr>
            <a:endParaRPr lang="en-US" sz="3600" dirty="0" smtClean="0">
              <a:latin typeface="Consolas" pitchFamily="49" charset="0"/>
            </a:endParaRPr>
          </a:p>
        </p:txBody>
      </p:sp>
    </p:spTree>
    <p:extLst>
      <p:ext uri="{BB962C8B-B14F-4D97-AF65-F5344CB8AC3E}">
        <p14:creationId xmlns:p14="http://schemas.microsoft.com/office/powerpoint/2010/main" val="1021321739"/>
      </p:ext>
    </p:extLst>
  </p:cSld>
  <p:clrMapOvr>
    <a:masterClrMapping/>
  </p:clrMapOvr>
  <p:transition xmlns:p14="http://schemas.microsoft.com/office/powerpoint/2010/mai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4432580"/>
            <a:ext cx="11227376" cy="8864460"/>
          </a:xfrm>
        </p:spPr>
        <p:txBody>
          <a:bodyPr>
            <a:noAutofit/>
          </a:bodyPr>
          <a:lstStyle/>
          <a:p>
            <a:pPr marL="0" indent="0" algn="ctr" eaLnBrk="1" hangingPunct="1">
              <a:buNone/>
            </a:pPr>
            <a:r>
              <a:rPr lang="en-US" sz="4400" b="1" dirty="0" smtClean="0">
                <a:solidFill>
                  <a:srgbClr val="51868F"/>
                </a:solidFill>
                <a:cs typeface="Trade Gothic Next LT Pro Lt" pitchFamily="34" charset="0"/>
              </a:rPr>
              <a:t>Demos/Unit04-AudioAndVideo/</a:t>
            </a:r>
            <a:endParaRPr lang="en-US" sz="4400" b="1" dirty="0" smtClean="0">
              <a:solidFill>
                <a:srgbClr val="7D1102"/>
              </a:solidFill>
              <a:cs typeface="Trade Gothic Next LT Pro Lt" pitchFamily="34" charset="0"/>
            </a:endParaRPr>
          </a:p>
          <a:p>
            <a:pPr marL="0" indent="0" algn="ctr" eaLnBrk="1" hangingPunct="1">
              <a:buNone/>
            </a:pPr>
            <a:r>
              <a:rPr lang="en-US" sz="4400" b="1" dirty="0" smtClean="0">
                <a:solidFill>
                  <a:srgbClr val="7D1102"/>
                </a:solidFill>
                <a:latin typeface="+mj-lt"/>
                <a:cs typeface="Trade Gothic Next LT Pro Lt" pitchFamily="34" charset="0"/>
              </a:rPr>
              <a:t>Audio Useless Tags</a:t>
            </a:r>
          </a:p>
          <a:p>
            <a:pPr marL="0" indent="0" algn="ctr" eaLnBrk="1" hangingPunct="1">
              <a:buNone/>
            </a:pPr>
            <a:r>
              <a:rPr lang="en-US" sz="4400" b="1" dirty="0" smtClean="0">
                <a:solidFill>
                  <a:srgbClr val="7D1102"/>
                </a:solidFill>
                <a:latin typeface="Consolas"/>
                <a:cs typeface="Consolas"/>
              </a:rPr>
              <a:t>01-audio-useless.html</a:t>
            </a:r>
          </a:p>
          <a:p>
            <a:pPr marL="0" indent="0" algn="ctr" eaLnBrk="1" hangingPunct="1">
              <a:buNone/>
            </a:pPr>
            <a:r>
              <a:rPr lang="en-US" sz="4400" b="1" dirty="0" smtClean="0">
                <a:solidFill>
                  <a:srgbClr val="7D1102"/>
                </a:solidFill>
                <a:cs typeface="Trade Gothic Next LT Pro Lt" pitchFamily="34" charset="0"/>
              </a:rPr>
              <a:t>Audio Controls</a:t>
            </a:r>
          </a:p>
          <a:p>
            <a:pPr marL="0" indent="0" algn="ctr" eaLnBrk="1" hangingPunct="1">
              <a:buNone/>
            </a:pPr>
            <a:r>
              <a:rPr lang="en-US" sz="4400" b="1" dirty="0" smtClean="0">
                <a:solidFill>
                  <a:srgbClr val="7D1102"/>
                </a:solidFill>
                <a:latin typeface="Consolas"/>
                <a:cs typeface="Consolas"/>
              </a:rPr>
              <a:t>02-audio-controls.html</a:t>
            </a: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910409"/>
      </p:ext>
    </p:extLst>
  </p:cSld>
  <p:clrMapOvr>
    <a:masterClrMapping/>
  </p:clrMapOvr>
  <p:transition xmlns:p14="http://schemas.microsoft.com/office/powerpoint/2010/mai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530350" y="3333750"/>
            <a:ext cx="21267883" cy="9144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smtClean="0">
                <a:solidFill>
                  <a:srgbClr val="7D1102"/>
                </a:solidFill>
                <a:cs typeface="Trade Gothic Next LT Pro Lt" pitchFamily="34" charset="0"/>
              </a:rPr>
              <a:t>Can be provided multiple sources</a:t>
            </a:r>
          </a:p>
          <a:p>
            <a:pPr algn="l" eaLnBrk="1" hangingPunct="1">
              <a:lnSpc>
                <a:spcPct val="50000"/>
              </a:lnSpc>
            </a:pPr>
            <a:endParaRPr lang="en-US" sz="4000" dirty="0">
              <a:solidFill>
                <a:srgbClr val="7D1102"/>
              </a:solidFill>
              <a:cs typeface="Trade Gothic Next LT Pro Lt" pitchFamily="34" charset="0"/>
            </a:endParaRPr>
          </a:p>
          <a:p>
            <a:pPr algn="l" eaLnBrk="1" hangingPunct="1">
              <a:lnSpc>
                <a:spcPct val="50000"/>
              </a:lnSpc>
            </a:pPr>
            <a:endParaRPr lang="en-US" sz="4000" dirty="0" smtClean="0">
              <a:solidFill>
                <a:srgbClr val="7D1102"/>
              </a:solidFill>
              <a:cs typeface="Trade Gothic Next LT Pro Lt" pitchFamily="34" charset="0"/>
            </a:endParaRPr>
          </a:p>
          <a:p>
            <a:pPr algn="l" eaLnBrk="1" hangingPunct="1">
              <a:lnSpc>
                <a:spcPct val="50000"/>
              </a:lnSpc>
            </a:pPr>
            <a:endParaRPr lang="en-US" sz="4000" dirty="0" smtClean="0">
              <a:solidFill>
                <a:srgbClr val="7D1102"/>
              </a:solidFill>
              <a:cs typeface="Trade Gothic Next LT Pro Lt" pitchFamily="34" charset="0"/>
            </a:endParaRPr>
          </a:p>
          <a:p>
            <a:pPr algn="l" eaLnBrk="1" hangingPunct="1">
              <a:lnSpc>
                <a:spcPct val="50000"/>
              </a:lnSpc>
            </a:pPr>
            <a:endParaRPr lang="en-US" sz="4000" dirty="0" smtClean="0">
              <a:solidFill>
                <a:srgbClr val="7D1102"/>
              </a:solidFill>
              <a:cs typeface="Trade Gothic Next LT Pro Lt" pitchFamily="34" charset="0"/>
            </a:endParaRPr>
          </a:p>
          <a:p>
            <a:pPr marL="736600" lvl="1" indent="0" algn="l">
              <a:lnSpc>
                <a:spcPct val="50000"/>
              </a:lnSpc>
              <a:buNone/>
            </a:pPr>
            <a:endParaRPr lang="en-US" sz="4000" dirty="0">
              <a:solidFill>
                <a:srgbClr val="7D1102"/>
              </a:solidFill>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
        <p:nvSpPr>
          <p:cNvPr id="5" name="Rounded Rectangle 4"/>
          <p:cNvSpPr/>
          <p:nvPr/>
        </p:nvSpPr>
        <p:spPr>
          <a:xfrm>
            <a:off x="5080000" y="5229413"/>
            <a:ext cx="16289483" cy="379110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endParaRPr lang="en-US" sz="3600" dirty="0" smtClean="0">
              <a:solidFill>
                <a:schemeClr val="accent1">
                  <a:lumMod val="75000"/>
                </a:schemeClr>
              </a:solidFill>
              <a:latin typeface="Consolas" pitchFamily="49" charset="0"/>
              <a:cs typeface="Consolas" pitchFamily="49" charset="0"/>
            </a:endParaRPr>
          </a:p>
          <a:p>
            <a:pPr algn="l">
              <a:defRPr/>
            </a:pPr>
            <a:r>
              <a:rPr lang="en-US" sz="3600" dirty="0" smtClean="0">
                <a:solidFill>
                  <a:schemeClr val="accent1">
                    <a:lumMod val="75000"/>
                  </a:schemeClr>
                </a:solidFill>
                <a:latin typeface="Consolas" pitchFamily="49" charset="0"/>
                <a:cs typeface="Consolas" pitchFamily="49" charset="0"/>
              </a:rPr>
              <a:t>&lt;</a:t>
            </a:r>
            <a:r>
              <a:rPr lang="en-US" sz="3600" dirty="0">
                <a:solidFill>
                  <a:schemeClr val="accent1">
                    <a:lumMod val="75000"/>
                  </a:schemeClr>
                </a:solidFill>
                <a:latin typeface="Consolas" pitchFamily="49" charset="0"/>
                <a:cs typeface="Consolas" pitchFamily="49" charset="0"/>
              </a:rPr>
              <a:t>audio </a:t>
            </a:r>
            <a:r>
              <a:rPr lang="en-US" sz="3600" dirty="0" smtClean="0">
                <a:latin typeface="Consolas" pitchFamily="49" charset="0"/>
                <a:cs typeface="Consolas" pitchFamily="49" charset="0"/>
              </a:rPr>
              <a:t>controls</a:t>
            </a:r>
            <a:r>
              <a:rPr lang="en-US" sz="3600" dirty="0" smtClean="0">
                <a:solidFill>
                  <a:srgbClr val="51868F"/>
                </a:solidFill>
                <a:latin typeface="Consolas" pitchFamily="49" charset="0"/>
                <a:cs typeface="Consolas" pitchFamily="49" charset="0"/>
              </a:rPr>
              <a:t>&gt;</a:t>
            </a:r>
            <a:endParaRPr lang="en-US" sz="3600" dirty="0">
              <a:solidFill>
                <a:srgbClr val="51868F"/>
              </a:solidFill>
              <a:latin typeface="Consolas" pitchFamily="49" charset="0"/>
              <a:cs typeface="Consolas" pitchFamily="49" charset="0"/>
            </a:endParaRPr>
          </a:p>
          <a:p>
            <a:pPr algn="l">
              <a:defRPr/>
            </a:pPr>
            <a:r>
              <a:rPr lang="en-US" sz="3600" dirty="0">
                <a:latin typeface="Consolas" pitchFamily="49" charset="0"/>
                <a:cs typeface="Consolas" pitchFamily="49" charset="0"/>
              </a:rPr>
              <a:t>  	&lt;source </a:t>
            </a:r>
            <a:r>
              <a:rPr lang="en-US" sz="3600" dirty="0" err="1">
                <a:latin typeface="Consolas" pitchFamily="49" charset="0"/>
                <a:cs typeface="Consolas" pitchFamily="49" charset="0"/>
              </a:rPr>
              <a:t>src</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sound.mp3</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type=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audio/mpeg</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&gt;</a:t>
            </a:r>
          </a:p>
          <a:p>
            <a:pPr algn="l">
              <a:defRPr/>
            </a:pPr>
            <a:r>
              <a:rPr lang="en-US" sz="3600" dirty="0">
                <a:latin typeface="Consolas" pitchFamily="49" charset="0"/>
                <a:cs typeface="Consolas" pitchFamily="49" charset="0"/>
              </a:rPr>
              <a:t>	&lt;source </a:t>
            </a:r>
            <a:r>
              <a:rPr lang="en-US" sz="3600" dirty="0" err="1">
                <a:latin typeface="Consolas" pitchFamily="49" charset="0"/>
                <a:cs typeface="Consolas" pitchFamily="49" charset="0"/>
              </a:rPr>
              <a:t>src</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altLang="ja-JP" sz="3600" dirty="0" err="1">
                <a:latin typeface="Consolas" pitchFamily="49" charset="0"/>
                <a:cs typeface="Consolas" pitchFamily="49" charset="0"/>
              </a:rPr>
              <a:t>sound.ogg</a:t>
            </a:r>
            <a:r>
              <a:rPr lang="en-US" altLang="en-US" sz="3600" dirty="0">
                <a:latin typeface="Consolas" pitchFamily="49" charset="0"/>
                <a:cs typeface="Consolas" pitchFamily="49" charset="0"/>
              </a:rPr>
              <a:t>"</a:t>
            </a:r>
            <a:r>
              <a:rPr lang="en-US" altLang="ja-JP" sz="3600" dirty="0">
                <a:latin typeface="Consolas" pitchFamily="49" charset="0"/>
                <a:cs typeface="Consolas" pitchFamily="49" charset="0"/>
              </a:rPr>
              <a:t> type=</a:t>
            </a:r>
            <a:r>
              <a:rPr lang="en-US" altLang="en-US" sz="3600" dirty="0">
                <a:latin typeface="Consolas" pitchFamily="49" charset="0"/>
                <a:cs typeface="Consolas" pitchFamily="49" charset="0"/>
              </a:rPr>
              <a:t>"</a:t>
            </a:r>
            <a:r>
              <a:rPr lang="en-US" altLang="ja-JP" sz="3600" dirty="0">
                <a:latin typeface="Consolas" pitchFamily="49" charset="0"/>
                <a:cs typeface="Consolas" pitchFamily="49" charset="0"/>
              </a:rPr>
              <a:t>audio/</a:t>
            </a:r>
            <a:r>
              <a:rPr lang="en-US" altLang="ja-JP" sz="3600" dirty="0" err="1">
                <a:latin typeface="Consolas" pitchFamily="49" charset="0"/>
                <a:cs typeface="Consolas" pitchFamily="49" charset="0"/>
              </a:rPr>
              <a:t>ogg</a:t>
            </a:r>
            <a:r>
              <a:rPr lang="en-US" altLang="en-US" sz="3600" dirty="0">
                <a:latin typeface="Consolas" pitchFamily="49" charset="0"/>
                <a:cs typeface="Consolas" pitchFamily="49" charset="0"/>
              </a:rPr>
              <a:t>"</a:t>
            </a:r>
            <a:r>
              <a:rPr lang="en-US" altLang="ja-JP" sz="3600" dirty="0">
                <a:latin typeface="Consolas" pitchFamily="49" charset="0"/>
                <a:cs typeface="Consolas" pitchFamily="49" charset="0"/>
              </a:rPr>
              <a:t> codecs=</a:t>
            </a:r>
            <a:r>
              <a:rPr lang="en-US" altLang="en-US" sz="3600" dirty="0">
                <a:latin typeface="Consolas" pitchFamily="49" charset="0"/>
                <a:cs typeface="Consolas" pitchFamily="49" charset="0"/>
              </a:rPr>
              <a:t>"</a:t>
            </a:r>
            <a:r>
              <a:rPr lang="en-US" altLang="ja-JP" sz="3600" dirty="0" err="1">
                <a:latin typeface="Consolas" pitchFamily="49" charset="0"/>
                <a:cs typeface="Consolas" pitchFamily="49" charset="0"/>
              </a:rPr>
              <a:t>vorbis</a:t>
            </a:r>
            <a:r>
              <a:rPr lang="en-US" altLang="en-US" sz="3600" dirty="0">
                <a:latin typeface="Consolas" pitchFamily="49" charset="0"/>
                <a:cs typeface="Consolas" pitchFamily="49" charset="0"/>
              </a:rPr>
              <a:t>"</a:t>
            </a:r>
            <a:r>
              <a:rPr lang="en-US" altLang="ja-JP" sz="3600" dirty="0">
                <a:latin typeface="Consolas" pitchFamily="49" charset="0"/>
                <a:cs typeface="Consolas" pitchFamily="49" charset="0"/>
              </a:rPr>
              <a:t>&gt;</a:t>
            </a:r>
          </a:p>
          <a:p>
            <a:pPr algn="l">
              <a:defRPr/>
            </a:pPr>
            <a:r>
              <a:rPr lang="en-US" sz="3600" dirty="0" smtClean="0">
                <a:solidFill>
                  <a:srgbClr val="51868F"/>
                </a:solidFill>
                <a:latin typeface="Consolas" pitchFamily="49" charset="0"/>
                <a:cs typeface="Consolas" pitchFamily="49" charset="0"/>
              </a:rPr>
              <a:t>&lt;</a:t>
            </a:r>
            <a:r>
              <a:rPr lang="en-US" sz="3600" dirty="0">
                <a:solidFill>
                  <a:srgbClr val="51868F"/>
                </a:solidFill>
                <a:latin typeface="Consolas" pitchFamily="49" charset="0"/>
                <a:cs typeface="Consolas" pitchFamily="49" charset="0"/>
              </a:rPr>
              <a:t>/audio</a:t>
            </a:r>
            <a:r>
              <a:rPr lang="en-US" sz="3600" dirty="0" smtClean="0">
                <a:solidFill>
                  <a:srgbClr val="51868F"/>
                </a:solidFill>
                <a:latin typeface="Consolas" pitchFamily="49" charset="0"/>
                <a:cs typeface="Consolas" pitchFamily="49" charset="0"/>
              </a:rPr>
              <a:t>&gt;</a:t>
            </a:r>
          </a:p>
          <a:p>
            <a:pPr algn="l">
              <a:defRPr/>
            </a:pPr>
            <a:endParaRPr lang="en-US" sz="3600" dirty="0">
              <a:latin typeface="Consolas" pitchFamily="49" charset="0"/>
              <a:cs typeface="Consolas" pitchFamily="49" charset="0"/>
            </a:endParaRPr>
          </a:p>
        </p:txBody>
      </p:sp>
    </p:spTree>
    <p:extLst>
      <p:ext uri="{BB962C8B-B14F-4D97-AF65-F5344CB8AC3E}">
        <p14:creationId xmlns:p14="http://schemas.microsoft.com/office/powerpoint/2010/main" val="3429236868"/>
      </p:ext>
    </p:extLst>
  </p:cSld>
  <p:clrMapOvr>
    <a:masterClrMapping/>
  </p:clrMapOvr>
  <p:transition xmlns:p14="http://schemas.microsoft.com/office/powerpoint/2010/mai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3784600"/>
            <a:ext cx="11227376" cy="7988440"/>
          </a:xfrm>
        </p:spPr>
        <p:txBody>
          <a:bodyPr anchor="t">
            <a:noAutofit/>
          </a:bodyPr>
          <a:lstStyle/>
          <a:p>
            <a:pPr marL="0" indent="0" algn="ctr" eaLnBrk="1" hangingPunct="1">
              <a:lnSpc>
                <a:spcPct val="50000"/>
              </a:lnSpc>
              <a:buNone/>
            </a:pPr>
            <a:r>
              <a:rPr lang="en-US" sz="4400" b="1" dirty="0" smtClean="0">
                <a:solidFill>
                  <a:srgbClr val="51868F"/>
                </a:solidFill>
                <a:cs typeface="Trade Gothic Next LT Pro Lt" pitchFamily="34" charset="0"/>
              </a:rPr>
              <a:t>Demos/Unit04-AudioAndVideo/</a:t>
            </a:r>
            <a:endParaRPr lang="en-US" sz="4400" b="1" dirty="0" smtClean="0">
              <a:solidFill>
                <a:srgbClr val="7D1102"/>
              </a:solidFill>
              <a:cs typeface="Trade Gothic Next LT Pro Lt" pitchFamily="34" charset="0"/>
            </a:endParaRPr>
          </a:p>
          <a:p>
            <a:pPr marL="0" indent="0" algn="ctr" eaLnBrk="1" hangingPunct="1">
              <a:lnSpc>
                <a:spcPct val="50000"/>
              </a:lnSpc>
              <a:buNone/>
            </a:pPr>
            <a:r>
              <a:rPr lang="en-US" sz="4400" b="1" dirty="0" smtClean="0">
                <a:solidFill>
                  <a:srgbClr val="7D1102"/>
                </a:solidFill>
                <a:latin typeface="+mj-lt"/>
                <a:cs typeface="Trade Gothic Next LT Pro Lt" pitchFamily="34" charset="0"/>
              </a:rPr>
              <a:t>Audio 0GG</a:t>
            </a:r>
          </a:p>
          <a:p>
            <a:pPr marL="0" indent="0" algn="ctr" eaLnBrk="1" hangingPunct="1">
              <a:lnSpc>
                <a:spcPct val="50000"/>
              </a:lnSpc>
              <a:buNone/>
            </a:pPr>
            <a:r>
              <a:rPr lang="en-US" sz="4400" b="1" dirty="0" smtClean="0">
                <a:solidFill>
                  <a:srgbClr val="7D1102"/>
                </a:solidFill>
                <a:latin typeface="Consolas"/>
                <a:cs typeface="Consolas"/>
              </a:rPr>
              <a:t>03-audio-ogg.html</a:t>
            </a:r>
          </a:p>
          <a:p>
            <a:pPr marL="0" indent="0" algn="ctr" eaLnBrk="1" hangingPunct="1">
              <a:lnSpc>
                <a:spcPct val="50000"/>
              </a:lnSpc>
              <a:buNone/>
            </a:pPr>
            <a:r>
              <a:rPr lang="en-US" sz="4400" b="1" dirty="0" smtClean="0">
                <a:solidFill>
                  <a:srgbClr val="7D1102"/>
                </a:solidFill>
                <a:cs typeface="Trade Gothic Next LT Pro Lt" pitchFamily="34" charset="0"/>
              </a:rPr>
              <a:t>Audio MP3</a:t>
            </a:r>
          </a:p>
          <a:p>
            <a:pPr marL="0" indent="0" algn="ctr" eaLnBrk="1" hangingPunct="1">
              <a:lnSpc>
                <a:spcPct val="50000"/>
              </a:lnSpc>
              <a:buNone/>
            </a:pPr>
            <a:r>
              <a:rPr lang="en-US" sz="4400" b="1" dirty="0" smtClean="0">
                <a:solidFill>
                  <a:srgbClr val="7D1102"/>
                </a:solidFill>
                <a:latin typeface="Consolas"/>
                <a:cs typeface="Consolas"/>
              </a:rPr>
              <a:t>04-audio-mp3.html</a:t>
            </a:r>
          </a:p>
          <a:p>
            <a:pPr marL="0" indent="0" algn="ctr" eaLnBrk="1" hangingPunct="1">
              <a:lnSpc>
                <a:spcPct val="50000"/>
              </a:lnSpc>
              <a:buNone/>
            </a:pPr>
            <a:r>
              <a:rPr lang="en-US" sz="4400" b="1" dirty="0">
                <a:solidFill>
                  <a:srgbClr val="7D1102"/>
                </a:solidFill>
                <a:cs typeface="Trade Gothic Next LT Pro Lt" pitchFamily="34" charset="0"/>
              </a:rPr>
              <a:t>Audio </a:t>
            </a:r>
            <a:r>
              <a:rPr lang="en-US" sz="4400" b="1" dirty="0" smtClean="0">
                <a:solidFill>
                  <a:srgbClr val="7D1102"/>
                </a:solidFill>
                <a:cs typeface="Trade Gothic Next LT Pro Lt" pitchFamily="34" charset="0"/>
              </a:rPr>
              <a:t>Multiple Sources</a:t>
            </a:r>
            <a:endParaRPr lang="en-US" sz="4400" b="1" dirty="0">
              <a:solidFill>
                <a:srgbClr val="7D1102"/>
              </a:solidFill>
              <a:cs typeface="Trade Gothic Next LT Pro Lt" pitchFamily="34" charset="0"/>
            </a:endParaRPr>
          </a:p>
          <a:p>
            <a:pPr marL="0" indent="0" algn="ctr" eaLnBrk="1" hangingPunct="1">
              <a:lnSpc>
                <a:spcPct val="50000"/>
              </a:lnSpc>
              <a:buNone/>
            </a:pPr>
            <a:r>
              <a:rPr lang="en-US" sz="4400" b="1" dirty="0" smtClean="0">
                <a:solidFill>
                  <a:srgbClr val="7D1102"/>
                </a:solidFill>
                <a:latin typeface="Consolas"/>
                <a:cs typeface="Consolas"/>
              </a:rPr>
              <a:t>05-</a:t>
            </a:r>
            <a:r>
              <a:rPr lang="en-US" sz="4400" b="1" dirty="0">
                <a:solidFill>
                  <a:srgbClr val="7D1102"/>
                </a:solidFill>
                <a:latin typeface="Consolas"/>
                <a:cs typeface="Consolas"/>
              </a:rPr>
              <a:t>audio</a:t>
            </a:r>
            <a:r>
              <a:rPr lang="en-US" sz="4400" b="1" dirty="0" smtClean="0">
                <a:solidFill>
                  <a:srgbClr val="7D1102"/>
                </a:solidFill>
                <a:latin typeface="Consolas"/>
                <a:cs typeface="Consolas"/>
              </a:rPr>
              <a:t>-multiple-sources.html</a:t>
            </a: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3879160847"/>
      </p:ext>
    </p:extLst>
  </p:cSld>
  <p:clrMapOvr>
    <a:masterClrMapping/>
  </p:clrMapOvr>
  <p:transition xmlns:p14="http://schemas.microsoft.com/office/powerpoint/2010/mai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673100" y="323273"/>
            <a:ext cx="21267883" cy="12154477"/>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marL="0" indent="0" algn="l" eaLnBrk="1" hangingPunct="1">
              <a:lnSpc>
                <a:spcPct val="50000"/>
              </a:lnSpc>
              <a:buNone/>
            </a:pPr>
            <a:endParaRPr lang="en-US" sz="4000" dirty="0" smtClean="0">
              <a:solidFill>
                <a:srgbClr val="7D1102"/>
              </a:solidFill>
              <a:cs typeface="Trade Gothic Next LT Pro Lt" pitchFamily="34" charset="0"/>
            </a:endParaRPr>
          </a:p>
          <a:p>
            <a:pPr algn="l" eaLnBrk="1" hangingPunct="1">
              <a:lnSpc>
                <a:spcPct val="50000"/>
              </a:lnSpc>
            </a:pPr>
            <a:r>
              <a:rPr lang="en-US" sz="4000" dirty="0" smtClean="0">
                <a:solidFill>
                  <a:srgbClr val="7D1102"/>
                </a:solidFill>
                <a:cs typeface="Trade Gothic Next LT Pro Lt" pitchFamily="34" charset="0"/>
              </a:rPr>
              <a:t>Other properties</a:t>
            </a:r>
          </a:p>
          <a:p>
            <a:pPr marL="736600" lvl="1" indent="0" algn="l">
              <a:lnSpc>
                <a:spcPct val="50000"/>
              </a:lnSpc>
              <a:buNone/>
            </a:pPr>
            <a:endParaRPr lang="en-US" sz="4000" dirty="0">
              <a:solidFill>
                <a:srgbClr val="7D1102"/>
              </a:solidFill>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735041992"/>
              </p:ext>
            </p:extLst>
          </p:nvPr>
        </p:nvGraphicFramePr>
        <p:xfrm>
          <a:off x="5684983" y="1477818"/>
          <a:ext cx="16256000" cy="10881359"/>
        </p:xfrm>
        <a:graphic>
          <a:graphicData uri="http://schemas.openxmlformats.org/drawingml/2006/table">
            <a:tbl>
              <a:tblPr firstRow="1" bandRow="1">
                <a:tableStyleId>{5940675A-B579-460E-94D1-54222C63F5DA}</a:tableStyleId>
              </a:tblPr>
              <a:tblGrid>
                <a:gridCol w="8128000"/>
                <a:gridCol w="8128000"/>
              </a:tblGrid>
              <a:tr h="1698601">
                <a:tc>
                  <a:txBody>
                    <a:bodyPr/>
                    <a:lstStyle/>
                    <a:p>
                      <a:r>
                        <a:rPr lang="en-US" sz="4000" dirty="0" err="1" smtClean="0">
                          <a:solidFill>
                            <a:schemeClr val="accent3">
                              <a:lumMod val="75000"/>
                            </a:schemeClr>
                          </a:solidFill>
                          <a:latin typeface="Consolas"/>
                          <a:cs typeface="Consolas"/>
                        </a:rPr>
                        <a:t>src</a:t>
                      </a:r>
                      <a:endParaRPr lang="en-US" sz="4000" dirty="0">
                        <a:solidFill>
                          <a:schemeClr val="accent3">
                            <a:lumMod val="75000"/>
                          </a:schemeClr>
                        </a:solidFill>
                        <a:latin typeface="Consolas"/>
                        <a:cs typeface="Consolas"/>
                      </a:endParaRPr>
                    </a:p>
                  </a:txBody>
                  <a:tcPr/>
                </a:tc>
                <a:tc>
                  <a:txBody>
                    <a:bodyPr/>
                    <a:lstStyle/>
                    <a:p>
                      <a:pPr marL="342900" indent="-342900" algn="l">
                        <a:buFont typeface="Arial"/>
                        <a:buChar char="•"/>
                      </a:pPr>
                      <a:r>
                        <a:rPr lang="en-US" sz="3600" dirty="0" smtClean="0"/>
                        <a:t>points to the audio file.</a:t>
                      </a:r>
                    </a:p>
                    <a:p>
                      <a:pPr marL="342900" indent="-342900" algn="l">
                        <a:buFont typeface="Arial"/>
                        <a:buChar char="•"/>
                      </a:pPr>
                      <a:r>
                        <a:rPr lang="en-US" sz="3600" dirty="0" smtClean="0"/>
                        <a:t>only</a:t>
                      </a:r>
                      <a:r>
                        <a:rPr lang="en-US" sz="3600" baseline="0" dirty="0" smtClean="0"/>
                        <a:t> used when there are no nested </a:t>
                      </a:r>
                      <a:r>
                        <a:rPr lang="en-US" sz="3600" baseline="0" dirty="0" smtClean="0">
                          <a:latin typeface="Consolas"/>
                          <a:cs typeface="Consolas"/>
                        </a:rPr>
                        <a:t>source</a:t>
                      </a:r>
                      <a:r>
                        <a:rPr lang="en-US" sz="3600" baseline="0" dirty="0" smtClean="0"/>
                        <a:t> elements </a:t>
                      </a:r>
                      <a:endParaRPr lang="en-US" sz="3600" dirty="0"/>
                    </a:p>
                  </a:txBody>
                  <a:tcPr/>
                </a:tc>
              </a:tr>
              <a:tr h="370840">
                <a:tc>
                  <a:txBody>
                    <a:bodyPr/>
                    <a:lstStyle/>
                    <a:p>
                      <a:r>
                        <a:rPr lang="en-US" sz="4000" dirty="0" smtClean="0">
                          <a:solidFill>
                            <a:schemeClr val="accent3">
                              <a:lumMod val="75000"/>
                            </a:schemeClr>
                          </a:solidFill>
                          <a:latin typeface="Consolas"/>
                          <a:cs typeface="Consolas"/>
                        </a:rPr>
                        <a:t>controls</a:t>
                      </a:r>
                      <a:endParaRPr lang="en-US" sz="4000" dirty="0">
                        <a:solidFill>
                          <a:schemeClr val="accent3">
                            <a:lumMod val="75000"/>
                          </a:schemeClr>
                        </a:solidFill>
                        <a:latin typeface="Consolas"/>
                        <a:cs typeface="Consolas"/>
                      </a:endParaRPr>
                    </a:p>
                  </a:txBody>
                  <a:tcPr/>
                </a:tc>
                <a:tc>
                  <a:txBody>
                    <a:bodyPr/>
                    <a:lstStyle/>
                    <a:p>
                      <a:pPr marL="342900" indent="-342900" algn="l">
                        <a:buFont typeface="Arial"/>
                        <a:buChar char="•"/>
                      </a:pPr>
                      <a:r>
                        <a:rPr lang="en-US" sz="3600" dirty="0" err="1" smtClean="0"/>
                        <a:t>boolean</a:t>
                      </a:r>
                      <a:endParaRPr lang="en-US" sz="3600" dirty="0" smtClean="0"/>
                    </a:p>
                    <a:p>
                      <a:pPr marL="342900" indent="-342900" algn="l">
                        <a:buFont typeface="Arial"/>
                        <a:buChar char="•"/>
                      </a:pPr>
                      <a:r>
                        <a:rPr lang="en-US" sz="3600" dirty="0" smtClean="0"/>
                        <a:t>indicates</a:t>
                      </a:r>
                      <a:r>
                        <a:rPr lang="en-US" sz="3600" baseline="0" dirty="0" smtClean="0"/>
                        <a:t> that controllers will be displayed </a:t>
                      </a:r>
                      <a:endParaRPr lang="en-US" sz="3600" dirty="0"/>
                    </a:p>
                  </a:txBody>
                  <a:tcPr/>
                </a:tc>
              </a:tr>
              <a:tr h="370840">
                <a:tc>
                  <a:txBody>
                    <a:bodyPr/>
                    <a:lstStyle/>
                    <a:p>
                      <a:r>
                        <a:rPr lang="en-US" sz="4000" dirty="0" smtClean="0">
                          <a:solidFill>
                            <a:schemeClr val="accent3">
                              <a:lumMod val="75000"/>
                            </a:schemeClr>
                          </a:solidFill>
                          <a:latin typeface="Consolas"/>
                          <a:cs typeface="Consolas"/>
                        </a:rPr>
                        <a:t>preload</a:t>
                      </a:r>
                      <a:endParaRPr lang="en-US" sz="4000" dirty="0">
                        <a:solidFill>
                          <a:schemeClr val="accent3">
                            <a:lumMod val="75000"/>
                          </a:schemeClr>
                        </a:solidFill>
                        <a:latin typeface="Consolas"/>
                        <a:cs typeface="Consolas"/>
                      </a:endParaRPr>
                    </a:p>
                  </a:txBody>
                  <a:tcPr/>
                </a:tc>
                <a:tc>
                  <a:txBody>
                    <a:bodyPr/>
                    <a:lstStyle/>
                    <a:p>
                      <a:pPr marL="0" indent="0" algn="l">
                        <a:buFont typeface="Arial"/>
                        <a:buNone/>
                      </a:pPr>
                      <a:r>
                        <a:rPr lang="en-US" sz="3600" dirty="0" smtClean="0"/>
                        <a:t>Possible values </a:t>
                      </a:r>
                    </a:p>
                    <a:p>
                      <a:pPr marL="342900" indent="-342900" algn="l">
                        <a:buFont typeface="Arial"/>
                        <a:buChar char="•"/>
                      </a:pPr>
                      <a:r>
                        <a:rPr lang="en-US" sz="3600" dirty="0" smtClean="0">
                          <a:latin typeface="Consolas"/>
                          <a:cs typeface="Consolas"/>
                        </a:rPr>
                        <a:t>auto</a:t>
                      </a:r>
                      <a:r>
                        <a:rPr lang="en-US" sz="3600" baseline="0" dirty="0" smtClean="0"/>
                        <a:t> – browser should choose whether to preload the file </a:t>
                      </a:r>
                      <a:endParaRPr lang="en-US" sz="3600" dirty="0" smtClean="0"/>
                    </a:p>
                    <a:p>
                      <a:pPr marL="342900" indent="-342900" algn="l">
                        <a:buFont typeface="Arial"/>
                        <a:buChar char="•"/>
                      </a:pPr>
                      <a:r>
                        <a:rPr lang="en-US" sz="3600" dirty="0" smtClean="0">
                          <a:latin typeface="Consolas"/>
                          <a:cs typeface="Consolas"/>
                        </a:rPr>
                        <a:t>metadata</a:t>
                      </a:r>
                      <a:r>
                        <a:rPr lang="en-US" sz="3600" dirty="0" smtClean="0"/>
                        <a:t> – browser should only preload the metadata as the user is likely not to need the file (default)</a:t>
                      </a:r>
                    </a:p>
                    <a:p>
                      <a:pPr marL="342900" indent="-342900" algn="l">
                        <a:buFont typeface="Arial"/>
                        <a:buChar char="•"/>
                      </a:pPr>
                      <a:r>
                        <a:rPr lang="en-US" sz="3600" dirty="0" smtClean="0">
                          <a:latin typeface="Consolas"/>
                          <a:cs typeface="Consolas"/>
                        </a:rPr>
                        <a:t>none</a:t>
                      </a:r>
                      <a:r>
                        <a:rPr lang="en-US" sz="3600" dirty="0" smtClean="0"/>
                        <a:t> – browser</a:t>
                      </a:r>
                      <a:r>
                        <a:rPr lang="en-US" sz="3600" baseline="0" dirty="0" smtClean="0"/>
                        <a:t> should not preload anything as the user is likely not to need the file </a:t>
                      </a:r>
                      <a:endParaRPr lang="en-US" sz="3600" dirty="0"/>
                    </a:p>
                  </a:txBody>
                  <a:tcPr/>
                </a:tc>
              </a:tr>
              <a:tr h="370840">
                <a:tc>
                  <a:txBody>
                    <a:bodyPr/>
                    <a:lstStyle/>
                    <a:p>
                      <a:r>
                        <a:rPr lang="en-US" sz="4000" dirty="0" err="1" smtClean="0">
                          <a:solidFill>
                            <a:schemeClr val="accent3">
                              <a:lumMod val="75000"/>
                            </a:schemeClr>
                          </a:solidFill>
                          <a:latin typeface="Consolas"/>
                          <a:cs typeface="Consolas"/>
                        </a:rPr>
                        <a:t>autoplay</a:t>
                      </a:r>
                      <a:endParaRPr lang="en-US" sz="4000" dirty="0">
                        <a:solidFill>
                          <a:schemeClr val="accent3">
                            <a:lumMod val="75000"/>
                          </a:schemeClr>
                        </a:solidFill>
                        <a:latin typeface="Consolas"/>
                        <a:cs typeface="Consolas"/>
                      </a:endParaRPr>
                    </a:p>
                  </a:txBody>
                  <a:tcPr/>
                </a:tc>
                <a:tc>
                  <a:txBody>
                    <a:bodyPr/>
                    <a:lstStyle/>
                    <a:p>
                      <a:pPr marL="342900" indent="-342900" algn="l">
                        <a:buFont typeface="Arial"/>
                        <a:buChar char="•"/>
                      </a:pPr>
                      <a:r>
                        <a:rPr lang="en-US" sz="3600" dirty="0" err="1" smtClean="0"/>
                        <a:t>boolean</a:t>
                      </a:r>
                      <a:r>
                        <a:rPr lang="en-US" sz="3600" baseline="0" dirty="0" smtClean="0"/>
                        <a:t> </a:t>
                      </a:r>
                    </a:p>
                    <a:p>
                      <a:pPr marL="342900" indent="-342900" algn="l">
                        <a:buFont typeface="Arial"/>
                        <a:buChar char="•"/>
                      </a:pPr>
                      <a:r>
                        <a:rPr lang="en-US" sz="3600" baseline="0" dirty="0" smtClean="0"/>
                        <a:t>audio will begin to play as soon as it has loaded </a:t>
                      </a:r>
                      <a:endParaRPr lang="en-US" sz="3600" dirty="0"/>
                    </a:p>
                  </a:txBody>
                  <a:tcPr/>
                </a:tc>
              </a:tr>
              <a:tr h="0">
                <a:tc>
                  <a:txBody>
                    <a:bodyPr/>
                    <a:lstStyle/>
                    <a:p>
                      <a:r>
                        <a:rPr lang="en-US" sz="4000" dirty="0" smtClean="0">
                          <a:solidFill>
                            <a:schemeClr val="accent3">
                              <a:lumMod val="75000"/>
                            </a:schemeClr>
                          </a:solidFill>
                          <a:latin typeface="Consolas"/>
                          <a:cs typeface="Consolas"/>
                        </a:rPr>
                        <a:t>loop</a:t>
                      </a:r>
                      <a:endParaRPr lang="en-US" sz="4000" dirty="0">
                        <a:solidFill>
                          <a:schemeClr val="accent3">
                            <a:lumMod val="75000"/>
                          </a:schemeClr>
                        </a:solidFill>
                        <a:latin typeface="Consolas"/>
                        <a:cs typeface="Consolas"/>
                      </a:endParaRPr>
                    </a:p>
                  </a:txBody>
                  <a:tcPr/>
                </a:tc>
                <a:tc>
                  <a:txBody>
                    <a:bodyPr/>
                    <a:lstStyle/>
                    <a:p>
                      <a:pPr marL="342900" indent="-342900" algn="l">
                        <a:buFont typeface="Arial"/>
                        <a:buChar char="•"/>
                      </a:pPr>
                      <a:r>
                        <a:rPr lang="en-US" sz="3600" dirty="0" err="1" smtClean="0"/>
                        <a:t>boolean</a:t>
                      </a:r>
                      <a:r>
                        <a:rPr lang="en-US" sz="3600" dirty="0" smtClean="0"/>
                        <a:t> </a:t>
                      </a:r>
                    </a:p>
                    <a:p>
                      <a:pPr marL="342900" indent="-342900" algn="l">
                        <a:buFont typeface="Arial"/>
                        <a:buChar char="•"/>
                      </a:pPr>
                      <a:r>
                        <a:rPr lang="en-US" sz="3600" dirty="0" smtClean="0"/>
                        <a:t>audio repeats indefinitely </a:t>
                      </a:r>
                      <a:endParaRPr lang="en-US" sz="3600" dirty="0"/>
                    </a:p>
                  </a:txBody>
                  <a:tcPr/>
                </a:tc>
              </a:tr>
            </a:tbl>
          </a:graphicData>
        </a:graphic>
      </p:graphicFrame>
    </p:spTree>
    <p:extLst>
      <p:ext uri="{BB962C8B-B14F-4D97-AF65-F5344CB8AC3E}">
        <p14:creationId xmlns:p14="http://schemas.microsoft.com/office/powerpoint/2010/main" val="1502128349"/>
      </p:ext>
    </p:extLst>
  </p:cSld>
  <p:clrMapOvr>
    <a:masterClrMapping/>
  </p:clrMapOvr>
  <p:transition xmlns:p14="http://schemas.microsoft.com/office/powerpoint/2010/mai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4667250"/>
            <a:ext cx="11227376" cy="7645540"/>
          </a:xfrm>
        </p:spPr>
        <p:txBody>
          <a:bodyPr anchor="t">
            <a:noAutofit/>
          </a:bodyPr>
          <a:lstStyle/>
          <a:p>
            <a:pPr marL="0" indent="0" algn="ctr" eaLnBrk="1" hangingPunct="1">
              <a:lnSpc>
                <a:spcPct val="50000"/>
              </a:lnSpc>
              <a:buNone/>
            </a:pPr>
            <a:r>
              <a:rPr lang="en-US" sz="4400" b="1" dirty="0" smtClean="0">
                <a:solidFill>
                  <a:srgbClr val="51868F"/>
                </a:solidFill>
                <a:cs typeface="Trade Gothic Next LT Pro Lt" pitchFamily="34" charset="0"/>
              </a:rPr>
              <a:t>Demos/Unit04-AudioAndVideo/</a:t>
            </a:r>
            <a:endParaRPr lang="en-US" sz="4400" b="1" dirty="0" smtClean="0">
              <a:solidFill>
                <a:srgbClr val="7D1102"/>
              </a:solidFill>
              <a:cs typeface="Trade Gothic Next LT Pro Lt" pitchFamily="34" charset="0"/>
            </a:endParaRPr>
          </a:p>
          <a:p>
            <a:pPr marL="0" indent="0" algn="ctr" eaLnBrk="1" hangingPunct="1">
              <a:lnSpc>
                <a:spcPct val="50000"/>
              </a:lnSpc>
              <a:buNone/>
            </a:pPr>
            <a:r>
              <a:rPr lang="en-US" sz="4400" b="1" dirty="0" smtClean="0">
                <a:solidFill>
                  <a:srgbClr val="7D1102"/>
                </a:solidFill>
                <a:latin typeface="+mj-lt"/>
                <a:cs typeface="Trade Gothic Next LT Pro Lt" pitchFamily="34" charset="0"/>
              </a:rPr>
              <a:t>Audio </a:t>
            </a:r>
            <a:r>
              <a:rPr lang="en-US" sz="4400" b="1" dirty="0" err="1" smtClean="0">
                <a:solidFill>
                  <a:srgbClr val="7D1102"/>
                </a:solidFill>
                <a:latin typeface="+mj-lt"/>
                <a:cs typeface="Trade Gothic Next LT Pro Lt" pitchFamily="34" charset="0"/>
              </a:rPr>
              <a:t>Autoplay</a:t>
            </a:r>
            <a:endParaRPr lang="en-US" sz="4400" b="1" dirty="0" smtClean="0">
              <a:solidFill>
                <a:srgbClr val="7D1102"/>
              </a:solidFill>
              <a:latin typeface="+mj-lt"/>
              <a:cs typeface="Trade Gothic Next LT Pro Lt" pitchFamily="34" charset="0"/>
            </a:endParaRPr>
          </a:p>
          <a:p>
            <a:pPr marL="0" indent="0" algn="ctr" eaLnBrk="1" hangingPunct="1">
              <a:lnSpc>
                <a:spcPct val="50000"/>
              </a:lnSpc>
              <a:buNone/>
            </a:pPr>
            <a:r>
              <a:rPr lang="en-US" sz="4400" b="1" dirty="0" smtClean="0">
                <a:solidFill>
                  <a:srgbClr val="7D1102"/>
                </a:solidFill>
                <a:latin typeface="Consolas"/>
                <a:cs typeface="Consolas"/>
              </a:rPr>
              <a:t>07-audio-autoplay.html</a:t>
            </a:r>
          </a:p>
          <a:p>
            <a:pPr marL="0" indent="0" algn="ctr" eaLnBrk="1" hangingPunct="1">
              <a:lnSpc>
                <a:spcPct val="50000"/>
              </a:lnSpc>
              <a:buNone/>
            </a:pPr>
            <a:r>
              <a:rPr lang="en-US" sz="4400" b="1" dirty="0" smtClean="0">
                <a:solidFill>
                  <a:srgbClr val="7D1102"/>
                </a:solidFill>
                <a:cs typeface="Trade Gothic Next LT Pro Lt" pitchFamily="34" charset="0"/>
              </a:rPr>
              <a:t>Audio Loop</a:t>
            </a:r>
          </a:p>
          <a:p>
            <a:pPr marL="0" indent="0" algn="ctr" eaLnBrk="1" hangingPunct="1">
              <a:lnSpc>
                <a:spcPct val="50000"/>
              </a:lnSpc>
              <a:buNone/>
            </a:pPr>
            <a:r>
              <a:rPr lang="en-US" sz="4400" b="1" dirty="0" smtClean="0">
                <a:solidFill>
                  <a:srgbClr val="7D1102"/>
                </a:solidFill>
                <a:latin typeface="Consolas"/>
                <a:cs typeface="Consolas"/>
              </a:rPr>
              <a:t>08-audio-loop</a:t>
            </a: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497754927"/>
      </p:ext>
    </p:extLst>
  </p:cSld>
  <p:clrMapOvr>
    <a:masterClrMapping/>
  </p:clrMapOvr>
  <p:transition xmlns:p14="http://schemas.microsoft.com/office/powerpoint/2010/mai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88900"/>
            <a:ext cx="23050500" cy="3429000"/>
          </a:xfrm>
        </p:spPr>
        <p:txBody>
          <a:bodyPr/>
          <a:lstStyle/>
          <a:p>
            <a:r>
              <a:rPr lang="en-US" sz="8000" dirty="0" smtClean="0"/>
              <a:t>The Video element</a:t>
            </a:r>
            <a:endParaRPr lang="en-US" sz="8000" dirty="0"/>
          </a:p>
        </p:txBody>
      </p:sp>
      <p:sp>
        <p:nvSpPr>
          <p:cNvPr id="8" name="Rectangle 3"/>
          <p:cNvSpPr txBox="1">
            <a:spLocks noChangeArrowheads="1"/>
          </p:cNvSpPr>
          <p:nvPr/>
        </p:nvSpPr>
        <p:spPr>
          <a:xfrm>
            <a:off x="1308100" y="2545283"/>
            <a:ext cx="21267883" cy="88564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smtClean="0">
                <a:solidFill>
                  <a:srgbClr val="7D1102"/>
                </a:solidFill>
                <a:cs typeface="Trade Gothic Next LT Pro Lt" pitchFamily="34" charset="0"/>
              </a:rPr>
              <a:t>Simply contains a video source</a:t>
            </a:r>
          </a:p>
          <a:p>
            <a:pPr algn="l" eaLnBrk="1" hangingPunct="1">
              <a:lnSpc>
                <a:spcPct val="50000"/>
              </a:lnSpc>
            </a:pPr>
            <a:r>
              <a:rPr lang="en-US" sz="4000" dirty="0" smtClean="0">
                <a:solidFill>
                  <a:srgbClr val="7D1102"/>
                </a:solidFill>
                <a:cs typeface="Trade Gothic Next LT Pro Lt" pitchFamily="34" charset="0"/>
              </a:rPr>
              <a:t>Takes a height and width property to set the size</a:t>
            </a:r>
            <a:endParaRPr lang="en-US" sz="4000" dirty="0">
              <a:solidFill>
                <a:srgbClr val="7D1102"/>
              </a:solidFill>
              <a:cs typeface="Trade Gothic Next LT Pro Lt" pitchFamily="34" charset="0"/>
            </a:endParaRPr>
          </a:p>
          <a:p>
            <a:pPr lvl="1" algn="l">
              <a:lnSpc>
                <a:spcPct val="50000"/>
              </a:lnSpc>
              <a:buFont typeface="Courier New"/>
              <a:buChar char="o"/>
            </a:pPr>
            <a:r>
              <a:rPr lang="en-US" sz="4000" dirty="0" smtClean="0">
                <a:solidFill>
                  <a:srgbClr val="434746"/>
                </a:solidFill>
                <a:cs typeface="Trade Gothic Next LT Pro Lt" pitchFamily="34" charset="0"/>
              </a:rPr>
              <a:t>Add the controls property to overlay stock video controls</a:t>
            </a:r>
          </a:p>
          <a:p>
            <a:pPr lvl="1" algn="l">
              <a:lnSpc>
                <a:spcPct val="50000"/>
              </a:lnSpc>
            </a:pPr>
            <a:endParaRPr lang="en-US" sz="4000" dirty="0">
              <a:solidFill>
                <a:srgbClr val="7D1102"/>
              </a:solidFill>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
        <p:nvSpPr>
          <p:cNvPr id="5" name="Rounded Rectangle 4"/>
          <p:cNvSpPr/>
          <p:nvPr/>
        </p:nvSpPr>
        <p:spPr>
          <a:xfrm>
            <a:off x="1547090" y="7888446"/>
            <a:ext cx="20042909" cy="1952308"/>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endParaRPr lang="en-US" sz="3600" dirty="0" smtClean="0">
              <a:latin typeface="Consolas" pitchFamily="49" charset="0"/>
              <a:cs typeface="Consolas" pitchFamily="49" charset="0"/>
            </a:endParaRPr>
          </a:p>
          <a:p>
            <a:pPr algn="l">
              <a:defRPr/>
            </a:pPr>
            <a:r>
              <a:rPr lang="en-US" sz="3600" dirty="0" smtClean="0">
                <a:solidFill>
                  <a:srgbClr val="51868F"/>
                </a:solidFill>
                <a:latin typeface="Consolas" pitchFamily="49" charset="0"/>
                <a:cs typeface="Consolas" pitchFamily="49" charset="0"/>
              </a:rPr>
              <a:t>&lt;</a:t>
            </a:r>
            <a:r>
              <a:rPr lang="en-US" sz="3600" dirty="0">
                <a:solidFill>
                  <a:srgbClr val="51868F"/>
                </a:solidFill>
                <a:latin typeface="Consolas" pitchFamily="49" charset="0"/>
                <a:cs typeface="Consolas" pitchFamily="49" charset="0"/>
              </a:rPr>
              <a:t>video </a:t>
            </a:r>
            <a:r>
              <a:rPr lang="en-US" sz="3600" dirty="0" err="1">
                <a:latin typeface="Consolas" pitchFamily="49" charset="0"/>
                <a:cs typeface="Consolas" pitchFamily="49" charset="0"/>
              </a:rPr>
              <a:t>src</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video.mp4</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height=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width=</a:t>
            </a:r>
            <a:r>
              <a:rPr lang="en-US" altLang="en-US" sz="3600" dirty="0">
                <a:latin typeface="Consolas" pitchFamily="49" charset="0"/>
                <a:cs typeface="Consolas" pitchFamily="49" charset="0"/>
              </a:rPr>
              <a:t>"</a:t>
            </a:r>
            <a:r>
              <a:rPr lang="en-US" sz="3600" dirty="0" smtClean="0">
                <a:latin typeface="Consolas" pitchFamily="49" charset="0"/>
                <a:cs typeface="Consolas" pitchFamily="49" charset="0"/>
              </a:rPr>
              <a:t>500px</a:t>
            </a:r>
            <a:r>
              <a:rPr lang="en-US" altLang="en-US" sz="3600" dirty="0" smtClean="0">
                <a:latin typeface="Consolas" pitchFamily="49" charset="0"/>
                <a:cs typeface="Consolas" pitchFamily="49" charset="0"/>
              </a:rPr>
              <a:t>"</a:t>
            </a:r>
            <a:r>
              <a:rPr lang="en-US" sz="3600" dirty="0" smtClean="0">
                <a:latin typeface="Consolas" pitchFamily="49" charset="0"/>
                <a:cs typeface="Consolas" pitchFamily="49" charset="0"/>
              </a:rPr>
              <a:t> </a:t>
            </a:r>
            <a:r>
              <a:rPr lang="en-US" sz="3600" dirty="0" smtClean="0">
                <a:solidFill>
                  <a:srgbClr val="51868F"/>
                </a:solidFill>
                <a:latin typeface="Consolas" pitchFamily="49" charset="0"/>
                <a:cs typeface="Consolas" pitchFamily="49" charset="0"/>
              </a:rPr>
              <a:t>&gt;&lt;</a:t>
            </a:r>
            <a:r>
              <a:rPr lang="en-US" sz="3600" dirty="0">
                <a:solidFill>
                  <a:srgbClr val="51868F"/>
                </a:solidFill>
                <a:latin typeface="Consolas" pitchFamily="49" charset="0"/>
                <a:cs typeface="Consolas" pitchFamily="49" charset="0"/>
              </a:rPr>
              <a:t>/video</a:t>
            </a:r>
            <a:r>
              <a:rPr lang="en-US" sz="3600" dirty="0" smtClean="0">
                <a:solidFill>
                  <a:srgbClr val="51868F"/>
                </a:solidFill>
                <a:latin typeface="Consolas" pitchFamily="49" charset="0"/>
                <a:cs typeface="Consolas" pitchFamily="49" charset="0"/>
              </a:rPr>
              <a:t>&gt;</a:t>
            </a:r>
          </a:p>
          <a:p>
            <a:pPr algn="l">
              <a:defRPr/>
            </a:pPr>
            <a:endParaRPr lang="en-US" sz="3600" dirty="0">
              <a:latin typeface="Consolas" pitchFamily="49" charset="0"/>
              <a:cs typeface="Consolas" pitchFamily="49" charset="0"/>
            </a:endParaRPr>
          </a:p>
        </p:txBody>
      </p:sp>
    </p:spTree>
    <p:extLst>
      <p:ext uri="{BB962C8B-B14F-4D97-AF65-F5344CB8AC3E}">
        <p14:creationId xmlns:p14="http://schemas.microsoft.com/office/powerpoint/2010/main" val="2425894317"/>
      </p:ext>
    </p:extLst>
  </p:cSld>
  <p:clrMapOvr>
    <a:masterClrMapping/>
  </p:clrMapOvr>
  <p:transition xmlns:p14="http://schemas.microsoft.com/office/powerpoint/2010/mai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355600"/>
            <a:ext cx="11074400" cy="3429000"/>
          </a:xfrm>
        </p:spPr>
        <p:txBody>
          <a:bodyPr/>
          <a:lstStyle/>
          <a:p>
            <a:r>
              <a:rPr lang="en-US" sz="8000" dirty="0" smtClean="0"/>
              <a:t>Demo</a:t>
            </a:r>
            <a:endParaRPr lang="en-US" sz="8000" dirty="0"/>
          </a:p>
        </p:txBody>
      </p:sp>
      <p:sp>
        <p:nvSpPr>
          <p:cNvPr id="10" name="Rectangle 3"/>
          <p:cNvSpPr>
            <a:spLocks noGrp="1" noChangeArrowheads="1"/>
          </p:cNvSpPr>
          <p:nvPr>
            <p:ph type="body" idx="1"/>
          </p:nvPr>
        </p:nvSpPr>
        <p:spPr>
          <a:xfrm>
            <a:off x="932874" y="4667250"/>
            <a:ext cx="11227376" cy="7645540"/>
          </a:xfrm>
        </p:spPr>
        <p:txBody>
          <a:bodyPr anchor="t">
            <a:noAutofit/>
          </a:bodyPr>
          <a:lstStyle/>
          <a:p>
            <a:pPr marL="0" indent="0" algn="ctr" eaLnBrk="1" hangingPunct="1">
              <a:lnSpc>
                <a:spcPct val="50000"/>
              </a:lnSpc>
              <a:buNone/>
            </a:pPr>
            <a:r>
              <a:rPr lang="en-US" sz="4400" b="1" dirty="0" smtClean="0">
                <a:solidFill>
                  <a:srgbClr val="51868F"/>
                </a:solidFill>
                <a:cs typeface="Trade Gothic Next LT Pro Lt" pitchFamily="34" charset="0"/>
              </a:rPr>
              <a:t>Demos/Unit04-AudioAndVideo/</a:t>
            </a:r>
            <a:endParaRPr lang="en-US" sz="4400" b="1" dirty="0" smtClean="0">
              <a:solidFill>
                <a:srgbClr val="7D1102"/>
              </a:solidFill>
              <a:cs typeface="Trade Gothic Next LT Pro Lt" pitchFamily="34" charset="0"/>
            </a:endParaRPr>
          </a:p>
          <a:p>
            <a:pPr marL="0" indent="0" algn="ctr" eaLnBrk="1" hangingPunct="1">
              <a:lnSpc>
                <a:spcPct val="50000"/>
              </a:lnSpc>
              <a:buNone/>
            </a:pPr>
            <a:r>
              <a:rPr lang="en-US" sz="4400" b="1" dirty="0" smtClean="0">
                <a:solidFill>
                  <a:srgbClr val="7D1102"/>
                </a:solidFill>
                <a:latin typeface="+mj-lt"/>
                <a:cs typeface="Trade Gothic Next LT Pro Lt" pitchFamily="34" charset="0"/>
              </a:rPr>
              <a:t>Video No Controls </a:t>
            </a:r>
          </a:p>
          <a:p>
            <a:pPr marL="0" indent="0" algn="ctr" eaLnBrk="1" hangingPunct="1">
              <a:lnSpc>
                <a:spcPct val="50000"/>
              </a:lnSpc>
              <a:buNone/>
            </a:pPr>
            <a:r>
              <a:rPr lang="en-US" sz="4400" b="1" dirty="0" smtClean="0">
                <a:solidFill>
                  <a:srgbClr val="7D1102"/>
                </a:solidFill>
                <a:latin typeface="Consolas"/>
                <a:cs typeface="Consolas"/>
              </a:rPr>
              <a:t>09-video-no-controls.html</a:t>
            </a: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b="1" dirty="0" smtClean="0">
              <a:solidFill>
                <a:srgbClr val="7D1102"/>
              </a:solidFill>
              <a:latin typeface="Consolas"/>
              <a:cs typeface="Consolas"/>
            </a:endParaRPr>
          </a:p>
          <a:p>
            <a:pPr marL="0" indent="0" algn="ctr" eaLnBrk="1" hangingPunct="1">
              <a:buNone/>
            </a:pPr>
            <a:endParaRPr lang="en-US" sz="4400" dirty="0">
              <a:solidFill>
                <a:srgbClr val="7D1102"/>
              </a:solidFill>
              <a:latin typeface="Consolas"/>
              <a:cs typeface="Consolas"/>
            </a:endParaRPr>
          </a:p>
        </p:txBody>
      </p:sp>
      <p:pic>
        <p:nvPicPr>
          <p:cNvPr id="3" name="Picture 2" descr="ht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0" y="-238078"/>
            <a:ext cx="13589000" cy="13954078"/>
          </a:xfrm>
          <a:prstGeom prst="rect">
            <a:avLst/>
          </a:prstGeom>
        </p:spPr>
      </p:pic>
    </p:spTree>
    <p:extLst>
      <p:ext uri="{BB962C8B-B14F-4D97-AF65-F5344CB8AC3E}">
        <p14:creationId xmlns:p14="http://schemas.microsoft.com/office/powerpoint/2010/main" val="2534983881"/>
      </p:ext>
    </p:extLst>
  </p:cSld>
  <p:clrMapOvr>
    <a:masterClrMapping/>
  </p:clrMapOvr>
  <p:transition xmlns:p14="http://schemas.microsoft.com/office/powerpoint/2010/mai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88900"/>
            <a:ext cx="23050500" cy="3429000"/>
          </a:xfrm>
        </p:spPr>
        <p:txBody>
          <a:bodyPr/>
          <a:lstStyle/>
          <a:p>
            <a:r>
              <a:rPr lang="en-US" sz="8000" dirty="0" smtClean="0"/>
              <a:t>The Video element</a:t>
            </a:r>
            <a:endParaRPr lang="en-US" sz="8000" dirty="0"/>
          </a:p>
        </p:txBody>
      </p:sp>
      <p:sp>
        <p:nvSpPr>
          <p:cNvPr id="8" name="Rectangle 3"/>
          <p:cNvSpPr txBox="1">
            <a:spLocks noChangeArrowheads="1"/>
          </p:cNvSpPr>
          <p:nvPr/>
        </p:nvSpPr>
        <p:spPr>
          <a:xfrm>
            <a:off x="834736" y="2917624"/>
            <a:ext cx="21267883" cy="88564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smtClean="0">
                <a:solidFill>
                  <a:srgbClr val="7D1102"/>
                </a:solidFill>
                <a:cs typeface="Trade Gothic Next LT Pro Lt" pitchFamily="34" charset="0"/>
              </a:rPr>
              <a:t>Can be provided multiple sources </a:t>
            </a:r>
          </a:p>
          <a:p>
            <a:pPr algn="l" eaLnBrk="1" hangingPunct="1">
              <a:lnSpc>
                <a:spcPct val="50000"/>
              </a:lnSpc>
            </a:pPr>
            <a:endParaRPr lang="en-US" sz="4000" dirty="0" smtClean="0">
              <a:solidFill>
                <a:srgbClr val="7D1102"/>
              </a:solidFill>
              <a:cs typeface="Trade Gothic Next LT Pro Lt" pitchFamily="34" charset="0"/>
            </a:endParaRPr>
          </a:p>
          <a:p>
            <a:pPr algn="l" eaLnBrk="1" hangingPunct="1">
              <a:lnSpc>
                <a:spcPct val="50000"/>
              </a:lnSpc>
            </a:pPr>
            <a:endParaRPr lang="en-US" sz="4000" dirty="0" smtClean="0">
              <a:solidFill>
                <a:srgbClr val="7D1102"/>
              </a:solidFill>
              <a:cs typeface="Trade Gothic Next LT Pro Lt" pitchFamily="34" charset="0"/>
            </a:endParaRPr>
          </a:p>
          <a:p>
            <a:pPr algn="l" eaLnBrk="1" hangingPunct="1">
              <a:lnSpc>
                <a:spcPct val="50000"/>
              </a:lnSpc>
            </a:pPr>
            <a:endParaRPr lang="en-US" sz="4000" dirty="0" smtClean="0">
              <a:solidFill>
                <a:srgbClr val="7D1102"/>
              </a:solidFill>
              <a:cs typeface="Trade Gothic Next LT Pro Lt" pitchFamily="34" charset="0"/>
            </a:endParaRPr>
          </a:p>
          <a:p>
            <a:pPr marL="736600" lvl="1" indent="0" algn="l">
              <a:lnSpc>
                <a:spcPct val="50000"/>
              </a:lnSpc>
              <a:buNone/>
            </a:pPr>
            <a:endParaRPr lang="en-US" sz="4000" dirty="0">
              <a:solidFill>
                <a:srgbClr val="7D1102"/>
              </a:solidFill>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
        <p:nvSpPr>
          <p:cNvPr id="6" name="Rounded Rectangle 5"/>
          <p:cNvSpPr/>
          <p:nvPr/>
        </p:nvSpPr>
        <p:spPr>
          <a:xfrm>
            <a:off x="3995882" y="5600566"/>
            <a:ext cx="15113001" cy="3791109"/>
          </a:xfrm>
          <a:prstGeom prst="roundRect">
            <a:avLst/>
          </a:prstGeom>
          <a:solidFill>
            <a:schemeClr val="bg2">
              <a:lumMod val="60000"/>
              <a:lumOff val="40000"/>
            </a:schemeClr>
          </a:solidFill>
          <a:ln/>
          <a:effectLst>
            <a:innerShdw blurRad="136525">
              <a:prstClr val="black">
                <a:alpha val="80000"/>
              </a:prstClr>
            </a:inn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a:pPr>
            <a:endParaRPr lang="en-US" sz="3600" dirty="0" smtClean="0">
              <a:latin typeface="Consolas" pitchFamily="49" charset="0"/>
              <a:cs typeface="Consolas" pitchFamily="49" charset="0"/>
            </a:endParaRPr>
          </a:p>
          <a:p>
            <a:pPr algn="l">
              <a:defRPr/>
            </a:pPr>
            <a:r>
              <a:rPr lang="en-US" sz="3600" dirty="0" smtClean="0">
                <a:solidFill>
                  <a:srgbClr val="51868F"/>
                </a:solidFill>
                <a:latin typeface="Consolas" pitchFamily="49" charset="0"/>
                <a:cs typeface="Consolas" pitchFamily="49" charset="0"/>
              </a:rPr>
              <a:t>&lt;</a:t>
            </a:r>
            <a:r>
              <a:rPr lang="en-US" sz="3600" dirty="0">
                <a:solidFill>
                  <a:srgbClr val="51868F"/>
                </a:solidFill>
                <a:latin typeface="Consolas" pitchFamily="49" charset="0"/>
                <a:cs typeface="Consolas" pitchFamily="49" charset="0"/>
              </a:rPr>
              <a:t>video </a:t>
            </a:r>
            <a:r>
              <a:rPr lang="en-US" sz="3600" dirty="0" smtClean="0">
                <a:latin typeface="Consolas" pitchFamily="49" charset="0"/>
                <a:cs typeface="Consolas" pitchFamily="49" charset="0"/>
              </a:rPr>
              <a:t>height</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width=</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500px</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 </a:t>
            </a:r>
            <a:r>
              <a:rPr lang="en-US" sz="3600" dirty="0" smtClean="0">
                <a:latin typeface="Consolas" pitchFamily="49" charset="0"/>
                <a:cs typeface="Consolas" pitchFamily="49" charset="0"/>
              </a:rPr>
              <a:t>controls</a:t>
            </a:r>
            <a:r>
              <a:rPr lang="en-US" sz="3600" dirty="0" smtClean="0">
                <a:solidFill>
                  <a:srgbClr val="51868F"/>
                </a:solidFill>
                <a:latin typeface="Consolas" pitchFamily="49" charset="0"/>
                <a:cs typeface="Consolas" pitchFamily="49" charset="0"/>
              </a:rPr>
              <a:t>&gt;</a:t>
            </a:r>
          </a:p>
          <a:p>
            <a:pPr algn="l">
              <a:defRPr/>
            </a:pPr>
            <a:r>
              <a:rPr lang="en-US" sz="3600" dirty="0">
                <a:latin typeface="Consolas" pitchFamily="49" charset="0"/>
                <a:cs typeface="Consolas" pitchFamily="49" charset="0"/>
              </a:rPr>
              <a:t>	</a:t>
            </a:r>
            <a:r>
              <a:rPr lang="en-US" sz="3600" dirty="0" smtClean="0">
                <a:latin typeface="Consolas" pitchFamily="49" charset="0"/>
                <a:cs typeface="Consolas" pitchFamily="49" charset="0"/>
              </a:rPr>
              <a:t>&lt;source </a:t>
            </a:r>
            <a:r>
              <a:rPr lang="en-US" sz="3600" dirty="0" err="1" smtClean="0">
                <a:latin typeface="Consolas" pitchFamily="49" charset="0"/>
                <a:cs typeface="Consolas" pitchFamily="49" charset="0"/>
              </a:rPr>
              <a:t>src</a:t>
            </a:r>
            <a:r>
              <a:rPr lang="en-US" sz="3600" dirty="0" smtClean="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smtClean="0">
                <a:latin typeface="Consolas" pitchFamily="49" charset="0"/>
                <a:cs typeface="Consolas" pitchFamily="49" charset="0"/>
              </a:rPr>
              <a:t>video.mp4</a:t>
            </a:r>
            <a:r>
              <a:rPr lang="en-US" altLang="en-US" sz="3600" dirty="0">
                <a:latin typeface="Consolas" pitchFamily="49" charset="0"/>
                <a:cs typeface="Consolas" pitchFamily="49" charset="0"/>
              </a:rPr>
              <a:t>"</a:t>
            </a:r>
            <a:r>
              <a:rPr lang="en-US" sz="3600" dirty="0" smtClean="0">
                <a:latin typeface="Consolas" pitchFamily="49" charset="0"/>
                <a:cs typeface="Consolas" pitchFamily="49" charset="0"/>
              </a:rPr>
              <a:t> type=</a:t>
            </a:r>
            <a:r>
              <a:rPr lang="en-US" altLang="en-US" sz="3600" dirty="0">
                <a:latin typeface="Consolas" pitchFamily="49" charset="0"/>
                <a:cs typeface="Consolas" pitchFamily="49" charset="0"/>
              </a:rPr>
              <a:t>"</a:t>
            </a:r>
            <a:r>
              <a:rPr lang="en-US" sz="3600" dirty="0" smtClean="0">
                <a:latin typeface="Consolas" pitchFamily="49" charset="0"/>
                <a:cs typeface="Consolas" pitchFamily="49" charset="0"/>
              </a:rPr>
              <a:t>video/mp4</a:t>
            </a:r>
            <a:r>
              <a:rPr lang="en-US" altLang="en-US" sz="3600" dirty="0">
                <a:latin typeface="Consolas" pitchFamily="49" charset="0"/>
                <a:cs typeface="Consolas" pitchFamily="49" charset="0"/>
              </a:rPr>
              <a:t>"</a:t>
            </a:r>
            <a:r>
              <a:rPr lang="en-US" sz="3600" dirty="0" smtClean="0">
                <a:latin typeface="Consolas" pitchFamily="49" charset="0"/>
                <a:cs typeface="Consolas" pitchFamily="49" charset="0"/>
              </a:rPr>
              <a:t>&gt;</a:t>
            </a:r>
          </a:p>
          <a:p>
            <a:pPr algn="l">
              <a:defRPr/>
            </a:pPr>
            <a:r>
              <a:rPr lang="en-US" sz="3600" dirty="0" smtClean="0">
                <a:latin typeface="Consolas" pitchFamily="49" charset="0"/>
                <a:cs typeface="Consolas" pitchFamily="49" charset="0"/>
              </a:rPr>
              <a:t>	&lt;</a:t>
            </a:r>
            <a:r>
              <a:rPr lang="en-US" sz="3600" dirty="0">
                <a:latin typeface="Consolas" pitchFamily="49" charset="0"/>
                <a:cs typeface="Consolas" pitchFamily="49" charset="0"/>
              </a:rPr>
              <a:t>source </a:t>
            </a:r>
            <a:r>
              <a:rPr lang="en-US" sz="3600" dirty="0" err="1">
                <a:latin typeface="Consolas" pitchFamily="49" charset="0"/>
                <a:cs typeface="Consolas" pitchFamily="49" charset="0"/>
              </a:rPr>
              <a:t>src</a:t>
            </a:r>
            <a:r>
              <a:rPr lang="en-US" sz="3600" dirty="0">
                <a:latin typeface="Consolas" pitchFamily="49" charset="0"/>
                <a:cs typeface="Consolas" pitchFamily="49" charset="0"/>
              </a:rPr>
              <a:t>=</a:t>
            </a:r>
            <a:r>
              <a:rPr lang="en-US" altLang="en-US" sz="3600" dirty="0">
                <a:latin typeface="Consolas" pitchFamily="49" charset="0"/>
                <a:cs typeface="Consolas" pitchFamily="49" charset="0"/>
              </a:rPr>
              <a:t>"</a:t>
            </a:r>
            <a:r>
              <a:rPr lang="en-US" sz="3600" dirty="0" err="1" smtClean="0">
                <a:latin typeface="Consolas" pitchFamily="49" charset="0"/>
                <a:cs typeface="Consolas" pitchFamily="49" charset="0"/>
              </a:rPr>
              <a:t>video.ogv</a:t>
            </a:r>
            <a:r>
              <a:rPr lang="en-US" altLang="en-US" sz="3600" dirty="0" smtClean="0">
                <a:latin typeface="Consolas" pitchFamily="49" charset="0"/>
                <a:cs typeface="Consolas" pitchFamily="49" charset="0"/>
              </a:rPr>
              <a:t>"</a:t>
            </a:r>
            <a:r>
              <a:rPr lang="en-US" sz="3600" dirty="0" smtClean="0">
                <a:latin typeface="Consolas" pitchFamily="49" charset="0"/>
                <a:cs typeface="Consolas" pitchFamily="49" charset="0"/>
              </a:rPr>
              <a:t> </a:t>
            </a:r>
            <a:r>
              <a:rPr lang="en-US" sz="3600" dirty="0">
                <a:latin typeface="Consolas" pitchFamily="49" charset="0"/>
                <a:cs typeface="Consolas" pitchFamily="49" charset="0"/>
              </a:rPr>
              <a:t>type=</a:t>
            </a:r>
            <a:r>
              <a:rPr lang="en-US" altLang="en-US" sz="3600" dirty="0">
                <a:latin typeface="Consolas" pitchFamily="49" charset="0"/>
                <a:cs typeface="Consolas" pitchFamily="49" charset="0"/>
              </a:rPr>
              <a:t>"</a:t>
            </a:r>
            <a:r>
              <a:rPr lang="en-US" sz="3600" dirty="0">
                <a:latin typeface="Consolas" pitchFamily="49" charset="0"/>
                <a:cs typeface="Consolas" pitchFamily="49" charset="0"/>
              </a:rPr>
              <a:t>video</a:t>
            </a:r>
            <a:r>
              <a:rPr lang="en-US" sz="3600" dirty="0" smtClean="0">
                <a:latin typeface="Consolas" pitchFamily="49" charset="0"/>
                <a:cs typeface="Consolas" pitchFamily="49" charset="0"/>
              </a:rPr>
              <a:t>/</a:t>
            </a:r>
            <a:r>
              <a:rPr lang="en-US" sz="3600" dirty="0" err="1" smtClean="0">
                <a:latin typeface="Consolas" pitchFamily="49" charset="0"/>
                <a:cs typeface="Consolas" pitchFamily="49" charset="0"/>
              </a:rPr>
              <a:t>ogg</a:t>
            </a:r>
            <a:r>
              <a:rPr lang="en-US" altLang="en-US" sz="3600" dirty="0" smtClean="0">
                <a:latin typeface="Consolas" pitchFamily="49" charset="0"/>
                <a:cs typeface="Consolas" pitchFamily="49" charset="0"/>
              </a:rPr>
              <a:t>”</a:t>
            </a:r>
            <a:r>
              <a:rPr lang="en-US" sz="3600" dirty="0" smtClean="0">
                <a:latin typeface="Consolas" pitchFamily="49" charset="0"/>
                <a:cs typeface="Consolas" pitchFamily="49" charset="0"/>
              </a:rPr>
              <a:t>&gt;</a:t>
            </a:r>
          </a:p>
          <a:p>
            <a:pPr algn="l">
              <a:defRPr/>
            </a:pPr>
            <a:r>
              <a:rPr lang="en-US" sz="3600" dirty="0" smtClean="0">
                <a:solidFill>
                  <a:srgbClr val="51868F"/>
                </a:solidFill>
                <a:latin typeface="Consolas" pitchFamily="49" charset="0"/>
                <a:cs typeface="Consolas" pitchFamily="49" charset="0"/>
              </a:rPr>
              <a:t>&lt;</a:t>
            </a:r>
            <a:r>
              <a:rPr lang="en-US" sz="3600" dirty="0">
                <a:solidFill>
                  <a:srgbClr val="51868F"/>
                </a:solidFill>
                <a:latin typeface="Consolas" pitchFamily="49" charset="0"/>
                <a:cs typeface="Consolas" pitchFamily="49" charset="0"/>
              </a:rPr>
              <a:t>/video</a:t>
            </a:r>
            <a:r>
              <a:rPr lang="en-US" sz="3600" dirty="0" smtClean="0">
                <a:solidFill>
                  <a:srgbClr val="51868F"/>
                </a:solidFill>
                <a:latin typeface="Consolas" pitchFamily="49" charset="0"/>
                <a:cs typeface="Consolas" pitchFamily="49" charset="0"/>
              </a:rPr>
              <a:t>&gt;</a:t>
            </a:r>
          </a:p>
          <a:p>
            <a:pPr algn="l">
              <a:defRPr/>
            </a:pPr>
            <a:endParaRPr lang="en-US" sz="3600" dirty="0">
              <a:latin typeface="Consolas" pitchFamily="49" charset="0"/>
              <a:cs typeface="Consolas" pitchFamily="49" charset="0"/>
            </a:endParaRPr>
          </a:p>
        </p:txBody>
      </p:sp>
    </p:spTree>
    <p:extLst>
      <p:ext uri="{BB962C8B-B14F-4D97-AF65-F5344CB8AC3E}">
        <p14:creationId xmlns:p14="http://schemas.microsoft.com/office/powerpoint/2010/main" val="2186444070"/>
      </p:ext>
    </p:extLst>
  </p:cSld>
  <p:clrMapOvr>
    <a:masterClrMapping/>
  </p:clrMapOvr>
  <p:transition xmlns:p14="http://schemas.microsoft.com/office/powerpoint/2010/mai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67983078"/>
              </p:ext>
            </p:extLst>
          </p:nvPr>
        </p:nvGraphicFramePr>
        <p:xfrm>
          <a:off x="6077528" y="1477818"/>
          <a:ext cx="16256000" cy="10881359"/>
        </p:xfrm>
        <a:graphic>
          <a:graphicData uri="http://schemas.openxmlformats.org/drawingml/2006/table">
            <a:tbl>
              <a:tblPr firstRow="1" bandRow="1">
                <a:tableStyleId>{5940675A-B579-460E-94D1-54222C63F5DA}</a:tableStyleId>
              </a:tblPr>
              <a:tblGrid>
                <a:gridCol w="8128000"/>
                <a:gridCol w="8128000"/>
              </a:tblGrid>
              <a:tr h="1698601">
                <a:tc>
                  <a:txBody>
                    <a:bodyPr/>
                    <a:lstStyle/>
                    <a:p>
                      <a:r>
                        <a:rPr lang="en-US" sz="4000" dirty="0" err="1" smtClean="0">
                          <a:solidFill>
                            <a:schemeClr val="accent3">
                              <a:lumMod val="75000"/>
                            </a:schemeClr>
                          </a:solidFill>
                          <a:latin typeface="Consolas"/>
                          <a:cs typeface="Consolas"/>
                        </a:rPr>
                        <a:t>src</a:t>
                      </a:r>
                      <a:endParaRPr lang="en-US" sz="4000" dirty="0">
                        <a:solidFill>
                          <a:schemeClr val="accent3">
                            <a:lumMod val="75000"/>
                          </a:schemeClr>
                        </a:solidFill>
                        <a:latin typeface="Consolas"/>
                        <a:cs typeface="Consolas"/>
                      </a:endParaRPr>
                    </a:p>
                  </a:txBody>
                  <a:tcPr/>
                </a:tc>
                <a:tc>
                  <a:txBody>
                    <a:bodyPr/>
                    <a:lstStyle/>
                    <a:p>
                      <a:pPr marL="342900" indent="-342900" algn="l">
                        <a:buFont typeface="Arial"/>
                        <a:buChar char="•"/>
                      </a:pPr>
                      <a:r>
                        <a:rPr lang="en-US" sz="3600" dirty="0" smtClean="0"/>
                        <a:t>points to the video file.</a:t>
                      </a:r>
                    </a:p>
                    <a:p>
                      <a:pPr marL="342900" indent="-342900" algn="l">
                        <a:buFont typeface="Arial"/>
                        <a:buChar char="•"/>
                      </a:pPr>
                      <a:r>
                        <a:rPr lang="en-US" sz="3600" dirty="0" smtClean="0"/>
                        <a:t>only</a:t>
                      </a:r>
                      <a:r>
                        <a:rPr lang="en-US" sz="3600" baseline="0" dirty="0" smtClean="0"/>
                        <a:t> used when there are no nested </a:t>
                      </a:r>
                      <a:r>
                        <a:rPr lang="en-US" sz="3600" baseline="0" dirty="0" smtClean="0">
                          <a:latin typeface="Consolas"/>
                          <a:cs typeface="Consolas"/>
                        </a:rPr>
                        <a:t>source</a:t>
                      </a:r>
                      <a:r>
                        <a:rPr lang="en-US" sz="3600" baseline="0" dirty="0" smtClean="0"/>
                        <a:t> elements </a:t>
                      </a:r>
                      <a:endParaRPr lang="en-US" sz="3600" dirty="0"/>
                    </a:p>
                  </a:txBody>
                  <a:tcPr/>
                </a:tc>
              </a:tr>
              <a:tr h="370840">
                <a:tc>
                  <a:txBody>
                    <a:bodyPr/>
                    <a:lstStyle/>
                    <a:p>
                      <a:r>
                        <a:rPr lang="en-US" sz="4000" dirty="0" smtClean="0">
                          <a:solidFill>
                            <a:schemeClr val="accent3">
                              <a:lumMod val="75000"/>
                            </a:schemeClr>
                          </a:solidFill>
                          <a:latin typeface="Consolas"/>
                          <a:cs typeface="Consolas"/>
                        </a:rPr>
                        <a:t>controls</a:t>
                      </a:r>
                      <a:endParaRPr lang="en-US" sz="4000" dirty="0">
                        <a:solidFill>
                          <a:schemeClr val="accent3">
                            <a:lumMod val="75000"/>
                          </a:schemeClr>
                        </a:solidFill>
                        <a:latin typeface="Consolas"/>
                        <a:cs typeface="Consolas"/>
                      </a:endParaRPr>
                    </a:p>
                  </a:txBody>
                  <a:tcPr/>
                </a:tc>
                <a:tc>
                  <a:txBody>
                    <a:bodyPr/>
                    <a:lstStyle/>
                    <a:p>
                      <a:pPr marL="342900" indent="-342900" algn="l">
                        <a:buFont typeface="Arial"/>
                        <a:buChar char="•"/>
                      </a:pPr>
                      <a:r>
                        <a:rPr lang="en-US" sz="3600" dirty="0" err="1" smtClean="0"/>
                        <a:t>boolean</a:t>
                      </a:r>
                      <a:endParaRPr lang="en-US" sz="3600" dirty="0" smtClean="0"/>
                    </a:p>
                    <a:p>
                      <a:pPr marL="342900" indent="-342900" algn="l">
                        <a:buFont typeface="Arial"/>
                        <a:buChar char="•"/>
                      </a:pPr>
                      <a:r>
                        <a:rPr lang="en-US" sz="3600" dirty="0" smtClean="0"/>
                        <a:t>indicates</a:t>
                      </a:r>
                      <a:r>
                        <a:rPr lang="en-US" sz="3600" baseline="0" dirty="0" smtClean="0"/>
                        <a:t> that controllers will be displayed </a:t>
                      </a:r>
                      <a:endParaRPr lang="en-US" sz="3600" dirty="0"/>
                    </a:p>
                  </a:txBody>
                  <a:tcPr/>
                </a:tc>
              </a:tr>
              <a:tr h="370840">
                <a:tc>
                  <a:txBody>
                    <a:bodyPr/>
                    <a:lstStyle/>
                    <a:p>
                      <a:r>
                        <a:rPr lang="en-US" sz="4000" dirty="0" smtClean="0">
                          <a:solidFill>
                            <a:schemeClr val="accent3">
                              <a:lumMod val="75000"/>
                            </a:schemeClr>
                          </a:solidFill>
                          <a:latin typeface="Consolas"/>
                          <a:cs typeface="Consolas"/>
                        </a:rPr>
                        <a:t>preload</a:t>
                      </a:r>
                      <a:endParaRPr lang="en-US" sz="4000" dirty="0">
                        <a:solidFill>
                          <a:schemeClr val="accent3">
                            <a:lumMod val="75000"/>
                          </a:schemeClr>
                        </a:solidFill>
                        <a:latin typeface="Consolas"/>
                        <a:cs typeface="Consolas"/>
                      </a:endParaRPr>
                    </a:p>
                  </a:txBody>
                  <a:tcPr/>
                </a:tc>
                <a:tc>
                  <a:txBody>
                    <a:bodyPr/>
                    <a:lstStyle/>
                    <a:p>
                      <a:pPr marL="0" indent="0" algn="l">
                        <a:buFont typeface="Arial"/>
                        <a:buNone/>
                      </a:pPr>
                      <a:r>
                        <a:rPr lang="en-US" sz="3600" dirty="0" smtClean="0"/>
                        <a:t>Possible values </a:t>
                      </a:r>
                    </a:p>
                    <a:p>
                      <a:pPr marL="342900" indent="-342900" algn="l">
                        <a:buFont typeface="Arial"/>
                        <a:buChar char="•"/>
                      </a:pPr>
                      <a:r>
                        <a:rPr lang="en-US" sz="3600" dirty="0" smtClean="0">
                          <a:latin typeface="Consolas"/>
                          <a:cs typeface="Consolas"/>
                        </a:rPr>
                        <a:t>auto</a:t>
                      </a:r>
                      <a:r>
                        <a:rPr lang="en-US" sz="3600" baseline="0" dirty="0" smtClean="0"/>
                        <a:t> – browser should choose whether to preload the file </a:t>
                      </a:r>
                      <a:endParaRPr lang="en-US" sz="3600" dirty="0" smtClean="0"/>
                    </a:p>
                    <a:p>
                      <a:pPr marL="342900" indent="-342900" algn="l">
                        <a:buFont typeface="Arial"/>
                        <a:buChar char="•"/>
                      </a:pPr>
                      <a:r>
                        <a:rPr lang="en-US" sz="3600" dirty="0" smtClean="0">
                          <a:latin typeface="Consolas"/>
                          <a:cs typeface="Consolas"/>
                        </a:rPr>
                        <a:t>metadata</a:t>
                      </a:r>
                      <a:r>
                        <a:rPr lang="en-US" sz="3600" dirty="0" smtClean="0"/>
                        <a:t> – browser should only preload the metadata as the user is likely not to need the file (default)</a:t>
                      </a:r>
                    </a:p>
                    <a:p>
                      <a:pPr marL="342900" indent="-342900" algn="l">
                        <a:buFont typeface="Arial"/>
                        <a:buChar char="•"/>
                      </a:pPr>
                      <a:r>
                        <a:rPr lang="en-US" sz="3600" dirty="0" smtClean="0">
                          <a:latin typeface="Consolas"/>
                          <a:cs typeface="Consolas"/>
                        </a:rPr>
                        <a:t>none</a:t>
                      </a:r>
                      <a:r>
                        <a:rPr lang="en-US" sz="3600" dirty="0" smtClean="0"/>
                        <a:t> – browser</a:t>
                      </a:r>
                      <a:r>
                        <a:rPr lang="en-US" sz="3600" baseline="0" dirty="0" smtClean="0"/>
                        <a:t> should not preload anything as the user is likely not to need the file </a:t>
                      </a:r>
                      <a:endParaRPr lang="en-US" sz="3600" dirty="0"/>
                    </a:p>
                  </a:txBody>
                  <a:tcPr/>
                </a:tc>
              </a:tr>
              <a:tr h="370840">
                <a:tc>
                  <a:txBody>
                    <a:bodyPr/>
                    <a:lstStyle/>
                    <a:p>
                      <a:r>
                        <a:rPr lang="en-US" sz="4000" dirty="0" err="1" smtClean="0">
                          <a:solidFill>
                            <a:schemeClr val="accent3">
                              <a:lumMod val="75000"/>
                            </a:schemeClr>
                          </a:solidFill>
                          <a:latin typeface="Consolas"/>
                          <a:cs typeface="Consolas"/>
                        </a:rPr>
                        <a:t>autoplay</a:t>
                      </a:r>
                      <a:endParaRPr lang="en-US" sz="4000" dirty="0">
                        <a:solidFill>
                          <a:schemeClr val="accent3">
                            <a:lumMod val="75000"/>
                          </a:schemeClr>
                        </a:solidFill>
                        <a:latin typeface="Consolas"/>
                        <a:cs typeface="Consolas"/>
                      </a:endParaRPr>
                    </a:p>
                  </a:txBody>
                  <a:tcPr/>
                </a:tc>
                <a:tc>
                  <a:txBody>
                    <a:bodyPr/>
                    <a:lstStyle/>
                    <a:p>
                      <a:pPr marL="342900" indent="-342900" algn="l">
                        <a:buFont typeface="Arial"/>
                        <a:buChar char="•"/>
                      </a:pPr>
                      <a:r>
                        <a:rPr lang="en-US" sz="3600" dirty="0" err="1" smtClean="0"/>
                        <a:t>boolean</a:t>
                      </a:r>
                      <a:r>
                        <a:rPr lang="en-US" sz="3600" baseline="0" dirty="0" smtClean="0"/>
                        <a:t> </a:t>
                      </a:r>
                    </a:p>
                    <a:p>
                      <a:pPr marL="342900" indent="-342900" algn="l">
                        <a:buFont typeface="Arial"/>
                        <a:buChar char="•"/>
                      </a:pPr>
                      <a:r>
                        <a:rPr lang="en-US" sz="3600" baseline="0" dirty="0" smtClean="0"/>
                        <a:t>video will begin to play as soon as it has loaded </a:t>
                      </a:r>
                      <a:endParaRPr lang="en-US" sz="3600" dirty="0"/>
                    </a:p>
                  </a:txBody>
                  <a:tcPr/>
                </a:tc>
              </a:tr>
              <a:tr h="0">
                <a:tc>
                  <a:txBody>
                    <a:bodyPr/>
                    <a:lstStyle/>
                    <a:p>
                      <a:r>
                        <a:rPr lang="en-US" sz="4000" dirty="0" smtClean="0">
                          <a:solidFill>
                            <a:schemeClr val="accent3">
                              <a:lumMod val="75000"/>
                            </a:schemeClr>
                          </a:solidFill>
                          <a:latin typeface="Consolas"/>
                          <a:cs typeface="Consolas"/>
                        </a:rPr>
                        <a:t>loop</a:t>
                      </a:r>
                      <a:endParaRPr lang="en-US" sz="4000" dirty="0">
                        <a:solidFill>
                          <a:schemeClr val="accent3">
                            <a:lumMod val="75000"/>
                          </a:schemeClr>
                        </a:solidFill>
                        <a:latin typeface="Consolas"/>
                        <a:cs typeface="Consolas"/>
                      </a:endParaRPr>
                    </a:p>
                  </a:txBody>
                  <a:tcPr/>
                </a:tc>
                <a:tc>
                  <a:txBody>
                    <a:bodyPr/>
                    <a:lstStyle/>
                    <a:p>
                      <a:pPr marL="342900" indent="-342900" algn="l">
                        <a:buFont typeface="Arial"/>
                        <a:buChar char="•"/>
                      </a:pPr>
                      <a:r>
                        <a:rPr lang="en-US" sz="3600" dirty="0" err="1" smtClean="0"/>
                        <a:t>boolean</a:t>
                      </a:r>
                      <a:r>
                        <a:rPr lang="en-US" sz="3600" dirty="0" smtClean="0"/>
                        <a:t> </a:t>
                      </a:r>
                    </a:p>
                    <a:p>
                      <a:pPr marL="342900" indent="-342900" algn="l">
                        <a:buFont typeface="Arial"/>
                        <a:buChar char="•"/>
                      </a:pPr>
                      <a:r>
                        <a:rPr lang="en-US" sz="3600" dirty="0" smtClean="0"/>
                        <a:t>video repeats indefinitely </a:t>
                      </a:r>
                      <a:endParaRPr lang="en-US" sz="3600" dirty="0"/>
                    </a:p>
                  </a:txBody>
                  <a:tcPr/>
                </a:tc>
              </a:tr>
            </a:tbl>
          </a:graphicData>
        </a:graphic>
      </p:graphicFrame>
      <p:sp>
        <p:nvSpPr>
          <p:cNvPr id="5" name="Rectangle 3"/>
          <p:cNvSpPr txBox="1">
            <a:spLocks noChangeArrowheads="1"/>
          </p:cNvSpPr>
          <p:nvPr/>
        </p:nvSpPr>
        <p:spPr>
          <a:xfrm>
            <a:off x="1065645" y="1075560"/>
            <a:ext cx="21267883" cy="8856489"/>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Autofit/>
          </a:bodyPr>
          <a:lstStyle>
            <a:lvl1pPr marL="736600" indent="-736600" defTabSz="825500">
              <a:lnSpc>
                <a:spcPct val="120000"/>
              </a:lnSpc>
              <a:spcBef>
                <a:spcPts val="6500"/>
              </a:spcBef>
              <a:buSzPct val="82000"/>
              <a:buChar char="•"/>
              <a:defRPr sz="6400">
                <a:solidFill>
                  <a:srgbClr val="535353"/>
                </a:solidFill>
                <a:latin typeface="+mn-lt"/>
                <a:ea typeface="+mn-ea"/>
                <a:cs typeface="+mn-cs"/>
                <a:sym typeface="Gill Sans Light"/>
              </a:defRPr>
            </a:lvl1pPr>
            <a:lvl2pPr marL="1473200" indent="-736600" defTabSz="825500">
              <a:lnSpc>
                <a:spcPct val="120000"/>
              </a:lnSpc>
              <a:spcBef>
                <a:spcPts val="6500"/>
              </a:spcBef>
              <a:buSzPct val="82000"/>
              <a:buChar char="•"/>
              <a:defRPr sz="6400">
                <a:solidFill>
                  <a:srgbClr val="535353"/>
                </a:solidFill>
                <a:latin typeface="+mn-lt"/>
                <a:ea typeface="+mn-ea"/>
                <a:cs typeface="+mn-cs"/>
                <a:sym typeface="Gill Sans Light"/>
              </a:defRPr>
            </a:lvl2pPr>
            <a:lvl3pPr marL="2209800" indent="-736600" defTabSz="825500">
              <a:lnSpc>
                <a:spcPct val="120000"/>
              </a:lnSpc>
              <a:spcBef>
                <a:spcPts val="6500"/>
              </a:spcBef>
              <a:buSzPct val="82000"/>
              <a:buChar char="•"/>
              <a:defRPr sz="6400">
                <a:solidFill>
                  <a:srgbClr val="535353"/>
                </a:solidFill>
                <a:latin typeface="+mn-lt"/>
                <a:ea typeface="+mn-ea"/>
                <a:cs typeface="+mn-cs"/>
                <a:sym typeface="Gill Sans Light"/>
              </a:defRPr>
            </a:lvl3pPr>
            <a:lvl4pPr marL="2946400" indent="-736600" defTabSz="825500">
              <a:lnSpc>
                <a:spcPct val="120000"/>
              </a:lnSpc>
              <a:spcBef>
                <a:spcPts val="6500"/>
              </a:spcBef>
              <a:buSzPct val="82000"/>
              <a:buChar char="•"/>
              <a:defRPr sz="6400">
                <a:solidFill>
                  <a:srgbClr val="535353"/>
                </a:solidFill>
                <a:latin typeface="+mn-lt"/>
                <a:ea typeface="+mn-ea"/>
                <a:cs typeface="+mn-cs"/>
                <a:sym typeface="Gill Sans Light"/>
              </a:defRPr>
            </a:lvl4pPr>
            <a:lvl5pPr marL="3683000" indent="-736600" defTabSz="825500">
              <a:lnSpc>
                <a:spcPct val="120000"/>
              </a:lnSpc>
              <a:spcBef>
                <a:spcPts val="6500"/>
              </a:spcBef>
              <a:buSzPct val="82000"/>
              <a:buChar char="•"/>
              <a:defRPr sz="6400">
                <a:solidFill>
                  <a:srgbClr val="535353"/>
                </a:solidFill>
                <a:latin typeface="+mn-lt"/>
                <a:ea typeface="+mn-ea"/>
                <a:cs typeface="+mn-cs"/>
                <a:sym typeface="Gill Sans Light"/>
              </a:defRPr>
            </a:lvl5pPr>
            <a:lvl6pPr marL="4419600" indent="-736600" defTabSz="825500">
              <a:lnSpc>
                <a:spcPct val="120000"/>
              </a:lnSpc>
              <a:spcBef>
                <a:spcPts val="6500"/>
              </a:spcBef>
              <a:buSzPct val="82000"/>
              <a:buChar char="•"/>
              <a:defRPr sz="6400">
                <a:solidFill>
                  <a:srgbClr val="535353"/>
                </a:solidFill>
                <a:latin typeface="+mn-lt"/>
                <a:ea typeface="+mn-ea"/>
                <a:cs typeface="+mn-cs"/>
                <a:sym typeface="Gill Sans Light"/>
              </a:defRPr>
            </a:lvl6pPr>
            <a:lvl7pPr marL="5156200" indent="-736600" defTabSz="825500">
              <a:lnSpc>
                <a:spcPct val="120000"/>
              </a:lnSpc>
              <a:spcBef>
                <a:spcPts val="6500"/>
              </a:spcBef>
              <a:buSzPct val="82000"/>
              <a:buChar char="•"/>
              <a:defRPr sz="6400">
                <a:solidFill>
                  <a:srgbClr val="535353"/>
                </a:solidFill>
                <a:latin typeface="+mn-lt"/>
                <a:ea typeface="+mn-ea"/>
                <a:cs typeface="+mn-cs"/>
                <a:sym typeface="Gill Sans Light"/>
              </a:defRPr>
            </a:lvl7pPr>
            <a:lvl8pPr marL="5892800" indent="-736600" defTabSz="825500">
              <a:lnSpc>
                <a:spcPct val="120000"/>
              </a:lnSpc>
              <a:spcBef>
                <a:spcPts val="6500"/>
              </a:spcBef>
              <a:buSzPct val="82000"/>
              <a:buChar char="•"/>
              <a:defRPr sz="6400">
                <a:solidFill>
                  <a:srgbClr val="535353"/>
                </a:solidFill>
                <a:latin typeface="+mn-lt"/>
                <a:ea typeface="+mn-ea"/>
                <a:cs typeface="+mn-cs"/>
                <a:sym typeface="Gill Sans Light"/>
              </a:defRPr>
            </a:lvl8pPr>
            <a:lvl9pPr marL="6629400" indent="-736600" defTabSz="825500">
              <a:lnSpc>
                <a:spcPct val="120000"/>
              </a:lnSpc>
              <a:spcBef>
                <a:spcPts val="6500"/>
              </a:spcBef>
              <a:buSzPct val="82000"/>
              <a:buChar char="•"/>
              <a:defRPr sz="6400">
                <a:solidFill>
                  <a:srgbClr val="535353"/>
                </a:solidFill>
                <a:latin typeface="+mn-lt"/>
                <a:ea typeface="+mn-ea"/>
                <a:cs typeface="+mn-cs"/>
                <a:sym typeface="Gill Sans Light"/>
              </a:defRPr>
            </a:lvl9pPr>
          </a:lstStyle>
          <a:p>
            <a:pPr algn="l" eaLnBrk="1" hangingPunct="1">
              <a:lnSpc>
                <a:spcPct val="50000"/>
              </a:lnSpc>
            </a:pPr>
            <a:r>
              <a:rPr lang="en-US" sz="4000" dirty="0" smtClean="0">
                <a:solidFill>
                  <a:srgbClr val="7D1102"/>
                </a:solidFill>
                <a:cs typeface="Trade Gothic Next LT Pro Lt" pitchFamily="34" charset="0"/>
              </a:rPr>
              <a:t>Other Properties</a:t>
            </a:r>
          </a:p>
          <a:p>
            <a:pPr lvl="1" algn="l">
              <a:lnSpc>
                <a:spcPct val="50000"/>
              </a:lnSpc>
            </a:pPr>
            <a:endParaRPr lang="en-US" sz="4000" dirty="0">
              <a:solidFill>
                <a:srgbClr val="7D1102"/>
              </a:solidFill>
              <a:cs typeface="Trade Gothic Next LT Pro Lt" pitchFamily="34" charset="0"/>
            </a:endParaRPr>
          </a:p>
          <a:p>
            <a:pPr marL="736600" lvl="1" indent="0" algn="l" eaLnBrk="1" hangingPunct="1">
              <a:lnSpc>
                <a:spcPct val="80000"/>
              </a:lnSpc>
              <a:spcBef>
                <a:spcPts val="600"/>
              </a:spcBef>
              <a:buNone/>
            </a:pPr>
            <a:endParaRPr lang="en-US" sz="4000" dirty="0" smtClean="0">
              <a:cs typeface="Trade Gothic Next LT Pro Lt" pitchFamily="34" charset="0"/>
            </a:endParaRPr>
          </a:p>
          <a:p>
            <a:pPr marL="736600" lvl="1" indent="0" algn="l" eaLnBrk="1" hangingPunct="1">
              <a:lnSpc>
                <a:spcPct val="80000"/>
              </a:lnSpc>
              <a:spcBef>
                <a:spcPts val="600"/>
              </a:spcBef>
              <a:buNone/>
            </a:pPr>
            <a:endParaRPr lang="en-US" sz="4000" dirty="0">
              <a:cs typeface="Trade Gothic Next LT Pro Lt" pitchFamily="34" charset="0"/>
            </a:endParaRPr>
          </a:p>
          <a:p>
            <a:pPr lvl="1" algn="l" eaLnBrk="1" hangingPunct="1">
              <a:lnSpc>
                <a:spcPct val="80000"/>
              </a:lnSpc>
            </a:pPr>
            <a:endParaRPr lang="en-US" sz="4000" dirty="0">
              <a:cs typeface="Trade Gothic Next LT Pro Lt" pitchFamily="34" charset="0"/>
            </a:endParaRPr>
          </a:p>
        </p:txBody>
      </p:sp>
    </p:spTree>
    <p:extLst>
      <p:ext uri="{BB962C8B-B14F-4D97-AF65-F5344CB8AC3E}">
        <p14:creationId xmlns:p14="http://schemas.microsoft.com/office/powerpoint/2010/main" val="3157792920"/>
      </p:ext>
    </p:extLst>
  </p:cSld>
  <p:clrMapOvr>
    <a:masterClrMapping/>
  </p:clrMapOvr>
  <p:transition xmlns:p14="http://schemas.microsoft.com/office/powerpoint/2010/mai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15249</TotalTime>
  <Words>25760</Words>
  <Application>Microsoft Macintosh PowerPoint</Application>
  <PresentationFormat>Custom</PresentationFormat>
  <Paragraphs>5052</Paragraphs>
  <Slides>391</Slides>
  <Notes>83</Notes>
  <HiddenSlides>0</HiddenSlides>
  <MMClips>0</MMClips>
  <ScaleCrop>false</ScaleCrop>
  <HeadingPairs>
    <vt:vector size="4" baseType="variant">
      <vt:variant>
        <vt:lpstr>Theme</vt:lpstr>
      </vt:variant>
      <vt:variant>
        <vt:i4>1</vt:i4>
      </vt:variant>
      <vt:variant>
        <vt:lpstr>Slide Titles</vt:lpstr>
      </vt:variant>
      <vt:variant>
        <vt:i4>391</vt:i4>
      </vt:variant>
    </vt:vector>
  </HeadingPairs>
  <TitlesOfParts>
    <vt:vector size="392" baseType="lpstr">
      <vt:lpstr>Showroom</vt:lpstr>
      <vt:lpstr>HTML5, Css &amp;  JavaScript</vt:lpstr>
      <vt:lpstr>Introductions</vt:lpstr>
      <vt:lpstr>Facilities and Procedures</vt:lpstr>
      <vt:lpstr>Topics</vt:lpstr>
      <vt:lpstr>About the Course</vt:lpstr>
      <vt:lpstr>Course Format </vt:lpstr>
      <vt:lpstr>Objectives</vt:lpstr>
      <vt:lpstr>Course Prerequisites</vt:lpstr>
      <vt:lpstr>Course Outline</vt:lpstr>
      <vt:lpstr>PowerPoint Presentation</vt:lpstr>
      <vt:lpstr>PowerPoint Presentation</vt:lpstr>
      <vt:lpstr>Development Environment  Setup</vt:lpstr>
      <vt:lpstr>PowerPoint Presentation</vt:lpstr>
      <vt:lpstr>Unit 1  Intro to HTML5</vt:lpstr>
      <vt:lpstr>HTML 5 </vt:lpstr>
      <vt:lpstr>New Features</vt:lpstr>
      <vt:lpstr>XML</vt:lpstr>
      <vt:lpstr>XHTmL</vt:lpstr>
      <vt:lpstr>XHTmL</vt:lpstr>
      <vt:lpstr>The problem with XHTmL Addresses </vt:lpstr>
      <vt:lpstr>The more flexible Approach of HTML5</vt:lpstr>
      <vt:lpstr>Page simplification</vt:lpstr>
      <vt:lpstr>NEW features of html5</vt:lpstr>
      <vt:lpstr>HTML5 and Javascript</vt:lpstr>
      <vt:lpstr>DEMO</vt:lpstr>
      <vt:lpstr>HTML5 and Javascript</vt:lpstr>
      <vt:lpstr>The HTML5 Spec(s)</vt:lpstr>
      <vt:lpstr>The HTML5 Spec(s)</vt:lpstr>
      <vt:lpstr>Browser support</vt:lpstr>
      <vt:lpstr>Unit 2 tools and resources</vt:lpstr>
      <vt:lpstr>Tools and resources </vt:lpstr>
      <vt:lpstr>Setting up your Developer environment</vt:lpstr>
      <vt:lpstr>Text Editor </vt:lpstr>
      <vt:lpstr>Codepen.io</vt:lpstr>
      <vt:lpstr>Resources</vt:lpstr>
      <vt:lpstr>PowerPoint Presentation</vt:lpstr>
      <vt:lpstr>Getting started with Chrome’s Dev Tools</vt:lpstr>
      <vt:lpstr>DOM</vt:lpstr>
      <vt:lpstr>DOM</vt:lpstr>
      <vt:lpstr>DOM TREE</vt:lpstr>
      <vt:lpstr>Chrome’s Dev Tools</vt:lpstr>
      <vt:lpstr>Demo </vt:lpstr>
      <vt:lpstr>Chrome’s Dev Tools</vt:lpstr>
      <vt:lpstr>Exercise</vt:lpstr>
      <vt:lpstr>Chrome’s Dev Tools</vt:lpstr>
      <vt:lpstr>Chrome’s Dev Tools</vt:lpstr>
      <vt:lpstr>Chrome’s Dev Tools</vt:lpstr>
      <vt:lpstr>Chrome’s Dev Tools</vt:lpstr>
      <vt:lpstr>Chrome’s Dev Tools</vt:lpstr>
      <vt:lpstr>Exercise</vt:lpstr>
      <vt:lpstr>Unit 3  Structural tags  &amp; SECTIONS AND ARTICLES</vt:lpstr>
      <vt:lpstr>Sections and articles</vt:lpstr>
      <vt:lpstr>Laying out a page with HTML4</vt:lpstr>
      <vt:lpstr>HTML 4 Structural tags</vt:lpstr>
      <vt:lpstr>Structural tags with html5</vt:lpstr>
      <vt:lpstr>Laying Out a Page with HTml5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Sectioning Content </vt:lpstr>
      <vt:lpstr>PowerPoint Presentation</vt:lpstr>
      <vt:lpstr>The section tag</vt:lpstr>
      <vt:lpstr>Demo</vt:lpstr>
      <vt:lpstr>Exercise</vt:lpstr>
      <vt:lpstr>The article tag </vt:lpstr>
      <vt:lpstr>PowerPoint Presentation</vt:lpstr>
      <vt:lpstr>Demo</vt:lpstr>
      <vt:lpstr>Block vs. inline </vt:lpstr>
      <vt:lpstr>PowerPoint Presentation</vt:lpstr>
      <vt:lpstr>Exercise</vt:lpstr>
      <vt:lpstr>Outlining</vt:lpstr>
      <vt:lpstr>Demo</vt:lpstr>
      <vt:lpstr>Sectioning roots </vt:lpstr>
      <vt:lpstr>Sectioning Content</vt:lpstr>
      <vt:lpstr>PowerPoint Presentation</vt:lpstr>
      <vt:lpstr>PowerPoint Presentation</vt:lpstr>
      <vt:lpstr>Demo</vt:lpstr>
      <vt:lpstr>Support</vt:lpstr>
      <vt:lpstr>Exercise</vt:lpstr>
      <vt:lpstr> Unit 4 HTML5 audio and video </vt:lpstr>
      <vt:lpstr>HTML5 audio and video</vt:lpstr>
      <vt:lpstr>Supported Media Types</vt:lpstr>
      <vt:lpstr>Supported Media Types - audio</vt:lpstr>
      <vt:lpstr>Supported Media Types - Video</vt:lpstr>
      <vt:lpstr>The Audio element</vt:lpstr>
      <vt:lpstr>Demo</vt:lpstr>
      <vt:lpstr>PowerPoint Presentation</vt:lpstr>
      <vt:lpstr>Demo</vt:lpstr>
      <vt:lpstr>PowerPoint Presentation</vt:lpstr>
      <vt:lpstr>Demo</vt:lpstr>
      <vt:lpstr>The Video element</vt:lpstr>
      <vt:lpstr>Demo</vt:lpstr>
      <vt:lpstr>The Video element</vt:lpstr>
      <vt:lpstr>PowerPoint Presentation</vt:lpstr>
      <vt:lpstr>Demo</vt:lpstr>
      <vt:lpstr>Exercise</vt:lpstr>
      <vt:lpstr>Accessibility</vt:lpstr>
      <vt:lpstr>Scripting Media Elements </vt:lpstr>
      <vt:lpstr>PowerPoint Presentation</vt:lpstr>
      <vt:lpstr>Demo</vt:lpstr>
      <vt:lpstr>Graceful Degradation</vt:lpstr>
      <vt:lpstr>Exercise</vt:lpstr>
      <vt:lpstr>unit 5 HTML5 Forms</vt:lpstr>
      <vt:lpstr>HTML5 Forms</vt:lpstr>
      <vt:lpstr>PowerPoint Presentation</vt:lpstr>
      <vt:lpstr>New input types</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New form Attributes</vt:lpstr>
      <vt:lpstr>Demo</vt:lpstr>
      <vt:lpstr>New form field attributes</vt:lpstr>
      <vt:lpstr>Demo</vt:lpstr>
      <vt:lpstr>Form element’s change event handler</vt:lpstr>
      <vt:lpstr>New form Elements</vt:lpstr>
      <vt:lpstr>PowerPoint Presentation</vt:lpstr>
      <vt:lpstr>PowerPoint Presentation</vt:lpstr>
      <vt:lpstr>Progress &amp; meter</vt:lpstr>
      <vt:lpstr>PowerPoint Presentation</vt:lpstr>
      <vt:lpstr>PowerPoint Presentation</vt:lpstr>
      <vt:lpstr>Demo</vt:lpstr>
      <vt:lpstr>Exercise</vt:lpstr>
      <vt:lpstr>Unit 6  Intro to JavaScript</vt:lpstr>
      <vt:lpstr>Javascript</vt:lpstr>
      <vt:lpstr>Getting started with JS</vt:lpstr>
      <vt:lpstr>Getting started with JS</vt:lpstr>
      <vt:lpstr>Data Types of Variables</vt:lpstr>
      <vt:lpstr>Variables</vt:lpstr>
      <vt:lpstr>Demo</vt:lpstr>
      <vt:lpstr>Functions</vt:lpstr>
      <vt:lpstr>Demo</vt:lpstr>
      <vt:lpstr>Functions</vt:lpstr>
      <vt:lpstr>JS variables – objects </vt:lpstr>
      <vt:lpstr>OOP Terminology</vt:lpstr>
      <vt:lpstr>variables - Objects</vt:lpstr>
      <vt:lpstr>PowerPoint Presentation</vt:lpstr>
      <vt:lpstr>Demo</vt:lpstr>
      <vt:lpstr>variables – Arrays </vt:lpstr>
      <vt:lpstr>variables – Arrays </vt:lpstr>
      <vt:lpstr>Demo</vt:lpstr>
      <vt:lpstr>variables – Equality </vt:lpstr>
      <vt:lpstr>variables – Equality </vt:lpstr>
      <vt:lpstr>Demo</vt:lpstr>
      <vt:lpstr>variables – Typeof </vt:lpstr>
      <vt:lpstr>Demo</vt:lpstr>
      <vt:lpstr>variables – Passing </vt:lpstr>
      <vt:lpstr>Demo</vt:lpstr>
      <vt:lpstr>variables – understanding this</vt:lpstr>
      <vt:lpstr>Demo</vt:lpstr>
      <vt:lpstr>OOP functions</vt:lpstr>
      <vt:lpstr>Demo</vt:lpstr>
      <vt:lpstr>Variables operations</vt:lpstr>
      <vt:lpstr>Demo</vt:lpstr>
      <vt:lpstr>Exercise</vt:lpstr>
      <vt:lpstr>Variables operations</vt:lpstr>
      <vt:lpstr>scope introduction</vt:lpstr>
      <vt:lpstr>scope Closure intro</vt:lpstr>
      <vt:lpstr>Demo</vt:lpstr>
      <vt:lpstr>But… </vt:lpstr>
      <vt:lpstr>How to avoid Pollution?</vt:lpstr>
      <vt:lpstr>PowerPoint Presentation</vt:lpstr>
      <vt:lpstr>Demo</vt:lpstr>
      <vt:lpstr>HTML, JS and THE DOM</vt:lpstr>
      <vt:lpstr>Finding/Changing html elements</vt:lpstr>
      <vt:lpstr>HTML, JS and THE DOM</vt:lpstr>
      <vt:lpstr>Exercise</vt:lpstr>
      <vt:lpstr>Exercise</vt:lpstr>
      <vt:lpstr>intro for ecmascript 6</vt:lpstr>
      <vt:lpstr>Ecma Script 6</vt:lpstr>
      <vt:lpstr>What’s new in es6?</vt:lpstr>
      <vt:lpstr>Classes</vt:lpstr>
      <vt:lpstr>Arrow functions</vt:lpstr>
      <vt:lpstr>Template strings</vt:lpstr>
      <vt:lpstr>Modules</vt:lpstr>
      <vt:lpstr>Promises </vt:lpstr>
      <vt:lpstr>Canvas</vt:lpstr>
      <vt:lpstr>HTML5 Canvas </vt:lpstr>
      <vt:lpstr>PowerPoint Presentation</vt:lpstr>
      <vt:lpstr>Context</vt:lpstr>
      <vt:lpstr>Drawing lines </vt:lpstr>
      <vt:lpstr>Demo</vt:lpstr>
      <vt:lpstr>PowerPoint Presentation</vt:lpstr>
      <vt:lpstr>Drawing A triangle</vt:lpstr>
      <vt:lpstr>Demo</vt:lpstr>
      <vt:lpstr>Disconnected Sub-Paths</vt:lpstr>
      <vt:lpstr>Demo</vt:lpstr>
      <vt:lpstr>Filling a shape</vt:lpstr>
      <vt:lpstr>Demo</vt:lpstr>
      <vt:lpstr>Fill, Stroke and style </vt:lpstr>
      <vt:lpstr>Demo</vt:lpstr>
      <vt:lpstr>Color and transparency</vt:lpstr>
      <vt:lpstr>Demo</vt:lpstr>
      <vt:lpstr>GO DO IT</vt:lpstr>
      <vt:lpstr>Drawing rectangles</vt:lpstr>
      <vt:lpstr>Drawing rectangles </vt:lpstr>
      <vt:lpstr>Demo</vt:lpstr>
      <vt:lpstr>Drawing Circles and Arcs</vt:lpstr>
      <vt:lpstr>Quadratic and bÉzier curves</vt:lpstr>
      <vt:lpstr>Drawing images </vt:lpstr>
      <vt:lpstr>Drawing images </vt:lpstr>
      <vt:lpstr>Demo</vt:lpstr>
      <vt:lpstr>GO DO IT</vt:lpstr>
      <vt:lpstr>Quadratic and Bézier Curves</vt:lpstr>
      <vt:lpstr>Quadratic and Bézier Curves</vt:lpstr>
      <vt:lpstr>Demo</vt:lpstr>
      <vt:lpstr>Rendering Images</vt:lpstr>
      <vt:lpstr>PowerPoint Presentation</vt:lpstr>
      <vt:lpstr>Demo</vt:lpstr>
      <vt:lpstr>PowerPoint Presentation</vt:lpstr>
      <vt:lpstr>Demo</vt:lpstr>
      <vt:lpstr>Rendering text </vt:lpstr>
      <vt:lpstr>PowerPoint Presentation</vt:lpstr>
      <vt:lpstr>Rendering text </vt:lpstr>
      <vt:lpstr>Demo</vt:lpstr>
      <vt:lpstr>GO DO IT</vt:lpstr>
      <vt:lpstr>Unit 8 Integrated APIs</vt:lpstr>
      <vt:lpstr>Integrated Apis</vt:lpstr>
      <vt:lpstr>Offline Application API </vt:lpstr>
      <vt:lpstr>Offline Application API </vt:lpstr>
      <vt:lpstr>Cache Manifest file </vt:lpstr>
      <vt:lpstr>PowerPoint Presentation</vt:lpstr>
      <vt:lpstr>PowerPoint Presentation</vt:lpstr>
      <vt:lpstr>PowerPoint Presentation</vt:lpstr>
      <vt:lpstr>The html file</vt:lpstr>
      <vt:lpstr>PowerPoint Presentation</vt:lpstr>
      <vt:lpstr>Drag and Drop API </vt:lpstr>
      <vt:lpstr>Create a draggable and dropzone Element</vt:lpstr>
      <vt:lpstr>Capture and respond to drag and drop events</vt:lpstr>
      <vt:lpstr>PowerPoint Presentation</vt:lpstr>
      <vt:lpstr>XML HTTP REquest</vt:lpstr>
      <vt:lpstr>AJAX</vt:lpstr>
      <vt:lpstr>PowerPoint Presentation</vt:lpstr>
      <vt:lpstr>Synchronous vs asynchronous</vt:lpstr>
      <vt:lpstr>Synchronous vs asynchronous</vt:lpstr>
      <vt:lpstr>XML HTTP REquest</vt:lpstr>
      <vt:lpstr>HTTP Methods for APIs</vt:lpstr>
      <vt:lpstr>XML HTTP REquest</vt:lpstr>
      <vt:lpstr>PowerPoint Presentation</vt:lpstr>
      <vt:lpstr>Introduction to CSS3</vt:lpstr>
      <vt:lpstr>Introduction to css3</vt:lpstr>
      <vt:lpstr>New features in css3</vt:lpstr>
      <vt:lpstr>Vendor Prefixes</vt:lpstr>
      <vt:lpstr>Enhanced Selectors</vt:lpstr>
      <vt:lpstr>Review of CSS2.1 Selectors</vt:lpstr>
      <vt:lpstr>PowerPoint Presentation</vt:lpstr>
      <vt:lpstr>PowerPoint Presentation</vt:lpstr>
      <vt:lpstr>PowerPoint Presentation</vt:lpstr>
      <vt:lpstr>PowerPoint Presentation</vt:lpstr>
      <vt:lpstr>PowerPoint Presentation</vt:lpstr>
      <vt:lpstr>PowerPoint Presentation</vt:lpstr>
      <vt:lpstr>Enhanced Selectors </vt:lpstr>
      <vt:lpstr>Attribute values matching a substring </vt:lpstr>
      <vt:lpstr>PowerPoint Presentation</vt:lpstr>
      <vt:lpstr>PowerPoint Presentation</vt:lpstr>
      <vt:lpstr>DEMOS</vt:lpstr>
      <vt:lpstr>Psuedo-class: structural</vt:lpstr>
      <vt:lpstr>Structural pseudo-class selector</vt:lpstr>
      <vt:lpstr>PowerPoint Presentation</vt:lpstr>
      <vt:lpstr>PowerPoint Presentation</vt:lpstr>
      <vt:lpstr>PowerPoint Presentation</vt:lpstr>
      <vt:lpstr>PowerPoint Presentation</vt:lpstr>
      <vt:lpstr>GO DO IT</vt:lpstr>
      <vt:lpstr>Target Pseudo-class selector</vt:lpstr>
      <vt:lpstr>UI element states pseudo-Class selector</vt:lpstr>
      <vt:lpstr>UI element Fragment pseudo-class selector</vt:lpstr>
      <vt:lpstr>Negation pseudo-class selector</vt:lpstr>
      <vt:lpstr>General sibling combinator selector</vt:lpstr>
      <vt:lpstr>The future</vt:lpstr>
      <vt:lpstr>MEDIA queries</vt:lpstr>
      <vt:lpstr>Media Queries </vt:lpstr>
      <vt:lpstr>Media Queries: background</vt:lpstr>
      <vt:lpstr>PowerPoint Presentation</vt:lpstr>
      <vt:lpstr>CSS3 Extensions </vt:lpstr>
      <vt:lpstr>Media Queries Examples</vt:lpstr>
      <vt:lpstr>PowerPoint Presentation</vt:lpstr>
      <vt:lpstr>Design Considerations </vt:lpstr>
      <vt:lpstr>Gradients</vt:lpstr>
      <vt:lpstr>Gradients</vt:lpstr>
      <vt:lpstr>Usage</vt:lpstr>
      <vt:lpstr>Gradient types</vt:lpstr>
      <vt:lpstr>Building gradients</vt:lpstr>
      <vt:lpstr>PowerPoint Presentation</vt:lpstr>
      <vt:lpstr>Building linear gradients using keywords</vt:lpstr>
      <vt:lpstr>PowerPoint Presentation</vt:lpstr>
      <vt:lpstr>Building linear gradients using Degrees</vt:lpstr>
      <vt:lpstr>PowerPoint Presentation</vt:lpstr>
      <vt:lpstr>building radial gradients</vt:lpstr>
      <vt:lpstr>GO DO IT</vt:lpstr>
      <vt:lpstr>Transforms and trasitions</vt:lpstr>
      <vt:lpstr>Transforms and trasitions</vt:lpstr>
      <vt:lpstr>transforms </vt:lpstr>
      <vt:lpstr>2D transforms </vt:lpstr>
      <vt:lpstr>2D transforms syntax</vt:lpstr>
      <vt:lpstr>transforms </vt:lpstr>
      <vt:lpstr>2D transforms vs 3d transforms </vt:lpstr>
      <vt:lpstr>3D Transitions</vt:lpstr>
      <vt:lpstr>3D transform Functions </vt:lpstr>
      <vt:lpstr>Transitions</vt:lpstr>
      <vt:lpstr>Transitions-define 2 states</vt:lpstr>
      <vt:lpstr>Transitions-define Transition properties</vt:lpstr>
      <vt:lpstr>Transitions-Four Parameters</vt:lpstr>
      <vt:lpstr>transitionable properties</vt:lpstr>
      <vt:lpstr>Transitioning multiple properties at once</vt:lpstr>
      <vt:lpstr>Transitioning multiple properties at once</vt:lpstr>
      <vt:lpstr>Web fonts</vt:lpstr>
      <vt:lpstr>Transforms and transitions</vt:lpstr>
      <vt:lpstr>Web fonts – DIY Code example</vt:lpstr>
      <vt:lpstr>The result – latest browsers</vt:lpstr>
      <vt:lpstr>The result – latest browsers  IE 8</vt:lpstr>
      <vt:lpstr>cross browser implementation options</vt:lpstr>
      <vt:lpstr>One Popular Option</vt:lpstr>
      <vt:lpstr>Google web fonts – code example</vt:lpstr>
      <vt:lpstr>Web fonts – DIY Code example</vt:lpstr>
      <vt:lpstr>browser specific css</vt:lpstr>
      <vt:lpstr>Browser specific css - safari</vt:lpstr>
      <vt:lpstr>Browser specific css –  Firefox and opera</vt:lpstr>
      <vt:lpstr>Browser specific css – Chrome</vt:lpstr>
      <vt:lpstr>Browser specific css - IE</vt:lpstr>
      <vt:lpstr>Web fonts - Resources</vt:lpstr>
      <vt:lpstr>GO DO IT</vt:lpstr>
      <vt:lpstr>The Css Challenge</vt:lpstr>
      <vt:lpstr>Unit 10 HTML5 Web storage</vt:lpstr>
      <vt:lpstr>HTml5 web storage </vt:lpstr>
      <vt:lpstr>The “Old” Approach</vt:lpstr>
      <vt:lpstr>HTML5 Approach</vt:lpstr>
      <vt:lpstr>JavaScript api</vt:lpstr>
      <vt:lpstr>PowerPoint Presentation</vt:lpstr>
      <vt:lpstr>PowerPoint Presentation</vt:lpstr>
      <vt:lpstr>Demo</vt:lpstr>
      <vt:lpstr>PowerPoint Presentation</vt:lpstr>
      <vt:lpstr>tracking changes </vt:lpstr>
      <vt:lpstr>Demo</vt:lpstr>
      <vt:lpstr>Use cases</vt:lpstr>
      <vt:lpstr>Prefixing your keys </vt:lpstr>
      <vt:lpstr>PowerPoint Presentation</vt:lpstr>
      <vt:lpstr>Demo</vt:lpstr>
      <vt:lpstr>Other Storage methods </vt:lpstr>
      <vt:lpstr>PowerPoint Presentation</vt:lpstr>
      <vt:lpstr>GO DO IT</vt:lpstr>
      <vt:lpstr>Bootstrap </vt:lpstr>
      <vt:lpstr>What is Bootstrap? </vt:lpstr>
      <vt:lpstr>What’s new in Bootstrap 4</vt:lpstr>
      <vt:lpstr>How to use it? </vt:lpstr>
      <vt:lpstr>Basic template</vt:lpstr>
      <vt:lpstr>Basic template</vt:lpstr>
      <vt:lpstr>Basic template</vt:lpstr>
      <vt:lpstr>Basic template</vt:lpstr>
      <vt:lpstr>GO DO IT</vt:lpstr>
      <vt:lpstr>How to use the Features</vt:lpstr>
      <vt:lpstr>Buttons - bootstrap</vt:lpstr>
      <vt:lpstr>GO DO IT</vt:lpstr>
      <vt:lpstr>NAVS - bootstrap</vt:lpstr>
      <vt:lpstr>GO DO IT</vt:lpstr>
      <vt:lpstr>Grid settings - bootstrap</vt:lpstr>
      <vt:lpstr>PowerPoint Presentation</vt:lpstr>
      <vt:lpstr>Grid settings - Examples</vt:lpstr>
      <vt:lpstr>GO DO IT</vt:lpstr>
      <vt:lpstr>Git &amp; bitbucket</vt:lpstr>
      <vt:lpstr>What is GIT? </vt:lpstr>
      <vt:lpstr>Set up a repository</vt:lpstr>
      <vt:lpstr>PowerPoint Presentation</vt:lpstr>
      <vt:lpstr>Local and repository configuration</vt:lpstr>
      <vt:lpstr>saving changes </vt:lpstr>
      <vt:lpstr>PowerPoint Presentation</vt:lpstr>
      <vt:lpstr>Inspecting a repository </vt:lpstr>
      <vt:lpstr>PowerPoint Presentation</vt:lpstr>
      <vt:lpstr>Undoing changes</vt:lpstr>
      <vt:lpstr>Rewriting History</vt:lpstr>
      <vt:lpstr>Collaboration</vt:lpstr>
      <vt:lpstr>PowerPoint Presentation</vt:lpstr>
      <vt:lpstr>PowerPoint Presentation</vt:lpstr>
      <vt:lpstr>Pull request</vt:lpstr>
      <vt:lpstr>Pull request</vt:lpstr>
      <vt:lpstr>Choosing a workflow style</vt:lpstr>
      <vt:lpstr>GO DO IT</vt:lpstr>
      <vt:lpstr>Conclusion</vt:lpstr>
      <vt:lpstr>Course conclusion</vt:lpstr>
      <vt:lpstr>Survey time</vt:lpstr>
      <vt:lpstr>Recommended reading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dc:title>
  <cp:lastModifiedBy>Iva Delic</cp:lastModifiedBy>
  <cp:revision>2686</cp:revision>
  <cp:lastPrinted>2015-10-05T19:23:03Z</cp:lastPrinted>
  <dcterms:modified xsi:type="dcterms:W3CDTF">2015-11-11T17:08:02Z</dcterms:modified>
</cp:coreProperties>
</file>